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02" r:id="rId2"/>
    <p:sldId id="379" r:id="rId3"/>
    <p:sldId id="421" r:id="rId4"/>
    <p:sldId id="418" r:id="rId5"/>
    <p:sldId id="422" r:id="rId6"/>
    <p:sldId id="423" r:id="rId7"/>
    <p:sldId id="420" r:id="rId8"/>
    <p:sldId id="425" r:id="rId9"/>
    <p:sldId id="427" r:id="rId10"/>
    <p:sldId id="428" r:id="rId11"/>
    <p:sldId id="429" r:id="rId12"/>
    <p:sldId id="430" r:id="rId13"/>
    <p:sldId id="387" r:id="rId14"/>
    <p:sldId id="404" r:id="rId15"/>
    <p:sldId id="359" r:id="rId16"/>
  </p:sldIdLst>
  <p:sldSz cx="12190413" cy="6859588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97799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95599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493398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991197" algn="l" rtl="0" fontAlgn="base">
      <a:spcBef>
        <a:spcPct val="0"/>
      </a:spcBef>
      <a:spcAft>
        <a:spcPct val="0"/>
      </a:spcAft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488997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986796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484596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982395" algn="l" defTabSz="497799" rtl="0" eaLnBrk="1" latinLnBrk="0" hangingPunct="1">
      <a:defRPr sz="13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Cover Page" id="{7E367D55-C77A-3F4F-941C-92F6A234F7F7}">
          <p14:sldIdLst>
            <p14:sldId id="402"/>
          </p14:sldIdLst>
        </p14:section>
        <p14:section name="Presentation" id="{423C3B5B-A901-8240-AD93-EF2BDAB31CDF}">
          <p14:sldIdLst>
            <p14:sldId id="379"/>
            <p14:sldId id="421"/>
            <p14:sldId id="418"/>
            <p14:sldId id="422"/>
            <p14:sldId id="423"/>
            <p14:sldId id="420"/>
            <p14:sldId id="425"/>
            <p14:sldId id="427"/>
            <p14:sldId id="428"/>
            <p14:sldId id="429"/>
            <p14:sldId id="430"/>
            <p14:sldId id="387"/>
            <p14:sldId id="404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lly Verso" initials="BV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6424" autoAdjust="0"/>
  </p:normalViewPr>
  <p:slideViewPr>
    <p:cSldViewPr>
      <p:cViewPr varScale="1">
        <p:scale>
          <a:sx n="95" d="100"/>
          <a:sy n="95" d="100"/>
        </p:scale>
        <p:origin x="63" y="66"/>
      </p:cViewPr>
      <p:guideLst>
        <p:guide orient="horz" pos="2160"/>
        <p:guide pos="2880"/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24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802.15-&lt;15-09-0758-00-004e&gt;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000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&lt;Pat Kinney&gt;, &lt;Kinney Consulting LLC&gt;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z="1000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A02D7F57-CF25-5744-BB38-A746692E52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264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802.15-&lt;15-09-0758-00-004e&gt;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&lt;month year&gt;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5763" y="701675"/>
            <a:ext cx="6162675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ＭＳ Ｐゴシック" pitchFamily="-65" charset="-128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&lt;Pat Kinney&gt;, &lt;Kinney Consulting LLC&gt;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4150747-EEFC-F243-90C1-8A0124CC4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0781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65" charset="-128"/>
        <a:cs typeface="ＭＳ Ｐゴシック" pitchFamily="-65" charset="-128"/>
      </a:defRPr>
    </a:lvl1pPr>
    <a:lvl2pPr marL="124450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248900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373350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497799" algn="l" defTabSz="1016340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488997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796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596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395" algn="l" defTabSz="49779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dirty="0"/>
              <a:t>doc.: IEEE 802.15-&lt;15-09-0758-00-004e&gt;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dirty="0"/>
              <a:t>&lt;month year&gt;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Page </a:t>
            </a:r>
            <a:fld id="{866C5DAD-7524-994C-A6BA-A3A5EEF4EA5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701675"/>
            <a:ext cx="6162675" cy="3468688"/>
          </a:xfrm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821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802.15-&lt;15-09-0758-00-004e&gt;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&lt;month year&gt;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4150747-EEFC-F243-90C1-8A0124CC47E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77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802.15-&lt;15-09-0758-00-004e&gt;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&lt;month year&gt;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4150747-EEFC-F243-90C1-8A0124CC47E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835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802.15-&lt;15-09-0758-00-004e&gt;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&lt;month year&gt;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4150747-EEFC-F243-90C1-8A0124CC47E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760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802.15-&lt;15-09-0758-00-004e&gt;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&lt;month year&gt;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4150747-EEFC-F243-90C1-8A0124CC47E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21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802.15-&lt;15-09-0758-00-004e&gt;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&lt;month year&gt;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4150747-EEFC-F243-90C1-8A0124CC47E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48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802.15-&lt;15-09-0758-00-004e&gt;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&lt;month year&gt;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44150747-EEFC-F243-90C1-8A0124CC47E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11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736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71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282" y="685959"/>
            <a:ext cx="10361851" cy="106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282" y="1981659"/>
            <a:ext cx="10361851" cy="411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00251" tIns="50126" rIns="100251" bIns="50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399967" y="382085"/>
            <a:ext cx="528251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lvl="4" algn="r" eaLnBrk="0" hangingPunct="0"/>
            <a:r>
              <a:rPr lang="en-US" sz="1500" b="1" dirty="0"/>
              <a:t>doc.:</a:t>
            </a:r>
            <a:r>
              <a:rPr lang="en-US" sz="1500" b="1" baseline="0" dirty="0"/>
              <a:t> </a:t>
            </a:r>
            <a:r>
              <a:rPr lang="en-US" altLang="zh-CN" sz="1500" b="1" baseline="0" dirty="0"/>
              <a:t>IEEE 802.11-25/1569r0</a:t>
            </a:r>
            <a:endParaRPr lang="en-US" sz="15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507933" y="6476914"/>
            <a:ext cx="94814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zh-CN" dirty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507934" y="6376877"/>
            <a:ext cx="110729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9560" tIns="49780" rIns="99560" bIns="49780" anchor="ctr"/>
          <a:lstStyle/>
          <a:p>
            <a:endParaRPr lang="en-US" dirty="0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507935" y="279465"/>
            <a:ext cx="203173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9559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500" dirty="0"/>
              <a:t>September </a:t>
            </a:r>
            <a:r>
              <a:rPr lang="en-US" sz="1500" baseline="0" dirty="0"/>
              <a:t>2025</a:t>
            </a:r>
            <a:endParaRPr lang="en-US" sz="1500" dirty="0"/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6298381" y="6472367"/>
            <a:ext cx="528251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algn="r">
              <a:defRPr/>
            </a:pPr>
            <a:r>
              <a:rPr lang="en-US" dirty="0"/>
              <a:t>Wei</a:t>
            </a:r>
            <a:r>
              <a:rPr lang="en-US" baseline="0" dirty="0"/>
              <a:t> Lin, etc. </a:t>
            </a:r>
            <a:r>
              <a:rPr lang="en-US" dirty="0"/>
              <a:t>(</a:t>
            </a:r>
            <a:r>
              <a:rPr lang="en-US" altLang="zh-CN" dirty="0"/>
              <a:t>Xiaomi</a:t>
            </a:r>
            <a:r>
              <a:rPr lang="en-US" dirty="0"/>
              <a:t>)</a:t>
            </a:r>
          </a:p>
        </p:txBody>
      </p:sp>
      <p:sp>
        <p:nvSpPr>
          <p:cNvPr id="16" name="Line 10"/>
          <p:cNvSpPr>
            <a:spLocks noChangeShapeType="1"/>
          </p:cNvSpPr>
          <p:nvPr userDrawn="1"/>
        </p:nvSpPr>
        <p:spPr bwMode="auto">
          <a:xfrm>
            <a:off x="507935" y="612917"/>
            <a:ext cx="11174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9560" tIns="49780" rIns="99560" bIns="49780" anchor="ctr"/>
          <a:lstStyle/>
          <a:p>
            <a:endParaRPr lang="en-US" dirty="0"/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5621135" y="6476914"/>
            <a:ext cx="94814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marR="0" lvl="0" indent="0" algn="l" defTabSz="99559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Slide </a:t>
            </a:r>
            <a:fld id="{AD8365B0-1DCB-374B-8D2E-32E02956BE58}" type="slidenum">
              <a:rPr lang="en-US" smtClean="0"/>
              <a:pPr marL="0" marR="0" lvl="0" indent="0" algn="l" defTabSz="99559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  <a:ea typeface="ＭＳ Ｐゴシック" pitchFamily="-65" charset="-128"/>
          <a:cs typeface="ＭＳ Ｐゴシック" pitchFamily="-65" charset="-128"/>
        </a:defRPr>
      </a:lvl5pPr>
      <a:lvl6pPr marL="497799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6pPr>
      <a:lvl7pPr marL="995599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7pPr>
      <a:lvl8pPr marL="1493398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8pPr>
      <a:lvl9pPr marL="1991197"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-109" charset="0"/>
        </a:defRPr>
      </a:lvl9pPr>
    </p:titleStyle>
    <p:bodyStyle>
      <a:lvl1pPr marL="373350" indent="-373350" algn="l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808924" indent="-311125" algn="l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82273" indent="-248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ＭＳ Ｐゴシック" pitchFamily="-109" charset="-128"/>
        </a:defRPr>
      </a:lvl3pPr>
      <a:lvl4pPr marL="1555623" indent="-2489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ＭＳ Ｐゴシック" pitchFamily="-109" charset="-128"/>
        </a:defRPr>
      </a:lvl4pPr>
      <a:lvl5pPr marL="1928973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5pPr>
      <a:lvl6pPr marL="2426772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24571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2371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8pPr>
      <a:lvl9pPr marL="3920170" indent="-248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99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99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398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197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997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796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596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395" algn="l" defTabSz="4977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>
          <a:xfrm>
            <a:off x="304006" y="762794"/>
            <a:ext cx="11430000" cy="1136396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Times New Roman" pitchFamily="-109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Times New Roman" pitchFamily="-109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Times New Roman" pitchFamily="-109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Times New Roman" pitchFamily="-109" charset="0"/>
                <a:ea typeface="ＭＳ Ｐゴシック" pitchFamily="-65" charset="-128"/>
                <a:cs typeface="ＭＳ Ｐゴシック" pitchFamily="-65" charset="-128"/>
              </a:defRPr>
            </a:lvl5pPr>
            <a:lvl6pPr marL="497799" algn="ctr" rtl="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Times New Roman" pitchFamily="-109" charset="0"/>
              </a:defRPr>
            </a:lvl6pPr>
            <a:lvl7pPr marL="995599" algn="ctr" rtl="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Times New Roman" pitchFamily="-109" charset="0"/>
              </a:defRPr>
            </a:lvl7pPr>
            <a:lvl8pPr marL="1493398" algn="ctr" rtl="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Times New Roman" pitchFamily="-109" charset="0"/>
              </a:defRPr>
            </a:lvl8pPr>
            <a:lvl9pPr marL="1991197" algn="ctr" rtl="0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Times New Roman" pitchFamily="-109" charset="0"/>
              </a:defRPr>
            </a:lvl9pPr>
          </a:lstStyle>
          <a:p>
            <a:r>
              <a:rPr lang="en-US" altLang="zh-CN" sz="3600" b="1" kern="0" dirty="0"/>
              <a:t>Open Issues on Reusing Sub-7GHz PHY</a:t>
            </a:r>
            <a:endParaRPr lang="en-GB" altLang="en-US" sz="3600" b="1" kern="0" dirty="0"/>
          </a:p>
        </p:txBody>
      </p:sp>
      <p:sp>
        <p:nvSpPr>
          <p:cNvPr id="14" name="Rectangle 6"/>
          <p:cNvSpPr txBox="1">
            <a:spLocks noChangeArrowheads="1"/>
          </p:cNvSpPr>
          <p:nvPr/>
        </p:nvSpPr>
        <p:spPr bwMode="auto">
          <a:xfrm>
            <a:off x="1989931" y="2286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2025-08-26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599406" y="28201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831484"/>
              </p:ext>
            </p:extLst>
          </p:nvPr>
        </p:nvGraphicFramePr>
        <p:xfrm>
          <a:off x="1640041" y="3445034"/>
          <a:ext cx="8763001" cy="2346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1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9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Wei Lin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Xiaomi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linwei5@xiaomi.com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Xiandong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 Chen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Xin </a:t>
                      </a:r>
                      <a:r>
                        <a:rPr lang="en-US" altLang="zh-CN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Tong Xiao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Yajun Cheng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774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IMMW-LTF: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of 11ac</a:t>
            </a:r>
            <a:r>
              <a:rPr lang="zh-CN" altLang="en-US" sz="3600" dirty="0"/>
              <a:t> </a:t>
            </a:r>
            <a:r>
              <a:rPr lang="en-US" altLang="zh-CN" sz="3600" dirty="0"/>
              <a:t>VHT-LTF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 11ay OFDM EDMG-CEF is composed of 2,</a:t>
            </a:r>
            <a:r>
              <a:rPr lang="zh-CN" altLang="en-US" sz="2000" dirty="0"/>
              <a:t> </a:t>
            </a:r>
            <a:r>
              <a:rPr lang="en-US" altLang="zh-CN" sz="2000" dirty="0"/>
              <a:t>3,</a:t>
            </a:r>
            <a:r>
              <a:rPr lang="zh-CN" altLang="en-US" sz="2000" dirty="0"/>
              <a:t> </a:t>
            </a:r>
            <a:r>
              <a:rPr lang="en-US" altLang="zh-CN" sz="2000" dirty="0"/>
              <a:t>4,</a:t>
            </a:r>
            <a:r>
              <a:rPr lang="zh-CN" altLang="en-US" sz="2000" dirty="0"/>
              <a:t> </a:t>
            </a:r>
            <a:r>
              <a:rPr lang="en-US" altLang="zh-CN" sz="2000" dirty="0"/>
              <a:t>6,</a:t>
            </a:r>
            <a:r>
              <a:rPr lang="zh-CN" altLang="en-US" sz="2000" dirty="0"/>
              <a:t> </a:t>
            </a:r>
            <a:r>
              <a:rPr lang="en-US" altLang="zh-CN" sz="2000" dirty="0"/>
              <a:t>or</a:t>
            </a:r>
            <a:r>
              <a:rPr lang="zh-CN" altLang="en-US" sz="2000" dirty="0"/>
              <a:t> </a:t>
            </a:r>
            <a:r>
              <a:rPr lang="en-US" altLang="zh-CN" sz="2000" dirty="0"/>
              <a:t>8</a:t>
            </a:r>
            <a:r>
              <a:rPr lang="zh-CN" altLang="en-US" sz="2000" dirty="0"/>
              <a:t> </a:t>
            </a:r>
            <a:r>
              <a:rPr lang="en-US" altLang="zh-CN" sz="2000" dirty="0"/>
              <a:t>OFDM</a:t>
            </a:r>
            <a:r>
              <a:rPr lang="zh-CN" altLang="en-US" sz="2000" dirty="0"/>
              <a:t> </a:t>
            </a:r>
            <a:r>
              <a:rPr lang="en-US" altLang="zh-CN" sz="2000" dirty="0"/>
              <a:t>symbols</a:t>
            </a:r>
            <a:r>
              <a:rPr lang="zh-CN" altLang="en-US" sz="2000" dirty="0"/>
              <a:t> </a:t>
            </a:r>
            <a:r>
              <a:rPr lang="en-US" altLang="zh-CN" sz="2000" dirty="0"/>
              <a:t>(each 0.267-µs = 0.194-µs + 72.72-ns),which depends on total number of space-time streams over full BW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Up to 8 orthogonal </a:t>
            </a:r>
            <a:r>
              <a:rPr lang="en-US" altLang="zh-CN" sz="1600" dirty="0"/>
              <a:t>OFDM EDMG-</a:t>
            </a:r>
            <a:r>
              <a:rPr lang="en-US" altLang="zh-CN" sz="1600" dirty="0">
                <a:solidFill>
                  <a:srgbClr val="000000"/>
                </a:solidFill>
              </a:rPr>
              <a:t>CEF frequency sequences are defined for various BWs (e.g., 2.16 GHz Channel)</a:t>
            </a: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Similar to 11n HT-LTF, no single stream pilots included for phase tracking; 3 DC tones are defined for various BWs, which occupy 3</a:t>
            </a:r>
            <a:r>
              <a:rPr lang="en-US" altLang="zh-CN" sz="1600" dirty="0"/>
              <a:t>×5.15625 MHz ≈ 15.47 MHz</a:t>
            </a:r>
            <a:endParaRPr lang="en-US" altLang="zh-CN" sz="1600" dirty="0">
              <a:solidFill>
                <a:srgbClr val="000000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66DAB55-5DE5-4B1C-BE43-73EFB3D26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206" y="2439195"/>
            <a:ext cx="4593215" cy="32027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B2118ECA-C6B8-4775-B653-8F31949659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806" y="4929153"/>
            <a:ext cx="7694613" cy="1116082"/>
          </a:xfrm>
          <a:prstGeom prst="rect">
            <a:avLst/>
          </a:prstGeom>
        </p:spPr>
      </p:pic>
      <p:sp>
        <p:nvSpPr>
          <p:cNvPr id="16" name="椭圆 15">
            <a:extLst>
              <a:ext uri="{FF2B5EF4-FFF2-40B4-BE49-F238E27FC236}">
                <a16:creationId xmlns:a16="http://schemas.microsoft.com/office/drawing/2014/main" id="{FA9E06B8-D920-4E9F-8B43-4F395A4CECD9}"/>
              </a:ext>
            </a:extLst>
          </p:cNvPr>
          <p:cNvSpPr/>
          <p:nvPr/>
        </p:nvSpPr>
        <p:spPr bwMode="auto">
          <a:xfrm>
            <a:off x="6308279" y="5410993"/>
            <a:ext cx="1006127" cy="68580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3FA8DB57-D40E-467B-8CC5-AC1A26CC53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5606" y="3623499"/>
            <a:ext cx="2743200" cy="27897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6ADE350D-2068-4144-8D66-42C37B436C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3375" y="4100119"/>
            <a:ext cx="2707383" cy="533474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F43330AB-5F5A-4C04-8F1E-9AB82A480F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24320" y="3710015"/>
            <a:ext cx="4694575" cy="78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760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IMMW-LTF: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of 11ac</a:t>
            </a:r>
            <a:r>
              <a:rPr lang="zh-CN" altLang="en-US" sz="3600" dirty="0"/>
              <a:t> </a:t>
            </a:r>
            <a:r>
              <a:rPr lang="en-US" altLang="zh-CN" sz="3600" dirty="0"/>
              <a:t>VHT-LTF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In IMMW, with 8×upclocking of 11ac VHT-LTF, if maximum number of space-time streams is 2, the IMMW-LTF becomes 1 or</a:t>
            </a:r>
            <a:r>
              <a:rPr lang="zh-CN" altLang="en-US" sz="2000" dirty="0"/>
              <a:t> </a:t>
            </a:r>
            <a:r>
              <a:rPr lang="en-US" altLang="zh-CN" sz="2000" dirty="0"/>
              <a:t>2 OFDM</a:t>
            </a:r>
            <a:r>
              <a:rPr lang="zh-CN" altLang="en-US" sz="2000" dirty="0"/>
              <a:t> </a:t>
            </a:r>
            <a:r>
              <a:rPr lang="en-US" altLang="zh-CN" sz="2000" dirty="0"/>
              <a:t>symbols</a:t>
            </a:r>
            <a:r>
              <a:rPr lang="zh-CN" altLang="en-US" sz="2000" dirty="0"/>
              <a:t> </a:t>
            </a:r>
            <a:r>
              <a:rPr lang="en-US" altLang="zh-CN" sz="2000" dirty="0"/>
              <a:t>(each 0.5-µs = 0.4 + 0.1) over full BW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A single 0.5-µs </a:t>
            </a:r>
            <a:r>
              <a:rPr lang="en-US" altLang="zh-CN" sz="1600" dirty="0"/>
              <a:t>IMMW-</a:t>
            </a:r>
            <a:r>
              <a:rPr lang="en-US" altLang="zh-CN" sz="1600" dirty="0">
                <a:solidFill>
                  <a:srgbClr val="000000"/>
                </a:solidFill>
              </a:rPr>
              <a:t>LTF symbol already exceeds the EDMG-CEF (OFDM) symbol duration (0.267-µs), and its 100-ns GI exceeds 11ay’s 72.72-ns GI </a:t>
            </a:r>
            <a:r>
              <a:rPr lang="en-US" altLang="zh-CN" sz="1600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600" dirty="0">
                <a:solidFill>
                  <a:srgbClr val="000000"/>
                </a:solidFill>
              </a:rPr>
              <a:t>No need to further adjust?</a:t>
            </a:r>
          </a:p>
          <a:p>
            <a:pPr lvl="1"/>
            <a:r>
              <a:rPr lang="en-US" altLang="zh-CN" sz="1600" dirty="0"/>
              <a:t>Since 11ay EDMG-CEF (similar to 11n HT-LTF) have </a:t>
            </a:r>
            <a:r>
              <a:rPr lang="en-US" altLang="zh-CN" sz="1600" dirty="0">
                <a:solidFill>
                  <a:srgbClr val="000000"/>
                </a:solidFill>
              </a:rPr>
              <a:t>no single stream pilots for phase tracking, do we need single stream pilots for </a:t>
            </a:r>
            <a:r>
              <a:rPr lang="en-US" altLang="zh-CN" sz="1600" dirty="0"/>
              <a:t>IMMW-</a:t>
            </a:r>
            <a:r>
              <a:rPr lang="en-US" altLang="zh-CN" sz="1600" dirty="0">
                <a:solidFill>
                  <a:srgbClr val="000000"/>
                </a:solidFill>
              </a:rPr>
              <a:t>LTF to perform phase tracking? </a:t>
            </a:r>
            <a:endParaRPr lang="en-US" altLang="zh-CN" sz="1600" dirty="0"/>
          </a:p>
          <a:p>
            <a:pPr lvl="1"/>
            <a:r>
              <a:rPr lang="en-US" altLang="zh-CN" sz="1600" dirty="0"/>
              <a:t>If the VHT-LTF single stream pilots are inherited, there would be 4 pilots in 160MHz, which may be insufficient? </a:t>
            </a:r>
          </a:p>
          <a:p>
            <a:pPr lvl="1"/>
            <a:r>
              <a:rPr lang="en-US" altLang="zh-CN" sz="1600" dirty="0"/>
              <a:t>There are 3 DC tones (15.47 MHz) in 11ay OFDM tone plans over various BWs, thus one DC tone (2.5 MHz) in 160MHz is enough for IMMW?</a:t>
            </a:r>
          </a:p>
          <a:p>
            <a:pPr lvl="1"/>
            <a:r>
              <a:rPr lang="en-US" altLang="zh-CN" sz="1600" dirty="0"/>
              <a:t>If the maximum number of space-time streams is 2, the 11ac P matrix may be reused?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78DD921F-1549-4A64-B80D-712A437CF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42780"/>
              </p:ext>
            </p:extLst>
          </p:nvPr>
        </p:nvGraphicFramePr>
        <p:xfrm>
          <a:off x="2122429" y="4861978"/>
          <a:ext cx="8148728" cy="123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06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88279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632905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945375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705866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697933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2879304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507260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29463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86079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93954"/>
                  </a:ext>
                </a:extLst>
              </a:tr>
            </a:tbl>
          </a:graphicData>
        </a:graphic>
      </p:graphicFrame>
      <p:pic>
        <p:nvPicPr>
          <p:cNvPr id="11" name="图片 10">
            <a:extLst>
              <a:ext uri="{FF2B5EF4-FFF2-40B4-BE49-F238E27FC236}">
                <a16:creationId xmlns:a16="http://schemas.microsoft.com/office/drawing/2014/main" id="{C565D8FE-0A7B-47EB-9538-98A90A78E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6472" y="3988200"/>
            <a:ext cx="1234667" cy="644649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1FE8EF59-73F8-4838-B74D-DA40044B2145}"/>
              </a:ext>
            </a:extLst>
          </p:cNvPr>
          <p:cNvSpPr/>
          <p:nvPr/>
        </p:nvSpPr>
        <p:spPr bwMode="auto">
          <a:xfrm>
            <a:off x="10057606" y="3963194"/>
            <a:ext cx="381000" cy="38100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231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Other Open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11ac VHT PHY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4"/>
            <a:ext cx="10921272" cy="4876799"/>
          </a:xfrm>
        </p:spPr>
        <p:txBody>
          <a:bodyPr/>
          <a:lstStyle/>
          <a:p>
            <a:r>
              <a:rPr lang="en-US" altLang="zh-CN" sz="2000" dirty="0"/>
              <a:t>In IMMW (with 8×upclocking of 11ac VHT PHY), several remaining open items are: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Tone Plan: As we discussed, </a:t>
            </a:r>
            <a:r>
              <a:rPr lang="en-US" altLang="zh-CN" sz="1600" dirty="0"/>
              <a:t>if the numerology of VHT pilots are inherited, there would be 4 pilots in 160MHz, which may be insufficient in 60GHz? 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GI: Reusing the 11ac GI gives 0.1-µs (normal) in IMMW, which already exceeds the longest 11ay GI (72.727-ns). Therefore, how long and how many GIs are required in IMMW?</a:t>
            </a:r>
          </a:p>
          <a:p>
            <a:pPr lvl="1"/>
            <a:r>
              <a:rPr lang="en-US" altLang="zh-CN" sz="1600" dirty="0"/>
              <a:t>CSD: Reuse the 11ac Pre-VHT and VHT CSD patterns with 8× time scaling?</a:t>
            </a:r>
          </a:p>
          <a:p>
            <a:pPr lvl="1"/>
            <a:r>
              <a:rPr lang="en-US" altLang="zh-CN" sz="1600" dirty="0"/>
              <a:t>PE: 11ac VHT PHY has no PE, but IMMW PHY may need PE to alleviate the Rx processing delay.</a:t>
            </a:r>
          </a:p>
          <a:p>
            <a:pPr lvl="1"/>
            <a:r>
              <a:rPr lang="en-US" altLang="zh-CN" sz="1600" dirty="0"/>
              <a:t>SIGs: No L-SIG in IMMW, the IMMW SIGs (e.g., U-SIG,</a:t>
            </a:r>
            <a:r>
              <a:rPr lang="zh-CN" altLang="en-US" sz="1600" dirty="0"/>
              <a:t> </a:t>
            </a:r>
            <a:r>
              <a:rPr lang="en-US" altLang="zh-CN" sz="1600" dirty="0"/>
              <a:t>IMMW-SIG) need to be redefined anyway?</a:t>
            </a: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78DD921F-1549-4A64-B80D-712A437CF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95094"/>
              </p:ext>
            </p:extLst>
          </p:nvPr>
        </p:nvGraphicFramePr>
        <p:xfrm>
          <a:off x="2122429" y="4572794"/>
          <a:ext cx="8148728" cy="123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06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88279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632905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945375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705866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697933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2879304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507260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29463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86079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93954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4543D461-F2B9-4C5B-AC32-E7D30752A9C3}"/>
              </a:ext>
            </a:extLst>
          </p:cNvPr>
          <p:cNvSpPr txBox="1"/>
          <p:nvPr/>
        </p:nvSpPr>
        <p:spPr>
          <a:xfrm>
            <a:off x="3199606" y="5868194"/>
            <a:ext cx="571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Ref</a:t>
            </a:r>
            <a:r>
              <a:rPr lang="zh-CN" altLang="en-US" sz="1200" dirty="0"/>
              <a:t>： </a:t>
            </a:r>
            <a:r>
              <a:rPr lang="en-US" altLang="zh-CN" sz="1200" dirty="0"/>
              <a:t>11-25-0360-00-00bq-high-level-thoughts-on-immw-phy-design, Rui</a:t>
            </a:r>
            <a:r>
              <a:rPr lang="zh-CN" altLang="en-US" sz="1200" dirty="0"/>
              <a:t> </a:t>
            </a:r>
            <a:r>
              <a:rPr lang="en-US" altLang="zh-CN" sz="1200" dirty="0"/>
              <a:t>Cao, et al.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51043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006" y="762794"/>
            <a:ext cx="11580893" cy="457306"/>
          </a:xfrm>
        </p:spPr>
        <p:txBody>
          <a:bodyPr/>
          <a:lstStyle/>
          <a:p>
            <a:r>
              <a:rPr lang="en-US" altLang="en-US" sz="3600" dirty="0"/>
              <a:t>Summary</a:t>
            </a:r>
            <a:endParaRPr lang="en-US" sz="3600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372394"/>
            <a:ext cx="10997471" cy="4876799"/>
          </a:xfrm>
        </p:spPr>
        <p:txBody>
          <a:bodyPr/>
          <a:lstStyle/>
          <a:p>
            <a:pPr algn="just"/>
            <a:r>
              <a:rPr lang="en-US" altLang="zh-CN" sz="2000" dirty="0"/>
              <a:t>In this contribution, we discussed several open issues on reusing the sub-7GHz PHY</a:t>
            </a: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  <a:p>
            <a:pPr lvl="1" defTabSz="914400"/>
            <a:r>
              <a:rPr lang="en-US" altLang="zh-CN" sz="1600" dirty="0">
                <a:solidFill>
                  <a:srgbClr val="000000"/>
                </a:solidFill>
              </a:rPr>
              <a:t>L-STF &amp; IMMW-STF</a:t>
            </a: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  <a:p>
            <a:pPr lvl="1" defTabSz="914400"/>
            <a:r>
              <a:rPr lang="en-US" altLang="zh-CN" sz="1600" dirty="0">
                <a:solidFill>
                  <a:srgbClr val="000000"/>
                </a:solidFill>
              </a:rPr>
              <a:t>L-LTF &amp; IMMW-LTF</a:t>
            </a:r>
          </a:p>
          <a:p>
            <a:pPr lvl="1" defTabSz="914400"/>
            <a:endParaRPr lang="en-US" altLang="zh-CN" sz="1600" dirty="0"/>
          </a:p>
          <a:p>
            <a:pPr lvl="1" defTabSz="914400"/>
            <a:r>
              <a:rPr lang="en-US" altLang="zh-CN" sz="1600" dirty="0"/>
              <a:t>Several Other Open Issues</a:t>
            </a:r>
            <a:endParaRPr lang="en-US" altLang="zh-CN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121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006" y="762794"/>
            <a:ext cx="11580893" cy="457306"/>
          </a:xfrm>
        </p:spPr>
        <p:txBody>
          <a:bodyPr/>
          <a:lstStyle/>
          <a:p>
            <a:r>
              <a:rPr lang="en-US" altLang="zh-CN" sz="3600" dirty="0"/>
              <a:t>References</a:t>
            </a:r>
            <a:endParaRPr lang="en-US" sz="3600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5" y="1372394"/>
            <a:ext cx="10997471" cy="4876799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altLang="zh-CN" sz="1800" dirty="0"/>
              <a:t>11-24-0116-07-immw-immw-draft-proposed-par, Laurent </a:t>
            </a:r>
            <a:r>
              <a:rPr lang="en-US" altLang="zh-CN" sz="1800" dirty="0" err="1"/>
              <a:t>Cariou</a:t>
            </a:r>
            <a:r>
              <a:rPr lang="en-US" altLang="zh-CN" sz="1800" dirty="0"/>
              <a:t>, et al.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zh-CN" sz="1800" dirty="0"/>
              <a:t>11-25-0853-01-00bq-immw-tone-plan-discussions, Rui Cao, et al.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zh-CN" sz="1800" dirty="0"/>
              <a:t>11-25-0854-00-00bq-considerations-on-numerology-for-immw, </a:t>
            </a:r>
            <a:r>
              <a:rPr lang="en-US" altLang="zh-CN" sz="1800" dirty="0" err="1"/>
              <a:t>Insik</a:t>
            </a:r>
            <a:r>
              <a:rPr lang="en-US" altLang="zh-CN" sz="1800" dirty="0"/>
              <a:t> Jung, et al.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zh-CN" sz="1800" dirty="0"/>
              <a:t>11-25-0360-00-00bq-high-level-thoughts-on-immw-phy-design, Rui Cao, et al.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zh-CN" sz="1800" dirty="0"/>
              <a:t>11-25-0365-01-00bq-ppdu-format-for-immw, </a:t>
            </a:r>
            <a:r>
              <a:rPr lang="en-US" altLang="ko-KR" sz="1800" dirty="0" err="1"/>
              <a:t>Eunsung</a:t>
            </a:r>
            <a:r>
              <a:rPr lang="en-US" altLang="ko-KR" sz="1800" dirty="0"/>
              <a:t> Park, et al.</a:t>
            </a:r>
          </a:p>
          <a:p>
            <a:pPr marL="457200" indent="-457200" algn="just">
              <a:buFont typeface="+mj-lt"/>
              <a:buAutoNum type="arabicPeriod"/>
            </a:pP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1138221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72489"/>
            <a:ext cx="12190413" cy="654530"/>
          </a:xfrm>
          <a:prstGeom prst="rect">
            <a:avLst/>
          </a:prstGeom>
          <a:noFill/>
        </p:spPr>
        <p:txBody>
          <a:bodyPr wrap="square" lIns="99560" tIns="49780" rIns="99560" bIns="49780" rtlCol="0">
            <a:spAutoFit/>
          </a:bodyPr>
          <a:lstStyle/>
          <a:p>
            <a:pPr algn="ctr"/>
            <a:r>
              <a:rPr lang="en-IE" sz="3600" b="1" dirty="0"/>
              <a:t>Than</a:t>
            </a:r>
            <a:r>
              <a:rPr lang="en-US" sz="3600" b="1" dirty="0"/>
              <a:t>k You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4540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Background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5"/>
            <a:ext cx="11479306" cy="4801234"/>
          </a:xfrm>
        </p:spPr>
        <p:txBody>
          <a:bodyPr/>
          <a:lstStyle/>
          <a:p>
            <a:r>
              <a:rPr lang="en-US" altLang="zh-CN" sz="2000" dirty="0"/>
              <a:t>Integrated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(IMMW) enables non-standalone operation in the 42–71 GHz range using SU-OFDM, and leverages existing sub-7 GHz 802.11 OFDM PHY where applicable [1].</a:t>
            </a:r>
          </a:p>
          <a:p>
            <a:endParaRPr lang="en-US" altLang="zh-CN" sz="2000" dirty="0"/>
          </a:p>
          <a:p>
            <a:r>
              <a:rPr lang="en-US" altLang="zh-CN" sz="2000" dirty="0"/>
              <a:t>Several contributions have explored reusing the sub-7 GHz tone plan via upclocking (e.g., an 8x VHT tone plan), yielding channel bandwidths such as 160, 320, 640 MHz, etc. [2][3].</a:t>
            </a:r>
          </a:p>
          <a:p>
            <a:endParaRPr lang="en-US" altLang="zh-CN" sz="2000" dirty="0"/>
          </a:p>
          <a:p>
            <a:r>
              <a:rPr lang="en-US" altLang="zh-CN" sz="2000" dirty="0"/>
              <a:t>Candidate PPDU formats have been studied in [4] and [5], which inherit the main framework of the current sub-7GHz PPDU formats with necessary adjustments.</a:t>
            </a:r>
          </a:p>
          <a:p>
            <a:endParaRPr lang="en-US" altLang="zh-CN" sz="2000" dirty="0"/>
          </a:p>
          <a:p>
            <a:r>
              <a:rPr lang="en-US" altLang="zh-CN" sz="2000" dirty="0"/>
              <a:t>In this contribution, we discuss several open issues on reusing the sub-7GHz PHY </a:t>
            </a:r>
          </a:p>
          <a:p>
            <a:pPr lvl="1" defTabSz="914400"/>
            <a:r>
              <a:rPr lang="en-US" altLang="zh-CN" sz="1600" dirty="0">
                <a:solidFill>
                  <a:srgbClr val="000000"/>
                </a:solidFill>
              </a:rPr>
              <a:t>L-STF &amp; IMMW-STF</a:t>
            </a:r>
          </a:p>
          <a:p>
            <a:pPr lvl="1" defTabSz="914400"/>
            <a:r>
              <a:rPr lang="en-US" altLang="zh-CN" sz="1600" dirty="0">
                <a:solidFill>
                  <a:srgbClr val="000000"/>
                </a:solidFill>
              </a:rPr>
              <a:t>L-LTF &amp; IMMW-LTF</a:t>
            </a:r>
          </a:p>
          <a:p>
            <a:pPr lvl="1" defTabSz="914400"/>
            <a:r>
              <a:rPr lang="en-US" altLang="zh-CN" sz="1600" dirty="0"/>
              <a:t>Several Other Open Issues</a:t>
            </a:r>
            <a:endParaRPr lang="en-US" altLang="zh-CN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38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L-STF: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of 11ac</a:t>
            </a:r>
            <a:r>
              <a:rPr lang="zh-CN" altLang="en-US" sz="3600" dirty="0"/>
              <a:t> </a:t>
            </a:r>
            <a:r>
              <a:rPr lang="en-US" altLang="zh-CN" sz="3600" dirty="0"/>
              <a:t>L-STF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 11ac legacy short training field (L-STF) is an 8-µs waveform composed of ten 0.8-µs short periods (i.e., 2.5 × 3.2-µs OFDM IDFT intervals) per 20MHz BW.</a:t>
            </a:r>
          </a:p>
          <a:p>
            <a:pPr lvl="1" defTabSz="914400"/>
            <a:r>
              <a:rPr lang="en-US" altLang="zh-CN" sz="1600" dirty="0">
                <a:solidFill>
                  <a:srgbClr val="000000"/>
                </a:solidFill>
              </a:rPr>
              <a:t>During this whole duration, the receiver can perform AGC setting, frame detection and synchronization, CFO estimation/correction, and sampling-clock timing acquisition,</a:t>
            </a:r>
            <a:r>
              <a:rPr lang="zh-CN" altLang="en-US" sz="1600" dirty="0">
                <a:solidFill>
                  <a:srgbClr val="000000"/>
                </a:solidFill>
              </a:rPr>
              <a:t> </a:t>
            </a:r>
            <a:r>
              <a:rPr lang="en-US" altLang="zh-CN" sz="1600" dirty="0">
                <a:solidFill>
                  <a:srgbClr val="000000"/>
                </a:solidFill>
              </a:rPr>
              <a:t>etc.</a:t>
            </a:r>
          </a:p>
          <a:p>
            <a:pPr lvl="1" defTabSz="914400"/>
            <a:r>
              <a:rPr lang="en-US" altLang="zh-CN" sz="1600" dirty="0">
                <a:solidFill>
                  <a:srgbClr val="000000"/>
                </a:solidFill>
              </a:rPr>
              <a:t>Max. CFO Estimation Capability: 2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πΔ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600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(−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⇒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zh-CN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625kHz (~125 ppm @ 5GHz)</a:t>
            </a:r>
            <a:endParaRPr lang="en-US" altLang="zh-CN" sz="1600" b="1" dirty="0">
              <a:solidFill>
                <a:srgbClr val="000000"/>
              </a:solidFill>
            </a:endParaRP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  <a:p>
            <a:r>
              <a:rPr lang="en-US" altLang="zh-CN" sz="2000" dirty="0"/>
              <a:t>The 11ad/ay common STF field (Single Carrier) is an 1.236-µs waveform per 2.16GHz BW</a:t>
            </a:r>
          </a:p>
          <a:p>
            <a:pPr lvl="1"/>
            <a:r>
              <a:rPr lang="en-US" altLang="zh-CN" sz="1600" dirty="0"/>
              <a:t>Common STF </a:t>
            </a:r>
            <a:r>
              <a:rPr lang="en-US" altLang="zh-CN" sz="1600" dirty="0">
                <a:solidFill>
                  <a:srgbClr val="000000"/>
                </a:solidFill>
              </a:rPr>
              <a:t>consists 16 repetitions of Ga</a:t>
            </a:r>
            <a:r>
              <a:rPr lang="en-US" altLang="zh-CN" sz="1600" baseline="-25000" dirty="0">
                <a:solidFill>
                  <a:srgbClr val="000000"/>
                </a:solidFill>
              </a:rPr>
              <a:t>128</a:t>
            </a:r>
            <a:r>
              <a:rPr lang="en-US" altLang="zh-CN" sz="1600" dirty="0">
                <a:solidFill>
                  <a:srgbClr val="000000"/>
                </a:solidFill>
              </a:rPr>
              <a:t>(n) (each 72.7ns), followed by a single repetition of –Ga</a:t>
            </a:r>
            <a:r>
              <a:rPr lang="en-US" altLang="zh-CN" sz="1600" baseline="-25000" dirty="0">
                <a:solidFill>
                  <a:srgbClr val="000000"/>
                </a:solidFill>
              </a:rPr>
              <a:t>128</a:t>
            </a:r>
            <a:r>
              <a:rPr lang="en-US" altLang="zh-CN" sz="1600" dirty="0">
                <a:solidFill>
                  <a:srgbClr val="000000"/>
                </a:solidFill>
              </a:rPr>
              <a:t>(n).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Max. CFO Estimation Capability: 2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πΔ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600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(−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⇒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zh-CN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6.87MHz (~114.5 ppm @ 60GHz)</a:t>
            </a:r>
            <a:endParaRPr lang="en-US" altLang="zh-CN" sz="1600" b="1" dirty="0">
              <a:solidFill>
                <a:srgbClr val="000000"/>
              </a:solidFill>
            </a:endParaRPr>
          </a:p>
          <a:p>
            <a:endParaRPr lang="en-US" altLang="zh-CN" sz="2000" dirty="0"/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78ACF32-3194-4FFF-8E7E-F863190EC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292" y="4648994"/>
            <a:ext cx="8407828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64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L-STF: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of 11ac</a:t>
            </a:r>
            <a:r>
              <a:rPr lang="zh-CN" altLang="en-US" sz="3600" dirty="0"/>
              <a:t> </a:t>
            </a:r>
            <a:r>
              <a:rPr lang="en-US" altLang="zh-CN" sz="3600" dirty="0"/>
              <a:t>L-STF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 11ad/ay Control STF field (Single Carrier) is an 3.636-µs waveform on 2.16GHz BW</a:t>
            </a:r>
          </a:p>
          <a:p>
            <a:pPr lvl="1"/>
            <a:r>
              <a:rPr lang="en-US" altLang="zh-CN" sz="1600" dirty="0"/>
              <a:t>Control STF </a:t>
            </a:r>
            <a:r>
              <a:rPr lang="en-US" altLang="zh-CN" sz="1600" dirty="0">
                <a:solidFill>
                  <a:srgbClr val="000000"/>
                </a:solidFill>
              </a:rPr>
              <a:t>consists 48 repetitions of Gb</a:t>
            </a:r>
            <a:r>
              <a:rPr lang="en-US" altLang="zh-CN" sz="1600" baseline="-25000" dirty="0">
                <a:solidFill>
                  <a:srgbClr val="000000"/>
                </a:solidFill>
              </a:rPr>
              <a:t>128</a:t>
            </a:r>
            <a:r>
              <a:rPr lang="en-US" altLang="zh-CN" sz="1600" dirty="0">
                <a:solidFill>
                  <a:srgbClr val="000000"/>
                </a:solidFill>
              </a:rPr>
              <a:t>(n) (each 72.7ns), followed by one</a:t>
            </a:r>
            <a:r>
              <a:rPr lang="zh-CN" altLang="en-US" sz="1600" dirty="0">
                <a:solidFill>
                  <a:srgbClr val="000000"/>
                </a:solidFill>
              </a:rPr>
              <a:t> </a:t>
            </a:r>
            <a:r>
              <a:rPr lang="en-US" altLang="zh-CN" sz="1600" dirty="0">
                <a:solidFill>
                  <a:srgbClr val="000000"/>
                </a:solidFill>
              </a:rPr>
              <a:t>–Gb</a:t>
            </a:r>
            <a:r>
              <a:rPr lang="en-US" altLang="zh-CN" sz="1600" baseline="-25000" dirty="0">
                <a:solidFill>
                  <a:srgbClr val="000000"/>
                </a:solidFill>
              </a:rPr>
              <a:t>128</a:t>
            </a:r>
            <a:r>
              <a:rPr lang="en-US" altLang="zh-CN" sz="1600" dirty="0">
                <a:solidFill>
                  <a:srgbClr val="000000"/>
                </a:solidFill>
              </a:rPr>
              <a:t>(n) and one –Ga</a:t>
            </a:r>
            <a:r>
              <a:rPr lang="en-US" altLang="zh-CN" sz="1600" baseline="-25000" dirty="0">
                <a:solidFill>
                  <a:srgbClr val="000000"/>
                </a:solidFill>
              </a:rPr>
              <a:t>128</a:t>
            </a:r>
            <a:r>
              <a:rPr lang="en-US" altLang="zh-CN" sz="1600" dirty="0">
                <a:solidFill>
                  <a:srgbClr val="000000"/>
                </a:solidFill>
              </a:rPr>
              <a:t>(n).</a:t>
            </a:r>
          </a:p>
          <a:p>
            <a:endParaRPr lang="en-US" altLang="zh-CN" sz="2000" dirty="0"/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In IMMW, for example, with 8× upclocking of the VHT L-STF, the IMMW L-STF becomes a 1.0-µs waveform composed of ten 0.1-µs short symbols per 160MHz.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Max. CFO Estimation Capability: 2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πΔ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600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(−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⇒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zh-CN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5MHz (~83 ppm @ 60GHz)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If the 1ac L-STF is reused with 8</a:t>
            </a:r>
            <a:r>
              <a:rPr lang="en-US" altLang="zh-CN" sz="1600" dirty="0"/>
              <a:t>×</a:t>
            </a:r>
            <a:r>
              <a:rPr lang="en-US" altLang="zh-CN" sz="1600" dirty="0">
                <a:solidFill>
                  <a:srgbClr val="000000"/>
                </a:solidFill>
              </a:rPr>
              <a:t> upclocking, the 0.1-µs period covers a ±5 MHz CFO; the sequence content may be reused from VHT L-STF/VHT-STF.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However, the 1-µs total duration is shorter than the 11ad/ay common STF (1.236 µs) and control STF (3.636 µs). </a:t>
            </a:r>
          </a:p>
          <a:p>
            <a:pPr lvl="1"/>
            <a:r>
              <a:rPr lang="en-US" altLang="zh-CN" sz="1600" dirty="0"/>
              <a:t>Is it necessary to increase </a:t>
            </a:r>
            <a:r>
              <a:rPr lang="en-US" altLang="zh-CN" sz="1600" dirty="0">
                <a:solidFill>
                  <a:srgbClr val="000000"/>
                </a:solidFill>
              </a:rPr>
              <a:t>the L-STF duration to give more time for AGC, detection, and CFO acquisition, etc.?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5DEDEDA-7B8F-4CCB-9374-7B609C835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806" y="2478923"/>
            <a:ext cx="7696200" cy="110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31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IMMW-STF: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of 11ac</a:t>
            </a:r>
            <a:r>
              <a:rPr lang="zh-CN" altLang="en-US" sz="3600" dirty="0"/>
              <a:t> </a:t>
            </a:r>
            <a:r>
              <a:rPr lang="en-US" altLang="zh-CN" sz="3600" dirty="0"/>
              <a:t>VHT-STF</a:t>
            </a:r>
            <a:endParaRPr lang="en-US" sz="3500" dirty="0"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1027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07934" y="1372394"/>
                <a:ext cx="11479306" cy="4876799"/>
              </a:xfrm>
            </p:spPr>
            <p:txBody>
              <a:bodyPr/>
              <a:lstStyle/>
              <a:p>
                <a:r>
                  <a:rPr lang="en-US" altLang="zh-CN" sz="2000" dirty="0"/>
                  <a:t>The 11ac VHT-STF is an 4-µs waveform composed of five 0.8-µs short periods (i.e., 0.8 + 3.2-µs OFDM IDFT intervals) on full BW,</a:t>
                </a:r>
                <a:r>
                  <a:rPr lang="zh-CN" altLang="en-US" sz="2000" dirty="0"/>
                  <a:t> </a:t>
                </a:r>
                <a:r>
                  <a:rPr lang="en-US" altLang="zh-CN" sz="2000" dirty="0"/>
                  <a:t>beamforming</a:t>
                </a:r>
                <a:r>
                  <a:rPr lang="zh-CN" altLang="en-US" sz="2000" dirty="0"/>
                  <a:t> </a:t>
                </a:r>
                <a:r>
                  <a:rPr lang="en-US" altLang="zh-CN" sz="2000" dirty="0"/>
                  <a:t>starts</a:t>
                </a:r>
                <a:r>
                  <a:rPr lang="zh-CN" altLang="en-US" sz="2000" dirty="0"/>
                  <a:t> </a:t>
                </a:r>
                <a:r>
                  <a:rPr lang="en-US" altLang="zh-CN" sz="2000" dirty="0"/>
                  <a:t>from</a:t>
                </a:r>
                <a:r>
                  <a:rPr lang="zh-CN" altLang="en-US" sz="2000" dirty="0"/>
                  <a:t> </a:t>
                </a:r>
                <a:r>
                  <a:rPr lang="en-US" altLang="zh-CN" sz="2000" dirty="0"/>
                  <a:t>this field in most cases.</a:t>
                </a:r>
              </a:p>
              <a:p>
                <a:pPr lvl="1" defTabSz="914400"/>
                <a:r>
                  <a:rPr lang="en-US" altLang="zh-CN" sz="1600" dirty="0">
                    <a:solidFill>
                      <a:srgbClr val="000000"/>
                    </a:solidFill>
                  </a:rPr>
                  <a:t>During this duration, the receiver can perform fine AGC setting to improve the AGC in MIMO transmission,</a:t>
                </a:r>
                <a:r>
                  <a:rPr lang="zh-CN" altLang="en-US" sz="1600" dirty="0">
                    <a:solidFill>
                      <a:srgbClr val="000000"/>
                    </a:solidFill>
                  </a:rPr>
                  <a:t> </a:t>
                </a:r>
                <a:r>
                  <a:rPr lang="en-US" altLang="zh-CN" sz="1600" dirty="0">
                    <a:solidFill>
                      <a:srgbClr val="000000"/>
                    </a:solidFill>
                  </a:rPr>
                  <a:t>etc.</a:t>
                </a:r>
              </a:p>
              <a:p>
                <a:pPr lvl="1" defTabSz="914400"/>
                <a:endParaRPr lang="en-US" altLang="zh-CN" sz="1600" dirty="0">
                  <a:solidFill>
                    <a:srgbClr val="000000"/>
                  </a:solidFill>
                </a:endParaRPr>
              </a:p>
              <a:p>
                <a:pPr lvl="1" defTabSz="914400"/>
                <a:endParaRPr lang="en-US" altLang="zh-CN" sz="1600" dirty="0">
                  <a:solidFill>
                    <a:srgbClr val="000000"/>
                  </a:solidFill>
                </a:endParaRPr>
              </a:p>
              <a:p>
                <a:pPr lvl="1" defTabSz="914400"/>
                <a:endParaRPr lang="en-US" altLang="zh-CN" sz="1600" dirty="0">
                  <a:solidFill>
                    <a:srgbClr val="000000"/>
                  </a:solidFill>
                </a:endParaRPr>
              </a:p>
              <a:p>
                <a:endParaRPr lang="en-US" altLang="zh-CN" sz="2000" dirty="0"/>
              </a:p>
              <a:p>
                <a:r>
                  <a:rPr lang="en-US" altLang="zh-CN" sz="2000" dirty="0"/>
                  <a:t>The 11ay EDMG-STF differs for SC and OFDM modes, both having a duration of around 1.4-µs.</a:t>
                </a:r>
              </a:p>
              <a:p>
                <a:pPr lvl="1"/>
                <a:r>
                  <a:rPr lang="en-US" altLang="zh-CN" sz="1600" dirty="0">
                    <a:solidFill>
                      <a:srgbClr val="000000"/>
                    </a:solidFill>
                  </a:rPr>
                  <a:t>The SC </a:t>
                </a:r>
                <a:r>
                  <a:rPr lang="en-US" altLang="zh-CN" sz="1600" dirty="0"/>
                  <a:t>EDMG-STF field consists 18 repetitions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sz="90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400" i="1" kern="100">
                            <a:effectLst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𝐺𝑎</m:t>
                        </m:r>
                      </m:e>
                      <m:sub>
                        <m:r>
                          <a:rPr lang="en-US" altLang="zh-CN" sz="1400" i="1" kern="100">
                            <a:effectLst/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128×</m:t>
                        </m:r>
                        <m:sSub>
                          <m:sSubPr>
                            <m:ctrlPr>
                              <a:rPr lang="zh-CN" altLang="zh-CN" sz="9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i="1" kern="100">
                                <a:effectLst/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400" i="1" kern="100">
                                <a:effectLst/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𝐶𝐵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zh-CN" altLang="zh-CN" sz="9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400" i="1" kern="100">
                                <a:effectLst/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CN" sz="1400" i="1" kern="100">
                                <a:effectLst/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𝑆𝑇𝑆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zh-CN" altLang="en-US" sz="1600" dirty="0"/>
                  <a:t>，</a:t>
                </a:r>
                <a:r>
                  <a:rPr lang="en-US" altLang="zh-CN" sz="1600" dirty="0">
                    <a:solidFill>
                      <a:srgbClr val="000000"/>
                    </a:solidFill>
                  </a:rPr>
                  <a:t>followed by a single repetition of </a:t>
                </a:r>
                <a14:m>
                  <m:oMath xmlns:m="http://schemas.openxmlformats.org/officeDocument/2006/math">
                    <m:r>
                      <a:rPr lang="en-US" altLang="zh-CN" sz="1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zh-CN" altLang="zh-CN" sz="1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600" i="1" kern="10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𝐺𝑎</m:t>
                        </m:r>
                      </m:e>
                      <m:sub>
                        <m:r>
                          <a:rPr lang="en-US" altLang="zh-CN" sz="1600" i="1" kern="10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128×</m:t>
                        </m:r>
                        <m:sSub>
                          <m:sSubPr>
                            <m:ctrlPr>
                              <a:rPr lang="zh-CN" altLang="zh-CN" sz="1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 kern="100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i="1" kern="100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𝐶𝐵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zh-CN" altLang="zh-CN" sz="1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 kern="100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altLang="zh-CN" sz="1600" i="1" kern="100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𝑆𝑇𝑆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altLang="zh-CN" sz="1600" dirty="0">
                    <a:solidFill>
                      <a:srgbClr val="000000"/>
                    </a:solidFill>
                  </a:rPr>
                  <a:t>.</a:t>
                </a:r>
              </a:p>
              <a:p>
                <a:pPr lvl="1"/>
                <a:r>
                  <a:rPr lang="en-US" altLang="zh-CN" sz="1600" dirty="0"/>
                  <a:t>Duration: 19×72.7 ns ≈ 1.38 </a:t>
                </a:r>
                <a:r>
                  <a:rPr lang="en-US" altLang="zh-CN" sz="1600" dirty="0" err="1"/>
                  <a:t>μs</a:t>
                </a:r>
                <a:r>
                  <a:rPr lang="en-US" altLang="zh-CN" sz="1600" dirty="0"/>
                  <a:t>; Orthogonal time-domain sequences are defined across spatial streams.</a:t>
                </a:r>
              </a:p>
            </p:txBody>
          </p:sp>
        </mc:Choice>
        <mc:Fallback xmlns="">
          <p:sp>
            <p:nvSpPr>
              <p:cNvPr id="10243" name="Rectangle 102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07934" y="1372394"/>
                <a:ext cx="11479306" cy="4876799"/>
              </a:xfrm>
              <a:blipFill>
                <a:blip r:embed="rId2"/>
                <a:stretch>
                  <a:fillRect l="-372" t="-500" r="-4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>
            <a:extLst>
              <a:ext uri="{FF2B5EF4-FFF2-40B4-BE49-F238E27FC236}">
                <a16:creationId xmlns:a16="http://schemas.microsoft.com/office/drawing/2014/main" id="{4E9CA08C-783D-4D54-A017-E851B6AFF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606" y="2515394"/>
            <a:ext cx="7154333" cy="762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5F6EE69-82EF-421B-A2F3-B40F816026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806" y="4929153"/>
            <a:ext cx="7694613" cy="1116082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21D69551-A59B-4716-9A8F-3BB113019390}"/>
              </a:ext>
            </a:extLst>
          </p:cNvPr>
          <p:cNvSpPr/>
          <p:nvPr/>
        </p:nvSpPr>
        <p:spPr bwMode="auto">
          <a:xfrm>
            <a:off x="5561806" y="2820194"/>
            <a:ext cx="609600" cy="5334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1D3F06C8-148F-4A3F-9965-F8EBB4180740}"/>
              </a:ext>
            </a:extLst>
          </p:cNvPr>
          <p:cNvSpPr/>
          <p:nvPr/>
        </p:nvSpPr>
        <p:spPr bwMode="auto">
          <a:xfrm>
            <a:off x="5561806" y="5410993"/>
            <a:ext cx="838200" cy="68580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5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IMMW-STF: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of 11ac</a:t>
            </a:r>
            <a:r>
              <a:rPr lang="zh-CN" altLang="en-US" sz="3600" dirty="0"/>
              <a:t> </a:t>
            </a:r>
            <a:r>
              <a:rPr lang="en-US" altLang="zh-CN" sz="3600" dirty="0"/>
              <a:t>VHT-STF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 11ay EDMG-STF differs for SC and OFDM modes; both have a duration of around 1.4-µs.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The OFDM modulated </a:t>
            </a:r>
            <a:r>
              <a:rPr lang="en-US" altLang="zh-CN" sz="1600" dirty="0"/>
              <a:t>EDMG-STF consists of 30 repetitions of a 48.48-ns period (30×48.48 ns ≈ 1.455 µs); and orthogonal frequency-domain sequences are defined per spatial stream.</a:t>
            </a:r>
          </a:p>
          <a:p>
            <a:pPr lvl="1" defTabSz="914400"/>
            <a:r>
              <a:rPr lang="en-US" altLang="zh-CN" sz="1600" dirty="0">
                <a:solidFill>
                  <a:srgbClr val="000000"/>
                </a:solidFill>
              </a:rPr>
              <a:t>One rationale for the long duration of </a:t>
            </a:r>
            <a:r>
              <a:rPr lang="en-US" altLang="zh-CN" sz="1600" dirty="0"/>
              <a:t>EDMG-</a:t>
            </a:r>
            <a:r>
              <a:rPr lang="en-US" altLang="zh-CN" sz="1600" dirty="0">
                <a:solidFill>
                  <a:srgbClr val="000000"/>
                </a:solidFill>
              </a:rPr>
              <a:t>STF is to provide sufficient processing time for header decoding (e.g., L-Header/EDMG-Header-A), and receiver settling before subsequent </a:t>
            </a:r>
            <a:r>
              <a:rPr lang="en-US" altLang="zh-CN" sz="1600" dirty="0"/>
              <a:t>EDMG-LTF</a:t>
            </a:r>
            <a:r>
              <a:rPr lang="en-US" altLang="zh-CN" sz="1600" dirty="0">
                <a:solidFill>
                  <a:srgbClr val="000000"/>
                </a:solidFill>
              </a:rPr>
              <a:t> fields.</a:t>
            </a: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  <a:p>
            <a:r>
              <a:rPr lang="en-US" altLang="zh-CN" sz="2000" dirty="0"/>
              <a:t>In IMMW, with 8×upclocking of the VHT-STF, the IMMW-STF becomes a 0.5-µs waveform composed of five 0.1-µs short symbols over full BW.</a:t>
            </a:r>
          </a:p>
          <a:p>
            <a:pPr lvl="1"/>
            <a:r>
              <a:rPr lang="en-US" altLang="zh-CN" sz="1600" dirty="0"/>
              <a:t>This whole duration</a:t>
            </a:r>
            <a:r>
              <a:rPr lang="en-US" altLang="zh-CN" sz="1600" dirty="0">
                <a:solidFill>
                  <a:srgbClr val="000000"/>
                </a:solidFill>
              </a:rPr>
              <a:t> of </a:t>
            </a:r>
            <a:r>
              <a:rPr lang="en-US" altLang="zh-CN" sz="1600" dirty="0"/>
              <a:t>0.5-µs is ≈1/3 of the EDMG-STF (SC ≈1.38 µs, OFDM ≈1.455 µs).</a:t>
            </a:r>
          </a:p>
          <a:p>
            <a:pPr lvl="1"/>
            <a:r>
              <a:rPr lang="en-US" altLang="zh-CN" sz="1600" dirty="0"/>
              <a:t>11ay headers are LDPC-coded, whereas IMMW SIGs may use BCC; thus processing latencies are different.</a:t>
            </a:r>
          </a:p>
          <a:p>
            <a:pPr lvl="1"/>
            <a:r>
              <a:rPr lang="en-US" altLang="zh-CN" sz="1600" dirty="0"/>
              <a:t>Therefore, considering the processing delay of IMMW SIGs, IMMW-STF with 0.5-µs duration may be insufficient?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944F0B26-D0D1-4FD1-B408-416711A31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885806"/>
              </p:ext>
            </p:extLst>
          </p:nvPr>
        </p:nvGraphicFramePr>
        <p:xfrm>
          <a:off x="2122429" y="4861978"/>
          <a:ext cx="8148728" cy="123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06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88279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632905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945375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705866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697933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2879304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507260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29463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86079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93954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9E514983-ADEE-49B1-BFD2-DF7582F1DED4}"/>
              </a:ext>
            </a:extLst>
          </p:cNvPr>
          <p:cNvSpPr txBox="1"/>
          <p:nvPr/>
        </p:nvSpPr>
        <p:spPr>
          <a:xfrm>
            <a:off x="3199606" y="6096794"/>
            <a:ext cx="571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Ref</a:t>
            </a:r>
            <a:r>
              <a:rPr lang="zh-CN" altLang="en-US" sz="1200" dirty="0"/>
              <a:t>： </a:t>
            </a:r>
            <a:r>
              <a:rPr lang="en-US" altLang="zh-CN" sz="1200" dirty="0"/>
              <a:t>11-25-0360-00-00bq-high-level-thoughts-on-immw-phy-design, Rui</a:t>
            </a:r>
            <a:r>
              <a:rPr lang="zh-CN" altLang="en-US" sz="1200" dirty="0"/>
              <a:t> </a:t>
            </a:r>
            <a:r>
              <a:rPr lang="en-US" altLang="zh-CN" sz="1200" dirty="0"/>
              <a:t>Cao, et al.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4536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L-LTF: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of 11ac</a:t>
            </a:r>
            <a:r>
              <a:rPr lang="zh-CN" altLang="en-US" sz="3600" dirty="0"/>
              <a:t> </a:t>
            </a:r>
            <a:r>
              <a:rPr lang="en-US" altLang="zh-CN" sz="3600" dirty="0"/>
              <a:t>L-LTF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 11ac L-LTF is an 8-µs waveform composed of two 3.2-µs IDFT periods and an additional 1.6-µs double GI, with 52 populated tones (-26:26 with DC tone nulled) per 20 MHz channel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L-LTF can be used for single stream legacy channel estimation, fine synchronization / CFO adjustments, etc.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Max. Fine CFO Estimation Capability: 2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πΔ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∙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600" baseline="-25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(−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⇒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|</a:t>
            </a:r>
            <a:r>
              <a:rPr lang="el-GR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zh-CN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zh-CN" sz="1600" b="1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|</a:t>
            </a:r>
            <a:r>
              <a:rPr lang="en-US" altLang="zh-CN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156.25 kHz (~31.25 ppm @ 5GHz)</a:t>
            </a:r>
            <a:endParaRPr lang="en-US" altLang="zh-CN" sz="1600" b="1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 defTabSz="914400"/>
            <a:r>
              <a:rPr lang="en-US" altLang="zh-CN" sz="1600" dirty="0">
                <a:solidFill>
                  <a:srgbClr val="000000"/>
                </a:solidFill>
              </a:rPr>
              <a:t>Notice that </a:t>
            </a:r>
            <a:r>
              <a:rPr lang="en-US" altLang="zh-CN" sz="1600" dirty="0"/>
              <a:t>VHT-LTF sequence includes 4 additional tones, and also includes pilot tones for MIMO phase tracking.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623360B-4A01-47EA-8245-882E6E80A3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3806" y="2994365"/>
            <a:ext cx="7162800" cy="51162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2DD3DB0-7196-4DA7-8DD8-903F41E76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1606" y="4420394"/>
            <a:ext cx="3830268" cy="21647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2D9D4564-1AB2-4CEC-B98E-626631D579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7606" y="5106194"/>
            <a:ext cx="7154333" cy="762000"/>
          </a:xfrm>
          <a:prstGeom prst="rect">
            <a:avLst/>
          </a:prstGeom>
        </p:spPr>
      </p:pic>
      <p:sp>
        <p:nvSpPr>
          <p:cNvPr id="15" name="椭圆 14">
            <a:extLst>
              <a:ext uri="{FF2B5EF4-FFF2-40B4-BE49-F238E27FC236}">
                <a16:creationId xmlns:a16="http://schemas.microsoft.com/office/drawing/2014/main" id="{686BCE75-E760-4A0D-9236-F91E2334E38B}"/>
              </a:ext>
            </a:extLst>
          </p:cNvPr>
          <p:cNvSpPr/>
          <p:nvPr/>
        </p:nvSpPr>
        <p:spPr bwMode="auto">
          <a:xfrm>
            <a:off x="3199606" y="5410994"/>
            <a:ext cx="1143000" cy="5334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345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L-LTF: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of 11ac</a:t>
            </a:r>
            <a:r>
              <a:rPr lang="zh-CN" altLang="en-US" sz="3600" dirty="0"/>
              <a:t> </a:t>
            </a:r>
            <a:r>
              <a:rPr lang="en-US" altLang="zh-CN" sz="3600" dirty="0"/>
              <a:t>L-LTF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 11ad/ay common CEF field (Single Carrier) is a 0.655-µs waveform per 2.16GHz BW</a:t>
            </a:r>
          </a:p>
          <a:p>
            <a:pPr lvl="1"/>
            <a:r>
              <a:rPr lang="en-US" altLang="zh-CN" sz="1600" dirty="0"/>
              <a:t>Common CEF </a:t>
            </a:r>
            <a:r>
              <a:rPr lang="en-US" altLang="zh-CN" sz="1600" dirty="0">
                <a:solidFill>
                  <a:srgbClr val="000000"/>
                </a:solidFill>
              </a:rPr>
              <a:t>consists of a concatenation of two sequences Gu</a:t>
            </a:r>
            <a:r>
              <a:rPr lang="en-US" altLang="zh-CN" sz="1600" baseline="-25000" dirty="0">
                <a:solidFill>
                  <a:srgbClr val="000000"/>
                </a:solidFill>
              </a:rPr>
              <a:t>512</a:t>
            </a:r>
            <a:r>
              <a:rPr lang="en-US" altLang="zh-CN" sz="1600" dirty="0">
                <a:solidFill>
                  <a:srgbClr val="000000"/>
                </a:solidFill>
              </a:rPr>
              <a:t>(n) and Gv</a:t>
            </a:r>
            <a:r>
              <a:rPr lang="en-US" altLang="zh-CN" sz="1600" baseline="-25000" dirty="0">
                <a:solidFill>
                  <a:srgbClr val="000000"/>
                </a:solidFill>
              </a:rPr>
              <a:t>512</a:t>
            </a:r>
            <a:r>
              <a:rPr lang="en-US" altLang="zh-CN" sz="1600" dirty="0">
                <a:solidFill>
                  <a:srgbClr val="000000"/>
                </a:solidFill>
              </a:rPr>
              <a:t>(n), followed by a Gv</a:t>
            </a:r>
            <a:r>
              <a:rPr lang="en-US" altLang="zh-CN" sz="1600" baseline="-25000" dirty="0">
                <a:solidFill>
                  <a:srgbClr val="000000"/>
                </a:solidFill>
              </a:rPr>
              <a:t>128</a:t>
            </a:r>
            <a:r>
              <a:rPr lang="en-US" altLang="zh-CN" sz="1600" dirty="0">
                <a:solidFill>
                  <a:srgbClr val="000000"/>
                </a:solidFill>
              </a:rPr>
              <a:t>(n).</a:t>
            </a: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  <a:p>
            <a:r>
              <a:rPr lang="en-US" altLang="zh-CN" sz="2000" dirty="0"/>
              <a:t>In IMMW, with 8×upclocking of the 11ac L-LTF, the IMMW L-LTF becomes a 1-µs waveform composed of two 0.4-µs IDFT periods and an additional 0.2-µs GI</a:t>
            </a:r>
          </a:p>
          <a:p>
            <a:pPr lvl="1"/>
            <a:r>
              <a:rPr lang="en-US" altLang="zh-CN" sz="1600" dirty="0">
                <a:solidFill>
                  <a:srgbClr val="000000"/>
                </a:solidFill>
              </a:rPr>
              <a:t>The duration of </a:t>
            </a:r>
            <a:r>
              <a:rPr lang="en-US" altLang="zh-CN" sz="1600" dirty="0"/>
              <a:t>1-µs IMMW L-LTF is longer than the common CEF of 11ad/ay (0.655-µs), need to increase or not?</a:t>
            </a:r>
          </a:p>
          <a:p>
            <a:pPr lvl="1"/>
            <a:r>
              <a:rPr lang="en-US" altLang="zh-CN" sz="1600" dirty="0"/>
              <a:t>Since no L-SIG in IMMW, VHT-LTF sequence (56 populated tones) may be employed if single DC tone sufficient?</a:t>
            </a: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B63BD9BD-B87E-426D-B7A7-2C77DAE404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1406" y="2117071"/>
            <a:ext cx="7238206" cy="1160323"/>
          </a:xfrm>
          <a:prstGeom prst="rect">
            <a:avLst/>
          </a:prstGeom>
        </p:spPr>
      </p:pic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EEE6EA58-989C-4C01-9FB1-434E5877ED15}"/>
              </a:ext>
            </a:extLst>
          </p:cNvPr>
          <p:cNvGraphicFramePr>
            <a:graphicFrameLocks noGrp="1"/>
          </p:cNvGraphicFramePr>
          <p:nvPr/>
        </p:nvGraphicFramePr>
        <p:xfrm>
          <a:off x="2122429" y="4861978"/>
          <a:ext cx="8148728" cy="123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06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88279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632905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945375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705866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697933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2879304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507260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29463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86079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93954"/>
                  </a:ext>
                </a:extLst>
              </a:tr>
            </a:tbl>
          </a:graphicData>
        </a:graphic>
      </p:graphicFrame>
      <p:sp>
        <p:nvSpPr>
          <p:cNvPr id="12" name="文本框 11">
            <a:extLst>
              <a:ext uri="{FF2B5EF4-FFF2-40B4-BE49-F238E27FC236}">
                <a16:creationId xmlns:a16="http://schemas.microsoft.com/office/drawing/2014/main" id="{C8D7E817-8FFE-466B-B92F-1E6D5ECA11AB}"/>
              </a:ext>
            </a:extLst>
          </p:cNvPr>
          <p:cNvSpPr txBox="1"/>
          <p:nvPr/>
        </p:nvSpPr>
        <p:spPr>
          <a:xfrm>
            <a:off x="3199606" y="6096794"/>
            <a:ext cx="571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Ref</a:t>
            </a:r>
            <a:r>
              <a:rPr lang="zh-CN" altLang="en-US" sz="1200" dirty="0"/>
              <a:t>： </a:t>
            </a:r>
            <a:r>
              <a:rPr lang="en-US" altLang="zh-CN" sz="1200" dirty="0"/>
              <a:t>11-25-0360-00-00bq-high-level-thoughts-on-immw-phy-design, Rui</a:t>
            </a:r>
            <a:r>
              <a:rPr lang="zh-CN" altLang="en-US" sz="1200" dirty="0"/>
              <a:t> </a:t>
            </a:r>
            <a:r>
              <a:rPr lang="en-US" altLang="zh-CN" sz="1200" dirty="0"/>
              <a:t>Cao, et al.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59705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06347" y="685959"/>
            <a:ext cx="11580893" cy="457306"/>
          </a:xfrm>
        </p:spPr>
        <p:txBody>
          <a:bodyPr/>
          <a:lstStyle/>
          <a:p>
            <a:r>
              <a:rPr lang="en-US" altLang="zh-CN" sz="3600" dirty="0"/>
              <a:t>IMMW-LTF: Issues on</a:t>
            </a:r>
            <a:r>
              <a:rPr lang="zh-CN" altLang="en-US" sz="3600" dirty="0"/>
              <a:t> </a:t>
            </a:r>
            <a:r>
              <a:rPr lang="en-US" altLang="zh-CN" sz="3600" dirty="0"/>
              <a:t>Reusing of 11ac</a:t>
            </a:r>
            <a:r>
              <a:rPr lang="zh-CN" altLang="en-US" sz="3600" dirty="0"/>
              <a:t> </a:t>
            </a:r>
            <a:r>
              <a:rPr lang="en-US" altLang="zh-CN" sz="3600" dirty="0"/>
              <a:t>VHT-LTF</a:t>
            </a:r>
            <a:endParaRPr lang="en-US" sz="35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07934" y="1372394"/>
            <a:ext cx="11479306" cy="4876799"/>
          </a:xfrm>
        </p:spPr>
        <p:txBody>
          <a:bodyPr/>
          <a:lstStyle/>
          <a:p>
            <a:r>
              <a:rPr lang="en-US" altLang="zh-CN" sz="2000" dirty="0"/>
              <a:t>The 11ac VHT-LTF is composed of 1,</a:t>
            </a:r>
            <a:r>
              <a:rPr lang="zh-CN" altLang="en-US" sz="2000" dirty="0"/>
              <a:t> </a:t>
            </a:r>
            <a:r>
              <a:rPr lang="en-US" altLang="zh-CN" sz="2000" dirty="0"/>
              <a:t>2,</a:t>
            </a:r>
            <a:r>
              <a:rPr lang="zh-CN" altLang="en-US" sz="2000" dirty="0"/>
              <a:t> </a:t>
            </a:r>
            <a:r>
              <a:rPr lang="en-US" altLang="zh-CN" sz="2000" dirty="0"/>
              <a:t>4,</a:t>
            </a:r>
            <a:r>
              <a:rPr lang="zh-CN" altLang="en-US" sz="2000" dirty="0"/>
              <a:t> </a:t>
            </a:r>
            <a:r>
              <a:rPr lang="en-US" altLang="zh-CN" sz="2000" dirty="0"/>
              <a:t>6,</a:t>
            </a:r>
            <a:r>
              <a:rPr lang="zh-CN" altLang="en-US" sz="2000" dirty="0"/>
              <a:t> </a:t>
            </a:r>
            <a:r>
              <a:rPr lang="en-US" altLang="zh-CN" sz="2000" dirty="0"/>
              <a:t>or</a:t>
            </a:r>
            <a:r>
              <a:rPr lang="zh-CN" altLang="en-US" sz="2000" dirty="0"/>
              <a:t> </a:t>
            </a:r>
            <a:r>
              <a:rPr lang="en-US" altLang="zh-CN" sz="2000" dirty="0"/>
              <a:t>8</a:t>
            </a:r>
            <a:r>
              <a:rPr lang="zh-CN" altLang="en-US" sz="2000" dirty="0"/>
              <a:t> </a:t>
            </a:r>
            <a:r>
              <a:rPr lang="en-US" altLang="zh-CN" sz="2000" dirty="0"/>
              <a:t>OFDM</a:t>
            </a:r>
            <a:r>
              <a:rPr lang="zh-CN" altLang="en-US" sz="2000" dirty="0"/>
              <a:t> </a:t>
            </a:r>
            <a:r>
              <a:rPr lang="en-US" altLang="zh-CN" sz="2000" dirty="0"/>
              <a:t>symbols</a:t>
            </a:r>
            <a:r>
              <a:rPr lang="zh-CN" altLang="en-US" sz="2000" dirty="0"/>
              <a:t> </a:t>
            </a:r>
            <a:r>
              <a:rPr lang="en-US" altLang="zh-CN" sz="2000" dirty="0"/>
              <a:t>(each 4-µs = 3.2-µs + 0.8-µs), which depends on total number of space-time streams over full BW</a:t>
            </a:r>
          </a:p>
          <a:p>
            <a:pPr lvl="1"/>
            <a:r>
              <a:rPr lang="en-US" altLang="zh-CN" sz="1600" dirty="0"/>
              <a:t>VHT-LTF</a:t>
            </a:r>
            <a:r>
              <a:rPr lang="en-US" altLang="zh-CN" sz="1600" dirty="0">
                <a:solidFill>
                  <a:srgbClr val="000000"/>
                </a:solidFill>
              </a:rPr>
              <a:t> can be used for MIMO channel estimation, </a:t>
            </a:r>
            <a:r>
              <a:rPr lang="en-US" altLang="zh-CN" sz="1600" dirty="0"/>
              <a:t>e.g., with 56 populated tones on 20MHz channel</a:t>
            </a:r>
            <a:r>
              <a:rPr lang="en-US" altLang="zh-CN" sz="1600" dirty="0">
                <a:solidFill>
                  <a:srgbClr val="000000"/>
                </a:solidFill>
              </a:rPr>
              <a:t>, where single stream pilots are included for phase tracking (i.e., 4 pilots in 20MHz channel).</a:t>
            </a: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/>
            <a:endParaRPr lang="en-US" altLang="zh-CN" sz="1600" dirty="0">
              <a:solidFill>
                <a:srgbClr val="000000"/>
              </a:solidFill>
            </a:endParaRPr>
          </a:p>
          <a:p>
            <a:pPr lvl="1" defTabSz="914400"/>
            <a:endParaRPr lang="en-US" altLang="zh-CN" sz="1600" dirty="0">
              <a:solidFill>
                <a:srgbClr val="000000"/>
              </a:solidFill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2DD3DB0-7196-4DA7-8DD8-903F41E76F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5406" y="2743994"/>
            <a:ext cx="3830268" cy="21647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2D9D4564-1AB2-4CEC-B98E-626631D579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7606" y="3353594"/>
            <a:ext cx="7154333" cy="762000"/>
          </a:xfrm>
          <a:prstGeom prst="rect">
            <a:avLst/>
          </a:prstGeom>
        </p:spPr>
      </p:pic>
      <p:sp>
        <p:nvSpPr>
          <p:cNvPr id="15" name="椭圆 14">
            <a:extLst>
              <a:ext uri="{FF2B5EF4-FFF2-40B4-BE49-F238E27FC236}">
                <a16:creationId xmlns:a16="http://schemas.microsoft.com/office/drawing/2014/main" id="{686BCE75-E760-4A0D-9236-F91E2334E38B}"/>
              </a:ext>
            </a:extLst>
          </p:cNvPr>
          <p:cNvSpPr/>
          <p:nvPr/>
        </p:nvSpPr>
        <p:spPr bwMode="auto">
          <a:xfrm>
            <a:off x="5885404" y="3658394"/>
            <a:ext cx="1906469" cy="5334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09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C50B0878-2177-4B01-AA67-5F8606A5BA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1806" y="4877592"/>
            <a:ext cx="1897897" cy="99093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47DCC11-C766-4E42-9BAF-045EEEACF1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303" y="4573085"/>
            <a:ext cx="2286000" cy="1413786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8708D30-B382-4C12-9FA7-B87568F66D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97074" y="6074774"/>
            <a:ext cx="1057401" cy="15535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9D96B79-B582-48AA-A991-BC63B41890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6903" y="5106194"/>
            <a:ext cx="1633391" cy="58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72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159578</TotalTime>
  <Words>1890</Words>
  <Application>Microsoft Office PowerPoint</Application>
  <PresentationFormat>自定义</PresentationFormat>
  <Paragraphs>234</Paragraphs>
  <Slides>15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Times New Roman</vt:lpstr>
      <vt:lpstr>Default Design</vt:lpstr>
      <vt:lpstr>PowerPoint 演示文稿</vt:lpstr>
      <vt:lpstr>Background</vt:lpstr>
      <vt:lpstr>L-STF: Issues on Reusing of 11ac L-STF</vt:lpstr>
      <vt:lpstr>L-STF: Issues on Reusing of 11ac L-STF</vt:lpstr>
      <vt:lpstr>IMMW-STF: Issues on Reusing of 11ac VHT-STF</vt:lpstr>
      <vt:lpstr>IMMW-STF: Issues on Reusing of 11ac VHT-STF</vt:lpstr>
      <vt:lpstr>L-LTF: Issues on Reusing of 11ac L-LTF</vt:lpstr>
      <vt:lpstr>L-LTF: Issues on Reusing of 11ac L-LTF</vt:lpstr>
      <vt:lpstr>IMMW-LTF: Issues on Reusing of 11ac VHT-LTF</vt:lpstr>
      <vt:lpstr>IMMW-LTF: Issues on Reusing of 11ac VHT-LTF</vt:lpstr>
      <vt:lpstr>IMMW-LTF: Issues on Reusing of 11ac VHT-LTF</vt:lpstr>
      <vt:lpstr>Other Open Issues on Reusing 11ac VHT PHY</vt:lpstr>
      <vt:lpstr>Summary</vt:lpstr>
      <vt:lpstr>References</vt:lpstr>
      <vt:lpstr>PowerPoint 演示文稿</vt:lpstr>
    </vt:vector>
  </TitlesOfParts>
  <Company>Xiaomi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Issues on Reusing Sub-7GHz PHY</dc:title>
  <dc:subject>IEEE 802.11 &lt;TGbq&gt;</dc:subject>
  <dc:creator>Wei Lin</dc:creator>
  <dc:description>&lt;11-25-xxxx-00-00bq&gt;</dc:description>
  <cp:lastModifiedBy>林伟</cp:lastModifiedBy>
  <cp:revision>43</cp:revision>
  <cp:lastPrinted>2015-07-14T16:02:16Z</cp:lastPrinted>
  <dcterms:created xsi:type="dcterms:W3CDTF">2009-07-12T16:25:16Z</dcterms:created>
  <dcterms:modified xsi:type="dcterms:W3CDTF">2025-09-11T02:17:28Z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(3)hSpIGwl1AjHx1Iwq1cZjiDxMTAx5W0WHzXPS2JxC0lQqOgpnl0o6sKf1pvKCzpV1SU8mVOiM F0ubBTWPD2DaSOSpBFigLUUqCvmrHWYQRj6sGvtI5Q7xsktIU8KW9UgpDUXTn6E6ovMQGgH9 A1rYE73sKSGYT/mft+BBE+Syqd9gaHPrqDj7pBndbRJLNQnn4oFvoSExBE+pyrRQnn/k5VCo FC0hSVSUOGvE8shuCN</vt:lpwstr>
  </property>
  <property fmtid="{D5CDD505-2E9C-101B-9397-08002B2CF9AE}" pid="3" name="_2015_ms_pID_7253431">
    <vt:lpwstr>iK1ZlvqBXBNaVSGyPD7+o8uJxjDfLjhXFeBXctn5s1GA22Ub5mhP6i rex6E+YEP8/PUpNFx+5O4fPIsuJK2Vo9J9pFD7x2jXruNSpi/CxkXR9U80Pw9jLGYAk7aRtb dPFunlxBco3FHe6xr29QmuhgTY9KIO4FNyifccmda8sMcsNdztvLSAmEnHKoQTK8EyMRNbXd FEB3q3zvy3u6bPJoWWx3s4WJhDoN3NEwTgTn</vt:lpwstr>
  </property>
  <property fmtid="{D5CDD505-2E9C-101B-9397-08002B2CF9AE}" pid="4" name="_2015_ms_pID_7253432">
    <vt:lpwstr>AY00WpnSw/xzs6I1dQqH6xs=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1651751348</vt:lpwstr>
  </property>
  <property fmtid="{D5CDD505-2E9C-101B-9397-08002B2CF9AE}" pid="9" name="CWMae479a70825311f0800071b9000070b9">
    <vt:lpwstr>CWM8ynSQRis26wJe/RWmOz2cHfeRQPssiYjp3Ns6XwS5WAY9f8tJbk6a/FvePftRahHTt5lJIY4hg7xecmDxW4Kpg==</vt:lpwstr>
  </property>
  <property fmtid="{D5CDD505-2E9C-101B-9397-08002B2CF9AE}" pid="10" name="fileWhereFroms">
    <vt:lpwstr>PpjeLB1gRN0lwrPqMaCTkqBs9BzjfkK2ZmBHaGq+vIMHOlxFdV48urb61ME0Mh80JZfUCzdQTcSNervEl3GiEF6xOIhJw3O7WlWLxQU1g+OL1Kex5PfDuKQOg5o6epURcy3U7LzyOkqDpvNU89tytzOY9R+HKC6FxSBWOXnhv4zZXYKcR/A7JsPRf/yyqfIjbxVCuTHedtfAlWHpHh6zsWcGowhm59yc+kLPyyOfWiR2rjmRDvBKA3pNcKu7/7Z9</vt:lpwstr>
  </property>
  <property fmtid="{D5CDD505-2E9C-101B-9397-08002B2CF9AE}" pid="11" name="CWM94a626008fb311f08000516300005063">
    <vt:lpwstr>CWMeN3UPbhO/XmKkllFsPTf0EPNoMbwMQGUDxYbhz9NwIZIdv7+1QtaUiZYgBClg79uDCm73DI1PN6ANStGq3T5tA==</vt:lpwstr>
  </property>
</Properties>
</file>