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40" r:id="rId3"/>
    <p:sldId id="659" r:id="rId4"/>
    <p:sldId id="662" r:id="rId5"/>
    <p:sldId id="660" r:id="rId6"/>
    <p:sldId id="663" r:id="rId7"/>
    <p:sldId id="664" r:id="rId8"/>
    <p:sldId id="657" r:id="rId9"/>
    <p:sldId id="666" r:id="rId10"/>
    <p:sldId id="665" r:id="rId11"/>
    <p:sldId id="667" r:id="rId12"/>
    <p:sldId id="661" r:id="rId13"/>
    <p:sldId id="500" r:id="rId14"/>
    <p:sldId id="616" r:id="rId15"/>
    <p:sldId id="66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F515F-4034-0FBD-3A88-6663FF4BD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25A0D56-DC9B-8DA9-0D66-6DCB2E919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EF2EFE5-A277-E837-ACAC-31809176F0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DA1397D-BCE2-B66B-8F87-AFDE4C0F17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8168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6A1A9-78AA-525A-6D85-5AA7E22AC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E123CCF-C598-E89B-8BC1-42D0F240DF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37DFE86-A61D-99F2-926B-06D2FCCD2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577DE17-FEC0-6FB6-9694-3A050E08C8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56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1E7FE-53C3-D50D-4707-5DA871A39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885F5DF-885D-E1FF-9AA2-5AE2D2D3FC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DA1F346-ECE8-AC41-1685-DCCBB1E70B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B0BA7A-8BCF-3409-F3D6-9E9BDA8A3B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087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8BCB6-B4BD-C56F-070E-66F0138A6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CECF9A2-2311-30AB-2D83-AB4B26A317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F49E382-ACA1-4309-0789-CE379FB67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DEDB8-26B9-EB35-C7BA-882CFF09B5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33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802.11-yy/1567r0r0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99C81-0716-ED02-34ED-EB7CC91A4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516BA3F-C354-08AA-4C38-5587DDC5E7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A0E67FB-D25F-1AF4-C2CF-9F69F9070A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79EBF9B-F218-4E53-454F-D2214C5003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7012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13CAB-E902-F314-D749-6D9B55A34C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C5E4478-D152-01AE-39D5-59E75CA8E4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DF8BA1F-9ABE-F95F-ADCB-0AA76C8570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EAC664-BE3A-08C8-BE53-1964E46D4C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526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AD950-C3B8-6CC8-A0B8-24ABB5BE10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8A6EA37-C1E2-2A2D-C9FD-26BE3756E3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2ACA303-F8C5-2F98-757B-7BE60EA08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420FFA9-CE06-3B0F-9FAA-B54DFAA6F0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542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18A31-2C32-51F1-FE8E-3BC75C40E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0AD8142-A711-C3F7-7FF5-9DF9BD617D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CC218BB3-4A53-20ED-FE6A-2011D6EC4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E7FDB5-9EDC-2CD8-0819-54914560D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11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D547E-00E8-2664-8F87-4CD03189A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42C14DE-C61D-8782-9B65-60BCF5EB94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5AC5776-3E8F-F708-EA8B-8DBEF21457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620354-D6DB-EA2E-147C-4082706B51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833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65845-9727-23EE-877C-85804F9878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8C112D-F773-3643-6A62-3FB25CBA55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F6EA827-54A4-715B-9B32-84D172BA7D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B50622-298E-A68D-F0BB-86BBC68BCC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8746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0E392-D8C8-0974-570B-BFFFA5650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592461C-4FDD-31DE-83E1-249A9AEF37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C786584-A5E6-3062-9338-4107902BB6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7F50D7F-2319-34D9-AA7F-8D983ABC31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39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WPT PHY Design Considerations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2025-09-15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582750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Chuangfeng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435DA-0EE5-47B6-5027-7C62C22AE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22A0928-2AC5-C86C-C30E-609812808CA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114B86-090D-2C00-4E19-2A7AD41DA354}"/>
              </a:ext>
            </a:extLst>
          </p:cNvPr>
          <p:cNvSpPr txBox="1"/>
          <p:nvPr/>
        </p:nvSpPr>
        <p:spPr>
          <a:xfrm>
            <a:off x="696912" y="1282312"/>
            <a:ext cx="38750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Example 2</a:t>
            </a:r>
            <a:r>
              <a:rPr lang="en-GB" sz="1800" dirty="0">
                <a:cs typeface="Times New Roman" panose="02020603050405020304" pitchFamily="18" charset="0"/>
              </a:rPr>
              <a:t>: Intermediate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Assumptions [2]: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30dBm transmission power;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6dBi antenna gain;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20% RF-DC conversion efficiency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Rx power is around 20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 at the distance of 10 meters.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AMP non-AP STA Tx power 100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data rate 250kbps.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Assuming 50% signalling overhead, transmission of a typical 256 bit message needs a round 2ms.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At least 10ms charging time is needed.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26E9C24-8FD2-1CCE-39BA-CD2B5861556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9D990D1-B97A-8C3F-D7CB-787FD491232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4F1CB6-3B85-A2E8-73BC-6507C461E4D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157D5EF-6C80-1990-735D-153AEBF27DA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10CEDE8C-4AAF-6175-732F-8A6B965BE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2C9E87E1-403E-3255-1CAA-A45919FA6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4BB23D-7B1A-F11A-31B0-FFA6C75D2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90BD9C0-E9A6-B89F-2ACF-845EFF7142A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26256B0-9F54-EC43-A76F-7423DC293188}"/>
              </a:ext>
            </a:extLst>
          </p:cNvPr>
          <p:cNvSpPr txBox="1"/>
          <p:nvPr/>
        </p:nvSpPr>
        <p:spPr>
          <a:xfrm>
            <a:off x="696912" y="1282312"/>
            <a:ext cx="3875088" cy="49398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b="1" dirty="0">
                <a:cs typeface="Times New Roman" panose="02020603050405020304" pitchFamily="18" charset="0"/>
              </a:rPr>
              <a:t>Example 2</a:t>
            </a:r>
            <a:r>
              <a:rPr lang="en-GB" sz="1500" dirty="0">
                <a:cs typeface="Times New Roman" panose="02020603050405020304" pitchFamily="18" charset="0"/>
              </a:rPr>
              <a:t>: Intermediate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AMP non-AP Tx/Rx procedure may involve multiple Tx/Rx </a:t>
            </a:r>
            <a:r>
              <a:rPr lang="en-GB" sz="1500" dirty="0" err="1">
                <a:cs typeface="Times New Roman" panose="02020603050405020304" pitchFamily="18" charset="0"/>
              </a:rPr>
              <a:t>occations</a:t>
            </a:r>
            <a:r>
              <a:rPr lang="en-GB" sz="1500" dirty="0">
                <a:cs typeface="Times New Roman" panose="02020603050405020304" pitchFamily="18" charset="0"/>
              </a:rPr>
              <a:t>: DL Trigger + UL RA + (second RA) + DL Trigger (scheduled Tx) + UL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It is expected charging is not needed in the middle of such Tx/Rx procedure.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Overall time of the entire Tx/Rx procedure can be estimated as a few tens of </a:t>
            </a:r>
            <a:r>
              <a:rPr lang="en-GB" sz="1500" dirty="0" err="1">
                <a:cs typeface="Times New Roman" panose="02020603050405020304" pitchFamily="18" charset="0"/>
              </a:rPr>
              <a:t>ms</a:t>
            </a:r>
            <a:r>
              <a:rPr lang="en-GB" sz="1500" dirty="0">
                <a:cs typeface="Times New Roman" panose="02020603050405020304" pitchFamily="18" charset="0"/>
              </a:rPr>
              <a:t> based on previous calculation.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</a:rPr>
              <a:t>However, the time of the entire Tx/Rx procedure may scale with Tx power, e.g., 1mW Tx power </a:t>
            </a: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 100ms charging time in some use cases [2].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Tx power is only part of the total consumed power  even longer charging time.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500" dirty="0">
                <a:cs typeface="Times New Roman" panose="02020603050405020304" pitchFamily="18" charset="0"/>
                <a:sym typeface="Wingdings" panose="05000000000000000000" pitchFamily="2" charset="2"/>
              </a:rPr>
              <a:t>Frequency hopping may still be needed at least in the US if </a:t>
            </a:r>
            <a:r>
              <a:rPr lang="en-GB" sz="1500" dirty="0">
                <a:cs typeface="Times New Roman" panose="02020603050405020304" pitchFamily="18" charset="0"/>
              </a:rPr>
              <a:t>the WPT channel bandwidth is less than 500kHz.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2710A7F-80DC-C998-26C6-21DC36719DD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13612960-46B9-ED87-7FC2-EF92B0F1052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8117F15-AE53-742F-DECE-593DFB85581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EA84236-8A7F-7A88-94A4-8F477DBAB7E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596FFA85-9ABE-BB23-2B81-AC18CC076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6844FA7F-B39F-885E-4C0D-6FF166C74B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1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2F31D-04DF-7019-ED65-AD88C1A2CB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4118216-BB08-1AE0-E713-E9B5CBE390D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693398E-9797-A44A-3D67-973F7FC9F37E}"/>
              </a:ext>
            </a:extLst>
          </p:cNvPr>
          <p:cNvSpPr txBox="1"/>
          <p:nvPr/>
        </p:nvSpPr>
        <p:spPr>
          <a:xfrm>
            <a:off x="696912" y="1282312"/>
            <a:ext cx="7761288" cy="369331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We propose the channelization of WPT in S1G and discuss the potential necessity of frequency hopping with the following conclusions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800" dirty="0">
                <a:cs typeface="Times New Roman" panose="02020603050405020304" pitchFamily="18" charset="0"/>
              </a:rPr>
              <a:t>WPT channelization can be designed same as S1G communication signal channelization.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800" dirty="0">
                <a:cs typeface="Times New Roman" panose="02020603050405020304" pitchFamily="18" charset="0"/>
              </a:rPr>
              <a:t>Frequency hopping should be supported for WPT signal in S1G to comply with regulations across various countries and areas.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090F7DB-6254-D8FC-AA42-12B0FAAE954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DCF925A-F702-36A8-269D-5C384E198AF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D05C7FE-3044-D847-58C8-F6E3664E5C9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1E10C31-9794-B1DF-028A-97FE565F5D0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338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“PHY Design for AMP in S1G,” IEEE 802.11-25/1565r0, Sep.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“Updated Technical Report on support of AMP IoT devices in WLAN,</a:t>
            </a:r>
            <a:r>
              <a:rPr lang="zh-CN" altLang="en-US" sz="1800" dirty="0">
                <a:latin typeface="+mn-lt"/>
              </a:rPr>
              <a:t>”</a:t>
            </a:r>
            <a:r>
              <a:rPr lang="en-GB" altLang="zh-CN" sz="1800" dirty="0">
                <a:latin typeface="+mn-lt"/>
              </a:rPr>
              <a:t>IEEE 802.11-23/2203r1, Feb. 2024</a:t>
            </a:r>
            <a:endParaRPr lang="zh-CN" altLang="en-US" sz="1800" dirty="0">
              <a:latin typeface="+mn-lt"/>
            </a:endParaRPr>
          </a:p>
          <a:p>
            <a:pPr marL="0" indent="0" algn="just">
              <a:buNone/>
            </a:pPr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314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The same S1G communication signal channelization is recommended for WPT channelization.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C97A8-2C8E-77C7-A9A7-BA516AB9F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97CD2A25-C9F7-C014-4780-983617F5BBFF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7E1AC7E-3A6B-721D-B447-18BE93E6D8F0}"/>
              </a:ext>
            </a:extLst>
          </p:cNvPr>
          <p:cNvSpPr txBox="1"/>
          <p:nvPr/>
        </p:nvSpPr>
        <p:spPr>
          <a:xfrm>
            <a:off x="266700" y="1338393"/>
            <a:ext cx="8610600" cy="34071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Frequency hopping should be supported for WPT signal in S1G to comply with regulations across various countries and areas.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801EE9B-A69E-3E90-172A-0ABF434C9458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FE4FA17-F2F0-6999-A684-684CE413499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92C74260-EACC-D291-B000-37529B56885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79A21E7-8F92-A5C1-9888-4A7BF0F9502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2430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PHY design of WPT covering channelization and frequency hopping.</a:t>
            </a:r>
            <a:endParaRPr lang="en-GB" altLang="zh-CN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9EEA5-8775-59B6-296F-F2891214B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DA462DA-6951-845A-037E-C107E7148A0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D483BB0-047E-30F9-C42E-24F9B1AF728C}"/>
              </a:ext>
            </a:extLst>
          </p:cNvPr>
          <p:cNvSpPr txBox="1"/>
          <p:nvPr/>
        </p:nvSpPr>
        <p:spPr>
          <a:xfrm>
            <a:off x="696912" y="1282312"/>
            <a:ext cx="7761288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Agreement</a:t>
            </a:r>
            <a:r>
              <a:rPr lang="en-GB" sz="2000" dirty="0">
                <a:cs typeface="Times New Roman" panose="02020603050405020304" pitchFamily="18" charset="0"/>
              </a:rPr>
              <a:t>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S1G channelization: 11bp shall adopt the following channelization scheme for China: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Operating bands: 920-925MHz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Bandwidth 250kHz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There are 20 channels, with </a:t>
            </a:r>
            <a:r>
              <a:rPr lang="en-GB" sz="2000" dirty="0" err="1">
                <a:cs typeface="Times New Roman" panose="02020603050405020304" pitchFamily="18" charset="0"/>
              </a:rPr>
              <a:t>center</a:t>
            </a:r>
            <a:r>
              <a:rPr lang="en-GB" sz="2000" dirty="0">
                <a:cs typeface="Times New Roman" panose="02020603050405020304" pitchFamily="18" charset="0"/>
              </a:rPr>
              <a:t> frequency (MHz): (920.125+N*0.25) MHz, N=0,…,19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WPT waveform: 11bp recommend single carrier wave as WPT waveform in Sub-1GHz.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Channelization is also needed for WPT signals.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should be supported everywhere, e.g., China, EU, US 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Channelization of WPT should comply with the local regulations.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With single carrier wave, channel bandwidth of WPT should be narrow.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ED062F8-2D27-22D6-B8D2-526B8094B19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6F1B342-6C08-9CFB-00F4-162B7E40012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BBB3B935-2849-321F-AA31-6B5D592CEBC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F3E3FC1-1467-6F19-59FE-5A7C513798D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968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2EA8F-C528-B42A-40B7-EB7DDE822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B8FA75D-F329-B86F-CC0F-F6C8EE89A2CE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3D28787-74F8-2CB8-4E06-37EB10739D12}"/>
              </a:ext>
            </a:extLst>
          </p:cNvPr>
          <p:cNvSpPr txBox="1"/>
          <p:nvPr/>
        </p:nvSpPr>
        <p:spPr>
          <a:xfrm>
            <a:off x="696912" y="1282312"/>
            <a:ext cx="7761288" cy="492442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Recap of regulations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 frequency regulation in FCC 15.247 covers frequency bands 902-928MHz.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There’s no fixed channel bandwidth cap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EU: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ETSI Harmonised Standards cover the 863 to 870 MHz and 915 to 921 MHz band.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Channel bandwidth: 200kHz, 250kHz, 400kHz, 800kHz and 1MHz depending on different system configurations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China: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Frequency band: 920-925MHz.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Channel bandwidth: maximum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4C2D5532-89A0-17B5-74ED-200E3AEB51F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2418255-5E0C-27E0-6C58-81B5A013E6C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013C2DC-9F62-0359-B10D-5865DDD5171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1B977F-EB79-A994-8375-7C814D39354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3043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54013-D43C-1DA0-3CBC-B992BA183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4C91368-F193-07C7-73C6-E75111283E7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Channelization of WPT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B2FDE8A-CE40-852D-2602-804DE62CDA64}"/>
              </a:ext>
            </a:extLst>
          </p:cNvPr>
          <p:cNvSpPr txBox="1"/>
          <p:nvPr/>
        </p:nvSpPr>
        <p:spPr>
          <a:xfrm>
            <a:off x="696912" y="1282312"/>
            <a:ext cx="7761288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Same or different channelization as S1G communication channelization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Same channelization: simple and easy to address coexistence issue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 channelization: more flexible but may have coexistence issue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Three channelization schemes has been proposed in our companion contribution 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Uniform channel bandwidth: 250kHz for all regions/countries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Dynamic bandwidth in different regions/countries: USA 1MHz, EU 200kHz, China 250kHz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WUR like design: 1MHz for optional legacy preamble and 200kHz/250kHz for AMP part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These three channelization can also be applied to WPT</a:t>
            </a: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106BB2A1-D3B6-C1EA-076F-23641FC5FDBE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788A6B6-227B-076A-FA53-5BA8F951AD4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491167C-1E21-6F59-4822-FBB93EB95030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86517BC-1850-BB3E-6660-6D5C50E2CFB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77827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19975-F5E0-D28B-E53D-7CCFF6CE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469C445-7673-78D3-2B96-2826ED83C9EB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Frequency Hopping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AFEABDB-7D6F-0A8B-B150-0A5CB01A565B}"/>
              </a:ext>
            </a:extLst>
          </p:cNvPr>
          <p:cNvSpPr txBox="1"/>
          <p:nvPr/>
        </p:nvSpPr>
        <p:spPr>
          <a:xfrm>
            <a:off x="696912" y="1282312"/>
            <a:ext cx="7989888" cy="457048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USA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Frequency hopping is needed for less than 500kHz channel bandwidth.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250 kHz: at least 50 hopping frequencies and the average time on a frequency shall not be greater than </a:t>
            </a:r>
            <a:r>
              <a:rPr lang="en-GB" altLang="zh-CN" sz="1600" b="1" dirty="0">
                <a:cs typeface="Times New Roman" panose="02020603050405020304" pitchFamily="18" charset="0"/>
              </a:rPr>
              <a:t>.4 seconds within a 20 second period</a:t>
            </a:r>
            <a:r>
              <a:rPr lang="en-GB" altLang="zh-CN" sz="1600" dirty="0">
                <a:cs typeface="Times New Roman" panose="02020603050405020304" pitchFamily="18" charset="0"/>
              </a:rPr>
              <a:t>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Less than 500kHz: at least 25 hopping frequencies and the average time on frequency shall not be greater than </a:t>
            </a:r>
            <a:r>
              <a:rPr lang="en-GB" altLang="zh-CN" sz="1600" b="1" dirty="0">
                <a:cs typeface="Times New Roman" panose="02020603050405020304" pitchFamily="18" charset="0"/>
              </a:rPr>
              <a:t>.4 seconds within a 10 second period</a:t>
            </a:r>
            <a:r>
              <a:rPr lang="en-GB" altLang="zh-CN" sz="1600" dirty="0"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EU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transmission time is </a:t>
            </a:r>
            <a:r>
              <a:rPr lang="en-GB" altLang="zh-CN" sz="1600" b="1" dirty="0">
                <a:cs typeface="Times New Roman" panose="02020603050405020304" pitchFamily="18" charset="0"/>
              </a:rPr>
              <a:t>4s</a:t>
            </a:r>
            <a:r>
              <a:rPr lang="en-GB" altLang="zh-CN" sz="1600" dirty="0">
                <a:cs typeface="Times New Roman" panose="02020603050405020304" pitchFamily="18" charset="0"/>
              </a:rPr>
              <a:t>, followed by a break of at least 100ms;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Duty cycle of 10% for AP and 2.5% otherwise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China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600" dirty="0">
                <a:cs typeface="Times New Roman" panose="02020603050405020304" pitchFamily="18" charset="0"/>
              </a:rPr>
              <a:t>Requirements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600" dirty="0">
                <a:cs typeface="Times New Roman" panose="02020603050405020304" pitchFamily="18" charset="0"/>
              </a:rPr>
              <a:t>The maximum transmission time is </a:t>
            </a:r>
            <a:r>
              <a:rPr lang="en-GB" altLang="zh-CN" sz="1600" b="1" dirty="0">
                <a:cs typeface="Times New Roman" panose="02020603050405020304" pitchFamily="18" charset="0"/>
              </a:rPr>
              <a:t>2s</a:t>
            </a:r>
            <a:r>
              <a:rPr lang="en-GB" altLang="zh-CN" sz="1600" dirty="0">
                <a:cs typeface="Times New Roman" panose="02020603050405020304" pitchFamily="18" charset="0"/>
              </a:rPr>
              <a:t>.</a:t>
            </a: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EB544F73-45E6-8A03-B6F1-C2F5AE1363E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28FDB2A-EDE5-366E-62F2-58301C10575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02F6472-708C-40F5-F129-6B70CAF26EF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802.11-25/xxxxr0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576902A-8909-66FB-B1CD-608DB99E632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182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B49AF6-CE07-0335-03BB-E1717A855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E7CF558E-19BA-EBA0-EF23-A6E47CAA5BE1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7550057-A335-8B16-0A6B-404DEB821991}"/>
              </a:ext>
            </a:extLst>
          </p:cNvPr>
          <p:cNvSpPr txBox="1"/>
          <p:nvPr/>
        </p:nvSpPr>
        <p:spPr>
          <a:xfrm>
            <a:off x="696912" y="1282312"/>
            <a:ext cx="7989888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Two stages need to be considered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Initialization (cold start)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Zero power at AMP non-AP STAs;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AMP AP has zero knowledge of the AMP non-AP STAs or even the presence of AMP non-AP STAs;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Energizers keep sending WPT to fully charge the AMP non-AP STAs in its WPT coverage.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Intermediate stage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There is some remaining power at AMP non-AP STAs and the AMP non-AP STAs may report its remaining sustainable time;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AMP AP can derive the charging time, i.e., WPT Tx time, for AMP non-AP STAs based on additional reporting, e.g., energy storage capacity, energy harvesting efficiency, etc.;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1800" dirty="0">
                <a:cs typeface="Times New Roman" panose="02020603050405020304" pitchFamily="18" charset="0"/>
              </a:rPr>
              <a:t>Energizers send WPT based on the configuration of the AMP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1800" dirty="0">
                <a:cs typeface="Times New Roman" panose="02020603050405020304" pitchFamily="18" charset="0"/>
              </a:rPr>
              <a:t>The charging time is different for two stages.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5D559DE-15C5-560F-1F89-140D83CC547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8611A2F-9983-C5C9-99AF-8BB1F41EF999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6CF9625-8351-9740-8E0E-F195A736C45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802.11-25/xxxxr0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F7208-E482-C639-B1CE-A9ABEB37B63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9340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A3830-B9EC-2483-4E62-82E90E60B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630D308-12F7-F5C3-18BE-04525D844A9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F6A8FF4-E68C-E40C-55B0-792DB17AC00B}"/>
              </a:ext>
            </a:extLst>
          </p:cNvPr>
          <p:cNvSpPr txBox="1"/>
          <p:nvPr/>
        </p:nvSpPr>
        <p:spPr>
          <a:xfrm>
            <a:off x="696912" y="1282312"/>
            <a:ext cx="3875088" cy="544764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1" dirty="0">
                <a:cs typeface="Times New Roman" panose="02020603050405020304" pitchFamily="18" charset="0"/>
              </a:rPr>
              <a:t>Example 1</a:t>
            </a:r>
            <a:r>
              <a:rPr lang="en-GB" sz="1800" dirty="0">
                <a:cs typeface="Times New Roman" panose="02020603050405020304" pitchFamily="18" charset="0"/>
              </a:rPr>
              <a:t>: Initialization stage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Assumptions [2]: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30dBm transmission power;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6dBi antenna gain;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20% RF-DC conversion efficiency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Rx power is around 20 </a:t>
            </a:r>
            <a:r>
              <a:rPr lang="en-GB" sz="1800" dirty="0" err="1">
                <a:cs typeface="Times New Roman" panose="02020603050405020304" pitchFamily="18" charset="0"/>
              </a:rPr>
              <a:t>uW</a:t>
            </a:r>
            <a:r>
              <a:rPr lang="en-GB" sz="1800" dirty="0">
                <a:cs typeface="Times New Roman" panose="02020603050405020304" pitchFamily="18" charset="0"/>
              </a:rPr>
              <a:t> at the distance of 10 meters.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1: Capacitor with 20uJ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1s charging time is needed;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2: Capacitor with 60uJ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3s charging time is needed;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3: Capacitor with 100uJ energy storage </a:t>
            </a:r>
            <a:r>
              <a:rPr lang="en-GB" sz="1600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GB" sz="1600" dirty="0">
                <a:cs typeface="Times New Roman" panose="02020603050405020304" pitchFamily="18" charset="0"/>
              </a:rPr>
              <a:t> 5s charging time is needed.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341621-C637-B7EA-C95B-D3750F1F051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5E79ED-27F8-6BA2-3C1C-07062EA17EC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70ED268-B5F4-E78D-5A7C-AF96E02CB80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1521761-9A6E-3F68-B848-5B34D465FEE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F9D43C60-8E73-6438-09E2-F0F4ACF28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588FCCC6-A8C9-4399-9BB0-AABCF6EEA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7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8E20D-C04E-1828-02C3-1E4AD4FF2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A506DB5-8CDB-FEFA-C2FA-90CB21D8596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Charging Time Examples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C696FB8-87AF-A155-E851-BA0A1993D91B}"/>
              </a:ext>
            </a:extLst>
          </p:cNvPr>
          <p:cNvSpPr txBox="1"/>
          <p:nvPr/>
        </p:nvSpPr>
        <p:spPr>
          <a:xfrm>
            <a:off x="696912" y="1282312"/>
            <a:ext cx="38750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1: 1s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at least needed in US but not needed in EU and China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2: 3s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needed in US;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needed in China;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not needed in EU.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Case 3: 5s charging time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If the WPT channel bandwidth is less than 500kHz, frequency hopping is needed in US;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400" dirty="0">
                <a:cs typeface="Times New Roman" panose="02020603050405020304" pitchFamily="18" charset="0"/>
              </a:rPr>
              <a:t>Frequency hopping is needed in both EU and China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8E047185-66C4-6556-7466-7B5FD2FA453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3F7C02A-DFD4-AA14-E228-69F5D70839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9185F28-4962-2E37-4CA2-BCEA10862A6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802.11-25/1567r0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2F5BB79-2C43-036D-CFDA-14D12729FBF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sz="1800" b="1" dirty="0"/>
          </a:p>
        </p:txBody>
      </p:sp>
      <p:pic>
        <p:nvPicPr>
          <p:cNvPr id="2" name="图片 10">
            <a:extLst>
              <a:ext uri="{FF2B5EF4-FFF2-40B4-BE49-F238E27FC236}">
                <a16:creationId xmlns:a16="http://schemas.microsoft.com/office/drawing/2014/main" id="{D172F8C7-9934-5193-4493-449C46E4C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4251572" cy="1743729"/>
          </a:xfrm>
          <a:prstGeom prst="rect">
            <a:avLst/>
          </a:prstGeom>
        </p:spPr>
      </p:pic>
      <p:pic>
        <p:nvPicPr>
          <p:cNvPr id="3" name="图片 10">
            <a:extLst>
              <a:ext uri="{FF2B5EF4-FFF2-40B4-BE49-F238E27FC236}">
                <a16:creationId xmlns:a16="http://schemas.microsoft.com/office/drawing/2014/main" id="{54823684-F672-1DFA-5E3A-F8E1292A46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58" y="3474571"/>
            <a:ext cx="423799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11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1400</Words>
  <Application>Microsoft Office PowerPoint</Application>
  <PresentationFormat>On-screen Show (4:3)</PresentationFormat>
  <Paragraphs>212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Courier New</vt:lpstr>
      <vt:lpstr>Times New Roman</vt:lpstr>
      <vt:lpstr>Wingdings</vt:lpstr>
      <vt:lpstr>ACcord Submission Template</vt:lpstr>
      <vt:lpstr>WPT PHY Design Considerations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2088</cp:revision>
  <cp:lastPrinted>1998-02-10T13:28:00Z</cp:lastPrinted>
  <dcterms:created xsi:type="dcterms:W3CDTF">2009-12-02T19:05:00Z</dcterms:created>
  <dcterms:modified xsi:type="dcterms:W3CDTF">2025-09-16T00:28:03Z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