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5"/>
  </p:notesMasterIdLst>
  <p:handoutMasterIdLst>
    <p:handoutMasterId r:id="rId26"/>
  </p:handoutMasterIdLst>
  <p:sldIdLst>
    <p:sldId id="269" r:id="rId2"/>
    <p:sldId id="640" r:id="rId3"/>
    <p:sldId id="650" r:id="rId4"/>
    <p:sldId id="668" r:id="rId5"/>
    <p:sldId id="657" r:id="rId6"/>
    <p:sldId id="652" r:id="rId7"/>
    <p:sldId id="670" r:id="rId8"/>
    <p:sldId id="669" r:id="rId9"/>
    <p:sldId id="658" r:id="rId10"/>
    <p:sldId id="665" r:id="rId11"/>
    <p:sldId id="645" r:id="rId12"/>
    <p:sldId id="671" r:id="rId13"/>
    <p:sldId id="655" r:id="rId14"/>
    <p:sldId id="672" r:id="rId15"/>
    <p:sldId id="500" r:id="rId16"/>
    <p:sldId id="607" r:id="rId17"/>
    <p:sldId id="662" r:id="rId18"/>
    <p:sldId id="663" r:id="rId19"/>
    <p:sldId id="673" r:id="rId20"/>
    <p:sldId id="674" r:id="rId21"/>
    <p:sldId id="664" r:id="rId22"/>
    <p:sldId id="616" r:id="rId23"/>
    <p:sldId id="675"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8" clrIdx="3">
    <p:extLst>
      <p:ext uri="{19B8F6BF-5375-455C-9EA6-DF929625EA0E}">
        <p15:presenceInfo xmlns:p15="http://schemas.microsoft.com/office/powerpoint/2012/main" userId="28a9accb1e342249" providerId="Windows Live"/>
      </p:ext>
    </p:extLst>
  </p:cmAuthor>
  <p:cmAuthor id="5" name="徐伟杰" initials="徐伟杰" lastIdx="1" clrIdx="4">
    <p:extLst>
      <p:ext uri="{19B8F6BF-5375-455C-9EA6-DF929625EA0E}">
        <p15:presenceInfo xmlns:p15="http://schemas.microsoft.com/office/powerpoint/2012/main" userId="S::xuweijie@oppo.com::ce5401eb-1e1c-4103-a2cb-630c8c5122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4" autoAdjust="0"/>
    <p:restoredTop sz="86797" autoAdjust="0"/>
  </p:normalViewPr>
  <p:slideViewPr>
    <p:cSldViewPr>
      <p:cViewPr varScale="1">
        <p:scale>
          <a:sx n="115" d="100"/>
          <a:sy n="115" d="100"/>
        </p:scale>
        <p:origin x="1104"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29E3DF-5041-75E6-A0CC-3AB964E84BE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4BC9EB5-33BF-BE11-F56A-E19D890A150D}"/>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AC450C71-04FF-1612-8D1F-1D320AC3DB04}"/>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AEA06B70-9350-CD7A-5247-348ECE7685FC}"/>
              </a:ext>
            </a:extLst>
          </p:cNvPr>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1901708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F114D-798F-EFEC-D532-9E9CC9B67C0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29B139C-CF11-7B7E-620B-529E7A453B30}"/>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D894052E-E670-144D-57B6-F8542D76F7F2}"/>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859B27B-C3CB-1AB7-5488-B08ED08A3A5B}"/>
              </a:ext>
            </a:extLst>
          </p:cNvPr>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318118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704B4B-206C-1759-ED81-6291370FF1C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D7B2176-C486-0782-38EE-393A4740502D}"/>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2333A46F-5032-98FA-E353-F44B22D3591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18F7B5CD-AFDC-1425-A608-D21A7054DC91}"/>
              </a:ext>
            </a:extLst>
          </p:cNvPr>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3296468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B02794-7111-C0FE-4C20-186BB8A200C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2F80CAF-7F3F-C0DA-596A-75D62514F38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630B4CF-2F66-E22D-09B9-DB0C2CB2CC42}"/>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113F323D-2E04-D883-40EA-74616EECA8BC}"/>
              </a:ext>
            </a:extLst>
          </p:cNvPr>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833883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150F3-ABEB-E73A-9E06-20EA2675435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7FC04E9-F003-BEDB-1C56-AF6C3187989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152EF2EB-44B0-73A2-CD80-0806C472ED69}"/>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827F5565-0442-6722-DD53-258DC9BDF978}"/>
              </a:ext>
            </a:extLst>
          </p:cNvPr>
          <p:cNvSpPr>
            <a:spLocks noGrp="1"/>
          </p:cNvSpPr>
          <p:nvPr>
            <p:ph type="sldNum" sz="quarter" idx="10"/>
          </p:nvPr>
        </p:nvSpPr>
        <p:spPr/>
        <p:txBody>
          <a:bodyPr/>
          <a:lstStyle/>
          <a:p>
            <a:fld id="{C7B46C3B-569A-42B4-9985-4ED4A729088E}" type="slidenum">
              <a:rPr lang="zh-CN" altLang="en-US" smtClean="0"/>
              <a:t>14</a:t>
            </a:fld>
            <a:endParaRPr lang="zh-CN" altLang="en-US"/>
          </a:p>
        </p:txBody>
      </p:sp>
    </p:spTree>
    <p:extLst>
      <p:ext uri="{BB962C8B-B14F-4D97-AF65-F5344CB8AC3E}">
        <p14:creationId xmlns:p14="http://schemas.microsoft.com/office/powerpoint/2010/main" val="3469905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16</a:t>
            </a:fld>
            <a:endParaRPr lang="zh-CN" altLang="en-US"/>
          </a:p>
        </p:txBody>
      </p:sp>
    </p:spTree>
    <p:extLst>
      <p:ext uri="{BB962C8B-B14F-4D97-AF65-F5344CB8AC3E}">
        <p14:creationId xmlns:p14="http://schemas.microsoft.com/office/powerpoint/2010/main" val="19438371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D5B747-DFAE-E4F8-6628-CA3CB0BB29F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40F9CE7-EAEB-A285-72F1-A3670113FAE8}"/>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6E85722B-6ABF-F031-9B24-D418AAB5CEE3}"/>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9F05D278-4D32-3FC5-5D00-962E123F4146}"/>
              </a:ext>
            </a:extLst>
          </p:cNvPr>
          <p:cNvSpPr>
            <a:spLocks noGrp="1"/>
          </p:cNvSpPr>
          <p:nvPr>
            <p:ph type="sldNum" sz="quarter" idx="10"/>
          </p:nvPr>
        </p:nvSpPr>
        <p:spPr/>
        <p:txBody>
          <a:bodyPr/>
          <a:lstStyle/>
          <a:p>
            <a:fld id="{C7B46C3B-569A-42B4-9985-4ED4A729088E}" type="slidenum">
              <a:rPr lang="zh-CN" altLang="en-US" smtClean="0"/>
              <a:t>17</a:t>
            </a:fld>
            <a:endParaRPr lang="zh-CN" altLang="en-US"/>
          </a:p>
        </p:txBody>
      </p:sp>
    </p:spTree>
    <p:extLst>
      <p:ext uri="{BB962C8B-B14F-4D97-AF65-F5344CB8AC3E}">
        <p14:creationId xmlns:p14="http://schemas.microsoft.com/office/powerpoint/2010/main" val="31315731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938E2-93E1-7C8F-F505-C5FA3E427CC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93AE39E-6EE6-C510-4F16-65A5883DBF51}"/>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376E6284-5D40-8723-6D47-8935B5BADD0D}"/>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13BE27B7-ABD3-450A-1EBA-EBB28A0DC358}"/>
              </a:ext>
            </a:extLst>
          </p:cNvPr>
          <p:cNvSpPr>
            <a:spLocks noGrp="1"/>
          </p:cNvSpPr>
          <p:nvPr>
            <p:ph type="sldNum" sz="quarter" idx="10"/>
          </p:nvPr>
        </p:nvSpPr>
        <p:spPr/>
        <p:txBody>
          <a:bodyPr/>
          <a:lstStyle/>
          <a:p>
            <a:fld id="{C7B46C3B-569A-42B4-9985-4ED4A729088E}" type="slidenum">
              <a:rPr lang="zh-CN" altLang="en-US" smtClean="0"/>
              <a:t>18</a:t>
            </a:fld>
            <a:endParaRPr lang="zh-CN" altLang="en-US"/>
          </a:p>
        </p:txBody>
      </p:sp>
    </p:spTree>
    <p:extLst>
      <p:ext uri="{BB962C8B-B14F-4D97-AF65-F5344CB8AC3E}">
        <p14:creationId xmlns:p14="http://schemas.microsoft.com/office/powerpoint/2010/main" val="4736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90655-B6BB-0672-2093-E5A7B275E20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F8A5E20-34E2-092F-4F4F-2C37F74377B5}"/>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4ED5B457-2ECF-7029-CC6D-7A5296CEEEEA}"/>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91021D34-0488-D923-8347-156CB7E55661}"/>
              </a:ext>
            </a:extLst>
          </p:cNvPr>
          <p:cNvSpPr>
            <a:spLocks noGrp="1"/>
          </p:cNvSpPr>
          <p:nvPr>
            <p:ph type="sldNum" sz="quarter" idx="10"/>
          </p:nvPr>
        </p:nvSpPr>
        <p:spPr/>
        <p:txBody>
          <a:bodyPr/>
          <a:lstStyle/>
          <a:p>
            <a:fld id="{C7B46C3B-569A-42B4-9985-4ED4A729088E}" type="slidenum">
              <a:rPr lang="zh-CN" altLang="en-US" smtClean="0"/>
              <a:t>19</a:t>
            </a:fld>
            <a:endParaRPr lang="zh-CN" altLang="en-US"/>
          </a:p>
        </p:txBody>
      </p:sp>
    </p:spTree>
    <p:extLst>
      <p:ext uri="{BB962C8B-B14F-4D97-AF65-F5344CB8AC3E}">
        <p14:creationId xmlns:p14="http://schemas.microsoft.com/office/powerpoint/2010/main" val="2624319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1" y="95706"/>
            <a:ext cx="2365777" cy="215444"/>
          </a:xfrm>
          <a:ln/>
        </p:spPr>
        <p:txBody>
          <a:bodyPr/>
          <a:lstStyle/>
          <a:p>
            <a:r>
              <a:rPr lang="en-US" dirty="0"/>
              <a:t>doc.: IEEE 802.11-yy/1566r1r0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0780B-212E-CBBF-4D34-9658ABBC527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84C8FF0-FA51-1663-BD34-3D0FA0B4808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A293BE54-8C83-3FDD-293E-605AE102A549}"/>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A7D60321-1BC4-D554-750C-1BD869312D5B}"/>
              </a:ext>
            </a:extLst>
          </p:cNvPr>
          <p:cNvSpPr>
            <a:spLocks noGrp="1"/>
          </p:cNvSpPr>
          <p:nvPr>
            <p:ph type="sldNum" sz="quarter" idx="10"/>
          </p:nvPr>
        </p:nvSpPr>
        <p:spPr/>
        <p:txBody>
          <a:bodyPr/>
          <a:lstStyle/>
          <a:p>
            <a:fld id="{C7B46C3B-569A-42B4-9985-4ED4A729088E}" type="slidenum">
              <a:rPr lang="zh-CN" altLang="en-US" smtClean="0"/>
              <a:t>20</a:t>
            </a:fld>
            <a:endParaRPr lang="zh-CN" altLang="en-US"/>
          </a:p>
        </p:txBody>
      </p:sp>
    </p:spTree>
    <p:extLst>
      <p:ext uri="{BB962C8B-B14F-4D97-AF65-F5344CB8AC3E}">
        <p14:creationId xmlns:p14="http://schemas.microsoft.com/office/powerpoint/2010/main" val="2195609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3C869-B732-1986-AB7B-884B02B6F7A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943A71A-FF7C-7B5F-58D7-61C54D4C9DE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51297FF8-D12F-D47F-48E5-9A5348601E08}"/>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6D732622-424F-EDEA-700B-44C413BC1137}"/>
              </a:ext>
            </a:extLst>
          </p:cNvPr>
          <p:cNvSpPr>
            <a:spLocks noGrp="1"/>
          </p:cNvSpPr>
          <p:nvPr>
            <p:ph type="sldNum" sz="quarter" idx="10"/>
          </p:nvPr>
        </p:nvSpPr>
        <p:spPr/>
        <p:txBody>
          <a:bodyPr/>
          <a:lstStyle/>
          <a:p>
            <a:fld id="{C7B46C3B-569A-42B4-9985-4ED4A729088E}" type="slidenum">
              <a:rPr lang="zh-CN" altLang="en-US" smtClean="0"/>
              <a:t>21</a:t>
            </a:fld>
            <a:endParaRPr lang="zh-CN" altLang="en-US"/>
          </a:p>
        </p:txBody>
      </p:sp>
    </p:spTree>
    <p:extLst>
      <p:ext uri="{BB962C8B-B14F-4D97-AF65-F5344CB8AC3E}">
        <p14:creationId xmlns:p14="http://schemas.microsoft.com/office/powerpoint/2010/main" val="3936488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22</a:t>
            </a:fld>
            <a:endParaRPr lang="zh-CN" altLang="en-US"/>
          </a:p>
        </p:txBody>
      </p:sp>
    </p:spTree>
    <p:extLst>
      <p:ext uri="{BB962C8B-B14F-4D97-AF65-F5344CB8AC3E}">
        <p14:creationId xmlns:p14="http://schemas.microsoft.com/office/powerpoint/2010/main" val="1716184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CD59E-63C4-C894-9D8A-4562A2F91A4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862D2D3-8869-8788-B4A4-14E7D795615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5E9EA9B6-E847-D466-6BC6-15F9490D2384}"/>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EAACCD33-A7C2-F6DF-B03F-24E08234EF2D}"/>
              </a:ext>
            </a:extLst>
          </p:cNvPr>
          <p:cNvSpPr>
            <a:spLocks noGrp="1"/>
          </p:cNvSpPr>
          <p:nvPr>
            <p:ph type="sldNum" sz="quarter" idx="10"/>
          </p:nvPr>
        </p:nvSpPr>
        <p:spPr/>
        <p:txBody>
          <a:bodyPr/>
          <a:lstStyle/>
          <a:p>
            <a:fld id="{C7B46C3B-569A-42B4-9985-4ED4A729088E}" type="slidenum">
              <a:rPr lang="zh-CN" altLang="en-US" smtClean="0"/>
              <a:t>23</a:t>
            </a:fld>
            <a:endParaRPr lang="zh-CN" altLang="en-US"/>
          </a:p>
        </p:txBody>
      </p:sp>
    </p:spTree>
    <p:extLst>
      <p:ext uri="{BB962C8B-B14F-4D97-AF65-F5344CB8AC3E}">
        <p14:creationId xmlns:p14="http://schemas.microsoft.com/office/powerpoint/2010/main" val="87274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90470-01B9-1AF6-A10E-BE3328B634D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6677633-C020-2982-0B19-EBF4EE98AE12}"/>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5A46BBA-1299-D4BC-DED6-0947AAC59509}"/>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BCD245F6-93EB-6B21-71AE-CEF1CF340435}"/>
              </a:ext>
            </a:extLst>
          </p:cNvPr>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342328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423C8-7FEB-59DA-F7CF-A7C253503FB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2AF7F57-582F-8E6D-2E3A-198F19044AA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3132A33E-FD8E-BD06-50C1-773E2242922E}"/>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451889E-7B52-63DE-9A41-5E40893821DC}"/>
              </a:ext>
            </a:extLst>
          </p:cNvPr>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33880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CF9F8-288D-7C8E-9655-9BAFB3EF3DC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934029B-674E-BD8A-12EA-463033E5387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FA5972F9-6A99-368B-5B2E-79FBF7A784DD}"/>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A471D0B-6D1A-8D8B-1364-08198A15B0AD}"/>
              </a:ext>
            </a:extLst>
          </p:cNvPr>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576346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BD6ED-E54B-F082-DB83-3C5FDE0EBD5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815A0E5-B0D1-DCE7-E31D-7ACC7F89B2D4}"/>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B302AEF2-9A0A-CCB8-7CBB-2BA71C2BB7C6}"/>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3A9376B-CDFA-56DD-670A-F863761DACB0}"/>
              </a:ext>
            </a:extLst>
          </p:cNvPr>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611634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5567F-B5A1-9D5F-F1CC-1A9B95EDFCB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DF7B199-6EBA-A193-3D96-157DC4EB89F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CB611AAD-05CF-D815-A04F-4546B775C24F}"/>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0CD957DC-0541-5979-07DD-C52265AC98D8}"/>
              </a:ext>
            </a:extLst>
          </p:cNvPr>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498329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FC596-7502-D79C-2C33-E927B3A2C0B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C52D486-B7F6-5C00-BB0C-E79920FA0F70}"/>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ABFD375E-DA65-B830-EB7D-13429D943E29}"/>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236F06BF-3C6C-AFD1-8BA6-6B6CF98B408E}"/>
              </a:ext>
            </a:extLst>
          </p:cNvPr>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1777463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5C8C2-D04C-0EC8-F689-509B487BD3F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ABFC963-CEC4-4090-4A26-6962164EF7DA}"/>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D561114-1900-DD5B-87AF-25389A0BA72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4268E562-FCF9-E405-DC4A-17E0DD735E10}"/>
              </a:ext>
            </a:extLst>
          </p:cNvPr>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1618372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dirty="0">
                <a:solidFill>
                  <a:schemeClr val="tx1"/>
                </a:solidFill>
              </a:rPr>
              <a:t>Remaining Issues on WPT Protocols</a:t>
            </a: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2025-09-15</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607480019"/>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Chuangfeng</a:t>
                      </a:r>
                      <a:r>
                        <a:rPr lang="en-GB" sz="1200" b="0" dirty="0">
                          <a:effectLst/>
                          <a:latin typeface="Times New Roman" panose="02020603050405020304" pitchFamily="18" charset="0"/>
                          <a:ea typeface="+mn-ea"/>
                          <a:cs typeface="Times New Roman" panose="02020603050405020304" pitchFamily="18" charset="0"/>
                        </a:rPr>
                        <a:t>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a:latin typeface="Times New Roman" panose="02020603050405020304" pitchFamily="18" charset="0"/>
                          <a:ea typeface="+mn-ea"/>
                          <a:cs typeface="Times New Roman" panose="02020603050405020304" pitchFamily="18" charset="0"/>
                        </a:rPr>
                        <a:t>Ke Wang</a:t>
                      </a: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BE7D0-5DBC-91E0-3CD2-3567F5535FA4}"/>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5316A07-8563-BDFE-87D8-16A2EF90BF06}"/>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912795E6-5949-E37B-5B19-E0BBE5B95DCE}"/>
              </a:ext>
            </a:extLst>
          </p:cNvPr>
          <p:cNvSpPr txBox="1"/>
          <p:nvPr/>
        </p:nvSpPr>
        <p:spPr>
          <a:xfrm>
            <a:off x="696912" y="1282312"/>
            <a:ext cx="7761288" cy="218521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AMP AP should configure synchronized WPT Tx for multiple energizers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The WPT signals are transmitted con-currently in synchronized manner in the sense that the starting time, duration of WPT Tx and interval between WPT Tx are the same for all the energizers.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With such synchronized WPT Tx, the WPT signals are transmitted in the same time window and therefore the interference to other legacy systems is limited to this window only. </a:t>
            </a:r>
            <a:endParaRPr lang="en-GB"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52046402-30FC-6BE1-B2FD-DE6C2F1AADFF}"/>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F879C189-6796-A1AA-17F5-D4E8137AB9A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5EFCB7F7-C443-D179-069A-4D632157654F}"/>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3D0EE219-D089-19E9-686E-FE7EBEDF0BA1}"/>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2" name="Picture 1">
            <a:extLst>
              <a:ext uri="{FF2B5EF4-FFF2-40B4-BE49-F238E27FC236}">
                <a16:creationId xmlns:a16="http://schemas.microsoft.com/office/drawing/2014/main" id="{B64C9F8F-501F-6CE8-CDCD-5F153D183908}"/>
              </a:ext>
            </a:extLst>
          </p:cNvPr>
          <p:cNvPicPr>
            <a:picLocks noChangeAspect="1"/>
          </p:cNvPicPr>
          <p:nvPr/>
        </p:nvPicPr>
        <p:blipFill>
          <a:blip r:embed="rId3"/>
          <a:stretch>
            <a:fillRect/>
          </a:stretch>
        </p:blipFill>
        <p:spPr>
          <a:xfrm>
            <a:off x="603314" y="3842544"/>
            <a:ext cx="2986566" cy="2407442"/>
          </a:xfrm>
          <a:prstGeom prst="rect">
            <a:avLst/>
          </a:prstGeom>
        </p:spPr>
      </p:pic>
      <p:grpSp>
        <p:nvGrpSpPr>
          <p:cNvPr id="3" name="Canvas 45">
            <a:extLst>
              <a:ext uri="{FF2B5EF4-FFF2-40B4-BE49-F238E27FC236}">
                <a16:creationId xmlns:a16="http://schemas.microsoft.com/office/drawing/2014/main" id="{EF42A042-213A-B3D7-A11D-347B8E2A12F1}"/>
              </a:ext>
            </a:extLst>
          </p:cNvPr>
          <p:cNvGrpSpPr/>
          <p:nvPr/>
        </p:nvGrpSpPr>
        <p:grpSpPr>
          <a:xfrm>
            <a:off x="3496281" y="3498850"/>
            <a:ext cx="5486400" cy="2978150"/>
            <a:chOff x="0" y="0"/>
            <a:chExt cx="5486400" cy="2978150"/>
          </a:xfrm>
        </p:grpSpPr>
        <p:sp>
          <p:nvSpPr>
            <p:cNvPr id="4" name="Rectangle 3">
              <a:extLst>
                <a:ext uri="{FF2B5EF4-FFF2-40B4-BE49-F238E27FC236}">
                  <a16:creationId xmlns:a16="http://schemas.microsoft.com/office/drawing/2014/main" id="{2461718B-2112-2EFB-0C92-43EB01E34AEB}"/>
                </a:ext>
              </a:extLst>
            </p:cNvPr>
            <p:cNvSpPr/>
            <p:nvPr/>
          </p:nvSpPr>
          <p:spPr>
            <a:xfrm>
              <a:off x="0" y="0"/>
              <a:ext cx="5486400" cy="2978150"/>
            </a:xfrm>
            <a:prstGeom prst="rect">
              <a:avLst/>
            </a:prstGeom>
            <a:solidFill>
              <a:prstClr val="white"/>
            </a:solidFill>
          </p:spPr>
        </p:sp>
        <p:sp>
          <p:nvSpPr>
            <p:cNvPr id="5" name="Text Box 2101150395">
              <a:extLst>
                <a:ext uri="{FF2B5EF4-FFF2-40B4-BE49-F238E27FC236}">
                  <a16:creationId xmlns:a16="http://schemas.microsoft.com/office/drawing/2014/main" id="{EFEEC8E3-4FBA-9A8C-D901-AB9D36D9052B}"/>
                </a:ext>
              </a:extLst>
            </p:cNvPr>
            <p:cNvSpPr txBox="1"/>
            <p:nvPr/>
          </p:nvSpPr>
          <p:spPr>
            <a:xfrm>
              <a:off x="285750" y="666750"/>
              <a:ext cx="9588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en-GB" sz="1200">
                  <a:effectLst/>
                  <a:latin typeface="Times New Roman" panose="02020603050405020304" pitchFamily="18" charset="0"/>
                  <a:ea typeface="SimSun" panose="02010600030101010101" pitchFamily="2" charset="-122"/>
                </a:rPr>
                <a:t>Energizer A</a:t>
              </a:r>
            </a:p>
          </p:txBody>
        </p:sp>
        <p:cxnSp>
          <p:nvCxnSpPr>
            <p:cNvPr id="6" name="Straight Arrow Connector 5">
              <a:extLst>
                <a:ext uri="{FF2B5EF4-FFF2-40B4-BE49-F238E27FC236}">
                  <a16:creationId xmlns:a16="http://schemas.microsoft.com/office/drawing/2014/main" id="{AB6C5D8C-90D7-0F7E-26BD-C5DA2B5CB0F0}"/>
                </a:ext>
              </a:extLst>
            </p:cNvPr>
            <p:cNvCxnSpPr/>
            <p:nvPr/>
          </p:nvCxnSpPr>
          <p:spPr>
            <a:xfrm>
              <a:off x="419100" y="2705100"/>
              <a:ext cx="48641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 Box 1647309828">
              <a:extLst>
                <a:ext uri="{FF2B5EF4-FFF2-40B4-BE49-F238E27FC236}">
                  <a16:creationId xmlns:a16="http://schemas.microsoft.com/office/drawing/2014/main" id="{44DB504E-DD3D-F678-D435-42C36BEB7424}"/>
                </a:ext>
              </a:extLst>
            </p:cNvPr>
            <p:cNvSpPr txBox="1"/>
            <p:nvPr/>
          </p:nvSpPr>
          <p:spPr>
            <a:xfrm>
              <a:off x="241300" y="1333500"/>
              <a:ext cx="9588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en-GB" sz="1200">
                  <a:effectLst/>
                  <a:latin typeface="Times New Roman" panose="02020603050405020304" pitchFamily="18" charset="0"/>
                  <a:ea typeface="SimSun" panose="02010600030101010101" pitchFamily="2" charset="-122"/>
                </a:rPr>
                <a:t>Energizer B</a:t>
              </a:r>
            </a:p>
          </p:txBody>
        </p:sp>
        <p:sp>
          <p:nvSpPr>
            <p:cNvPr id="10" name="Text Box 5535174">
              <a:extLst>
                <a:ext uri="{FF2B5EF4-FFF2-40B4-BE49-F238E27FC236}">
                  <a16:creationId xmlns:a16="http://schemas.microsoft.com/office/drawing/2014/main" id="{B4A75CDE-3FBC-4697-CF27-06360396A272}"/>
                </a:ext>
              </a:extLst>
            </p:cNvPr>
            <p:cNvSpPr txBox="1"/>
            <p:nvPr/>
          </p:nvSpPr>
          <p:spPr>
            <a:xfrm>
              <a:off x="241300" y="1962150"/>
              <a:ext cx="9588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en-GB" sz="1200">
                  <a:effectLst/>
                  <a:latin typeface="Times New Roman" panose="02020603050405020304" pitchFamily="18" charset="0"/>
                  <a:ea typeface="SimSun" panose="02010600030101010101" pitchFamily="2" charset="-122"/>
                </a:rPr>
                <a:t>Energizer C</a:t>
              </a:r>
            </a:p>
          </p:txBody>
        </p:sp>
        <p:sp>
          <p:nvSpPr>
            <p:cNvPr id="12" name="Rectangle 11">
              <a:extLst>
                <a:ext uri="{FF2B5EF4-FFF2-40B4-BE49-F238E27FC236}">
                  <a16:creationId xmlns:a16="http://schemas.microsoft.com/office/drawing/2014/main" id="{240551C1-E6B5-2DCE-2F20-CABC380DB50F}"/>
                </a:ext>
              </a:extLst>
            </p:cNvPr>
            <p:cNvSpPr/>
            <p:nvPr/>
          </p:nvSpPr>
          <p:spPr>
            <a:xfrm>
              <a:off x="1511300" y="73025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Rectangle 12">
              <a:extLst>
                <a:ext uri="{FF2B5EF4-FFF2-40B4-BE49-F238E27FC236}">
                  <a16:creationId xmlns:a16="http://schemas.microsoft.com/office/drawing/2014/main" id="{9FD1DA4F-7F20-DF8D-3559-C485F4464861}"/>
                </a:ext>
              </a:extLst>
            </p:cNvPr>
            <p:cNvSpPr/>
            <p:nvPr/>
          </p:nvSpPr>
          <p:spPr>
            <a:xfrm>
              <a:off x="1504950" y="144145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Rectangle 13">
              <a:extLst>
                <a:ext uri="{FF2B5EF4-FFF2-40B4-BE49-F238E27FC236}">
                  <a16:creationId xmlns:a16="http://schemas.microsoft.com/office/drawing/2014/main" id="{D81AC088-2B8F-9777-7A70-54213DBFDCA0}"/>
                </a:ext>
              </a:extLst>
            </p:cNvPr>
            <p:cNvSpPr/>
            <p:nvPr/>
          </p:nvSpPr>
          <p:spPr>
            <a:xfrm>
              <a:off x="1504950" y="20447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15" name="Straight Connector 14">
              <a:extLst>
                <a:ext uri="{FF2B5EF4-FFF2-40B4-BE49-F238E27FC236}">
                  <a16:creationId xmlns:a16="http://schemas.microsoft.com/office/drawing/2014/main" id="{22845502-7885-158A-F171-E4950A28E876}"/>
                </a:ext>
              </a:extLst>
            </p:cNvPr>
            <p:cNvCxnSpPr/>
            <p:nvPr/>
          </p:nvCxnSpPr>
          <p:spPr>
            <a:xfrm>
              <a:off x="1504950" y="412750"/>
              <a:ext cx="0" cy="2324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AC73EA1-7C61-0DEE-9BCA-0A456933C316}"/>
                </a:ext>
              </a:extLst>
            </p:cNvPr>
            <p:cNvSpPr/>
            <p:nvPr/>
          </p:nvSpPr>
          <p:spPr>
            <a:xfrm>
              <a:off x="3098800" y="7112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0" name="Rectangle 19">
              <a:extLst>
                <a:ext uri="{FF2B5EF4-FFF2-40B4-BE49-F238E27FC236}">
                  <a16:creationId xmlns:a16="http://schemas.microsoft.com/office/drawing/2014/main" id="{8C2F4E2B-4862-2164-842B-C8DDB060FA96}"/>
                </a:ext>
              </a:extLst>
            </p:cNvPr>
            <p:cNvSpPr/>
            <p:nvPr/>
          </p:nvSpPr>
          <p:spPr>
            <a:xfrm>
              <a:off x="3092450" y="14224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1" name="Rectangle 20">
              <a:extLst>
                <a:ext uri="{FF2B5EF4-FFF2-40B4-BE49-F238E27FC236}">
                  <a16:creationId xmlns:a16="http://schemas.microsoft.com/office/drawing/2014/main" id="{16DD9894-1CCD-6D0E-3809-7F54CF20E98B}"/>
                </a:ext>
              </a:extLst>
            </p:cNvPr>
            <p:cNvSpPr/>
            <p:nvPr/>
          </p:nvSpPr>
          <p:spPr>
            <a:xfrm>
              <a:off x="3092450" y="202565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22" name="Straight Connector 21">
              <a:extLst>
                <a:ext uri="{FF2B5EF4-FFF2-40B4-BE49-F238E27FC236}">
                  <a16:creationId xmlns:a16="http://schemas.microsoft.com/office/drawing/2014/main" id="{3086185F-A11B-475B-84FC-D20FE734FBE6}"/>
                </a:ext>
              </a:extLst>
            </p:cNvPr>
            <p:cNvCxnSpPr/>
            <p:nvPr/>
          </p:nvCxnSpPr>
          <p:spPr>
            <a:xfrm>
              <a:off x="3092450" y="393700"/>
              <a:ext cx="0" cy="2324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63934A18-CB68-3C51-64D5-D0EB865F3F86}"/>
                </a:ext>
              </a:extLst>
            </p:cNvPr>
            <p:cNvSpPr/>
            <p:nvPr/>
          </p:nvSpPr>
          <p:spPr>
            <a:xfrm>
              <a:off x="4622800" y="7112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Rectangle 23">
              <a:extLst>
                <a:ext uri="{FF2B5EF4-FFF2-40B4-BE49-F238E27FC236}">
                  <a16:creationId xmlns:a16="http://schemas.microsoft.com/office/drawing/2014/main" id="{5D11E4DB-EB06-A179-E929-F59A49CD6C00}"/>
                </a:ext>
              </a:extLst>
            </p:cNvPr>
            <p:cNvSpPr/>
            <p:nvPr/>
          </p:nvSpPr>
          <p:spPr>
            <a:xfrm>
              <a:off x="4616450" y="14224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Rectangle 24">
              <a:extLst>
                <a:ext uri="{FF2B5EF4-FFF2-40B4-BE49-F238E27FC236}">
                  <a16:creationId xmlns:a16="http://schemas.microsoft.com/office/drawing/2014/main" id="{A9CAA5DD-5A95-842A-ADD2-17BE92E0B41C}"/>
                </a:ext>
              </a:extLst>
            </p:cNvPr>
            <p:cNvSpPr/>
            <p:nvPr/>
          </p:nvSpPr>
          <p:spPr>
            <a:xfrm>
              <a:off x="4616450" y="202565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26" name="Straight Connector 25">
              <a:extLst>
                <a:ext uri="{FF2B5EF4-FFF2-40B4-BE49-F238E27FC236}">
                  <a16:creationId xmlns:a16="http://schemas.microsoft.com/office/drawing/2014/main" id="{2A91A2FC-6B3B-C861-991E-80ABE75CD61F}"/>
                </a:ext>
              </a:extLst>
            </p:cNvPr>
            <p:cNvCxnSpPr/>
            <p:nvPr/>
          </p:nvCxnSpPr>
          <p:spPr>
            <a:xfrm>
              <a:off x="4616450" y="393700"/>
              <a:ext cx="0" cy="2324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 name="Text Box 603786857">
              <a:extLst>
                <a:ext uri="{FF2B5EF4-FFF2-40B4-BE49-F238E27FC236}">
                  <a16:creationId xmlns:a16="http://schemas.microsoft.com/office/drawing/2014/main" id="{57634919-4916-11B7-3BEF-5E4917BFEFED}"/>
                </a:ext>
              </a:extLst>
            </p:cNvPr>
            <p:cNvSpPr txBox="1"/>
            <p:nvPr/>
          </p:nvSpPr>
          <p:spPr>
            <a:xfrm>
              <a:off x="1612900" y="254000"/>
              <a:ext cx="9588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en-GB" sz="1200">
                  <a:effectLst/>
                  <a:latin typeface="Times New Roman" panose="02020603050405020304" pitchFamily="18" charset="0"/>
                  <a:ea typeface="SimSun" panose="02010600030101010101" pitchFamily="2" charset="-122"/>
                </a:rPr>
                <a:t>WPT Tx</a:t>
              </a:r>
            </a:p>
          </p:txBody>
        </p:sp>
      </p:grpSp>
    </p:spTree>
    <p:extLst>
      <p:ext uri="{BB962C8B-B14F-4D97-AF65-F5344CB8AC3E}">
        <p14:creationId xmlns:p14="http://schemas.microsoft.com/office/powerpoint/2010/main" val="120377407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09055-13CB-77A2-AAB1-8ACF397A8EE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28B4A63C-9808-B270-4ABD-A6731107EDDD}"/>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General WPT Procedure: Charging Procedure</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61238B0E-537D-7A47-00D7-9729E8037B53}"/>
              </a:ext>
            </a:extLst>
          </p:cNvPr>
          <p:cNvSpPr txBox="1"/>
          <p:nvPr/>
        </p:nvSpPr>
        <p:spPr>
          <a:xfrm>
            <a:off x="696912" y="1282312"/>
            <a:ext cx="7761288" cy="441659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WPT procedure: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Initialization (cold start)</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Energizer </a:t>
            </a:r>
            <a:r>
              <a:rPr lang="en-GB" sz="1800" b="1" dirty="0">
                <a:cs typeface="Times New Roman" panose="02020603050405020304" pitchFamily="18" charset="0"/>
                <a:sym typeface="Wingdings" panose="05000000000000000000" pitchFamily="2" charset="2"/>
              </a:rPr>
              <a:t> AMP AP</a:t>
            </a:r>
            <a:r>
              <a:rPr lang="en-GB" sz="1800" dirty="0">
                <a:cs typeface="Times New Roman" panose="02020603050405020304" pitchFamily="18" charset="0"/>
                <a:sym typeface="Wingdings" panose="05000000000000000000" pitchFamily="2" charset="2"/>
              </a:rPr>
              <a:t>: </a:t>
            </a:r>
            <a:r>
              <a:rPr lang="en-GB" sz="1800" dirty="0">
                <a:cs typeface="Times New Roman" panose="02020603050405020304" pitchFamily="18" charset="0"/>
              </a:rPr>
              <a:t>energizer capability reporting;</a:t>
            </a:r>
          </a:p>
          <a:p>
            <a:pPr marL="1714500" lvl="4"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Can be requested by the AMP AP or autonomously reported when the energizer is connected.</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AMP AP </a:t>
            </a:r>
            <a:r>
              <a:rPr lang="en-GB" sz="1800" b="1" dirty="0">
                <a:cs typeface="Times New Roman" panose="02020603050405020304" pitchFamily="18" charset="0"/>
                <a:sym typeface="Wingdings" panose="05000000000000000000" pitchFamily="2" charset="2"/>
              </a:rPr>
              <a:t> </a:t>
            </a:r>
            <a:r>
              <a:rPr lang="en-GB" sz="1800" b="1" dirty="0">
                <a:cs typeface="Times New Roman" panose="02020603050405020304" pitchFamily="18" charset="0"/>
              </a:rPr>
              <a:t>Energizer</a:t>
            </a:r>
            <a:r>
              <a:rPr lang="en-GB" sz="1800" dirty="0">
                <a:cs typeface="Times New Roman" panose="02020603050405020304" pitchFamily="18" charset="0"/>
              </a:rPr>
              <a:t>: energizer control parameters;</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Energizer </a:t>
            </a:r>
            <a:r>
              <a:rPr lang="en-GB" sz="1800" b="1" dirty="0">
                <a:cs typeface="Times New Roman" panose="02020603050405020304" pitchFamily="18" charset="0"/>
                <a:sym typeface="Wingdings" panose="05000000000000000000" pitchFamily="2" charset="2"/>
              </a:rPr>
              <a:t> AMP AP</a:t>
            </a:r>
            <a:r>
              <a:rPr lang="en-GB" sz="1800" dirty="0">
                <a:cs typeface="Times New Roman" panose="02020603050405020304" pitchFamily="18" charset="0"/>
                <a:sym typeface="Wingdings" panose="05000000000000000000" pitchFamily="2" charset="2"/>
              </a:rPr>
              <a:t>: </a:t>
            </a:r>
            <a:r>
              <a:rPr lang="en-GB" sz="1800" dirty="0">
                <a:cs typeface="Times New Roman" panose="02020603050405020304" pitchFamily="18" charset="0"/>
              </a:rPr>
              <a:t>Acks AP request</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Energizer</a:t>
            </a:r>
            <a:r>
              <a:rPr lang="en-GB" sz="1800" dirty="0">
                <a:cs typeface="Times New Roman" panose="02020603050405020304" pitchFamily="18" charset="0"/>
              </a:rPr>
              <a:t>: WPT signal transmission to charge the potential AMP non-AP STAs</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AMP AP </a:t>
            </a:r>
            <a:r>
              <a:rPr lang="en-GB" sz="1800" b="1" dirty="0">
                <a:cs typeface="Times New Roman" panose="02020603050405020304" pitchFamily="18" charset="0"/>
                <a:sym typeface="Wingdings" panose="05000000000000000000" pitchFamily="2" charset="2"/>
              </a:rPr>
              <a:t> </a:t>
            </a:r>
            <a:r>
              <a:rPr lang="en-GB" sz="1800" b="1" dirty="0">
                <a:cs typeface="Times New Roman" panose="02020603050405020304" pitchFamily="18" charset="0"/>
              </a:rPr>
              <a:t>AMP non-AP STA</a:t>
            </a:r>
            <a:r>
              <a:rPr lang="en-GB" sz="1800" dirty="0">
                <a:cs typeface="Times New Roman" panose="02020603050405020304" pitchFamily="18" charset="0"/>
              </a:rPr>
              <a:t>: power and EH capability reporting</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AMP non-AP STA</a:t>
            </a:r>
            <a:r>
              <a:rPr lang="en-GB" sz="1800" dirty="0">
                <a:cs typeface="Times New Roman" panose="02020603050405020304" pitchFamily="18" charset="0"/>
              </a:rPr>
              <a:t>: power and EH capability reporting</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Once the initialization procedure is completed, the AMP non-AP STA is partially or fully charged and ready to Tx/Rx.</a:t>
            </a:r>
          </a:p>
        </p:txBody>
      </p:sp>
      <p:sp>
        <p:nvSpPr>
          <p:cNvPr id="16" name="Footer Placeholder 2">
            <a:extLst>
              <a:ext uri="{FF2B5EF4-FFF2-40B4-BE49-F238E27FC236}">
                <a16:creationId xmlns:a16="http://schemas.microsoft.com/office/drawing/2014/main" id="{3BE9F162-C3E2-DD6A-6BE5-26A1BAD47C14}"/>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6699F56B-C355-9689-BACD-1B89379088AE}"/>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0246A738-1FCA-0989-EA8A-FE3AA066133F}"/>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F917600A-279D-A460-7D75-346733CFACE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04760849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B2016-E6ED-05EF-7B13-C270E325FBDA}"/>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87DBC93E-1F9C-3C32-9573-A53FADCDDFDD}"/>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General WPT Procedure: Charging Procedure</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1FE79C77-E1DC-6D50-B410-348F0D358362}"/>
              </a:ext>
            </a:extLst>
          </p:cNvPr>
          <p:cNvSpPr txBox="1"/>
          <p:nvPr/>
        </p:nvSpPr>
        <p:spPr>
          <a:xfrm>
            <a:off x="696912" y="1282312"/>
            <a:ext cx="7761288" cy="329320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WPT procedure:</a:t>
            </a: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WPT</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AMP non-AP STA </a:t>
            </a:r>
            <a:r>
              <a:rPr lang="en-GB" sz="1400" b="1" dirty="0">
                <a:cs typeface="Times New Roman" panose="02020603050405020304" pitchFamily="18" charset="0"/>
                <a:sym typeface="Wingdings" panose="05000000000000000000" pitchFamily="2" charset="2"/>
              </a:rPr>
              <a:t> AMP AP</a:t>
            </a:r>
            <a:r>
              <a:rPr lang="en-GB" sz="1400" dirty="0">
                <a:cs typeface="Times New Roman" panose="02020603050405020304" pitchFamily="18" charset="0"/>
                <a:sym typeface="Wingdings" panose="05000000000000000000" pitchFamily="2" charset="2"/>
              </a:rPr>
              <a:t>: </a:t>
            </a:r>
            <a:r>
              <a:rPr lang="en-GB" sz="1400" dirty="0">
                <a:cs typeface="Times New Roman" panose="02020603050405020304" pitchFamily="18" charset="0"/>
              </a:rPr>
              <a:t>request WPT</a:t>
            </a:r>
          </a:p>
          <a:p>
            <a:pPr marL="1714500" lvl="4" indent="-342900" algn="just">
              <a:spcBef>
                <a:spcPts val="0"/>
              </a:spcBef>
              <a:spcAft>
                <a:spcPts val="600"/>
              </a:spcAft>
              <a:buFont typeface="Wingdings" panose="05000000000000000000" pitchFamily="2" charset="2"/>
              <a:buChar char="§"/>
            </a:pPr>
            <a:r>
              <a:rPr lang="en-GB" sz="1400" dirty="0">
                <a:cs typeface="Times New Roman" panose="02020603050405020304" pitchFamily="18" charset="0"/>
              </a:rPr>
              <a:t>Energizer needs to charge AMP non-AP STA in the initial stage first</a:t>
            </a:r>
          </a:p>
          <a:p>
            <a:pPr marL="1714500" lvl="4" indent="-342900" algn="just">
              <a:spcBef>
                <a:spcPts val="0"/>
              </a:spcBef>
              <a:spcAft>
                <a:spcPts val="600"/>
              </a:spcAft>
              <a:buFont typeface="Wingdings" panose="05000000000000000000" pitchFamily="2" charset="2"/>
              <a:buChar char="§"/>
            </a:pPr>
            <a:r>
              <a:rPr lang="en-GB" sz="1400" dirty="0">
                <a:cs typeface="Times New Roman" panose="02020603050405020304" pitchFamily="18" charset="0"/>
              </a:rPr>
              <a:t>This request is optional</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AMP AP </a:t>
            </a:r>
            <a:r>
              <a:rPr lang="en-GB" sz="1400" b="1" dirty="0">
                <a:cs typeface="Times New Roman" panose="02020603050405020304" pitchFamily="18" charset="0"/>
                <a:sym typeface="Wingdings" panose="05000000000000000000" pitchFamily="2" charset="2"/>
              </a:rPr>
              <a:t></a:t>
            </a:r>
            <a:r>
              <a:rPr lang="en-GB" sz="1400" b="1" dirty="0">
                <a:cs typeface="Times New Roman" panose="02020603050405020304" pitchFamily="18" charset="0"/>
              </a:rPr>
              <a:t> Energizer</a:t>
            </a:r>
            <a:r>
              <a:rPr lang="en-GB" sz="1400" dirty="0">
                <a:cs typeface="Times New Roman" panose="02020603050405020304" pitchFamily="18" charset="0"/>
              </a:rPr>
              <a:t>: energizer control parameters;</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Energizer </a:t>
            </a:r>
            <a:r>
              <a:rPr lang="en-GB" sz="1400" b="1" dirty="0">
                <a:cs typeface="Times New Roman" panose="02020603050405020304" pitchFamily="18" charset="0"/>
                <a:sym typeface="Wingdings" panose="05000000000000000000" pitchFamily="2" charset="2"/>
              </a:rPr>
              <a:t></a:t>
            </a:r>
            <a:r>
              <a:rPr lang="en-GB" sz="1400" b="1" dirty="0">
                <a:cs typeface="Times New Roman" panose="02020603050405020304" pitchFamily="18" charset="0"/>
              </a:rPr>
              <a:t> AMP AP</a:t>
            </a:r>
            <a:r>
              <a:rPr lang="en-GB" sz="1400" dirty="0">
                <a:cs typeface="Times New Roman" panose="02020603050405020304" pitchFamily="18" charset="0"/>
              </a:rPr>
              <a:t>: Acks AP request</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Energizer</a:t>
            </a:r>
            <a:r>
              <a:rPr lang="en-GB" sz="1400" dirty="0">
                <a:cs typeface="Times New Roman" panose="02020603050405020304" pitchFamily="18" charset="0"/>
              </a:rPr>
              <a:t>: WPT signal transmission to charge the potential AMP non-AP STAs</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AMP non-AP STA</a:t>
            </a:r>
            <a:r>
              <a:rPr lang="en-GB" sz="1400" dirty="0">
                <a:cs typeface="Times New Roman" panose="02020603050405020304" pitchFamily="18" charset="0"/>
                <a:sym typeface="Wingdings" panose="05000000000000000000" pitchFamily="2" charset="2"/>
              </a:rPr>
              <a:t>: </a:t>
            </a:r>
            <a:r>
              <a:rPr lang="en-GB" sz="1400" dirty="0">
                <a:cs typeface="Times New Roman" panose="02020603050405020304" pitchFamily="18" charset="0"/>
              </a:rPr>
              <a:t>Tx/Rx</a:t>
            </a:r>
          </a:p>
          <a:p>
            <a:pPr marL="1257300" lvl="3" indent="-342900" algn="just">
              <a:spcBef>
                <a:spcPts val="0"/>
              </a:spcBef>
              <a:spcAft>
                <a:spcPts val="600"/>
              </a:spcAft>
              <a:buFont typeface="Wingdings" panose="05000000000000000000" pitchFamily="2" charset="2"/>
              <a:buChar char="§"/>
            </a:pPr>
            <a:r>
              <a:rPr lang="en-GB" sz="1400" dirty="0">
                <a:cs typeface="Times New Roman" panose="02020603050405020304" pitchFamily="18" charset="0"/>
              </a:rPr>
              <a:t>WPT and Tx/Rx procedures can repeat</a:t>
            </a:r>
          </a:p>
          <a:p>
            <a:pPr marL="800100" lvl="2" indent="-342900" algn="just">
              <a:spcBef>
                <a:spcPts val="0"/>
              </a:spcBef>
              <a:spcAft>
                <a:spcPts val="600"/>
              </a:spcAft>
              <a:buFont typeface="Arial" panose="020B0604020202020204" pitchFamily="34" charset="0"/>
              <a:buChar char="•"/>
            </a:pPr>
            <a:endParaRPr lang="en-GB"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E3B86D78-5619-EB65-A9DD-F8732B17217C}"/>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120A83F7-68BD-92BF-D17D-DD824A42799E}"/>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A48B9990-7971-8BE9-29C5-1D5C19F75669}"/>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D319EC33-BD36-B8FE-1C67-659C56E13674}"/>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4" name="Picture 3">
            <a:extLst>
              <a:ext uri="{FF2B5EF4-FFF2-40B4-BE49-F238E27FC236}">
                <a16:creationId xmlns:a16="http://schemas.microsoft.com/office/drawing/2014/main" id="{F10B2C76-4DC0-7986-508C-2C68EA3B1AF1}"/>
              </a:ext>
            </a:extLst>
          </p:cNvPr>
          <p:cNvPicPr>
            <a:picLocks noChangeAspect="1"/>
          </p:cNvPicPr>
          <p:nvPr/>
        </p:nvPicPr>
        <p:blipFill>
          <a:blip r:embed="rId3"/>
          <a:stretch>
            <a:fillRect/>
          </a:stretch>
        </p:blipFill>
        <p:spPr>
          <a:xfrm>
            <a:off x="1752600" y="4199341"/>
            <a:ext cx="5442471" cy="2276072"/>
          </a:xfrm>
          <a:prstGeom prst="rect">
            <a:avLst/>
          </a:prstGeom>
        </p:spPr>
      </p:pic>
    </p:spTree>
    <p:extLst>
      <p:ext uri="{BB962C8B-B14F-4D97-AF65-F5344CB8AC3E}">
        <p14:creationId xmlns:p14="http://schemas.microsoft.com/office/powerpoint/2010/main" val="381184824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CE96A-3359-AC66-29EC-324464EF6943}"/>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369588A9-2AA7-3B5B-72CC-1504766DC9EF}"/>
              </a:ext>
            </a:extLst>
          </p:cNvPr>
          <p:cNvSpPr txBox="1"/>
          <p:nvPr/>
        </p:nvSpPr>
        <p:spPr>
          <a:xfrm>
            <a:off x="381000" y="685800"/>
            <a:ext cx="8153400" cy="486054"/>
          </a:xfrm>
          <a:prstGeom prst="rect">
            <a:avLst/>
          </a:prstGeom>
        </p:spPr>
        <p:txBody>
          <a:bodyPr vert="horz" lIns="51435" tIns="25718" rIns="51435" bIns="25718" rtlCol="0" anchor="ctr">
            <a:normAutofit fontScale="9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Correspondence Between Energizer and AMP non-AP STA</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2110B768-7F76-7492-BA73-ABE40A95B244}"/>
              </a:ext>
            </a:extLst>
          </p:cNvPr>
          <p:cNvSpPr txBox="1"/>
          <p:nvPr/>
        </p:nvSpPr>
        <p:spPr>
          <a:xfrm>
            <a:off x="696912" y="1282312"/>
            <a:ext cx="7761288" cy="272382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Each energizer can correspond to one to multiple AMP non-AP STA.</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Excitation: essential to activate the correct energizer</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Some energizer may not be able to activate the AMP non-AP STA</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WPT: optimize the WPT and reduce the interference caused by the WPT signals</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Activate unnecessary energizers can cause strong interference and has negative impact on the legacy S1G systems.</a:t>
            </a:r>
          </a:p>
          <a:p>
            <a:pPr marL="285750" lvl="1" indent="-285750" algn="just">
              <a:spcBef>
                <a:spcPts val="0"/>
              </a:spcBef>
              <a:spcAft>
                <a:spcPts val="600"/>
              </a:spcAft>
              <a:buFont typeface="Arial" panose="020B0604020202020204" pitchFamily="34" charset="0"/>
              <a:buChar char="•"/>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9DEECF52-F41D-29B6-85E6-EC716AD4820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10F84AF7-6E12-187E-6BF3-9DAA9B5F27DC}"/>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0E7C895D-0751-C465-64C3-C0A768248A6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B6A2DB3D-370E-464A-DC44-46B9818D6FF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2" name="Picture 1">
            <a:extLst>
              <a:ext uri="{FF2B5EF4-FFF2-40B4-BE49-F238E27FC236}">
                <a16:creationId xmlns:a16="http://schemas.microsoft.com/office/drawing/2014/main" id="{27633BEA-0C5B-F80B-2F35-9CE26E8CD036}"/>
              </a:ext>
            </a:extLst>
          </p:cNvPr>
          <p:cNvPicPr>
            <a:picLocks noChangeAspect="1"/>
          </p:cNvPicPr>
          <p:nvPr/>
        </p:nvPicPr>
        <p:blipFill>
          <a:blip r:embed="rId3"/>
          <a:stretch>
            <a:fillRect/>
          </a:stretch>
        </p:blipFill>
        <p:spPr>
          <a:xfrm>
            <a:off x="423186" y="3962400"/>
            <a:ext cx="3921802" cy="2291732"/>
          </a:xfrm>
          <a:prstGeom prst="rect">
            <a:avLst/>
          </a:prstGeom>
        </p:spPr>
      </p:pic>
      <p:graphicFrame>
        <p:nvGraphicFramePr>
          <p:cNvPr id="3" name="Table 2">
            <a:extLst>
              <a:ext uri="{FF2B5EF4-FFF2-40B4-BE49-F238E27FC236}">
                <a16:creationId xmlns:a16="http://schemas.microsoft.com/office/drawing/2014/main" id="{D46F1259-679E-6BFD-E5E1-631A9476B3BC}"/>
              </a:ext>
            </a:extLst>
          </p:cNvPr>
          <p:cNvGraphicFramePr>
            <a:graphicFrameLocks noGrp="1"/>
          </p:cNvGraphicFramePr>
          <p:nvPr>
            <p:extLst>
              <p:ext uri="{D42A27DB-BD31-4B8C-83A1-F6EECF244321}">
                <p14:modId xmlns:p14="http://schemas.microsoft.com/office/powerpoint/2010/main" val="3826582036"/>
              </p:ext>
            </p:extLst>
          </p:nvPr>
        </p:nvGraphicFramePr>
        <p:xfrm>
          <a:off x="4457700" y="4785368"/>
          <a:ext cx="4026535" cy="950595"/>
        </p:xfrm>
        <a:graphic>
          <a:graphicData uri="http://schemas.openxmlformats.org/drawingml/2006/table">
            <a:tbl>
              <a:tblPr firstRow="1" firstCol="1" bandRow="1">
                <a:tableStyleId>{5C22544A-7EE6-4342-B048-85BDC9FD1C3A}</a:tableStyleId>
              </a:tblPr>
              <a:tblGrid>
                <a:gridCol w="1341755">
                  <a:extLst>
                    <a:ext uri="{9D8B030D-6E8A-4147-A177-3AD203B41FA5}">
                      <a16:colId xmlns:a16="http://schemas.microsoft.com/office/drawing/2014/main" val="4121977152"/>
                    </a:ext>
                  </a:extLst>
                </a:gridCol>
                <a:gridCol w="1342390">
                  <a:extLst>
                    <a:ext uri="{9D8B030D-6E8A-4147-A177-3AD203B41FA5}">
                      <a16:colId xmlns:a16="http://schemas.microsoft.com/office/drawing/2014/main" val="495767403"/>
                    </a:ext>
                  </a:extLst>
                </a:gridCol>
                <a:gridCol w="1342390">
                  <a:extLst>
                    <a:ext uri="{9D8B030D-6E8A-4147-A177-3AD203B41FA5}">
                      <a16:colId xmlns:a16="http://schemas.microsoft.com/office/drawing/2014/main" val="2395374363"/>
                    </a:ext>
                  </a:extLst>
                </a:gridCol>
              </a:tblGrid>
              <a:tr h="316865">
                <a:tc>
                  <a:txBody>
                    <a:bodyPr/>
                    <a:lstStyle/>
                    <a:p>
                      <a:pPr algn="ctr">
                        <a:lnSpc>
                          <a:spcPct val="115000"/>
                        </a:lnSpc>
                        <a:spcAft>
                          <a:spcPts val="1200"/>
                        </a:spcAft>
                      </a:pPr>
                      <a:r>
                        <a:rPr lang="en-GB" sz="1100">
                          <a:effectLst/>
                        </a:rPr>
                        <a:t> </a:t>
                      </a:r>
                      <a:endParaRPr lang="en-GB"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a:effectLst/>
                        </a:rPr>
                        <a:t>Energizer A</a:t>
                      </a:r>
                      <a:endParaRPr lang="en-GB"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a:effectLst/>
                        </a:rPr>
                        <a:t>Energizer B</a:t>
                      </a:r>
                      <a:endParaRPr lang="en-GB"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76762992"/>
                  </a:ext>
                </a:extLst>
              </a:tr>
              <a:tr h="316865">
                <a:tc>
                  <a:txBody>
                    <a:bodyPr/>
                    <a:lstStyle/>
                    <a:p>
                      <a:pPr algn="ctr">
                        <a:lnSpc>
                          <a:spcPct val="115000"/>
                        </a:lnSpc>
                        <a:spcAft>
                          <a:spcPts val="1200"/>
                        </a:spcAft>
                      </a:pPr>
                      <a:r>
                        <a:rPr lang="en-GB" sz="1100">
                          <a:effectLst/>
                        </a:rPr>
                        <a:t>AMP a</a:t>
                      </a:r>
                      <a:endParaRPr lang="en-GB"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dirty="0">
                          <a:effectLst/>
                        </a:rPr>
                        <a:t>√</a:t>
                      </a:r>
                      <a:endParaRPr lang="en-GB"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a:effectLst/>
                        </a:rPr>
                        <a:t>X</a:t>
                      </a:r>
                      <a:endParaRPr lang="en-GB"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73186623"/>
                  </a:ext>
                </a:extLst>
              </a:tr>
              <a:tr h="316865">
                <a:tc>
                  <a:txBody>
                    <a:bodyPr/>
                    <a:lstStyle/>
                    <a:p>
                      <a:pPr algn="ctr">
                        <a:lnSpc>
                          <a:spcPct val="115000"/>
                        </a:lnSpc>
                        <a:spcAft>
                          <a:spcPts val="1200"/>
                        </a:spcAft>
                      </a:pPr>
                      <a:r>
                        <a:rPr lang="en-GB" sz="1100">
                          <a:effectLst/>
                        </a:rPr>
                        <a:t>AMP b</a:t>
                      </a:r>
                      <a:endParaRPr lang="en-GB"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dirty="0">
                          <a:effectLst/>
                        </a:rPr>
                        <a:t>X</a:t>
                      </a:r>
                      <a:endParaRPr lang="en-GB"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dirty="0">
                          <a:effectLst/>
                        </a:rPr>
                        <a:t>√</a:t>
                      </a:r>
                      <a:endParaRPr lang="en-GB"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34565513"/>
                  </a:ext>
                </a:extLst>
              </a:tr>
            </a:tbl>
          </a:graphicData>
        </a:graphic>
      </p:graphicFrame>
    </p:spTree>
    <p:extLst>
      <p:ext uri="{BB962C8B-B14F-4D97-AF65-F5344CB8AC3E}">
        <p14:creationId xmlns:p14="http://schemas.microsoft.com/office/powerpoint/2010/main" val="31798337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DCCE0-DBBB-CBFE-2E2E-C4B4C057589B}"/>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42C11343-1AC5-02F2-DE9F-C242B3F3FD28}"/>
              </a:ext>
            </a:extLst>
          </p:cNvPr>
          <p:cNvSpPr txBox="1"/>
          <p:nvPr/>
        </p:nvSpPr>
        <p:spPr>
          <a:xfrm>
            <a:off x="381000" y="685800"/>
            <a:ext cx="8153400" cy="486054"/>
          </a:xfrm>
          <a:prstGeom prst="rect">
            <a:avLst/>
          </a:prstGeom>
        </p:spPr>
        <p:txBody>
          <a:bodyPr vert="horz" lIns="51435" tIns="25718" rIns="51435" bIns="25718" rtlCol="0" anchor="ctr">
            <a:normAutofit fontScale="9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Correspondence Between Energizer and AMP non-AP STA</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2EA57C41-DB42-5C02-B91A-690243EA43CD}"/>
              </a:ext>
            </a:extLst>
          </p:cNvPr>
          <p:cNvSpPr txBox="1"/>
          <p:nvPr/>
        </p:nvSpPr>
        <p:spPr>
          <a:xfrm>
            <a:off x="696912" y="1282312"/>
            <a:ext cx="7761288" cy="501675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How to establish correspondence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Option 1:</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Energizer sends its ID when transmitting WPT signal;</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AMP non-AP STA report such ID to the AMP AP after the WPT signal is received and valid, i.e., strong enough to charge the capacitor;</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AMP AP establish correspondence.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Option 2:</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AMP AP activate energizer(s)</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AMP AP triggers the target AMP non-AP STA(s)</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If the target AMP non-AP STA(s) is successfully triggered, AMP AP establish correspondence between the energizer(s) and target AMP non-AP STA(s)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Option 2 is simpler but not as accurate as option 1.</a:t>
            </a:r>
          </a:p>
          <a:p>
            <a:pPr marL="0" lvl="1" algn="just">
              <a:spcBef>
                <a:spcPts val="0"/>
              </a:spcBef>
              <a:spcAft>
                <a:spcPts val="600"/>
              </a:spcAft>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EF2707D7-D78A-21A1-3A65-537BF812423A}"/>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1112956E-30CD-D762-951F-710A5F88788E}"/>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14</a:t>
            </a:fld>
            <a:endParaRPr lang="en-US" dirty="0"/>
          </a:p>
        </p:txBody>
      </p:sp>
      <p:sp>
        <p:nvSpPr>
          <p:cNvPr id="8" name="Rectangle 1">
            <a:extLst>
              <a:ext uri="{FF2B5EF4-FFF2-40B4-BE49-F238E27FC236}">
                <a16:creationId xmlns:a16="http://schemas.microsoft.com/office/drawing/2014/main" id="{1CBB46C6-08AD-8664-4FDE-961CD383963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CE167D3D-1EFD-04D9-F071-F4202FE0EE8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374432636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just">
              <a:buNone/>
            </a:pPr>
            <a:r>
              <a:rPr lang="en-US" altLang="zh-CN" sz="1800" dirty="0">
                <a:latin typeface="+mn-lt"/>
              </a:rPr>
              <a:t>[1]</a:t>
            </a:r>
            <a:r>
              <a:rPr lang="en-GB" altLang="zh-CN" sz="1800" dirty="0">
                <a:latin typeface="+mn-lt"/>
              </a:rPr>
              <a:t> “Thoughts on the AMP WPT protocol,” IEEE 802.11-24/1208r1, July 2024</a:t>
            </a:r>
          </a:p>
          <a:p>
            <a:pPr marL="0" indent="0" algn="just"/>
            <a:endParaRPr lang="en-GB" altLang="zh-CN" sz="1800" dirty="0">
              <a:latin typeface="+mn-lt"/>
            </a:endParaRPr>
          </a:p>
          <a:p>
            <a:pPr marL="0" indent="0" algn="just"/>
            <a:endParaRPr lang="en-GB" altLang="zh-CN" sz="1800" dirty="0">
              <a:latin typeface="+mn-lt"/>
            </a:endParaRPr>
          </a:p>
          <a:p>
            <a:pPr marL="0" indent="0" algn="just">
              <a:buNone/>
            </a:pPr>
            <a:r>
              <a:rPr lang="en-US" altLang="zh-CN" sz="1800" dirty="0">
                <a:latin typeface="+mn-lt"/>
              </a:rPr>
              <a:t>  </a:t>
            </a:r>
            <a:endParaRPr lang="en-GB" altLang="zh-CN" sz="1800" dirty="0">
              <a:latin typeface="+mn-lt"/>
            </a:endParaRPr>
          </a:p>
          <a:p>
            <a:pPr marL="0" indent="0" algn="just">
              <a:buNone/>
            </a:pPr>
            <a:endParaRPr lang="en-US" altLang="zh-CN" sz="1800" dirty="0">
              <a:latin typeface="+mn-lt"/>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SP1</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3602909"/>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AMP devices shall support to reporting at least following energy harvesting related information</a:t>
            </a:r>
          </a:p>
          <a:p>
            <a:pPr marL="1714500" lvl="4" indent="-342900" algn="just">
              <a:lnSpc>
                <a:spcPct val="150000"/>
              </a:lnSpc>
              <a:spcBef>
                <a:spcPts val="0"/>
              </a:spcBef>
              <a:spcAft>
                <a:spcPts val="600"/>
              </a:spcAft>
              <a:buFont typeface="Wingdings" panose="05000000000000000000" pitchFamily="2" charset="2"/>
              <a:buChar char="§"/>
            </a:pPr>
            <a:r>
              <a:rPr lang="en-GB" altLang="zh-CN" sz="1600" b="1" dirty="0">
                <a:cs typeface="Times New Roman" panose="02020603050405020304" pitchFamily="18" charset="0"/>
              </a:rPr>
              <a:t>Indication of RF energy harvesting; </a:t>
            </a:r>
          </a:p>
          <a:p>
            <a:pPr marL="1714500" lvl="4" indent="-342900" algn="just">
              <a:lnSpc>
                <a:spcPct val="150000"/>
              </a:lnSpc>
              <a:spcBef>
                <a:spcPts val="0"/>
              </a:spcBef>
              <a:spcAft>
                <a:spcPts val="600"/>
              </a:spcAft>
              <a:buFont typeface="Wingdings" panose="05000000000000000000" pitchFamily="2" charset="2"/>
              <a:buChar char="§"/>
            </a:pPr>
            <a:r>
              <a:rPr lang="en-GB" altLang="zh-CN" sz="1600" b="1" dirty="0">
                <a:cs typeface="Times New Roman" panose="02020603050405020304" pitchFamily="18" charset="0"/>
              </a:rPr>
              <a:t>Whether or not energy storage is supported;</a:t>
            </a:r>
          </a:p>
          <a:p>
            <a:pPr marL="1714500" lvl="4" indent="-342900" algn="just">
              <a:lnSpc>
                <a:spcPct val="150000"/>
              </a:lnSpc>
              <a:spcBef>
                <a:spcPts val="0"/>
              </a:spcBef>
              <a:spcAft>
                <a:spcPts val="600"/>
              </a:spcAft>
              <a:buFont typeface="Wingdings" panose="05000000000000000000" pitchFamily="2" charset="2"/>
              <a:buChar char="§"/>
            </a:pPr>
            <a:r>
              <a:rPr lang="en-GB" altLang="zh-CN" sz="1600" b="1" dirty="0">
                <a:cs typeface="Times New Roman" panose="02020603050405020304" pitchFamily="18" charset="0"/>
              </a:rPr>
              <a:t>The amount of energy that can be stored.</a:t>
            </a:r>
            <a:endParaRPr lang="en-US" altLang="zh-CN" sz="16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397376176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FEF3A-B7ED-E548-DDE4-DA7285138E68}"/>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E9C612FE-64CC-F62A-2E4E-827F00E8B75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SP2</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1794DEB1-6C2C-FC3D-B4DB-9AD855F08FE1}"/>
              </a:ext>
            </a:extLst>
          </p:cNvPr>
          <p:cNvSpPr txBox="1"/>
          <p:nvPr/>
        </p:nvSpPr>
        <p:spPr>
          <a:xfrm>
            <a:off x="266700" y="1338393"/>
            <a:ext cx="8610600" cy="3125856"/>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AMP devices reporting is requested by the AP and the reporting procedure should happen during the initial connection procedures, e.g., association or authentication.</a:t>
            </a:r>
          </a:p>
          <a:p>
            <a:pPr marL="342900" lvl="1" indent="-342900" algn="just">
              <a:lnSpc>
                <a:spcPct val="150000"/>
              </a:lnSpc>
              <a:spcBef>
                <a:spcPts val="0"/>
              </a:spcBef>
              <a:spcAft>
                <a:spcPts val="600"/>
              </a:spcAft>
              <a:buFont typeface="Arial" panose="020B0604020202020204" pitchFamily="34" charset="0"/>
              <a:buChar char="•"/>
            </a:pPr>
            <a:endParaRPr lang="en-US" altLang="zh-CN" sz="16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601D055D-42FC-0B37-BC0A-0D24138DB430}"/>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8C217559-054E-9CBD-873E-B70405C5BAFC}"/>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17</a:t>
            </a:fld>
            <a:endParaRPr lang="en-US" dirty="0"/>
          </a:p>
        </p:txBody>
      </p:sp>
      <p:sp>
        <p:nvSpPr>
          <p:cNvPr id="8" name="Rectangle 1">
            <a:extLst>
              <a:ext uri="{FF2B5EF4-FFF2-40B4-BE49-F238E27FC236}">
                <a16:creationId xmlns:a16="http://schemas.microsoft.com/office/drawing/2014/main" id="{B9BA5D1D-6857-51B2-6C0E-A527CFD7BBCF}"/>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2070A669-6E44-C78A-F1DE-B68FDF3A530B}"/>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67294534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C1849-8104-C52B-3382-049856546DF0}"/>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8778F0B-E89B-5CC3-9E60-FD7F049FF548}"/>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SP3</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4FC4840E-9D56-EE98-80DA-79AB7295B679}"/>
              </a:ext>
            </a:extLst>
          </p:cNvPr>
          <p:cNvSpPr txBox="1"/>
          <p:nvPr/>
        </p:nvSpPr>
        <p:spPr>
          <a:xfrm>
            <a:off x="266700" y="1338393"/>
            <a:ext cx="8610600" cy="3125856"/>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Energizer capability reporting can be either requested by the AP or autonomously done by the energizer and the reporting procedure should happen once the energizer is connected to the AMP AP.</a:t>
            </a:r>
          </a:p>
          <a:p>
            <a:pPr marL="342900" lvl="1" indent="-342900" algn="just">
              <a:lnSpc>
                <a:spcPct val="150000"/>
              </a:lnSpc>
              <a:spcBef>
                <a:spcPts val="0"/>
              </a:spcBef>
              <a:spcAft>
                <a:spcPts val="600"/>
              </a:spcAft>
              <a:buFont typeface="Arial" panose="020B0604020202020204" pitchFamily="34" charset="0"/>
              <a:buChar char="•"/>
            </a:pPr>
            <a:endParaRPr lang="en-US" altLang="zh-CN" sz="16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FDF55A4F-A953-4FF2-EF07-B8FFCABFBA3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E58613EB-67CF-1617-BB81-E63774FCB645}"/>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18</a:t>
            </a:fld>
            <a:endParaRPr lang="en-US" dirty="0"/>
          </a:p>
        </p:txBody>
      </p:sp>
      <p:sp>
        <p:nvSpPr>
          <p:cNvPr id="8" name="Rectangle 1">
            <a:extLst>
              <a:ext uri="{FF2B5EF4-FFF2-40B4-BE49-F238E27FC236}">
                <a16:creationId xmlns:a16="http://schemas.microsoft.com/office/drawing/2014/main" id="{B9F76A11-47AB-5D11-77AE-6FB183C5153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587C7C2A-6DD6-C6A3-4E2F-598CDFECFE1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379026870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75EE5-1F4C-F0F4-E3E2-F969D14EFB06}"/>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AF248E19-8784-BAB7-D905-AF81C21D83F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SP4</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A480C558-B5DD-A789-673E-30A1DC9538A8}"/>
              </a:ext>
            </a:extLst>
          </p:cNvPr>
          <p:cNvSpPr txBox="1"/>
          <p:nvPr/>
        </p:nvSpPr>
        <p:spPr>
          <a:xfrm>
            <a:off x="266700" y="1338393"/>
            <a:ext cx="8610600" cy="1817805"/>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Control information that is sent from the AMP AP to the AMP Energizer relating to the WPT waveform may include End Time.</a:t>
            </a: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5670F5C5-DA7E-0524-3F5B-7FFF17C256A3}"/>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C565170F-761C-8865-74E6-5D19B15464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19</a:t>
            </a:fld>
            <a:endParaRPr lang="en-US" dirty="0"/>
          </a:p>
        </p:txBody>
      </p:sp>
      <p:sp>
        <p:nvSpPr>
          <p:cNvPr id="8" name="Rectangle 1">
            <a:extLst>
              <a:ext uri="{FF2B5EF4-FFF2-40B4-BE49-F238E27FC236}">
                <a16:creationId xmlns:a16="http://schemas.microsoft.com/office/drawing/2014/main" id="{9C003A4C-CE38-8142-F1CC-359D33FE7181}"/>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39C85908-DBEC-AC6E-8732-A5E52923A55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40077589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the following issues:</a:t>
            </a:r>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AMP non-AP STA reporting</a:t>
            </a:r>
            <a:endParaRPr lang="en-GB" altLang="zh-CN" sz="2400" b="1" dirty="0">
              <a:highlight>
                <a:srgbClr val="FFFF00"/>
              </a:highlight>
            </a:endParaRPr>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Energizer control</a:t>
            </a:r>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Correspondence between energizer and AMP devices</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ED9D0-131F-FB99-0F52-B99A69511AAD}"/>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E379DF8D-D372-004D-3E51-8E3DBC5D85E8}"/>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SP5</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AE44EAB7-5B04-A6D6-8E56-0C1B589986D8}"/>
              </a:ext>
            </a:extLst>
          </p:cNvPr>
          <p:cNvSpPr txBox="1"/>
          <p:nvPr/>
        </p:nvSpPr>
        <p:spPr>
          <a:xfrm>
            <a:off x="266700" y="1338393"/>
            <a:ext cx="8610600" cy="2233304"/>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Control information that is sent from the AMP AP to the AMP Energizer relating to the WPT waveform may include an indication bit to end the WPT transmission.</a:t>
            </a: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6FDD3258-D2D2-A3C4-7611-42BAB5F3BEF9}"/>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F8D9EAEF-D626-BDBA-1BF5-784C97842DCA}"/>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20</a:t>
            </a:fld>
            <a:endParaRPr lang="en-US" dirty="0"/>
          </a:p>
        </p:txBody>
      </p:sp>
      <p:sp>
        <p:nvSpPr>
          <p:cNvPr id="8" name="Rectangle 1">
            <a:extLst>
              <a:ext uri="{FF2B5EF4-FFF2-40B4-BE49-F238E27FC236}">
                <a16:creationId xmlns:a16="http://schemas.microsoft.com/office/drawing/2014/main" id="{627EE5F3-E834-7C10-2D69-9384AF752829}"/>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C0B4B00E-A3E2-EEB4-04DB-5BA734FC35C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59833790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00CCC-A8FD-8F03-0954-9542EC2C0AF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BBC41FB4-9746-3C5F-59C8-281B29D52AB4}"/>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SP6</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A6A00EA1-E37D-68D4-815B-527E969C7ABF}"/>
              </a:ext>
            </a:extLst>
          </p:cNvPr>
          <p:cNvSpPr txBox="1"/>
          <p:nvPr/>
        </p:nvSpPr>
        <p:spPr>
          <a:xfrm>
            <a:off x="266700" y="1338393"/>
            <a:ext cx="8610600" cy="4003019"/>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When the energizers perform LBT, the LBT parameters, e.g., threshold, channel </a:t>
            </a:r>
            <a:r>
              <a:rPr lang="en-GB" altLang="zh-CN" sz="1800" b="1">
                <a:cs typeface="Times New Roman" panose="02020603050405020304" pitchFamily="18" charset="0"/>
              </a:rPr>
              <a:t>sensing time</a:t>
            </a:r>
            <a:r>
              <a:rPr lang="en-GB" altLang="zh-CN" sz="1800" b="1" dirty="0">
                <a:cs typeface="Times New Roman" panose="02020603050405020304" pitchFamily="18" charset="0"/>
              </a:rPr>
              <a:t>, contention window, etc., should be configured by the AMP AP.</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The LBT parameters should be considered additionally as control information that is sent from the AMP AP to the AMP Energizer relating to the WPT waveform.</a:t>
            </a:r>
            <a:endParaRPr lang="en-US" altLang="zh-CN" sz="18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7AA2D863-0BA5-ABE5-B4AB-ADE25873A807}"/>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7FB29D93-B079-F695-B90E-39DBAFB95EFA}"/>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21</a:t>
            </a:fld>
            <a:endParaRPr lang="en-US" dirty="0"/>
          </a:p>
        </p:txBody>
      </p:sp>
      <p:sp>
        <p:nvSpPr>
          <p:cNvPr id="8" name="Rectangle 1">
            <a:extLst>
              <a:ext uri="{FF2B5EF4-FFF2-40B4-BE49-F238E27FC236}">
                <a16:creationId xmlns:a16="http://schemas.microsoft.com/office/drawing/2014/main" id="{B3D91D9A-F81F-F648-FCC3-7E65BFA93F2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6EBB1C18-CDBC-DB36-40B0-F20A64FC22DE}"/>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73344669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SP7</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3422540"/>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Do you agree to capture the following text to </a:t>
            </a:r>
            <a:r>
              <a:rPr lang="en-GB" altLang="zh-CN" sz="2400" b="1" dirty="0" err="1">
                <a:cs typeface="Times New Roman" panose="02020603050405020304" pitchFamily="18" charset="0"/>
              </a:rPr>
              <a:t>TGbp</a:t>
            </a:r>
            <a:r>
              <a:rPr lang="en-GB" altLang="zh-CN" sz="24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2400" b="1" dirty="0">
                <a:cs typeface="Times New Roman" panose="02020603050405020304" pitchFamily="18" charset="0"/>
              </a:rPr>
              <a:t>The WPT signals shall be transmitted con-currently in synchronized manner in the sense that the starting time, duration of WPT Tx and interval between WPT Tx are the same for all the energizers. </a:t>
            </a: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57294620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A28E1-67D6-B262-30DE-EEF0627F8774}"/>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82597AA6-1AAE-961D-9FCA-ACCCB79F7287}"/>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SP8</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A794D29-4D41-280F-EE7F-BB3D8184CBD6}"/>
              </a:ext>
            </a:extLst>
          </p:cNvPr>
          <p:cNvSpPr txBox="1"/>
          <p:nvPr/>
        </p:nvSpPr>
        <p:spPr>
          <a:xfrm>
            <a:off x="266700" y="1338393"/>
            <a:ext cx="8610600" cy="2868542"/>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Do you agree to capture the following text to </a:t>
            </a:r>
            <a:r>
              <a:rPr lang="en-GB" altLang="zh-CN" sz="2400" b="1" dirty="0" err="1">
                <a:cs typeface="Times New Roman" panose="02020603050405020304" pitchFamily="18" charset="0"/>
              </a:rPr>
              <a:t>TGbp</a:t>
            </a:r>
            <a:r>
              <a:rPr lang="en-GB" altLang="zh-CN" sz="24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2400" b="1" dirty="0">
                <a:cs typeface="Times New Roman" panose="02020603050405020304" pitchFamily="18" charset="0"/>
              </a:rPr>
              <a:t>The correspondence between energizer and AMP devices that determines which energizer to activate to charge target AMP devices should be supported.</a:t>
            </a:r>
            <a:endParaRPr lang="en-US" altLang="zh-CN" sz="20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C44533ED-A5FA-B56D-3B25-49F4893A1975}"/>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E27CEDEA-7181-9396-4920-0F7EBB2CAA8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23</a:t>
            </a:fld>
            <a:endParaRPr lang="en-US" dirty="0"/>
          </a:p>
        </p:txBody>
      </p:sp>
      <p:sp>
        <p:nvSpPr>
          <p:cNvPr id="8" name="Rectangle 1">
            <a:extLst>
              <a:ext uri="{FF2B5EF4-FFF2-40B4-BE49-F238E27FC236}">
                <a16:creationId xmlns:a16="http://schemas.microsoft.com/office/drawing/2014/main" id="{7F80D3B7-3E2D-ECB8-C156-FAB8CEB7C48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E4E98B9C-66EE-213E-8940-D0F0407E640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22841623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4CFC2D-63D2-488D-2C9E-DA7D562F822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136F729-49C9-C1B4-8DD8-344D467E8B13}"/>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it-IT" altLang="zh-CN" sz="2700" b="1" dirty="0">
                <a:solidFill>
                  <a:schemeClr val="tx2"/>
                </a:solidFill>
                <a:latin typeface="+mj-lt"/>
                <a:ea typeface="+mj-ea"/>
                <a:cs typeface="+mj-cs"/>
              </a:rPr>
              <a:t>AMP non-AP STA Reporting</a:t>
            </a:r>
          </a:p>
        </p:txBody>
      </p:sp>
      <p:sp>
        <p:nvSpPr>
          <p:cNvPr id="18" name="文本框 17">
            <a:extLst>
              <a:ext uri="{FF2B5EF4-FFF2-40B4-BE49-F238E27FC236}">
                <a16:creationId xmlns:a16="http://schemas.microsoft.com/office/drawing/2014/main" id="{A77874D8-497C-0B94-8CF8-946903C0D57E}"/>
              </a:ext>
            </a:extLst>
          </p:cNvPr>
          <p:cNvSpPr txBox="1"/>
          <p:nvPr/>
        </p:nvSpPr>
        <p:spPr>
          <a:xfrm>
            <a:off x="696912" y="1282312"/>
            <a:ext cx="7761288" cy="478592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It has been agreed that energy harvest related information can be reported by the AMP non-AP STA</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EH capability</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Power source(s)	</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Different power source has different properties, such as stability, reliability, controlling mechanism, etc.</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Report needs well-defined power source type</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Simplified report: indication of RF energy harvesting</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Such report can at least help AMP AP know whether or not to activate the energizers for WPT</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Energy storage capability</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Whether or not energy storage is supported;</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No storage simply means Tx power of the AMP non-AP STA is limited, e.g., lower than the harvested Rx power </a:t>
            </a:r>
          </a:p>
        </p:txBody>
      </p:sp>
      <p:sp>
        <p:nvSpPr>
          <p:cNvPr id="16" name="Footer Placeholder 2">
            <a:extLst>
              <a:ext uri="{FF2B5EF4-FFF2-40B4-BE49-F238E27FC236}">
                <a16:creationId xmlns:a16="http://schemas.microsoft.com/office/drawing/2014/main" id="{C6F8F6E6-5357-C939-FED3-DBB5F5823913}"/>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6DB5DA19-67B1-9929-1E5D-EDF913A4B45D}"/>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AE4497FE-73F6-C89B-51A2-A68CAFB7D25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2DB24EB2-A41D-2C0C-70DC-F94242306BA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94919575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D9336-46FD-1990-F4FE-7EF93C2DCB64}"/>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C80C034E-108E-7D27-3F51-F42B4042D276}"/>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it-IT" altLang="zh-CN" sz="2700" b="1" dirty="0">
                <a:solidFill>
                  <a:schemeClr val="tx2"/>
                </a:solidFill>
                <a:latin typeface="+mj-lt"/>
                <a:ea typeface="+mj-ea"/>
                <a:cs typeface="+mj-cs"/>
              </a:rPr>
              <a:t>AMP non-AP STA Reporting</a:t>
            </a:r>
          </a:p>
        </p:txBody>
      </p:sp>
      <p:sp>
        <p:nvSpPr>
          <p:cNvPr id="18" name="文本框 17">
            <a:extLst>
              <a:ext uri="{FF2B5EF4-FFF2-40B4-BE49-F238E27FC236}">
                <a16:creationId xmlns:a16="http://schemas.microsoft.com/office/drawing/2014/main" id="{96B0F381-E4BE-A15E-FAF8-C901416F330C}"/>
              </a:ext>
            </a:extLst>
          </p:cNvPr>
          <p:cNvSpPr txBox="1"/>
          <p:nvPr/>
        </p:nvSpPr>
        <p:spPr>
          <a:xfrm>
            <a:off x="696912" y="1282312"/>
            <a:ext cx="7761288" cy="497059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Energy storage capability</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Energy storage capacity;</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EH efficiency;</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Energy storage capacity and EH efficiency can be used to determine how long the AMP non-AP STA needs to be charged.</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For example, when the AMP non-AP STA is in IDLE status, it can be charged to make it ready for the following activities.</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With energy storage capacity and EH efficiency, AMP AP can roughly estimate how long the capacitor of the AMP non-AP STA is fully charged.</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Once AMP AP assumes the AMP non-AP STA is fully charged, the WPT Tx can be ended and the S1G channel is released.</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Such reporting can be discrete reporting</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E.g., EH efficiency: 20%, 40%, 60%, etc.</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No need to be accurate but can be very helpful</a:t>
            </a:r>
          </a:p>
        </p:txBody>
      </p:sp>
      <p:sp>
        <p:nvSpPr>
          <p:cNvPr id="16" name="Footer Placeholder 2">
            <a:extLst>
              <a:ext uri="{FF2B5EF4-FFF2-40B4-BE49-F238E27FC236}">
                <a16:creationId xmlns:a16="http://schemas.microsoft.com/office/drawing/2014/main" id="{45618A0C-0312-BB2C-867A-B65DB6585075}"/>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EED7201-4AF4-EFFE-4045-B26452D69D6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DC5A4B01-458D-CBF8-D294-0902222E821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4F4C4727-A0FE-834D-3178-2C96B4287FA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6784466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A4239-B3B9-F382-C32B-4FE63BC56A6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0515B280-D3A8-0344-F175-E0191435970C}"/>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it-IT" altLang="zh-CN" sz="2700" b="1" dirty="0">
                <a:solidFill>
                  <a:schemeClr val="tx2"/>
                </a:solidFill>
                <a:latin typeface="+mj-lt"/>
                <a:ea typeface="+mj-ea"/>
                <a:cs typeface="+mj-cs"/>
              </a:rPr>
              <a:t>AMP non-AP STA Reporting</a:t>
            </a:r>
          </a:p>
        </p:txBody>
      </p:sp>
      <p:sp>
        <p:nvSpPr>
          <p:cNvPr id="18" name="文本框 17">
            <a:extLst>
              <a:ext uri="{FF2B5EF4-FFF2-40B4-BE49-F238E27FC236}">
                <a16:creationId xmlns:a16="http://schemas.microsoft.com/office/drawing/2014/main" id="{FB6E283C-0B54-C7EA-1132-10D882CBB070}"/>
              </a:ext>
            </a:extLst>
          </p:cNvPr>
          <p:cNvSpPr txBox="1"/>
          <p:nvPr/>
        </p:nvSpPr>
        <p:spPr>
          <a:xfrm>
            <a:off x="696912" y="1282312"/>
            <a:ext cx="7761288" cy="249299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AMP non-AP STA should report upon receiving the request from the AMP AP</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AMP AP knows if the AMP non-AP STA has the power to do reporting;</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AMP non-AP STA UL Tx should be triggered by the AMP AP </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reporting can happen during the initial procedures such as association, authentication, etc.</a:t>
            </a:r>
          </a:p>
          <a:p>
            <a:pPr marL="457200" lvl="2" algn="just">
              <a:spcBef>
                <a:spcPts val="0"/>
              </a:spcBef>
              <a:spcAft>
                <a:spcPts val="600"/>
              </a:spcAft>
            </a:pPr>
            <a:endParaRPr lang="en-GB"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229537A2-089C-7BBB-A935-E94A312FCB8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06B2EC19-0E60-4297-2378-CDF618E8B560}"/>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AECC5D3B-EBE1-9202-914A-5DAB54D6C277}"/>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802.11-25/1566r1</a:t>
            </a:r>
            <a:endParaRPr lang="en-SG" sz="1800" dirty="0">
              <a:latin typeface="+mn-lt"/>
            </a:endParaRPr>
          </a:p>
        </p:txBody>
      </p:sp>
      <p:sp>
        <p:nvSpPr>
          <p:cNvPr id="9" name="Date Placeholder 3">
            <a:extLst>
              <a:ext uri="{FF2B5EF4-FFF2-40B4-BE49-F238E27FC236}">
                <a16:creationId xmlns:a16="http://schemas.microsoft.com/office/drawing/2014/main" id="{27E12EB3-D3A4-5C70-E17D-EB9C06EF626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3" name="Picture 2">
            <a:extLst>
              <a:ext uri="{FF2B5EF4-FFF2-40B4-BE49-F238E27FC236}">
                <a16:creationId xmlns:a16="http://schemas.microsoft.com/office/drawing/2014/main" id="{4088EE3B-CAC5-08B2-0B13-AD923EEA0B43}"/>
              </a:ext>
            </a:extLst>
          </p:cNvPr>
          <p:cNvPicPr>
            <a:picLocks noChangeAspect="1"/>
          </p:cNvPicPr>
          <p:nvPr/>
        </p:nvPicPr>
        <p:blipFill>
          <a:blip r:embed="rId3"/>
          <a:stretch>
            <a:fillRect/>
          </a:stretch>
        </p:blipFill>
        <p:spPr>
          <a:xfrm>
            <a:off x="1447800" y="3522154"/>
            <a:ext cx="6629400" cy="2715915"/>
          </a:xfrm>
          <a:prstGeom prst="rect">
            <a:avLst/>
          </a:prstGeom>
        </p:spPr>
      </p:pic>
      <p:sp>
        <p:nvSpPr>
          <p:cNvPr id="4" name="Rectangle 3">
            <a:extLst>
              <a:ext uri="{FF2B5EF4-FFF2-40B4-BE49-F238E27FC236}">
                <a16:creationId xmlns:a16="http://schemas.microsoft.com/office/drawing/2014/main" id="{0D0B85FD-8B2F-3F11-04BB-393578BA118F}"/>
              </a:ext>
            </a:extLst>
          </p:cNvPr>
          <p:cNvSpPr/>
          <p:nvPr/>
        </p:nvSpPr>
        <p:spPr bwMode="auto">
          <a:xfrm>
            <a:off x="4344988" y="3276600"/>
            <a:ext cx="2360612" cy="3048000"/>
          </a:xfrm>
          <a:prstGeom prst="rect">
            <a:avLst/>
          </a:prstGeom>
          <a:noFill/>
          <a:ln w="12700" cap="flat" cmpd="sng" algn="ctr">
            <a:solidFill>
              <a:schemeClr val="tx1"/>
            </a:solidFill>
            <a:prstDash val="sys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sz="1200" b="0" i="0" u="none" strike="noStrike" cap="none" normalizeH="0" baseline="0">
              <a:ln>
                <a:noFill/>
              </a:ln>
              <a:solidFill>
                <a:schemeClr val="tx1"/>
              </a:solidFill>
              <a:effectLst/>
              <a:latin typeface="Times New Roman" panose="02020603050405020304" pitchFamily="18" charset="0"/>
            </a:endParaRPr>
          </a:p>
        </p:txBody>
      </p:sp>
      <p:sp>
        <p:nvSpPr>
          <p:cNvPr id="5" name="Speech Bubble: Rectangle 4">
            <a:extLst>
              <a:ext uri="{FF2B5EF4-FFF2-40B4-BE49-F238E27FC236}">
                <a16:creationId xmlns:a16="http://schemas.microsoft.com/office/drawing/2014/main" id="{6BE362E3-CB65-F93B-9A96-5886716895D5}"/>
              </a:ext>
            </a:extLst>
          </p:cNvPr>
          <p:cNvSpPr/>
          <p:nvPr/>
        </p:nvSpPr>
        <p:spPr bwMode="auto">
          <a:xfrm>
            <a:off x="6891252" y="3218148"/>
            <a:ext cx="762000" cy="457200"/>
          </a:xfrm>
          <a:prstGeom prst="wedgeRectCallout">
            <a:avLst>
              <a:gd name="adj1" fmla="val -74166"/>
              <a:gd name="adj2" fmla="val 69773"/>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GB" sz="1200" b="0" i="0" u="none" strike="noStrike" cap="none" normalizeH="0" baseline="0" dirty="0">
                <a:ln>
                  <a:noFill/>
                </a:ln>
                <a:solidFill>
                  <a:schemeClr val="tx1"/>
                </a:solidFill>
                <a:effectLst/>
                <a:latin typeface="Times New Roman" panose="02020603050405020304" pitchFamily="18" charset="0"/>
              </a:rPr>
              <a:t>Optional</a:t>
            </a:r>
          </a:p>
        </p:txBody>
      </p:sp>
    </p:spTree>
    <p:extLst>
      <p:ext uri="{BB962C8B-B14F-4D97-AF65-F5344CB8AC3E}">
        <p14:creationId xmlns:p14="http://schemas.microsoft.com/office/powerpoint/2010/main" val="341096145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09792-2A3B-FAA7-8C0D-A06986A9ED68}"/>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DFC1E694-4319-32F0-6376-1C6F43946578}"/>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2A0B83C-F4D5-8EC2-E32F-B80496FD6FAF}"/>
              </a:ext>
            </a:extLst>
          </p:cNvPr>
          <p:cNvSpPr txBox="1"/>
          <p:nvPr/>
        </p:nvSpPr>
        <p:spPr>
          <a:xfrm>
            <a:off x="696912" y="1282312"/>
            <a:ext cx="7761288" cy="478592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b="1" dirty="0">
                <a:cs typeface="Times New Roman" panose="02020603050405020304" pitchFamily="18" charset="0"/>
              </a:rPr>
              <a:t>Agreed motion</a:t>
            </a:r>
            <a:r>
              <a:rPr lang="en-GB" sz="1800" dirty="0">
                <a:cs typeface="Times New Roman" panose="02020603050405020304" pitchFamily="18" charset="0"/>
              </a:rPr>
              <a:t>: Control information that is sent from the AMP AP to the AMP Energizer relating to the WPT waveform may include at least one or more of the following: </a:t>
            </a:r>
            <a:r>
              <a:rPr lang="en-GB" sz="1800" b="1" dirty="0">
                <a:cs typeface="Times New Roman" panose="02020603050405020304" pitchFamily="18" charset="0"/>
              </a:rPr>
              <a:t>Start Time, Duration, Interval</a:t>
            </a:r>
            <a:r>
              <a:rPr lang="en-GB" sz="1800" dirty="0">
                <a:cs typeface="Times New Roman" panose="02020603050405020304" pitchFamily="18" charset="0"/>
              </a:rPr>
              <a:t>, Transmit Power, and frequency related parameters.</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Start time gives the energizer the timing to start WPT signal transmission;</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Duration and interval gives the periodic Tx pattern of the WPT signal after start time [1]</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However, end time is missing. Without end time, the WPT signal will be transmitted forever and the S1G channel will not be released.</a:t>
            </a: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C0B7AE1C-8358-357D-CDFC-F1956CB249F5}"/>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02A90B52-F58D-93FD-3499-6EB2C55871C4}"/>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07624428-3CC8-6ADD-E8EC-21A89F32DB6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BEC02FBF-9CE3-8C1F-A55A-1C616E8BA58F}"/>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5" name="Picture 4">
            <a:extLst>
              <a:ext uri="{FF2B5EF4-FFF2-40B4-BE49-F238E27FC236}">
                <a16:creationId xmlns:a16="http://schemas.microsoft.com/office/drawing/2014/main" id="{C0A13496-2C27-C9A2-11B4-E07418F7DF3E}"/>
              </a:ext>
            </a:extLst>
          </p:cNvPr>
          <p:cNvPicPr>
            <a:picLocks noChangeAspect="1"/>
          </p:cNvPicPr>
          <p:nvPr/>
        </p:nvPicPr>
        <p:blipFill>
          <a:blip r:embed="rId3"/>
          <a:stretch>
            <a:fillRect/>
          </a:stretch>
        </p:blipFill>
        <p:spPr>
          <a:xfrm>
            <a:off x="1295400" y="4104790"/>
            <a:ext cx="6769331" cy="2314054"/>
          </a:xfrm>
          <a:prstGeom prst="rect">
            <a:avLst/>
          </a:prstGeom>
        </p:spPr>
      </p:pic>
    </p:spTree>
    <p:extLst>
      <p:ext uri="{BB962C8B-B14F-4D97-AF65-F5344CB8AC3E}">
        <p14:creationId xmlns:p14="http://schemas.microsoft.com/office/powerpoint/2010/main" val="85962524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73659-0378-5D6F-AFF2-10444DAC5CDB}"/>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BC4E1626-D509-43D4-164F-8F46D12358F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E3925401-344D-D4F6-4E11-8146CFF3B160}"/>
              </a:ext>
            </a:extLst>
          </p:cNvPr>
          <p:cNvSpPr txBox="1"/>
          <p:nvPr/>
        </p:nvSpPr>
        <p:spPr>
          <a:xfrm>
            <a:off x="696912" y="1282312"/>
            <a:ext cx="7761288" cy="318548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End time can be sent to the energizer together with start time, duration and interval.</a:t>
            </a:r>
          </a:p>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Alternatively, AMP AP can end WPT transmission by sending an indication bit to the energizer during the periodic WPT transmission procedure to end the WPT transmission.</a:t>
            </a:r>
          </a:p>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Both schemes should be supported: </a:t>
            </a: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AMP AP has rough estimation how long the AMP non-AP STA should be charged </a:t>
            </a:r>
            <a:r>
              <a:rPr lang="en-GB" sz="1400" dirty="0">
                <a:cs typeface="Times New Roman" panose="02020603050405020304" pitchFamily="18" charset="0"/>
                <a:sym typeface="Wingdings" panose="05000000000000000000" pitchFamily="2" charset="2"/>
              </a:rPr>
              <a:t> end time</a:t>
            </a:r>
            <a:endParaRPr lang="en-GB" sz="14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AMP AP knows the AMP non-AP STA is sufficiently charged based on feedback </a:t>
            </a:r>
            <a:r>
              <a:rPr lang="en-GB" sz="1400" dirty="0">
                <a:cs typeface="Times New Roman" panose="02020603050405020304" pitchFamily="18" charset="0"/>
                <a:sym typeface="Wingdings" panose="05000000000000000000" pitchFamily="2" charset="2"/>
              </a:rPr>
              <a:t> indication bit</a:t>
            </a:r>
            <a:endParaRPr lang="en-GB" sz="1400" dirty="0">
              <a:cs typeface="Times New Roman" panose="02020603050405020304" pitchFamily="18" charset="0"/>
            </a:endParaRPr>
          </a:p>
          <a:p>
            <a:pPr marL="0" lvl="1" algn="just">
              <a:spcBef>
                <a:spcPts val="0"/>
              </a:spcBef>
              <a:spcAft>
                <a:spcPts val="600"/>
              </a:spcAft>
            </a:pPr>
            <a:endParaRPr lang="en-GB" sz="1400" dirty="0">
              <a:cs typeface="Times New Roman" panose="02020603050405020304" pitchFamily="18" charset="0"/>
            </a:endParaRPr>
          </a:p>
          <a:p>
            <a:pPr marL="0" lvl="1" algn="just">
              <a:spcBef>
                <a:spcPts val="0"/>
              </a:spcBef>
              <a:spcAft>
                <a:spcPts val="600"/>
              </a:spcAft>
            </a:pPr>
            <a:endParaRPr lang="en-GB" sz="1400" dirty="0">
              <a:cs typeface="Times New Roman" panose="02020603050405020304" pitchFamily="18" charset="0"/>
            </a:endParaRPr>
          </a:p>
          <a:p>
            <a:pPr marL="0" lvl="1" algn="just">
              <a:spcBef>
                <a:spcPts val="0"/>
              </a:spcBef>
              <a:spcAft>
                <a:spcPts val="600"/>
              </a:spcAft>
            </a:pPr>
            <a:endParaRPr lang="en-GB"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DB70F4BF-4059-7A58-2EFB-058BE1FF2CD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E0ACC7BD-7413-66E7-40AF-323D5E2235E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3D4F8813-19D5-ACBF-DAF5-99A01414D7B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63CE3CC3-3CDA-BFA5-0604-53CF377B3F1E}"/>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3" name="Picture 2">
            <a:extLst>
              <a:ext uri="{FF2B5EF4-FFF2-40B4-BE49-F238E27FC236}">
                <a16:creationId xmlns:a16="http://schemas.microsoft.com/office/drawing/2014/main" id="{F4AA1609-0979-DE1A-0C8F-16E0A873663F}"/>
              </a:ext>
            </a:extLst>
          </p:cNvPr>
          <p:cNvPicPr>
            <a:picLocks noChangeAspect="1"/>
          </p:cNvPicPr>
          <p:nvPr/>
        </p:nvPicPr>
        <p:blipFill>
          <a:blip r:embed="rId3"/>
          <a:stretch>
            <a:fillRect/>
          </a:stretch>
        </p:blipFill>
        <p:spPr>
          <a:xfrm>
            <a:off x="1179442" y="3657600"/>
            <a:ext cx="6516758" cy="2779019"/>
          </a:xfrm>
          <a:prstGeom prst="rect">
            <a:avLst/>
          </a:prstGeom>
        </p:spPr>
      </p:pic>
    </p:spTree>
    <p:extLst>
      <p:ext uri="{BB962C8B-B14F-4D97-AF65-F5344CB8AC3E}">
        <p14:creationId xmlns:p14="http://schemas.microsoft.com/office/powerpoint/2010/main" val="299356949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1E9CF-0B5D-1D5A-066E-9902A69CAC3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53D520B7-9BDD-D0C4-5E12-182990FFA3E4}"/>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B8ED0EF8-7A78-76FD-A751-FF696C149A83}"/>
              </a:ext>
            </a:extLst>
          </p:cNvPr>
          <p:cNvSpPr txBox="1"/>
          <p:nvPr/>
        </p:nvSpPr>
        <p:spPr>
          <a:xfrm>
            <a:off x="696912" y="1282312"/>
            <a:ext cx="7761288" cy="198515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Additional energizer control parameters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It has been agreed that the energizer may perform LBT before transmitting WPT signals in S1G.</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AMP AP should indicate if LBT should be performed by the energizer</a:t>
            </a:r>
          </a:p>
          <a:p>
            <a:pPr marL="1257300" lvl="3"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If yes, LBT parameters, e.g., detection threshold, contention window, etc. </a:t>
            </a:r>
          </a:p>
        </p:txBody>
      </p:sp>
      <p:sp>
        <p:nvSpPr>
          <p:cNvPr id="16" name="Footer Placeholder 2">
            <a:extLst>
              <a:ext uri="{FF2B5EF4-FFF2-40B4-BE49-F238E27FC236}">
                <a16:creationId xmlns:a16="http://schemas.microsoft.com/office/drawing/2014/main" id="{E782197F-3B98-8F7D-2DFB-3D7EC10124E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E21D2E2C-CF13-D050-FF97-B9A1C5218404}"/>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391B378D-9979-2767-371F-27756318361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B5F6F1B2-DC5D-E321-0FC9-E1002472C0C1}"/>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75366340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0BB78-29E7-F087-2DAB-7D8A9A35ACBA}"/>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C9C13C94-9ACE-1AD8-7AEF-7A504A77F06A}"/>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5BBC0125-2542-C64D-BB91-0F2BF4E0BBAE}"/>
              </a:ext>
            </a:extLst>
          </p:cNvPr>
          <p:cNvSpPr txBox="1"/>
          <p:nvPr/>
        </p:nvSpPr>
        <p:spPr>
          <a:xfrm>
            <a:off x="696912" y="1282312"/>
            <a:ext cx="7761288" cy="218521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Energizer capability reporting via legacy interface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Energizer can autonomously report, e.g., once the energizer is connected to the AMP AP;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Energizer reports when requested by the AP.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Both reporting mechanisms can be supported </a:t>
            </a:r>
          </a:p>
          <a:p>
            <a:pPr marL="342900" lvl="1" indent="-342900" algn="just">
              <a:spcBef>
                <a:spcPts val="0"/>
              </a:spcBef>
              <a:spcAft>
                <a:spcPts val="600"/>
              </a:spcAft>
              <a:buFont typeface="Arial" panose="020B0604020202020204" pitchFamily="34" charset="0"/>
              <a:buChar char="•"/>
            </a:pPr>
            <a:endParaRPr lang="en-GB"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F4757EF8-E6CB-1E48-4DA3-1AE5D5EEB64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F66B9F2-F6AF-E97D-3D79-3859B11A82B8}"/>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880B2A59-4F8A-C2C1-281A-FC98CC76CF93}"/>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2DBC6793-9CDD-77AE-4364-7D37C274E31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3" name="Picture 2">
            <a:extLst>
              <a:ext uri="{FF2B5EF4-FFF2-40B4-BE49-F238E27FC236}">
                <a16:creationId xmlns:a16="http://schemas.microsoft.com/office/drawing/2014/main" id="{B7AC5AE5-3189-503F-64C4-53AB9AE9B880}"/>
              </a:ext>
            </a:extLst>
          </p:cNvPr>
          <p:cNvPicPr>
            <a:picLocks noChangeAspect="1"/>
          </p:cNvPicPr>
          <p:nvPr/>
        </p:nvPicPr>
        <p:blipFill>
          <a:blip r:embed="rId3"/>
          <a:stretch>
            <a:fillRect/>
          </a:stretch>
        </p:blipFill>
        <p:spPr>
          <a:xfrm>
            <a:off x="1046963" y="3496939"/>
            <a:ext cx="6629400" cy="2715915"/>
          </a:xfrm>
          <a:prstGeom prst="rect">
            <a:avLst/>
          </a:prstGeom>
        </p:spPr>
      </p:pic>
      <p:sp>
        <p:nvSpPr>
          <p:cNvPr id="4" name="Rectangle 3">
            <a:extLst>
              <a:ext uri="{FF2B5EF4-FFF2-40B4-BE49-F238E27FC236}">
                <a16:creationId xmlns:a16="http://schemas.microsoft.com/office/drawing/2014/main" id="{4E0B936F-180B-91F1-5E69-47A913464CE0}"/>
              </a:ext>
            </a:extLst>
          </p:cNvPr>
          <p:cNvSpPr/>
          <p:nvPr/>
        </p:nvSpPr>
        <p:spPr bwMode="auto">
          <a:xfrm>
            <a:off x="1447800" y="3155156"/>
            <a:ext cx="2360612" cy="3048000"/>
          </a:xfrm>
          <a:prstGeom prst="rect">
            <a:avLst/>
          </a:prstGeom>
          <a:noFill/>
          <a:ln w="12700" cap="flat" cmpd="sng" algn="ctr">
            <a:solidFill>
              <a:schemeClr val="tx1"/>
            </a:solidFill>
            <a:prstDash val="sys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sz="1200" b="0" i="0" u="none" strike="noStrike" cap="none" normalizeH="0" baseline="0">
              <a:ln>
                <a:noFill/>
              </a:ln>
              <a:solidFill>
                <a:schemeClr val="tx1"/>
              </a:solidFill>
              <a:effectLst/>
              <a:latin typeface="Times New Roman" panose="02020603050405020304" pitchFamily="18" charset="0"/>
            </a:endParaRPr>
          </a:p>
        </p:txBody>
      </p:sp>
      <p:sp>
        <p:nvSpPr>
          <p:cNvPr id="5" name="Speech Bubble: Rectangle 4">
            <a:extLst>
              <a:ext uri="{FF2B5EF4-FFF2-40B4-BE49-F238E27FC236}">
                <a16:creationId xmlns:a16="http://schemas.microsoft.com/office/drawing/2014/main" id="{61ABAFC7-BA9A-60E3-30D3-D0E3D5401AE2}"/>
              </a:ext>
            </a:extLst>
          </p:cNvPr>
          <p:cNvSpPr/>
          <p:nvPr/>
        </p:nvSpPr>
        <p:spPr bwMode="auto">
          <a:xfrm>
            <a:off x="2875763" y="3373182"/>
            <a:ext cx="762000" cy="457200"/>
          </a:xfrm>
          <a:prstGeom prst="wedgeRectCallout">
            <a:avLst>
              <a:gd name="adj1" fmla="val -74166"/>
              <a:gd name="adj2" fmla="val 69773"/>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GB" sz="1200" b="0" i="0" u="none" strike="noStrike" cap="none" normalizeH="0" baseline="0" dirty="0">
                <a:ln>
                  <a:noFill/>
                </a:ln>
                <a:solidFill>
                  <a:schemeClr val="tx1"/>
                </a:solidFill>
                <a:effectLst/>
                <a:latin typeface="Times New Roman" panose="02020603050405020304" pitchFamily="18" charset="0"/>
              </a:rPr>
              <a:t>Optional</a:t>
            </a:r>
          </a:p>
        </p:txBody>
      </p:sp>
    </p:spTree>
    <p:extLst>
      <p:ext uri="{BB962C8B-B14F-4D97-AF65-F5344CB8AC3E}">
        <p14:creationId xmlns:p14="http://schemas.microsoft.com/office/powerpoint/2010/main" val="400405414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1888</Words>
  <Application>Microsoft Office PowerPoint</Application>
  <PresentationFormat>On-screen Show (4:3)</PresentationFormat>
  <Paragraphs>289</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Courier New</vt:lpstr>
      <vt:lpstr>Times New Roman</vt:lpstr>
      <vt:lpstr>Wingdings</vt:lpstr>
      <vt:lpstr>ACcord Submission Template</vt:lpstr>
      <vt:lpstr>Remaining Issues on WPT Protocols</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2084</cp:revision>
  <cp:lastPrinted>1998-02-10T13:28:00Z</cp:lastPrinted>
  <dcterms:created xsi:type="dcterms:W3CDTF">2009-12-02T19:05:00Z</dcterms:created>
  <dcterms:modified xsi:type="dcterms:W3CDTF">2025-09-17T18:56:49Z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