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9" r:id="rId2"/>
    <p:sldId id="257" r:id="rId3"/>
    <p:sldId id="649" r:id="rId4"/>
    <p:sldId id="653" r:id="rId5"/>
    <p:sldId id="654" r:id="rId6"/>
    <p:sldId id="666" r:id="rId7"/>
    <p:sldId id="663" r:id="rId8"/>
    <p:sldId id="667" r:id="rId9"/>
    <p:sldId id="668" r:id="rId10"/>
    <p:sldId id="660" r:id="rId11"/>
    <p:sldId id="621" r:id="rId12"/>
    <p:sldId id="630" r:id="rId13"/>
    <p:sldId id="647" r:id="rId14"/>
  </p:sldIdLst>
  <p:sldSz cx="9144000" cy="6858000" type="screen4x3"/>
  <p:notesSz cx="693420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iou, Laurent" initials="CL" lastIdx="1" clrIdx="0"/>
  <p:cmAuthor id="2" name="Hanxiao (Tony, CT Lab)" initials="H(CL" lastIdx="3" clrIdx="1"/>
  <p:cmAuthor id="3" name="weijie" initials="weijie" lastIdx="1" clrIdx="2"/>
  <p:cmAuthor id="4" name="Qi Yinan" initials="QY" lastIdx="8" clrIdx="3">
    <p:extLst>
      <p:ext uri="{19B8F6BF-5375-455C-9EA6-DF929625EA0E}">
        <p15:presenceInfo xmlns:p15="http://schemas.microsoft.com/office/powerpoint/2012/main" userId="28a9accb1e342249" providerId="Windows Live"/>
      </p:ext>
    </p:extLst>
  </p:cmAuthor>
  <p:cmAuthor id="5" name="徐伟杰" initials="徐伟杰" lastIdx="1" clrIdx="4">
    <p:extLst>
      <p:ext uri="{19B8F6BF-5375-455C-9EA6-DF929625EA0E}">
        <p15:presenceInfo xmlns:p15="http://schemas.microsoft.com/office/powerpoint/2012/main" userId="S::xuweijie@oppo.com::ce5401eb-1e1c-4103-a2cb-630c8c5122b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94" autoAdjust="0"/>
    <p:restoredTop sz="94719" autoAdjust="0"/>
  </p:normalViewPr>
  <p:slideViewPr>
    <p:cSldViewPr>
      <p:cViewPr varScale="1">
        <p:scale>
          <a:sx n="70" d="100"/>
          <a:sy n="70" d="100"/>
        </p:scale>
        <p:origin x="122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2844" y="11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97525" y="177800"/>
            <a:ext cx="641350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3450">
              <a:defRPr sz="1400" b="1" smtClean="0"/>
            </a:lvl1pPr>
          </a:lstStyle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827088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3450">
              <a:defRPr smtClean="0"/>
            </a:lvl1pPr>
          </a:lstStyle>
          <a:p>
            <a:pPr>
              <a:defRPr/>
            </a:pPr>
            <a:r>
              <a:rPr lang="en-US" dirty="0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ctr" defTabSz="933450">
              <a:defRPr smtClean="0"/>
            </a:lvl1pPr>
          </a:lstStyle>
          <a:p>
            <a:pPr>
              <a:defRPr/>
            </a:pPr>
            <a:r>
              <a:rPr lang="en-US" dirty="0"/>
              <a:t>Page </a:t>
            </a:r>
            <a:fld id="{3F99EF29-387F-42BB-8A81-132E16DF8442}" type="slidenum">
              <a:rPr lang="en-US" dirty="0"/>
              <a:t>‹#›</a:t>
            </a:fld>
            <a:endParaRPr lang="en-US" dirty="0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 defTabSz="933450">
              <a:defRPr/>
            </a:pPr>
            <a:r>
              <a:rPr lang="en-US" dirty="0"/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640388" y="98425"/>
            <a:ext cx="641350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3450">
              <a:defRPr sz="1400" b="1" smtClean="0"/>
            </a:lvl1pPr>
          </a:lstStyle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827088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3662" tIns="46038" rIns="93662" bIns="46038" numCol="1" anchor="t" anchorCtr="0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5pPr marL="457200" lvl="4" algn="r" defTabSz="933450">
              <a:defRPr smtClean="0"/>
            </a:lvl5pPr>
          </a:lstStyle>
          <a:p>
            <a:pPr lvl="4">
              <a:defRPr/>
            </a:pPr>
            <a:r>
              <a:rPr lang="en-US" dirty="0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3450">
              <a:defRPr smtClean="0"/>
            </a:lvl1pPr>
          </a:lstStyle>
          <a:p>
            <a:pPr>
              <a:defRPr/>
            </a:pPr>
            <a:r>
              <a:rPr lang="en-US" dirty="0"/>
              <a:t>Page </a:t>
            </a:r>
            <a:fld id="{870C1BA4-1CEE-4CD8-8532-343A8D2B3155}" type="slidenum">
              <a:rPr lang="en-US" dirty="0"/>
              <a:t>‹#›</a:t>
            </a:fld>
            <a:endParaRPr lang="en-US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/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 Title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102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 dirty="0"/>
              <a:t>John Doe, Some Company</a:t>
            </a:r>
          </a:p>
        </p:txBody>
      </p:sp>
      <p:sp>
        <p:nvSpPr>
          <p:cNvPr id="102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dirty="0"/>
              <a:t>Page </a:t>
            </a:r>
            <a:fld id="{9A6FF2A5-3843-4034-80EC-B86A7C49C539}" type="slidenum">
              <a:rPr lang="en-US" dirty="0"/>
              <a:t>1</a:t>
            </a:fld>
            <a:endParaRPr lang="en-US" dirty="0"/>
          </a:p>
        </p:txBody>
      </p:sp>
      <p:sp>
        <p:nvSpPr>
          <p:cNvPr id="102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102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C6435-876F-562F-326A-583FE1CBB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E7E390A7-8F1F-3527-0B68-7B1119564F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5DE6D4AB-538A-394C-AF71-436AD137B4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6801BED-DE15-EFBB-8D73-11E625E534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16026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38259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3BBE3-CA79-137B-4F76-F2DDEB1E0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AAEED2-18E3-E982-5871-733BB1C855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87BF0C-0CD4-7FA0-8065-BF0A2D8E43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61E03997-9EC4-1C06-0751-B122F283673B}"/>
              </a:ext>
            </a:extLst>
          </p:cNvPr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FCB058-8AF6-BDFA-E818-EBAF8DA5BF40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51B862-B60B-FFA5-B9D7-C7A1A6B13A0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C719E9-7BFC-617F-3C81-38F7A45EDC3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3795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D8000-405D-DD44-0A9D-A1D273A69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617758-215D-F2AB-D099-74D96B8DF3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322DC3-8DA6-44C5-E2AA-559ED0DBE6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11C8CFD0-2E34-1A65-81A6-CFD44A748522}"/>
              </a:ext>
            </a:extLst>
          </p:cNvPr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08C4-7D16-13BD-6949-B42DBE127E3D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D1F821-B2F7-AB3B-3BB8-F4FBB66B320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A2E85C-7C59-1E21-9238-2201B4A019C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337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xfrm>
            <a:off x="3915961" y="95706"/>
            <a:ext cx="2365777" cy="215444"/>
          </a:xfrm>
          <a:ln/>
        </p:spPr>
        <p:txBody>
          <a:bodyPr/>
          <a:lstStyle/>
          <a:p>
            <a:r>
              <a:rPr lang="en-US" dirty="0"/>
              <a:t>doc.: IEEE 802.11-yy/1565r0r0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 dirty="0"/>
              <a:t>Page </a:t>
            </a:r>
            <a:fld id="{CA5AFF69-4AEE-4693-9CD6-98E2EBC076EC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972CB-1C73-57C0-5819-7D49B7EB2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681E872F-51E2-D1F3-8D59-357E88927A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072DD4D7-C4E2-9DF9-2663-753D5EDDA4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E52BBDB-09D8-4527-62BE-C1C89B2F01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2452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18A31-2C32-51F1-FE8E-3BC75C40E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A0AD8142-A711-C3F7-7FF5-9DF9BD617D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CC218BB3-4A53-20ED-FE6A-2011D6EC48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8E7FDB5-9EDC-2CD8-0819-54914560D0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5557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872C0-3A6D-23BC-427D-D765E98FE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976EBE87-0625-79F4-D9F9-107358F172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DCD0B0CA-217B-87ED-459F-4A09E4AAAB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92B41E0-D380-84C3-8644-0937F40B9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6712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89F11-C17D-99E5-DF29-2A67D72B18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6238B644-3572-CEAB-3363-76BE56770C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45EB269F-1B92-6A87-1A94-6CF2404508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E6DABD5-E502-FD7A-387C-2A41F81411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61373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18A31-2C32-51F1-FE8E-3BC75C40E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A0AD8142-A711-C3F7-7FF5-9DF9BD617D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CC218BB3-4A53-20ED-FE6A-2011D6EC48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8E7FDB5-9EDC-2CD8-0819-54914560D0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4110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92AB6D-5FF6-AA08-D079-FF58A4B13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F9DE4609-3693-3919-0A09-4564072A57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78CECF16-EBA6-22BB-B473-30B4E56802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0A67CB4-1E2D-C83D-C483-3F07DCFA12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273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A4BD4-0298-9D27-FFB9-25B83AE7F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60D5782D-FFF9-6AA8-BAF7-3118A09249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218B78A0-24F9-65E6-7CBE-23BA61F4DC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4DD466F-B928-0528-F245-BA92A5A168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2013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3099D1E7-2CFE-4362-BB72-AF97192842EA}" type="slidenum">
              <a:rPr lang="en-US" dirty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5791199" y="6475413"/>
            <a:ext cx="2752661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lvl1pPr algn="r">
              <a:defRPr smtClean="0"/>
            </a:lvl1pPr>
          </a:lstStyle>
          <a:p>
            <a:pPr>
              <a:defRPr/>
            </a:pPr>
            <a:r>
              <a:rPr lang="en-GB" dirty="0"/>
              <a:t>Yinan Qi (OPPO)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4610068" y="6475413"/>
            <a:ext cx="64" cy="184666"/>
          </a:xfrm>
        </p:spPr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8472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0" compatLnSpc="1"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5791199" y="6475413"/>
            <a:ext cx="2752661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lvl1pPr algn="r">
              <a:defRPr smtClean="0"/>
            </a:lvl1pPr>
          </a:lstStyle>
          <a:p>
            <a:pPr>
              <a:defRPr/>
            </a:pPr>
            <a:r>
              <a:rPr lang="en-GB" dirty="0" err="1"/>
              <a:t>Zhisong</a:t>
            </a:r>
            <a:r>
              <a:rPr lang="en-GB" dirty="0"/>
              <a:t> </a:t>
            </a:r>
            <a:r>
              <a:rPr lang="en-GB" dirty="0" err="1"/>
              <a:t>Zuo</a:t>
            </a:r>
            <a:r>
              <a:rPr lang="en-GB" dirty="0"/>
              <a:t>(OPPO)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ctr">
              <a:defRPr smtClean="0"/>
            </a:lvl1pPr>
          </a:lstStyle>
          <a:p>
            <a:pPr>
              <a:defRPr/>
            </a:pPr>
            <a:r>
              <a:rPr lang="en-US" dirty="0"/>
              <a:t>Slide </a:t>
            </a:r>
            <a:fld id="{1020D93E-1000-485A-B4A0-9946B8CFFE0D}" type="slidenum">
              <a:rPr lang="en-US" dirty="0"/>
              <a:t>‹#›</a:t>
            </a:fld>
            <a:endParaRPr lang="en-US" dirty="0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8145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/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9144000" cy="870323"/>
          </a:xfrm>
          <a:noFill/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PHY Design for AMP in S1G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73" name="Rectangle 6"/>
          <p:cNvSpPr>
            <a:spLocks noGrp="1" noChangeArrowheads="1"/>
          </p:cNvSpPr>
          <p:nvPr>
            <p:ph idx="1"/>
          </p:nvPr>
        </p:nvSpPr>
        <p:spPr>
          <a:xfrm>
            <a:off x="723900" y="1600200"/>
            <a:ext cx="7772400" cy="44958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1800" dirty="0"/>
              <a:t>Date:</a:t>
            </a:r>
            <a:r>
              <a:rPr lang="en-US" sz="1800" b="0" dirty="0"/>
              <a:t> 2025-09-16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838200" y="2162576"/>
            <a:ext cx="1368339" cy="25002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b="1" dirty="0"/>
              <a:t>Authors:</a:t>
            </a:r>
            <a:endParaRPr lang="en-US" sz="2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flipH="1">
            <a:off x="6400800" y="6475413"/>
            <a:ext cx="2143060" cy="184666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Yinan Qi (OPPO)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</a:t>
            </a:fld>
            <a:endParaRPr lang="en-US" dirty="0"/>
          </a:p>
        </p:txBody>
      </p:sp>
      <p:graphicFrame>
        <p:nvGraphicFramePr>
          <p:cNvPr id="5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688145"/>
              </p:ext>
            </p:extLst>
          </p:nvPr>
        </p:nvGraphicFramePr>
        <p:xfrm>
          <a:off x="838200" y="2701138"/>
          <a:ext cx="7886702" cy="25693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5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18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4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924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545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Affiliation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Address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Phone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Email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Yinan Qi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OPPO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v-qiyinan@oppo.com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Weijie</a:t>
                      </a: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Xu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20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r>
                        <a:rPr lang="en-GB" sz="1200" b="0" dirty="0" err="1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Chuanfeng</a:t>
                      </a:r>
                      <a:r>
                        <a:rPr lang="en-GB" sz="1200" b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He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4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3824858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Ke Wang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6550375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4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6089006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4984899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3074825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 dirty="0">
                        <a:latin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7479541"/>
                  </a:ext>
                </a:extLst>
              </a:tr>
            </a:tbl>
          </a:graphicData>
        </a:graphic>
      </p:graphicFrame>
      <p:sp>
        <p:nvSpPr>
          <p:cNvPr id="11" name="Rectangle 1">
            <a:extLst>
              <a:ext uri="{FF2B5EF4-FFF2-40B4-BE49-F238E27FC236}">
                <a16:creationId xmlns:a16="http://schemas.microsoft.com/office/drawing/2014/main" id="{7418231F-1399-42AA-8C68-122438488FA5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800" b="1" dirty="0">
                <a:solidFill>
                  <a:srgbClr val="000000"/>
                </a:solidFill>
                <a:latin typeface="+mn-lt"/>
              </a:rPr>
              <a:t>Doc.: IEEE 802.11-25/1565r0</a:t>
            </a:r>
            <a:endParaRPr lang="en-SG" sz="1800" dirty="0">
              <a:latin typeface="+mn-lt"/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0267D32A-FFA2-45AC-BF4C-9CEBFF7D490D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sz="1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679D8-44D3-1401-3232-3CE5266E2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>
            <a:extLst>
              <a:ext uri="{FF2B5EF4-FFF2-40B4-BE49-F238E27FC236}">
                <a16:creationId xmlns:a16="http://schemas.microsoft.com/office/drawing/2014/main" id="{AFFEE4EF-D9B7-C046-716E-CD0EE136B294}"/>
              </a:ext>
            </a:extLst>
          </p:cNvPr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zh-CN" sz="27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Coexistence</a:t>
            </a:r>
            <a:endParaRPr lang="zh-CN" altLang="en-US" sz="27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22D037EC-A76E-0A2F-3935-7597CFBB864B}"/>
              </a:ext>
            </a:extLst>
          </p:cNvPr>
          <p:cNvSpPr txBox="1"/>
          <p:nvPr/>
        </p:nvSpPr>
        <p:spPr>
          <a:xfrm>
            <a:off x="696912" y="1282312"/>
            <a:ext cx="7989888" cy="4770537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zh-CN" sz="2400" dirty="0">
                <a:cs typeface="Times New Roman" panose="02020603050405020304" pitchFamily="18" charset="0"/>
              </a:rPr>
              <a:t>Different level of coexistence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2000" dirty="0">
                <a:cs typeface="Times New Roman" panose="02020603050405020304" pitchFamily="18" charset="0"/>
              </a:rPr>
              <a:t>Coexistence between WPT and other S1G systems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2000" dirty="0">
                <a:cs typeface="Times New Roman" panose="02020603050405020304" pitchFamily="18" charset="0"/>
              </a:rPr>
              <a:t>Coexistence is crucial since WPT signal is usually with high Tx power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2000" dirty="0">
                <a:cs typeface="Times New Roman" panose="02020603050405020304" pitchFamily="18" charset="0"/>
              </a:rPr>
              <a:t>Coexistence between WPT and legacy 802.11 devices, i.e., 802.11ah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2000" dirty="0">
                <a:cs typeface="Times New Roman" panose="02020603050405020304" pitchFamily="18" charset="0"/>
              </a:rPr>
              <a:t>Can be addressed by adding optional legacy preamble as aforementioned.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2000" dirty="0">
                <a:cs typeface="Times New Roman" panose="02020603050405020304" pitchFamily="18" charset="0"/>
              </a:rPr>
              <a:t>With S1G AMP communication, coexistence should be further considered</a:t>
            </a:r>
            <a:r>
              <a:rPr lang="en-GB" altLang="zh-CN" sz="1800" dirty="0">
                <a:cs typeface="Times New Roman" panose="02020603050405020304" pitchFamily="18" charset="0"/>
              </a:rPr>
              <a:t> </a:t>
            </a:r>
            <a:r>
              <a:rPr lang="en-GB" altLang="zh-CN" sz="2000" dirty="0">
                <a:cs typeface="Times New Roman" panose="02020603050405020304" pitchFamily="18" charset="0"/>
              </a:rPr>
              <a:t>between AMP communication and WPT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2000" dirty="0">
                <a:cs typeface="Times New Roman" panose="02020603050405020304" pitchFamily="18" charset="0"/>
              </a:rPr>
              <a:t>Communication signal cannot overlap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2000" dirty="0">
                <a:cs typeface="Times New Roman" panose="02020603050405020304" pitchFamily="18" charset="0"/>
              </a:rPr>
              <a:t>WPT can overlap with another WPT but not communication signal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2000" dirty="0">
                <a:cs typeface="Times New Roman" panose="02020603050405020304" pitchFamily="18" charset="0"/>
              </a:rPr>
              <a:t>Some solutions have been proposed in companion contribution</a:t>
            </a:r>
            <a:endParaRPr lang="en-GB" sz="2400" dirty="0">
              <a:cs typeface="Times New Roman" panose="02020603050405020304" pitchFamily="18" charset="0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CD914987-4125-E8EA-0C77-0F9FE0FF6AC7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Yinan Qi (OPPO)</a:t>
            </a:r>
            <a:endParaRPr lang="en-US" dirty="0"/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BC2E99FE-7945-F41B-F597-3E67169E2F06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EFE2628B-2C76-49B0-CFE2-E7BBBC6CB683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800" b="1" dirty="0">
                <a:solidFill>
                  <a:srgbClr val="000000"/>
                </a:solidFill>
                <a:latin typeface="+mn-lt"/>
              </a:rPr>
              <a:t>Doc.: IEEE 802.11-25/1565r0</a:t>
            </a:r>
            <a:endParaRPr lang="en-SG" sz="1800" dirty="0">
              <a:latin typeface="+mn-lt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FDAB2EF-6A0D-737B-A4BC-695FFE8DCC2E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1777733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zh-CN" sz="27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Summary</a:t>
            </a:r>
            <a:endParaRPr lang="zh-CN" altLang="en-US" sz="27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696912" y="1282312"/>
            <a:ext cx="7989888" cy="3770263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cs typeface="Times New Roman" panose="02020603050405020304" pitchFamily="18" charset="0"/>
              </a:rPr>
              <a:t>The following issues are discussed and analysed in this contribution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400" dirty="0">
                <a:cs typeface="Times New Roman" panose="02020603050405020304" pitchFamily="18" charset="0"/>
              </a:rPr>
              <a:t>Coverage enhancement;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400" dirty="0">
                <a:cs typeface="Times New Roman" panose="02020603050405020304" pitchFamily="18" charset="0"/>
              </a:rPr>
              <a:t>Channelization;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400" dirty="0">
                <a:cs typeface="Times New Roman" panose="02020603050405020304" pitchFamily="18" charset="0"/>
              </a:rPr>
              <a:t>Frequency hopping;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400" dirty="0">
                <a:cs typeface="Times New Roman" panose="02020603050405020304" pitchFamily="18" charset="0"/>
              </a:rPr>
              <a:t>PPDU design;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400" dirty="0">
                <a:cs typeface="Times New Roman" panose="02020603050405020304" pitchFamily="18" charset="0"/>
              </a:rPr>
              <a:t>Coexistence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endParaRPr lang="en-GB" sz="1800" dirty="0">
              <a:cs typeface="Times New Roman" panose="02020603050405020304" pitchFamily="18" charset="0"/>
            </a:endParaRP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800" dirty="0">
              <a:cs typeface="Times New Roman" panose="02020603050405020304" pitchFamily="18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800" b="1" dirty="0">
                <a:solidFill>
                  <a:srgbClr val="000000"/>
                </a:solidFill>
                <a:latin typeface="+mn-lt"/>
              </a:rPr>
              <a:t>Doc.: IEEE 802.11-25/1565r0</a:t>
            </a:r>
            <a:endParaRPr lang="en-SG" sz="1800" dirty="0">
              <a:latin typeface="+mn-lt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408263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CE04C-B4E5-C486-29C1-07CB2425B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82E593DA-4A78-7802-ED45-0DF285253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912" y="543806"/>
            <a:ext cx="7772400" cy="1066800"/>
          </a:xfrm>
        </p:spPr>
        <p:txBody>
          <a:bodyPr/>
          <a:lstStyle/>
          <a:p>
            <a:pPr algn="ctr">
              <a:spcBef>
                <a:spcPct val="0"/>
              </a:spcBef>
              <a:defRPr/>
            </a:pPr>
            <a:r>
              <a:rPr lang="en-US" dirty="0"/>
              <a:t>SP 1</a:t>
            </a:r>
            <a:endParaRPr lang="en-GB" altLang="zh-CN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F60FF7E7-0247-67F7-1AF7-64FB3EE6171C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800" b="1" dirty="0">
                <a:solidFill>
                  <a:srgbClr val="000000"/>
                </a:solidFill>
                <a:latin typeface="+mn-lt"/>
              </a:rPr>
              <a:t>Doc.: IEEE 802.11-25/1565r0</a:t>
            </a:r>
            <a:endParaRPr lang="en-SG" sz="1800" dirty="0">
              <a:latin typeface="+mn-lt"/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A96CD64D-EA70-2B49-F1B2-4DF4E05B1130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sz="1800" b="1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D5D33BFE-8682-F5B4-96DE-F2F6B0CD4B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flipH="1">
            <a:off x="6400800" y="6475413"/>
            <a:ext cx="2143060" cy="184666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Yinan Qi (OPPO)</a:t>
            </a:r>
            <a:endParaRPr lang="en-US" dirty="0"/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B8E71B51-5460-C068-1501-D3B6CFEFED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344988" y="6475413"/>
            <a:ext cx="530225" cy="182562"/>
          </a:xfrm>
        </p:spPr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12</a:t>
            </a:fld>
            <a:endParaRPr lang="en-US" dirty="0"/>
          </a:p>
        </p:txBody>
      </p:sp>
      <p:sp>
        <p:nvSpPr>
          <p:cNvPr id="2" name="文本框 17">
            <a:extLst>
              <a:ext uri="{FF2B5EF4-FFF2-40B4-BE49-F238E27FC236}">
                <a16:creationId xmlns:a16="http://schemas.microsoft.com/office/drawing/2014/main" id="{61A9EA3C-8C6E-49AD-ADF1-46327BB000E0}"/>
              </a:ext>
            </a:extLst>
          </p:cNvPr>
          <p:cNvSpPr txBox="1"/>
          <p:nvPr/>
        </p:nvSpPr>
        <p:spPr>
          <a:xfrm>
            <a:off x="696912" y="1282312"/>
            <a:ext cx="7989888" cy="2369880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en-GB" sz="2400" b="1" dirty="0">
                <a:cs typeface="Times New Roman" panose="02020603050405020304" pitchFamily="18" charset="0"/>
              </a:rPr>
              <a:t>IEEE 802.11bp will specify, in S1GHz, an AMP Downlink PPDU which can contain an optional 802.11 preamble field.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en-GB" sz="2400" b="1" dirty="0">
                <a:cs typeface="Times New Roman" panose="02020603050405020304" pitchFamily="18" charset="0"/>
              </a:rPr>
              <a:t>•	The details of the 802.11 preamble field are TBD.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000" b="1" dirty="0">
              <a:cs typeface="Times New Roman" panose="02020603050405020304" pitchFamily="18" charset="0"/>
            </a:endParaRP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endParaRPr lang="en-GB" sz="1800" dirty="0">
              <a:cs typeface="Times New Roman" panose="02020603050405020304" pitchFamily="18" charset="0"/>
            </a:endParaRP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32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D4B9D-78C3-91F0-FFC4-D0CE647F5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ACAC129C-84A3-17F6-A8B5-4A358AE5B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912" y="543806"/>
            <a:ext cx="7772400" cy="1066800"/>
          </a:xfrm>
        </p:spPr>
        <p:txBody>
          <a:bodyPr/>
          <a:lstStyle/>
          <a:p>
            <a:pPr algn="ctr">
              <a:spcBef>
                <a:spcPct val="0"/>
              </a:spcBef>
              <a:defRPr/>
            </a:pPr>
            <a:r>
              <a:rPr lang="en-US" dirty="0"/>
              <a:t>SP 2</a:t>
            </a:r>
            <a:endParaRPr lang="en-GB" altLang="zh-CN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07D49462-B627-2A55-85F3-FD33591E3B3A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800" b="1" dirty="0">
                <a:solidFill>
                  <a:srgbClr val="000000"/>
                </a:solidFill>
                <a:latin typeface="+mn-lt"/>
              </a:rPr>
              <a:t>Doc.: IEEE 802.11-25/1565r0</a:t>
            </a:r>
            <a:endParaRPr lang="en-SG" sz="1800" dirty="0">
              <a:latin typeface="+mn-lt"/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56094024-8F03-105C-3FFB-62277709E350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sz="1800" b="1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BEEF42BF-6AE5-9497-B293-2B253D0C5F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flipH="1">
            <a:off x="6400800" y="6475413"/>
            <a:ext cx="2143060" cy="184666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Yinan Qi (OPPO)</a:t>
            </a:r>
            <a:endParaRPr lang="en-US" dirty="0"/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31006D86-1141-AF73-1154-A87AC0ADD6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344988" y="6475413"/>
            <a:ext cx="530225" cy="182562"/>
          </a:xfrm>
        </p:spPr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文本框 17">
            <a:extLst>
              <a:ext uri="{FF2B5EF4-FFF2-40B4-BE49-F238E27FC236}">
                <a16:creationId xmlns:a16="http://schemas.microsoft.com/office/drawing/2014/main" id="{3BCE6DE5-DA69-61D0-AED9-7E2EF5C63F49}"/>
              </a:ext>
            </a:extLst>
          </p:cNvPr>
          <p:cNvSpPr txBox="1"/>
          <p:nvPr/>
        </p:nvSpPr>
        <p:spPr>
          <a:xfrm>
            <a:off x="642938" y="1500855"/>
            <a:ext cx="7989888" cy="2539157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0" lvl="1" algn="just">
              <a:spcBef>
                <a:spcPts val="0"/>
              </a:spcBef>
              <a:spcAft>
                <a:spcPts val="600"/>
              </a:spcAft>
            </a:pPr>
            <a:r>
              <a:rPr lang="en-GB" sz="2400" b="1" dirty="0">
                <a:cs typeface="Times New Roman" panose="02020603050405020304" pitchFamily="18" charset="0"/>
              </a:rPr>
              <a:t>IEEE 802.11bp will specify at least one or more of the following channel bandwidth for the AMP part in EU and US.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cs typeface="Times New Roman" panose="02020603050405020304" pitchFamily="18" charset="0"/>
              </a:rPr>
              <a:t>200kHz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cs typeface="Times New Roman" panose="02020603050405020304" pitchFamily="18" charset="0"/>
              </a:rPr>
              <a:t>250kHz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cs typeface="Times New Roman" panose="02020603050405020304" pitchFamily="18" charset="0"/>
              </a:rPr>
              <a:t>Note: further down selection is TBD.</a:t>
            </a:r>
          </a:p>
        </p:txBody>
      </p:sp>
    </p:spTree>
    <p:extLst>
      <p:ext uri="{BB962C8B-B14F-4D97-AF65-F5344CB8AC3E}">
        <p14:creationId xmlns:p14="http://schemas.microsoft.com/office/powerpoint/2010/main" val="3787596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 bwMode="auto">
          <a:xfrm>
            <a:off x="696912" y="333375"/>
            <a:ext cx="187482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 kern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9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kern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9pPr>
          </a:lstStyle>
          <a:p>
            <a:r>
              <a:rPr lang="en-GB" dirty="0"/>
              <a:t>Yinan Qi (OPPO)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 bwMode="auto">
          <a:xfrm>
            <a:off x="4344988" y="6475413"/>
            <a:ext cx="528637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kern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9pPr>
          </a:lstStyle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0668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Abstract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ln/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altLang="zh-CN" dirty="0"/>
              <a:t>In this contribution, we discuss the PHY design for AMP in S1G covering issues including coverage, channelization, frequency hopping and PPDU design.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9FBE70F-DB5B-BA51-1F2E-EBE2E9C59CBE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800" b="1" dirty="0">
                <a:solidFill>
                  <a:srgbClr val="000000"/>
                </a:solidFill>
                <a:latin typeface="+mn-lt"/>
              </a:rPr>
              <a:t>Doc.: IEEE 802.11-25/1565r0</a:t>
            </a:r>
            <a:endParaRPr lang="en-SG" sz="1800" dirty="0"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3A7EA-4166-8998-DF07-9EC6D1795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>
            <a:extLst>
              <a:ext uri="{FF2B5EF4-FFF2-40B4-BE49-F238E27FC236}">
                <a16:creationId xmlns:a16="http://schemas.microsoft.com/office/drawing/2014/main" id="{290D2CFD-CC57-920D-CB90-86F1CB1136C8}"/>
              </a:ext>
            </a:extLst>
          </p:cNvPr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zh-CN" sz="27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Impacts of Coverage Enhancement in S1G</a:t>
            </a:r>
            <a:endParaRPr lang="zh-CN" altLang="en-US" sz="27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C8BEE61-D228-3447-2507-4F68C484CB5A}"/>
              </a:ext>
            </a:extLst>
          </p:cNvPr>
          <p:cNvSpPr txBox="1"/>
          <p:nvPr/>
        </p:nvSpPr>
        <p:spPr>
          <a:xfrm>
            <a:off x="696912" y="1282312"/>
            <a:ext cx="7989888" cy="4785926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zh-CN" sz="2000" dirty="0">
                <a:cs typeface="Times New Roman" panose="02020603050405020304" pitchFamily="18" charset="0"/>
              </a:rPr>
              <a:t>The coverage for mono-static backscattering AMP devices is expanded from few tens of centimetres in 2.4 GHz to a few meters in S1G.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2000" dirty="0">
                <a:cs typeface="Times New Roman" panose="02020603050405020304" pitchFamily="18" charset="0"/>
              </a:rPr>
              <a:t>AMP AP can trigger long distance AMP non-AP STAs, thus a moving reader, e.g., a cell phone, can trigger an area with tens of m</a:t>
            </a:r>
            <a:r>
              <a:rPr lang="en-GB" altLang="zh-CN" sz="2000" baseline="30000" dirty="0">
                <a:cs typeface="Times New Roman" panose="02020603050405020304" pitchFamily="18" charset="0"/>
              </a:rPr>
              <a:t>2</a:t>
            </a:r>
            <a:r>
              <a:rPr lang="en-GB" altLang="zh-CN" sz="2000" dirty="0">
                <a:cs typeface="Times New Roman" panose="02020603050405020304" pitchFamily="18" charset="0"/>
              </a:rPr>
              <a:t>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2000" dirty="0">
                <a:cs typeface="Times New Roman" panose="02020603050405020304" pitchFamily="18" charset="0"/>
              </a:rPr>
              <a:t>Interference: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2000" dirty="0">
                <a:cs typeface="Times New Roman" panose="02020603050405020304" pitchFamily="18" charset="0"/>
              </a:rPr>
              <a:t>Interference between readers;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2000" dirty="0">
                <a:cs typeface="Times New Roman" panose="02020603050405020304" pitchFamily="18" charset="0"/>
              </a:rPr>
              <a:t>Interference between AMP non-AP STAs;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2000" dirty="0">
                <a:cs typeface="Times New Roman" panose="02020603050405020304" pitchFamily="18" charset="0"/>
              </a:rPr>
              <a:t>Interference to other legacy systems.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2000" dirty="0">
                <a:cs typeface="Times New Roman" panose="02020603050405020304" pitchFamily="18" charset="0"/>
              </a:rPr>
              <a:t>One to many communication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2000" dirty="0">
                <a:cs typeface="Times New Roman" panose="02020603050405020304" pitchFamily="18" charset="0"/>
              </a:rPr>
              <a:t>TDM: multiple AMP non-AP STAs in one PPDU with multiple excitation within one PPDU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2000" dirty="0">
                <a:cs typeface="Times New Roman" panose="02020603050405020304" pitchFamily="18" charset="0"/>
              </a:rPr>
              <a:t>FDM: different frequency shift for each AMP device.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000" dirty="0">
              <a:cs typeface="Times New Roman" panose="02020603050405020304" pitchFamily="18" charset="0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1E2B70DB-EAF7-E718-9204-5F0DB008381C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Yinan Qi (OPPO)</a:t>
            </a:r>
            <a:endParaRPr lang="en-US" dirty="0"/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895AE560-499F-7D69-23BA-FC9465B31F3F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2E13E255-EB3A-AE6A-49EF-B6F588498FBE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800" b="1" dirty="0">
                <a:solidFill>
                  <a:srgbClr val="000000"/>
                </a:solidFill>
                <a:latin typeface="+mn-lt"/>
              </a:rPr>
              <a:t>Doc.: IEEE 802.11-25/1565r0</a:t>
            </a:r>
            <a:endParaRPr lang="en-SG" sz="1800" dirty="0">
              <a:latin typeface="+mn-lt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01B3702-95C9-7B16-035C-47AAF17C5BD1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2575521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19975-F5E0-D28B-E53D-7CCFF6CE4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>
            <a:extLst>
              <a:ext uri="{FF2B5EF4-FFF2-40B4-BE49-F238E27FC236}">
                <a16:creationId xmlns:a16="http://schemas.microsoft.com/office/drawing/2014/main" id="{C469C445-7673-78D3-2B96-2826ED83C9EB}"/>
              </a:ext>
            </a:extLst>
          </p:cNvPr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zh-CN" sz="27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Channelization</a:t>
            </a:r>
            <a:endParaRPr lang="zh-CN" altLang="en-US" sz="27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DAFEABDB-7D6F-0A8B-B150-0A5CB01A565B}"/>
              </a:ext>
            </a:extLst>
          </p:cNvPr>
          <p:cNvSpPr txBox="1"/>
          <p:nvPr/>
        </p:nvSpPr>
        <p:spPr>
          <a:xfrm>
            <a:off x="696912" y="1282312"/>
            <a:ext cx="7989888" cy="4693593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zh-CN" sz="1800" b="1" dirty="0">
                <a:cs typeface="Times New Roman" panose="02020603050405020304" pitchFamily="18" charset="0"/>
              </a:rPr>
              <a:t>Agreement</a:t>
            </a:r>
            <a:r>
              <a:rPr lang="en-GB" altLang="zh-CN" sz="1800" dirty="0">
                <a:cs typeface="Times New Roman" panose="02020603050405020304" pitchFamily="18" charset="0"/>
              </a:rPr>
              <a:t>: 11bp shall adopt the following channelization scheme for China: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600" dirty="0">
                <a:cs typeface="Times New Roman" panose="02020603050405020304" pitchFamily="18" charset="0"/>
              </a:rPr>
              <a:t>Operating bands: 920-925MHz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600" dirty="0">
                <a:cs typeface="Times New Roman" panose="02020603050405020304" pitchFamily="18" charset="0"/>
              </a:rPr>
              <a:t>Bandwidth 250kHz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600" dirty="0">
                <a:cs typeface="Times New Roman" panose="02020603050405020304" pitchFamily="18" charset="0"/>
              </a:rPr>
              <a:t>There are 20 channels, with </a:t>
            </a:r>
            <a:r>
              <a:rPr lang="en-GB" altLang="zh-CN" sz="1600" dirty="0" err="1">
                <a:cs typeface="Times New Roman" panose="02020603050405020304" pitchFamily="18" charset="0"/>
              </a:rPr>
              <a:t>center</a:t>
            </a:r>
            <a:r>
              <a:rPr lang="en-GB" altLang="zh-CN" sz="1600" dirty="0">
                <a:cs typeface="Times New Roman" panose="02020603050405020304" pitchFamily="18" charset="0"/>
              </a:rPr>
              <a:t> frequency (MHz): (920.125+N*0.25) MHz, N=0,…,19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zh-CN" sz="1800" dirty="0">
                <a:cs typeface="Times New Roman" panose="02020603050405020304" pitchFamily="18" charset="0"/>
              </a:rPr>
              <a:t>Regulations in USA and EU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600" dirty="0">
                <a:cs typeface="Times New Roman" panose="02020603050405020304" pitchFamily="18" charset="0"/>
              </a:rPr>
              <a:t>US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600" dirty="0">
                <a:cs typeface="Times New Roman" panose="02020603050405020304" pitchFamily="18" charset="0"/>
              </a:rPr>
              <a:t>The frequency regulation in FCC 15.247 covers frequency bands 902-928MHz.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600" dirty="0">
                <a:cs typeface="Times New Roman" panose="02020603050405020304" pitchFamily="18" charset="0"/>
              </a:rPr>
              <a:t>There’s no fixed channel bandwidth cap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600" dirty="0">
                <a:cs typeface="Times New Roman" panose="02020603050405020304" pitchFamily="18" charset="0"/>
              </a:rPr>
              <a:t>EU: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600" dirty="0">
                <a:cs typeface="Times New Roman" panose="02020603050405020304" pitchFamily="18" charset="0"/>
              </a:rPr>
              <a:t>ETSI Harmonised Standards cover the 863 to 870 MHz and 915 to 921 MHz band.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600" dirty="0">
                <a:cs typeface="Times New Roman" panose="02020603050405020304" pitchFamily="18" charset="0"/>
              </a:rPr>
              <a:t>Channel bandwidth: 200kHz, 250kHz, 400kHz, 800kHz and 1MHz depending on different system configurations</a:t>
            </a:r>
          </a:p>
          <a:p>
            <a:pPr marL="0" lvl="1" algn="just">
              <a:spcBef>
                <a:spcPts val="0"/>
              </a:spcBef>
              <a:spcAft>
                <a:spcPts val="600"/>
              </a:spcAft>
            </a:pPr>
            <a:endParaRPr lang="en-GB" sz="1600" dirty="0">
              <a:cs typeface="Times New Roman" panose="02020603050405020304" pitchFamily="18" charset="0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EB544F73-45E6-8A03-B6F1-C2F5AE1363EF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Yinan Qi (OPPO)</a:t>
            </a:r>
            <a:endParaRPr lang="en-US" dirty="0"/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C28FDB2A-EDE5-366E-62F2-58301C105759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802F6472-708C-40F5-F129-6B70CAF26EFA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800" b="1" dirty="0">
                <a:solidFill>
                  <a:srgbClr val="000000"/>
                </a:solidFill>
                <a:latin typeface="+mn-lt"/>
              </a:rPr>
              <a:t>Doc.: IEEE 802.11-25/1565r0</a:t>
            </a:r>
            <a:endParaRPr lang="en-SG" sz="1800" dirty="0">
              <a:latin typeface="+mn-lt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576902A-8909-66FB-B1CD-608DB99E632C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1781128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0CBF0-F5B4-7A58-2659-21B0D90DC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>
            <a:extLst>
              <a:ext uri="{FF2B5EF4-FFF2-40B4-BE49-F238E27FC236}">
                <a16:creationId xmlns:a16="http://schemas.microsoft.com/office/drawing/2014/main" id="{37A44DD4-8590-0976-8CC2-D62B9A8BEE2E}"/>
              </a:ext>
            </a:extLst>
          </p:cNvPr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zh-CN" sz="27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Channelization</a:t>
            </a:r>
            <a:endParaRPr lang="zh-CN" altLang="en-US" sz="27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0B49C51A-C232-2896-80C3-1CBB7E145A46}"/>
              </a:ext>
            </a:extLst>
          </p:cNvPr>
          <p:cNvSpPr txBox="1"/>
          <p:nvPr/>
        </p:nvSpPr>
        <p:spPr>
          <a:xfrm>
            <a:off x="696912" y="1282312"/>
            <a:ext cx="7989888" cy="5493812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zh-CN" sz="1800" b="1" dirty="0">
                <a:cs typeface="Times New Roman" panose="02020603050405020304" pitchFamily="18" charset="0"/>
              </a:rPr>
              <a:t>Uniform channel bandwidth</a:t>
            </a:r>
            <a:r>
              <a:rPr lang="en-GB" altLang="zh-CN" sz="1800" dirty="0">
                <a:cs typeface="Times New Roman" panose="02020603050405020304" pitchFamily="18" charset="0"/>
              </a:rPr>
              <a:t>: 250kHz for all regions/countries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800" dirty="0">
                <a:cs typeface="Times New Roman" panose="02020603050405020304" pitchFamily="18" charset="0"/>
              </a:rPr>
              <a:t>Pros: 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800" dirty="0">
                <a:cs typeface="Times New Roman" panose="02020603050405020304" pitchFamily="18" charset="0"/>
              </a:rPr>
              <a:t>Unified PPDU design and data rate.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800" dirty="0">
                <a:cs typeface="Times New Roman" panose="02020603050405020304" pitchFamily="18" charset="0"/>
              </a:rPr>
              <a:t>Good interoperability across countries and areas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800" dirty="0">
                <a:cs typeface="Times New Roman" panose="02020603050405020304" pitchFamily="18" charset="0"/>
              </a:rPr>
              <a:t>Cons: 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800" dirty="0">
                <a:cs typeface="Times New Roman" panose="02020603050405020304" pitchFamily="18" charset="0"/>
              </a:rPr>
              <a:t>250kHz may not applicable to many EU countries;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800" dirty="0">
                <a:cs typeface="Times New Roman" panose="02020603050405020304" pitchFamily="18" charset="0"/>
              </a:rPr>
              <a:t>Inefficient frequency band utilization, low data rate;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800" dirty="0">
                <a:cs typeface="Times New Roman" panose="02020603050405020304" pitchFamily="18" charset="0"/>
              </a:rPr>
              <a:t>Coexistence issue, especially in the US where legacy 802.11ah has been deployed.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800" b="1" dirty="0">
                <a:cs typeface="Times New Roman" panose="02020603050405020304" pitchFamily="18" charset="0"/>
              </a:rPr>
              <a:t>Dynamic bandwidth </a:t>
            </a:r>
            <a:r>
              <a:rPr lang="en-GB" altLang="zh-CN" sz="1800" dirty="0">
                <a:cs typeface="Times New Roman" panose="02020603050405020304" pitchFamily="18" charset="0"/>
              </a:rPr>
              <a:t>in different regions/countries: USA 1MHz, EU 200kHz, China 250kHz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800" dirty="0">
                <a:cs typeface="Times New Roman" panose="02020603050405020304" pitchFamily="18" charset="0"/>
              </a:rPr>
              <a:t>Pros: 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800" dirty="0">
                <a:cs typeface="Times New Roman" panose="02020603050405020304" pitchFamily="18" charset="0"/>
              </a:rPr>
              <a:t>Maximize the frequency band utilization;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800" dirty="0">
                <a:cs typeface="Times New Roman" panose="02020603050405020304" pitchFamily="18" charset="0"/>
              </a:rPr>
              <a:t>High data rate in some countries;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GB" altLang="zh-CN" sz="1800" dirty="0">
              <a:cs typeface="Times New Roman" panose="02020603050405020304" pitchFamily="18" charset="0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600" dirty="0">
              <a:cs typeface="Times New Roman" panose="02020603050405020304" pitchFamily="18" charset="0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8BF66685-3BA8-DD01-B458-92EF1076BC83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Yinan Qi (OPPO)</a:t>
            </a:r>
            <a:endParaRPr lang="en-US" dirty="0"/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D248C6BD-E094-A0CC-9EFC-1F6CF875D257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86CFFD58-EBBF-B998-4470-81510F705097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800" b="1" dirty="0">
                <a:solidFill>
                  <a:srgbClr val="000000"/>
                </a:solidFill>
                <a:latin typeface="+mn-lt"/>
              </a:rPr>
              <a:t>Doc.: IEEE 802.11-25/1565r0</a:t>
            </a:r>
            <a:endParaRPr lang="en-SG" sz="1800" dirty="0">
              <a:latin typeface="+mn-lt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9D171AF-561C-44A1-EB21-6F3932F2844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2682053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5CEA0-7B47-DC63-C7DF-D7259EC0A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>
            <a:extLst>
              <a:ext uri="{FF2B5EF4-FFF2-40B4-BE49-F238E27FC236}">
                <a16:creationId xmlns:a16="http://schemas.microsoft.com/office/drawing/2014/main" id="{8E375724-C566-452E-DB27-76A98D75380E}"/>
              </a:ext>
            </a:extLst>
          </p:cNvPr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zh-CN" sz="27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Channelization</a:t>
            </a:r>
            <a:endParaRPr lang="zh-CN" altLang="en-US" sz="27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D12DD81F-E216-59B4-01D5-2E36FB4B5F37}"/>
              </a:ext>
            </a:extLst>
          </p:cNvPr>
          <p:cNvSpPr txBox="1"/>
          <p:nvPr/>
        </p:nvSpPr>
        <p:spPr>
          <a:xfrm>
            <a:off x="696912" y="1282312"/>
            <a:ext cx="7989888" cy="6047809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800" b="1" dirty="0">
                <a:cs typeface="Times New Roman" panose="02020603050405020304" pitchFamily="18" charset="0"/>
              </a:rPr>
              <a:t>Dynamic bandwidth </a:t>
            </a:r>
            <a:r>
              <a:rPr lang="en-GB" altLang="zh-CN" sz="1800" dirty="0">
                <a:cs typeface="Times New Roman" panose="02020603050405020304" pitchFamily="18" charset="0"/>
              </a:rPr>
              <a:t>in different regions/countries: USA 1MHz, EU 200kHz, China 250kHz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800" dirty="0">
                <a:cs typeface="Times New Roman" panose="02020603050405020304" pitchFamily="18" charset="0"/>
              </a:rPr>
              <a:t>Cons: 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800" dirty="0">
                <a:cs typeface="Times New Roman" panose="02020603050405020304" pitchFamily="18" charset="0"/>
              </a:rPr>
              <a:t>Different PPDU design due to different bandwidth;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800" dirty="0">
                <a:cs typeface="Times New Roman" panose="02020603050405020304" pitchFamily="18" charset="0"/>
              </a:rPr>
              <a:t>Interoperability issue.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800" b="1" dirty="0">
                <a:cs typeface="Times New Roman" panose="02020603050405020304" pitchFamily="18" charset="0"/>
              </a:rPr>
              <a:t>WUR like design</a:t>
            </a:r>
            <a:r>
              <a:rPr lang="en-GB" altLang="zh-CN" sz="1800" dirty="0">
                <a:cs typeface="Times New Roman" panose="02020603050405020304" pitchFamily="18" charset="0"/>
              </a:rPr>
              <a:t>: 1MHz for optional legacy preamble and 200kHz/250kHz for AMP part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800" dirty="0">
                <a:cs typeface="Times New Roman" panose="02020603050405020304" pitchFamily="18" charset="0"/>
              </a:rPr>
              <a:t>Pros: 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800" dirty="0">
                <a:cs typeface="Times New Roman" panose="02020603050405020304" pitchFamily="18" charset="0"/>
              </a:rPr>
              <a:t>Support coexistence with legacy systems;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800" dirty="0">
                <a:cs typeface="Times New Roman" panose="02020603050405020304" pitchFamily="18" charset="0"/>
              </a:rPr>
              <a:t>Similar bandwidth for 200kHz and 250kHz </a:t>
            </a:r>
            <a:r>
              <a:rPr lang="en-GB" altLang="zh-CN" sz="1800" dirty="0">
                <a:cs typeface="Times New Roman" panose="02020603050405020304" pitchFamily="18" charset="0"/>
                <a:sym typeface="Wingdings" panose="05000000000000000000" pitchFamily="2" charset="2"/>
              </a:rPr>
              <a:t> same PPDU design for AMP part;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800" dirty="0">
                <a:cs typeface="Times New Roman" panose="02020603050405020304" pitchFamily="18" charset="0"/>
              </a:rPr>
              <a:t>Optional legacy preamble can be transmitted when necessary to support coexistence.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800" dirty="0">
                <a:cs typeface="Times New Roman" panose="02020603050405020304" pitchFamily="18" charset="0"/>
              </a:rPr>
              <a:t>Cons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800" dirty="0">
                <a:cs typeface="Times New Roman" panose="02020603050405020304" pitchFamily="18" charset="0"/>
              </a:rPr>
              <a:t>1MHz legacy preamble is not supported in some regions/countries.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GB" altLang="zh-CN" sz="1800" dirty="0">
              <a:cs typeface="Times New Roman" panose="02020603050405020304" pitchFamily="18" charset="0"/>
            </a:endParaRP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GB" altLang="zh-CN" sz="1800" dirty="0">
              <a:cs typeface="Times New Roman" panose="02020603050405020304" pitchFamily="18" charset="0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600" dirty="0">
              <a:cs typeface="Times New Roman" panose="02020603050405020304" pitchFamily="18" charset="0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05D1E91-5BA3-6CB5-3343-A1953257EBB2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Yinan Qi (OPPO)</a:t>
            </a:r>
            <a:endParaRPr lang="en-US" dirty="0"/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F9563A73-91BE-A245-D388-1CC6D7DE3418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677D3B32-46CA-5A37-9E3D-54DAF967921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800" b="1" dirty="0">
                <a:solidFill>
                  <a:srgbClr val="000000"/>
                </a:solidFill>
                <a:latin typeface="+mn-lt"/>
              </a:rPr>
              <a:t>Doc.: IEEE 802.11-25/1565r0</a:t>
            </a:r>
            <a:endParaRPr lang="en-SG" sz="1800" dirty="0">
              <a:latin typeface="+mn-lt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3DE2B6F-D8A3-5FD9-2BB3-9CF3327C5401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420216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19975-F5E0-D28B-E53D-7CCFF6CE4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>
            <a:extLst>
              <a:ext uri="{FF2B5EF4-FFF2-40B4-BE49-F238E27FC236}">
                <a16:creationId xmlns:a16="http://schemas.microsoft.com/office/drawing/2014/main" id="{C469C445-7673-78D3-2B96-2826ED83C9EB}"/>
              </a:ext>
            </a:extLst>
          </p:cNvPr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zh-CN" sz="27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Frequency Hopping</a:t>
            </a:r>
            <a:endParaRPr lang="zh-CN" altLang="en-US" sz="27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DAFEABDB-7D6F-0A8B-B150-0A5CB01A565B}"/>
              </a:ext>
            </a:extLst>
          </p:cNvPr>
          <p:cNvSpPr txBox="1"/>
          <p:nvPr/>
        </p:nvSpPr>
        <p:spPr>
          <a:xfrm>
            <a:off x="696912" y="1282312"/>
            <a:ext cx="7989888" cy="4524315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zh-CN" sz="2000" dirty="0">
                <a:cs typeface="Times New Roman" panose="02020603050405020304" pitchFamily="18" charset="0"/>
              </a:rPr>
              <a:t>USA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800" dirty="0">
                <a:cs typeface="Times New Roman" panose="02020603050405020304" pitchFamily="18" charset="0"/>
              </a:rPr>
              <a:t>Requirements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800" dirty="0">
                <a:cs typeface="Times New Roman" panose="02020603050405020304" pitchFamily="18" charset="0"/>
              </a:rPr>
              <a:t>frequency hopping is needed for less than 500kHz.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800" dirty="0">
                <a:cs typeface="Times New Roman" panose="02020603050405020304" pitchFamily="18" charset="0"/>
              </a:rPr>
              <a:t>Frequency hopping is at least needed for uniform channel bandwidth, i.e., 250kHz for all regions/countries.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zh-CN" sz="2000" dirty="0">
                <a:cs typeface="Times New Roman" panose="02020603050405020304" pitchFamily="18" charset="0"/>
              </a:rPr>
              <a:t>EU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800" dirty="0">
                <a:cs typeface="Times New Roman" panose="02020603050405020304" pitchFamily="18" charset="0"/>
              </a:rPr>
              <a:t>Requirements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800" dirty="0">
                <a:cs typeface="Times New Roman" panose="02020603050405020304" pitchFamily="18" charset="0"/>
              </a:rPr>
              <a:t>The maximum transmission time is 4s, followed by a break of at least 100ms;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800" dirty="0">
                <a:cs typeface="Times New Roman" panose="02020603050405020304" pitchFamily="18" charset="0"/>
              </a:rPr>
              <a:t>Duty cycle of 10% for AP and 2.5% otherwise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800" dirty="0">
                <a:cs typeface="Times New Roman" panose="02020603050405020304" pitchFamily="18" charset="0"/>
              </a:rPr>
              <a:t>Frequency hopping is not needed.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800" dirty="0">
                <a:cs typeface="Times New Roman" panose="02020603050405020304" pitchFamily="18" charset="0"/>
              </a:rPr>
              <a:t>Impacts of duty cycle restriction needs to be further investigated. 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800" dirty="0">
              <a:cs typeface="Times New Roman" panose="02020603050405020304" pitchFamily="18" charset="0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EB544F73-45E6-8A03-B6F1-C2F5AE1363EF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Yinan Qi (OPPO)</a:t>
            </a:r>
            <a:endParaRPr lang="en-US" dirty="0"/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C28FDB2A-EDE5-366E-62F2-58301C105759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802F6472-708C-40F5-F129-6B70CAF26EFA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800" b="1" dirty="0">
                <a:solidFill>
                  <a:srgbClr val="000000"/>
                </a:solidFill>
                <a:latin typeface="+mn-lt"/>
              </a:rPr>
              <a:t>Doc.: IEEE 802.11-25/1565r0</a:t>
            </a:r>
            <a:endParaRPr lang="en-SG" sz="1800" dirty="0">
              <a:latin typeface="+mn-lt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576902A-8909-66FB-B1CD-608DB99E632C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191827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41EB4-84A1-9C6D-E97B-403A0FFB8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>
            <a:extLst>
              <a:ext uri="{FF2B5EF4-FFF2-40B4-BE49-F238E27FC236}">
                <a16:creationId xmlns:a16="http://schemas.microsoft.com/office/drawing/2014/main" id="{A4D4D246-3EDE-CA47-A39A-B886E6B9AA30}"/>
              </a:ext>
            </a:extLst>
          </p:cNvPr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zh-CN" sz="27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Frequency Hopping</a:t>
            </a:r>
            <a:endParaRPr lang="zh-CN" altLang="en-US" sz="27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9C4D1569-91CC-A9AC-F2CD-386D0DE34A70}"/>
              </a:ext>
            </a:extLst>
          </p:cNvPr>
          <p:cNvSpPr txBox="1"/>
          <p:nvPr/>
        </p:nvSpPr>
        <p:spPr>
          <a:xfrm>
            <a:off x="696912" y="1282312"/>
            <a:ext cx="7989888" cy="4293483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zh-CN" sz="2400" dirty="0">
                <a:cs typeface="Times New Roman" panose="02020603050405020304" pitchFamily="18" charset="0"/>
              </a:rPr>
              <a:t>China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2000" dirty="0">
                <a:cs typeface="Times New Roman" panose="02020603050405020304" pitchFamily="18" charset="0"/>
              </a:rPr>
              <a:t>Requirements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2000" dirty="0">
                <a:cs typeface="Times New Roman" panose="02020603050405020304" pitchFamily="18" charset="0"/>
              </a:rPr>
              <a:t>The maximum transmission time is 2s.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2000" dirty="0">
                <a:cs typeface="Times New Roman" panose="02020603050405020304" pitchFamily="18" charset="0"/>
              </a:rPr>
              <a:t>Frequency hopping is not needed since the Tx time should be less than 2s.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zh-CN" sz="2400" dirty="0">
                <a:cs typeface="Times New Roman" panose="02020603050405020304" pitchFamily="18" charset="0"/>
              </a:rPr>
              <a:t>Frequency hopping requirements for different channelization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2000" dirty="0">
                <a:cs typeface="Times New Roman" panose="02020603050405020304" pitchFamily="18" charset="0"/>
              </a:rPr>
              <a:t>Uniform channel bandwidth </a:t>
            </a:r>
            <a:r>
              <a:rPr lang="en-GB" altLang="zh-CN" sz="2000" dirty="0">
                <a:cs typeface="Times New Roman" panose="02020603050405020304" pitchFamily="18" charset="0"/>
                <a:sym typeface="Wingdings" panose="05000000000000000000" pitchFamily="2" charset="2"/>
              </a:rPr>
              <a:t> needed in some countries;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2000" dirty="0">
                <a:cs typeface="Times New Roman" panose="02020603050405020304" pitchFamily="18" charset="0"/>
              </a:rPr>
              <a:t>Dynamic bandwidth in different regions/countries </a:t>
            </a:r>
            <a:r>
              <a:rPr lang="en-GB" altLang="zh-CN" sz="2000" dirty="0">
                <a:cs typeface="Times New Roman" panose="02020603050405020304" pitchFamily="18" charset="0"/>
                <a:sym typeface="Wingdings" panose="05000000000000000000" pitchFamily="2" charset="2"/>
              </a:rPr>
              <a:t> not needed;</a:t>
            </a:r>
            <a:endParaRPr lang="en-GB" altLang="zh-CN" sz="2000" dirty="0">
              <a:cs typeface="Times New Roman" panose="02020603050405020304" pitchFamily="18" charset="0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2000" dirty="0">
                <a:cs typeface="Times New Roman" panose="02020603050405020304" pitchFamily="18" charset="0"/>
              </a:rPr>
              <a:t>WUR like design </a:t>
            </a:r>
            <a:r>
              <a:rPr lang="en-GB" altLang="zh-CN" sz="2000" dirty="0">
                <a:cs typeface="Times New Roman" panose="02020603050405020304" pitchFamily="18" charset="0"/>
                <a:sym typeface="Wingdings" panose="05000000000000000000" pitchFamily="2" charset="2"/>
              </a:rPr>
              <a:t> not needed.</a:t>
            </a:r>
            <a:endParaRPr lang="en-GB" altLang="zh-CN" sz="2000" dirty="0">
              <a:cs typeface="Times New Roman" panose="02020603050405020304" pitchFamily="18" charset="0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en-GB" altLang="zh-CN" sz="2000" dirty="0">
              <a:cs typeface="Times New Roman" panose="02020603050405020304" pitchFamily="18" charset="0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000" dirty="0">
              <a:cs typeface="Times New Roman" panose="02020603050405020304" pitchFamily="18" charset="0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C3FF48AE-F316-2644-FFA5-E765905EF129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Yinan Qi (OPPO)</a:t>
            </a:r>
            <a:endParaRPr lang="en-US" dirty="0"/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97B010A-40FA-79E1-324C-10B51B9F8548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7AB86B9A-3141-8EC6-C202-30427011FA91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800" b="1" dirty="0">
                <a:solidFill>
                  <a:srgbClr val="000000"/>
                </a:solidFill>
                <a:latin typeface="+mn-lt"/>
              </a:rPr>
              <a:t>Doc.: IEEE 802.11-25/1565r0</a:t>
            </a:r>
            <a:endParaRPr lang="en-SG" sz="1800" dirty="0">
              <a:latin typeface="+mn-lt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916D47F-E459-ED32-B2C5-28D468D0230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149396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63D07-AF5D-7619-7F47-EEA61B0B6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>
            <a:extLst>
              <a:ext uri="{FF2B5EF4-FFF2-40B4-BE49-F238E27FC236}">
                <a16:creationId xmlns:a16="http://schemas.microsoft.com/office/drawing/2014/main" id="{328E13BF-9AC7-5794-E156-ABD6BE066C6C}"/>
              </a:ext>
            </a:extLst>
          </p:cNvPr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zh-CN" sz="27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PPDU Design</a:t>
            </a:r>
            <a:endParaRPr lang="zh-CN" altLang="en-US" sz="27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5E96FF4D-F53A-AE7D-1BC2-FE8791F51795}"/>
              </a:ext>
            </a:extLst>
          </p:cNvPr>
          <p:cNvSpPr txBox="1"/>
          <p:nvPr/>
        </p:nvSpPr>
        <p:spPr>
          <a:xfrm>
            <a:off x="696912" y="1282312"/>
            <a:ext cx="7989888" cy="4647426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zh-CN" sz="1800" dirty="0">
                <a:cs typeface="Times New Roman" panose="02020603050405020304" pitchFamily="18" charset="0"/>
              </a:rPr>
              <a:t>PPDU format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600" dirty="0">
                <a:cs typeface="Times New Roman" panose="02020603050405020304" pitchFamily="18" charset="0"/>
              </a:rPr>
              <a:t>Agreed to reuse 2.4GHz PPDU format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en-GB" altLang="zh-CN" sz="1800" dirty="0">
              <a:cs typeface="Times New Roman" panose="02020603050405020304" pitchFamily="18" charset="0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en-GB" altLang="zh-CN" sz="1800" dirty="0">
              <a:cs typeface="Times New Roman" panose="02020603050405020304" pitchFamily="18" charset="0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altLang="zh-CN" sz="1800" dirty="0">
              <a:cs typeface="Times New Roman" panose="02020603050405020304" pitchFamily="18" charset="0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altLang="zh-CN" sz="1800" dirty="0">
                <a:cs typeface="Times New Roman" panose="02020603050405020304" pitchFamily="18" charset="0"/>
              </a:rPr>
              <a:t>Optional Non-AMP preamble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altLang="zh-CN" sz="1600" dirty="0">
                <a:cs typeface="Times New Roman" panose="02020603050405020304" pitchFamily="18" charset="0"/>
              </a:rPr>
              <a:t>Considering coexistence with existing S1G system, e.g., 802.11ah, legacy preamble is needed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600" dirty="0">
                <a:cs typeface="Times New Roman" panose="02020603050405020304" pitchFamily="18" charset="0"/>
              </a:rPr>
              <a:t>AMP part can be with narrower BW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600" dirty="0">
                <a:cs typeface="Times New Roman" panose="02020603050405020304" pitchFamily="18" charset="0"/>
              </a:rPr>
              <a:t>Legacy preamble can be used for coexistence when 802.11ah is deployed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600" dirty="0">
                <a:cs typeface="Times New Roman" panose="02020603050405020304" pitchFamily="18" charset="0"/>
              </a:rPr>
              <a:t>Legacy preamble can be removed when 802.11ah is not deployed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altLang="zh-CN" sz="1600" dirty="0">
                <a:cs typeface="Times New Roman" panose="02020603050405020304" pitchFamily="18" charset="0"/>
              </a:rPr>
              <a:t>Such PPDU format can work across different regions/countries.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en-GB" altLang="zh-CN" sz="1800" dirty="0">
              <a:cs typeface="Times New Roman" panose="02020603050405020304" pitchFamily="18" charset="0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600" dirty="0">
              <a:cs typeface="Times New Roman" panose="02020603050405020304" pitchFamily="18" charset="0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20828247-0973-5CAC-96AC-1F750683CE53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Yinan Qi (OPPO)</a:t>
            </a:r>
            <a:endParaRPr lang="en-US" dirty="0"/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6CC07019-E85C-7E9A-41B3-E46F50C9A40B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849D4992-AAB2-205A-95FF-B5AA2DC224F0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1800" b="1" dirty="0">
                <a:solidFill>
                  <a:srgbClr val="000000"/>
                </a:solidFill>
                <a:latin typeface="+mn-lt"/>
              </a:rPr>
              <a:t>Doc.: IEEE 802.11-25/1565r0</a:t>
            </a:r>
            <a:endParaRPr lang="en-SG" sz="1800" dirty="0">
              <a:latin typeface="+mn-lt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D1BA5CC-FE69-DCF1-CF01-5A61D0183960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sz="18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172E480-6532-11AB-FCFB-BBE082BA10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890" y="1981200"/>
            <a:ext cx="7658100" cy="88514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100C9B8-D994-03B0-E297-C55B968571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9300" y="5257800"/>
            <a:ext cx="4876800" cy="1133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01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theme/theme1.xml><?xml version="1.0" encoding="utf-8"?>
<a:theme xmlns:a="http://schemas.openxmlformats.org/drawingml/2006/main" name="ACcord Submission 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ACcord Submission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ACcord Submission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ord Submission 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ACcord Submission Template</Template>
  <TotalTime>0</TotalTime>
  <Words>1058</Words>
  <Application>Microsoft Office PowerPoint</Application>
  <PresentationFormat>On-screen Show (4:3)</PresentationFormat>
  <Paragraphs>197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Courier New</vt:lpstr>
      <vt:lpstr>Times New Roman</vt:lpstr>
      <vt:lpstr>Wingdings</vt:lpstr>
      <vt:lpstr>ACcord Submission Template</vt:lpstr>
      <vt:lpstr>PHY Design for AMP in S1G</vt:lpstr>
      <vt:lpstr>Abstract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 1</vt:lpstr>
      <vt:lpstr>SP 2</vt:lpstr>
    </vt:vector>
  </TitlesOfParts>
  <Company>&lt;Company Name&gt;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&lt;Document Title&gt;</dc:title>
  <dc:creator>robert.stacey@intel.com</dc:creator>
  <cp:keywords>CTPClassification=:VisualMarkings=, CTPClassification=CTP_IC:VisualMarkings=, CTPClassification=CTP_IC</cp:keywords>
  <cp:lastModifiedBy>Yinan Qi</cp:lastModifiedBy>
  <cp:revision>2122</cp:revision>
  <cp:lastPrinted>1998-02-10T13:28:00Z</cp:lastPrinted>
  <dcterms:created xsi:type="dcterms:W3CDTF">2009-12-02T19:05:00Z</dcterms:created>
  <dcterms:modified xsi:type="dcterms:W3CDTF">2025-09-16T18:24:00Z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5c159031-6120-4243-bbd1-ee5f1f2e96d1</vt:lpwstr>
  </property>
  <property fmtid="{D5CDD505-2E9C-101B-9397-08002B2CF9AE}" pid="4" name="CTP_BU">
    <vt:lpwstr>NEXT GEN AND STANDARDS GROUP</vt:lpwstr>
  </property>
  <property fmtid="{D5CDD505-2E9C-101B-9397-08002B2CF9AE}" pid="5" name="CTP_TimeStamp">
    <vt:lpwstr>2018-05-10 07:13:18Z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CTP_IC</vt:lpwstr>
  </property>
  <property fmtid="{D5CDD505-2E9C-101B-9397-08002B2CF9AE}" pid="9" name="_2015_ms_pID_725343">
    <vt:lpwstr>(3)dYjZlIMPNS1j1dqB6YP+lC/h/B/2pNPp3QOMNi78JruWsJCWfvOX7qOfqVmWapw5nAmNox2d
CepUHOcpyRPGxOrCF4f6Vm+bQd0a6PmeqnduPJBgJlDghSxD1avTFZ63x0RG46RNanxgx9xE
F6b37psHyh5fuVUFporEZMqQXqHBEypactmiYjvUeMxRaF03XE7S31+KHEROZafgT1HavpUh
nCZB99KB4/WSNUWkv0</vt:lpwstr>
  </property>
  <property fmtid="{D5CDD505-2E9C-101B-9397-08002B2CF9AE}" pid="10" name="_2015_ms_pID_7253431">
    <vt:lpwstr>0SXraQUmKnChBZ8aCVQGJMK6QJb2T9gmWfYivL7LSAq+XNuG8X7Xnk
ZVdgv1R/107n0QMg2bwSVk0XjgjCmTESK20xX3TJA65etUbDDk6Z9gBOACmis1hcjMZatQXm
Xng7Mb/2nLdPeqQsInuUJp7DZbD6Ozsn0e3xI0jgh97KDr5s7e/CgLe2gOTO+Gz7rGwQ7tvf
I1PSBBdCPI4H0IJPnwUWjQPraoJGijURx6me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1561287843</vt:lpwstr>
  </property>
  <property fmtid="{D5CDD505-2E9C-101B-9397-08002B2CF9AE}" pid="15" name="_2015_ms_pID_7253432">
    <vt:lpwstr>srCqHiAMW9tZQpMu87my+bQ=</vt:lpwstr>
  </property>
  <property fmtid="{D5CDD505-2E9C-101B-9397-08002B2CF9AE}" pid="16" name="KSOProductBuildVer">
    <vt:lpwstr>2052-10.1.0.6395</vt:lpwstr>
  </property>
</Properties>
</file>