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70" r:id="rId5"/>
    <p:sldId id="141169927" r:id="rId6"/>
    <p:sldId id="141169930" r:id="rId7"/>
    <p:sldId id="141169932" r:id="rId8"/>
    <p:sldId id="141169944" r:id="rId9"/>
    <p:sldId id="141169936" r:id="rId10"/>
    <p:sldId id="141169943" r:id="rId11"/>
    <p:sldId id="141169937" r:id="rId12"/>
    <p:sldId id="141169940" r:id="rId13"/>
    <p:sldId id="141169942" r:id="rId14"/>
    <p:sldId id="141169941" r:id="rId15"/>
    <p:sldId id="141169928" r:id="rId16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EA9D14-EF9D-B8B2-DC05-A878C4E2E7C8}" name="Sanket Kalamkar" initials="SK" userId="S::sankal@qti.qualcomm.com::9f7da7a1-a53a-443e-9c41-71048af38d86" providerId="AD"/>
  <p188:author id="{B4753D28-6F3D-2291-C442-34C9018A370C}" name="Abdel Karim Ajami" initials="AA" userId="S::aajami@qti.qualcomm.com::52d54957-2a0e-4b01-bea4-4ee51dbbefc4" providerId="AD"/>
  <p188:author id="{3246D32B-4B6F-2604-2325-B28595D84A3A}" name="r1a" initials="r1a" userId="r1a" providerId="None"/>
  <p188:author id="{F7A3D13D-5DB4-1CDE-6627-6D2DBF8DD2C8}" name="Abhishek Patil" initials="AP" userId="S::appatil@qti.qualcomm.com::4a57f103-40b4-4474-a113-d3340a5396d8" providerId="AD"/>
  <p188:author id="{338CFF47-243A-9C8D-F54C-0DCF5877AB99}" name="Giovanni Chisci" initials="GC" userId="Giovanni Chisci" providerId="None"/>
  <p188:author id="{B85AEE9A-3021-74FA-AD4F-86B4D2912F36}" name="Reviewer" initials="Reviewer" userId="Reviewer" providerId="None"/>
  <p188:author id="{6A23C2B9-0C50-A134-54C3-FD051D555190}" name="Yanjun Sun" initials="YS" userId="S::yanjuns@qti.qualcomm.com::b36047ec-8c33-4551-bc74-961d47fe2da9" providerId="AD"/>
  <p188:author id="{D4A0ACBF-DAA3-83BE-30AB-1D08DB8A93CD}" name="r0" initials="r0" userId="r0" providerId="None"/>
  <p188:author id="{B8A0F8D8-7F6F-9B55-996F-D74EED080FD8}" name="George Cherian" initials="GC" userId="S::gcherian@qti.qualcomm.com::dada1bfa-cc74-4c98-a5c1-f67cff5c19f3" providerId="AD"/>
  <p188:author id="{225760E0-6E0C-0D1E-1C39-1244750F4B33}" name="r1" initials="r1" userId="r1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jun Sun" initials="YS" lastIdx="3" clrIdx="0">
    <p:extLst>
      <p:ext uri="{19B8F6BF-5375-455C-9EA6-DF929625EA0E}">
        <p15:presenceInfo xmlns:p15="http://schemas.microsoft.com/office/powerpoint/2012/main" userId="S::yanjuns@qti.qualcomm.com::b36047ec-8c33-4551-bc74-961d47fe2d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498FE"/>
    <a:srgbClr val="C9D0F1"/>
    <a:srgbClr val="CCEED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8DF87E-2E12-416A-9ABE-6EB35AD50B53}" v="1" dt="2025-09-17T18:36:25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93305" autoAdjust="0"/>
  </p:normalViewPr>
  <p:slideViewPr>
    <p:cSldViewPr snapToGrid="0">
      <p:cViewPr varScale="1">
        <p:scale>
          <a:sx n="93" d="100"/>
          <a:sy n="93" d="100"/>
        </p:scale>
        <p:origin x="1051" y="2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3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ket Kalamkar" userId="9f7da7a1-a53a-443e-9c41-71048af38d86" providerId="ADAL" clId="{778DF87E-2E12-416A-9ABE-6EB35AD50B53}"/>
    <pc:docChg chg="undo redo custSel modSld">
      <pc:chgData name="Sanket Kalamkar" userId="9f7da7a1-a53a-443e-9c41-71048af38d86" providerId="ADAL" clId="{778DF87E-2E12-416A-9ABE-6EB35AD50B53}" dt="2025-09-17T19:50:10.932" v="262" actId="20577"/>
      <pc:docMkLst>
        <pc:docMk/>
      </pc:docMkLst>
      <pc:sldChg chg="modSp mod">
        <pc:chgData name="Sanket Kalamkar" userId="9f7da7a1-a53a-443e-9c41-71048af38d86" providerId="ADAL" clId="{778DF87E-2E12-416A-9ABE-6EB35AD50B53}" dt="2025-09-17T19:38:54.735" v="165" actId="20577"/>
        <pc:sldMkLst>
          <pc:docMk/>
          <pc:sldMk cId="1089148663" sldId="270"/>
        </pc:sldMkLst>
        <pc:spChg chg="mod">
          <ac:chgData name="Sanket Kalamkar" userId="9f7da7a1-a53a-443e-9c41-71048af38d86" providerId="ADAL" clId="{778DF87E-2E12-416A-9ABE-6EB35AD50B53}" dt="2025-09-17T19:38:54.735" v="165" actId="20577"/>
          <ac:spMkLst>
            <pc:docMk/>
            <pc:sldMk cId="1089148663" sldId="270"/>
            <ac:spMk id="5" creationId="{B89C2EB6-BDD9-F39E-B3DB-80458050AA60}"/>
          </ac:spMkLst>
        </pc:spChg>
      </pc:sldChg>
      <pc:sldChg chg="modSp mod">
        <pc:chgData name="Sanket Kalamkar" userId="9f7da7a1-a53a-443e-9c41-71048af38d86" providerId="ADAL" clId="{778DF87E-2E12-416A-9ABE-6EB35AD50B53}" dt="2025-09-17T19:41:07.545" v="189" actId="20577"/>
        <pc:sldMkLst>
          <pc:docMk/>
          <pc:sldMk cId="1562082418" sldId="141169927"/>
        </pc:sldMkLst>
        <pc:spChg chg="mod">
          <ac:chgData name="Sanket Kalamkar" userId="9f7da7a1-a53a-443e-9c41-71048af38d86" providerId="ADAL" clId="{778DF87E-2E12-416A-9ABE-6EB35AD50B53}" dt="2025-09-17T19:41:07.545" v="189" actId="20577"/>
          <ac:spMkLst>
            <pc:docMk/>
            <pc:sldMk cId="1562082418" sldId="141169927"/>
            <ac:spMk id="2" creationId="{882D7FE3-EA3E-F47E-9D7F-E3F840EC2654}"/>
          </ac:spMkLst>
        </pc:spChg>
      </pc:sldChg>
      <pc:sldChg chg="modSp mod">
        <pc:chgData name="Sanket Kalamkar" userId="9f7da7a1-a53a-443e-9c41-71048af38d86" providerId="ADAL" clId="{778DF87E-2E12-416A-9ABE-6EB35AD50B53}" dt="2025-09-17T19:46:24.732" v="193" actId="20577"/>
        <pc:sldMkLst>
          <pc:docMk/>
          <pc:sldMk cId="3046948754" sldId="141169936"/>
        </pc:sldMkLst>
        <pc:spChg chg="mod">
          <ac:chgData name="Sanket Kalamkar" userId="9f7da7a1-a53a-443e-9c41-71048af38d86" providerId="ADAL" clId="{778DF87E-2E12-416A-9ABE-6EB35AD50B53}" dt="2025-09-17T19:46:24.732" v="193" actId="20577"/>
          <ac:spMkLst>
            <pc:docMk/>
            <pc:sldMk cId="3046948754" sldId="141169936"/>
            <ac:spMk id="2" creationId="{44EFFBA1-C201-272C-C315-4ECE791CF3ED}"/>
          </ac:spMkLst>
        </pc:spChg>
      </pc:sldChg>
      <pc:sldChg chg="modSp mod">
        <pc:chgData name="Sanket Kalamkar" userId="9f7da7a1-a53a-443e-9c41-71048af38d86" providerId="ADAL" clId="{778DF87E-2E12-416A-9ABE-6EB35AD50B53}" dt="2025-09-17T19:48:13.910" v="227" actId="20577"/>
        <pc:sldMkLst>
          <pc:docMk/>
          <pc:sldMk cId="2978355455" sldId="141169937"/>
        </pc:sldMkLst>
        <pc:spChg chg="mod">
          <ac:chgData name="Sanket Kalamkar" userId="9f7da7a1-a53a-443e-9c41-71048af38d86" providerId="ADAL" clId="{778DF87E-2E12-416A-9ABE-6EB35AD50B53}" dt="2025-09-17T19:48:13.910" v="227" actId="20577"/>
          <ac:spMkLst>
            <pc:docMk/>
            <pc:sldMk cId="2978355455" sldId="141169937"/>
            <ac:spMk id="2" creationId="{1B80A18F-EF1B-74B0-7B76-DD81808F39CB}"/>
          </ac:spMkLst>
        </pc:spChg>
      </pc:sldChg>
      <pc:sldChg chg="modSp mod">
        <pc:chgData name="Sanket Kalamkar" userId="9f7da7a1-a53a-443e-9c41-71048af38d86" providerId="ADAL" clId="{778DF87E-2E12-416A-9ABE-6EB35AD50B53}" dt="2025-09-17T19:03:38.329" v="37" actId="20577"/>
        <pc:sldMkLst>
          <pc:docMk/>
          <pc:sldMk cId="2281187284" sldId="141169940"/>
        </pc:sldMkLst>
        <pc:spChg chg="mod">
          <ac:chgData name="Sanket Kalamkar" userId="9f7da7a1-a53a-443e-9c41-71048af38d86" providerId="ADAL" clId="{778DF87E-2E12-416A-9ABE-6EB35AD50B53}" dt="2025-09-17T19:03:38.329" v="37" actId="20577"/>
          <ac:spMkLst>
            <pc:docMk/>
            <pc:sldMk cId="2281187284" sldId="141169940"/>
            <ac:spMk id="2" creationId="{C6A1AD9D-ACCE-51A7-3C57-B43E6F4B5BA9}"/>
          </ac:spMkLst>
        </pc:spChg>
      </pc:sldChg>
      <pc:sldChg chg="modSp mod">
        <pc:chgData name="Sanket Kalamkar" userId="9f7da7a1-a53a-443e-9c41-71048af38d86" providerId="ADAL" clId="{778DF87E-2E12-416A-9ABE-6EB35AD50B53}" dt="2025-09-17T19:50:10.932" v="262" actId="20577"/>
        <pc:sldMkLst>
          <pc:docMk/>
          <pc:sldMk cId="639602149" sldId="141169941"/>
        </pc:sldMkLst>
        <pc:spChg chg="mod">
          <ac:chgData name="Sanket Kalamkar" userId="9f7da7a1-a53a-443e-9c41-71048af38d86" providerId="ADAL" clId="{778DF87E-2E12-416A-9ABE-6EB35AD50B53}" dt="2025-09-17T19:50:10.932" v="262" actId="20577"/>
          <ac:spMkLst>
            <pc:docMk/>
            <pc:sldMk cId="639602149" sldId="141169941"/>
            <ac:spMk id="2" creationId="{B0318B75-4407-4D8B-4BDB-A67040228B92}"/>
          </ac:spMkLst>
        </pc:spChg>
      </pc:sldChg>
      <pc:sldChg chg="modSp mod">
        <pc:chgData name="Sanket Kalamkar" userId="9f7da7a1-a53a-443e-9c41-71048af38d86" providerId="ADAL" clId="{778DF87E-2E12-416A-9ABE-6EB35AD50B53}" dt="2025-09-17T19:03:43.090" v="38" actId="20577"/>
        <pc:sldMkLst>
          <pc:docMk/>
          <pc:sldMk cId="257694093" sldId="141169942"/>
        </pc:sldMkLst>
        <pc:spChg chg="mod">
          <ac:chgData name="Sanket Kalamkar" userId="9f7da7a1-a53a-443e-9c41-71048af38d86" providerId="ADAL" clId="{778DF87E-2E12-416A-9ABE-6EB35AD50B53}" dt="2025-09-17T19:03:43.090" v="38" actId="20577"/>
          <ac:spMkLst>
            <pc:docMk/>
            <pc:sldMk cId="257694093" sldId="141169942"/>
            <ac:spMk id="2" creationId="{C5154592-EB2E-8FD1-2AAE-99209D084C05}"/>
          </ac:spMkLst>
        </pc:spChg>
      </pc:sldChg>
      <pc:sldChg chg="modSp mod">
        <pc:chgData name="Sanket Kalamkar" userId="9f7da7a1-a53a-443e-9c41-71048af38d86" providerId="ADAL" clId="{778DF87E-2E12-416A-9ABE-6EB35AD50B53}" dt="2025-09-17T19:48:37.142" v="261" actId="20577"/>
        <pc:sldMkLst>
          <pc:docMk/>
          <pc:sldMk cId="2448008135" sldId="141169943"/>
        </pc:sldMkLst>
        <pc:spChg chg="mod">
          <ac:chgData name="Sanket Kalamkar" userId="9f7da7a1-a53a-443e-9c41-71048af38d86" providerId="ADAL" clId="{778DF87E-2E12-416A-9ABE-6EB35AD50B53}" dt="2025-09-17T19:48:37.142" v="261" actId="20577"/>
          <ac:spMkLst>
            <pc:docMk/>
            <pc:sldMk cId="2448008135" sldId="141169943"/>
            <ac:spMk id="2" creationId="{42CEA67D-A17F-046C-7DCB-A75430E71B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45337" y="6475413"/>
            <a:ext cx="20985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DCEBDF8-1FBD-49CA-BC1A-DBB01FAE03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>
            <a:lvl1pPr>
              <a:defRPr sz="2000" b="1" i="0" baseline="0"/>
            </a:lvl1pPr>
            <a:lvl2pPr>
              <a:defRPr sz="1800" baseline="0"/>
            </a:lvl2pPr>
            <a:lvl3pPr>
              <a:defRPr sz="1600" baseline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BB993B-BF3F-4D96-ADAC-D4E1F0DF6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AD854-999C-455A-9EE2-FCE9289A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224694" cy="276999"/>
          </a:xfrm>
        </p:spPr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3FEDC-1839-4714-8A42-4A01E187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45337" y="6475413"/>
            <a:ext cx="2098588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4FA9F-9408-4964-B963-02593343B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FD37DB-D4FA-422D-830E-FB20A6F75C56}"/>
              </a:ext>
            </a:extLst>
          </p:cNvPr>
          <p:cNvCxnSpPr/>
          <p:nvPr userDrawn="1"/>
        </p:nvCxnSpPr>
        <p:spPr bwMode="auto">
          <a:xfrm>
            <a:off x="685800" y="609600"/>
            <a:ext cx="7772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76FF6C6-403D-47F2-B8B3-68A6D6FB0AED}"/>
              </a:ext>
            </a:extLst>
          </p:cNvPr>
          <p:cNvCxnSpPr/>
          <p:nvPr userDrawn="1"/>
        </p:nvCxnSpPr>
        <p:spPr bwMode="auto">
          <a:xfrm>
            <a:off x="685800" y="6475413"/>
            <a:ext cx="7772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4614FC39-4BED-45E0-8FC9-522FFA09DD2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81824" y="6474362"/>
            <a:ext cx="71814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altLang="ko-KR"/>
              <a:t>Submission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5537E5-1268-448B-2958-DB94A9CC7B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solidFill>
                  <a:schemeClr val="tx1"/>
                </a:solidFill>
                <a:cs typeface="+mn-cs"/>
              </a:rPr>
              <a:t>doc.: IEEE 802.11-25/1562r0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45337" y="6475413"/>
            <a:ext cx="20985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66D42A-356D-4E5D-B9D3-4A0DB37C94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45337" y="6475413"/>
            <a:ext cx="20985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EDE1EDF-5947-4192-94C2-92848A83BAE0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45337" y="6475413"/>
            <a:ext cx="20985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17BF70-D85E-4E0C-9CD2-5CB507281D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45337" y="6475413"/>
            <a:ext cx="20985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D74CDA-89AE-4BC6-ADB6-BF4C9C3D02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4555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411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45337" y="6475413"/>
            <a:ext cx="20985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solidFill>
                  <a:schemeClr val="tx1"/>
                </a:solidFill>
                <a:cs typeface="+mn-cs"/>
              </a:rPr>
              <a:t>doc.: IEEE 802.11-25/0779r0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995" y="954083"/>
            <a:ext cx="7772400" cy="391886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Discovery of Active Tx and Backscatter AMP STAs</a:t>
            </a:r>
            <a:endParaRPr lang="en-US" sz="2800" dirty="0">
              <a:solidFill>
                <a:schemeClr val="tx1"/>
              </a:solidFill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696913" y="2286000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/>
              <a:t>Authors:</a:t>
            </a:r>
            <a:endParaRPr lang="en-US" sz="200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16364" y="6475413"/>
            <a:ext cx="2327561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9C2EB6-BDD9-F39E-B3DB-80458050A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8" y="1690452"/>
            <a:ext cx="8290560" cy="423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="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 baseline="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 baseline="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533"/>
              </a:spcBef>
              <a:buFontTx/>
              <a:buNone/>
              <a:tabLst>
                <a:tab pos="973693" algn="l"/>
                <a:tab pos="1949079" algn="l"/>
                <a:tab pos="2924465" algn="l"/>
                <a:tab pos="3899851" algn="l"/>
                <a:tab pos="4875237" algn="l"/>
                <a:tab pos="5850623" algn="l"/>
                <a:tab pos="6826009" algn="l"/>
                <a:tab pos="7801395" algn="l"/>
                <a:tab pos="8776781" algn="l"/>
                <a:tab pos="9752167" algn="l"/>
                <a:tab pos="10727552" algn="l"/>
              </a:tabLst>
            </a:pPr>
            <a:r>
              <a:rPr lang="en-GB" sz="1800" b="1" kern="0" dirty="0"/>
              <a:t>Date</a:t>
            </a:r>
            <a:r>
              <a:rPr lang="en-GB" sz="1800" kern="0" dirty="0"/>
              <a:t>: 2025-08-22</a:t>
            </a:r>
          </a:p>
        </p:txBody>
      </p:sp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A69697D9-7396-CFED-B0BE-B191A4E27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455475"/>
              </p:ext>
            </p:extLst>
          </p:nvPr>
        </p:nvGraphicFramePr>
        <p:xfrm>
          <a:off x="791070" y="2673434"/>
          <a:ext cx="7334250" cy="11829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6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2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56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Name</a:t>
                      </a:r>
                      <a:endParaRPr lang="en-US" sz="700" b="1" ker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Affiliations</a:t>
                      </a:r>
                      <a:endParaRPr lang="en-US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Address</a:t>
                      </a:r>
                      <a:endParaRPr lang="en-US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Phone</a:t>
                      </a:r>
                      <a:endParaRPr lang="en-US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email</a:t>
                      </a:r>
                      <a:endParaRPr lang="en-US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24015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Sanket Kalamkar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Qualcomm Technologies 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sankal@qti.qualcomm.com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039775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George Cherian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403906"/>
                  </a:ext>
                </a:extLst>
              </a:tr>
              <a:tr h="211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Alfred Asterjadhi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698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148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154592-EB2E-8FD1-2AAE-99209D084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agree to add the following text to the 802.11bp SFD:</a:t>
            </a:r>
          </a:p>
          <a:p>
            <a:pPr lvl="1"/>
            <a:r>
              <a:rPr lang="en-US" dirty="0"/>
              <a:t>When an Active Tx non-AP AMP STA responds to the discovery frame, the non-AP STA shall include its MAC address.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4934D1-2FEB-CA89-D390-E4403B9A9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CF947-6E95-7925-300A-168A10EB8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44ECB-5D95-1312-EDAE-9405A56BD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1B045-170A-E7D8-3CF1-82960672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4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318B75-4407-4D8B-4BDB-A67040228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agree to add the following text to the 802.11bp SFD:</a:t>
            </a:r>
          </a:p>
          <a:p>
            <a:pPr lvl="1"/>
            <a:r>
              <a:rPr lang="en-US" dirty="0"/>
              <a:t>For an Active Tx non-AP AMP STA without persistent memory, an AMP AP shall use an identifier derived from the MAC address of the non-AP AMP STA.</a:t>
            </a:r>
          </a:p>
          <a:p>
            <a:pPr lvl="2"/>
            <a:r>
              <a:rPr lang="en-US" dirty="0"/>
              <a:t>The default option is to use the </a:t>
            </a:r>
            <a:r>
              <a:rPr lang="en-US" dirty="0">
                <a:solidFill>
                  <a:srgbClr val="FF0000"/>
                </a:solidFill>
              </a:rPr>
              <a:t>TBD</a:t>
            </a:r>
            <a:r>
              <a:rPr lang="en-US" dirty="0"/>
              <a:t> LSBs of the MAC address of the </a:t>
            </a:r>
            <a:r>
              <a:rPr lang="en-US"/>
              <a:t>non-AP STA.</a:t>
            </a:r>
            <a:endParaRPr lang="en-US" dirty="0"/>
          </a:p>
          <a:p>
            <a:pPr lvl="2"/>
            <a:r>
              <a:rPr lang="en-US" dirty="0"/>
              <a:t>If a collision occurs in the </a:t>
            </a:r>
            <a:r>
              <a:rPr lang="en-US" dirty="0">
                <a:solidFill>
                  <a:srgbClr val="FF0000"/>
                </a:solidFill>
              </a:rPr>
              <a:t>TBD</a:t>
            </a:r>
            <a:r>
              <a:rPr lang="en-US" dirty="0"/>
              <a:t> LSBs of the MAC address (default option), use the </a:t>
            </a:r>
            <a:r>
              <a:rPr lang="en-US" dirty="0">
                <a:solidFill>
                  <a:srgbClr val="FF0000"/>
                </a:solidFill>
              </a:rPr>
              <a:t>TBD</a:t>
            </a:r>
            <a:r>
              <a:rPr lang="en-US" dirty="0"/>
              <a:t> LSBs of the hash computed over the MAC address of the non-AP STA.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1468EE5-6E5C-412A-7DC5-AD73F5FEF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SP3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1FE8B-6BE8-F4EE-3135-E83C6D80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B8C4E-1BDB-B46D-4A33-3B52FD38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25369-6B49-A8C5-687D-ED8F6F57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02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AEACE0-B85F-2F9E-6CB1-068BFA777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0" dirty="0"/>
              <a:t>[1] Amichai </a:t>
            </a:r>
            <a:r>
              <a:rPr lang="en-US" sz="1600" b="0" dirty="0" err="1"/>
              <a:t>Sanderovich</a:t>
            </a:r>
            <a:r>
              <a:rPr lang="en-US" sz="1600" b="0" dirty="0"/>
              <a:t> et. al., “Considerations for AMP Devices”, IEEE 802.11-23/1140r0, July, 2023.</a:t>
            </a:r>
          </a:p>
          <a:p>
            <a:pPr marL="0" indent="0">
              <a:buNone/>
            </a:pPr>
            <a:r>
              <a:rPr lang="en-US" sz="1600" b="0" dirty="0"/>
              <a:t>[2] Rojan Chitrakar et. al., “AMP Pairing and ID Assignment,” IEEE 802.11-25/1241r1, July 2025.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C86B35-7E2D-0F8E-86D9-2CD6ED446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42CC0-D945-D17A-9BB0-3F5F18747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F82C2-E5E9-42D7-F28D-EE39ED1D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659EC-76F3-B521-7C31-1B327CD0F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4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2D7FE3-EA3E-F47E-9D7F-E3F840EC2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955692" cy="4699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Active Tx and backscatter AMP non-AP STAs may not have persistent memory</a:t>
            </a:r>
          </a:p>
          <a:p>
            <a:pPr lvl="1"/>
            <a:r>
              <a:rPr lang="en-US" dirty="0"/>
              <a:t>These STAs may lose any data not hardcoded once power is lost</a:t>
            </a:r>
          </a:p>
          <a:p>
            <a:pPr lvl="1"/>
            <a:r>
              <a:rPr lang="en-US" dirty="0"/>
              <a:t>Power loss is a risk for AMP STAs due to the unpredictable nature of energy harvesting</a:t>
            </a:r>
          </a:p>
          <a:p>
            <a:pPr lvl="1"/>
            <a:r>
              <a:rPr lang="en-US" dirty="0"/>
              <a:t>Writing data to non-volatile memory requires additional energy consumption [1]</a:t>
            </a:r>
            <a:br>
              <a:rPr lang="en-US" dirty="0"/>
            </a:br>
            <a:endParaRPr lang="en-US" dirty="0"/>
          </a:p>
          <a:p>
            <a:r>
              <a:rPr lang="en-US" dirty="0"/>
              <a:t>Persistent memory—adhere to baseline procedures</a:t>
            </a:r>
          </a:p>
          <a:p>
            <a:pPr lvl="1"/>
            <a:r>
              <a:rPr lang="en-US" dirty="0"/>
              <a:t>Devices capable of retaining data through power cycles allow an AMP AP to assign temporary IDs during association [2], e.g., AID12 </a:t>
            </a:r>
          </a:p>
          <a:p>
            <a:pPr lvl="1"/>
            <a:r>
              <a:rPr lang="en-US" dirty="0"/>
              <a:t>Authentication keys can be maintained over multiple sessions</a:t>
            </a:r>
            <a:br>
              <a:rPr lang="en-US" dirty="0"/>
            </a:br>
            <a:endParaRPr lang="en-US" dirty="0"/>
          </a:p>
          <a:p>
            <a:r>
              <a:rPr lang="en-US" dirty="0"/>
              <a:t>Non-persistent memory—use permanent IDs</a:t>
            </a:r>
          </a:p>
          <a:p>
            <a:pPr lvl="1"/>
            <a:r>
              <a:rPr lang="en-US" dirty="0"/>
              <a:t>AMP AP assigning temporary IDs won’t work</a:t>
            </a:r>
          </a:p>
          <a:p>
            <a:pPr lvl="1"/>
            <a:r>
              <a:rPr lang="en-US" dirty="0"/>
              <a:t>Instead, permanent IDs (hardcoded in the device) need to be used</a:t>
            </a:r>
          </a:p>
          <a:p>
            <a:pPr lvl="2"/>
            <a:r>
              <a:rPr lang="en-US" dirty="0"/>
              <a:t>MAC addresses for Active Tx non-AP AMP STAs and EPCs for backscatter AMP STAs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This contribution focuses on AMP non-AP STAs lacking persistent memory</a:t>
            </a:r>
          </a:p>
          <a:p>
            <a:pPr lvl="1"/>
            <a:r>
              <a:rPr lang="en-US" dirty="0"/>
              <a:t>How to discover these STAs, retrieve their permanent IDs, and facilitate frame exchanges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73FB3C-6598-97B1-3ACA-8ADEA3608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2D320-C2DF-6304-CC72-E62FB3118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D1A03-4DF4-D33E-5021-6EF72744E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129D-6CCE-2340-9348-538B0E59B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82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B2AB0-A250-F4FC-4AF3-7057A0E77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C732B1-75AB-B1A8-C3FD-87D83846C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2910831"/>
            <a:ext cx="7772400" cy="374924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Offline Onboarding</a:t>
            </a:r>
          </a:p>
          <a:p>
            <a:pPr lvl="1"/>
            <a:r>
              <a:rPr lang="en-US" dirty="0"/>
              <a:t>Password configuration, which establishes the Pairwise Master Key (PMK) on both the AMP AP and AMP STA.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Initial Information Exchange (Discovery)</a:t>
            </a:r>
          </a:p>
          <a:p>
            <a:pPr lvl="1"/>
            <a:r>
              <a:rPr lang="en-US" dirty="0"/>
              <a:t>Following offline onboarding, the AP and STAs exchange fundamental information for the first time.</a:t>
            </a:r>
          </a:p>
          <a:p>
            <a:pPr lvl="2"/>
            <a:r>
              <a:rPr lang="en-US" dirty="0"/>
              <a:t>Examples include MAC addresses and basic device details.</a:t>
            </a:r>
          </a:p>
          <a:p>
            <a:pPr lvl="2"/>
            <a:r>
              <a:rPr lang="en-US" dirty="0"/>
              <a:t>In some cases, this can occur offline.</a:t>
            </a:r>
          </a:p>
          <a:p>
            <a:pPr lvl="3"/>
            <a:r>
              <a:rPr lang="en-US" dirty="0"/>
              <a:t>For instance, the AP may obtain the client's MAC address through a QR code located near the STA.</a:t>
            </a:r>
          </a:p>
          <a:p>
            <a:pPr lvl="1"/>
            <a:r>
              <a:rPr lang="en-US" dirty="0"/>
              <a:t>This process enables the AP to detect the presence of active AMP STAs.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AMP Operation Mode Information Exchange</a:t>
            </a:r>
          </a:p>
          <a:p>
            <a:pPr lvl="1"/>
            <a:r>
              <a:rPr lang="en-US" dirty="0"/>
              <a:t>The AP queries the STA for its operational capabilities and more comprehensive information.</a:t>
            </a:r>
          </a:p>
          <a:p>
            <a:pPr lvl="1"/>
            <a:r>
              <a:rPr lang="en-US" dirty="0"/>
              <a:t>This exchange helps the AP determine the appropriate Tx/Rx parameters.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AMP Trigger/Uplink Response</a:t>
            </a:r>
          </a:p>
          <a:p>
            <a:pPr lvl="1"/>
            <a:r>
              <a:rPr lang="en-US" dirty="0"/>
              <a:t>The AP initiates UL transmissions by triggering the client, which then responds by sending uplink data.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7D5E14-F642-BB7B-2B9E-BDEE081C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E2E AMP Operation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0C953-E5F8-A2A2-D58D-C1E73DE63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58B4B-E821-3BDA-F648-BBFB179E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3405-4835-7C74-C374-F68F779BF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06887" y="647044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CC4A27-4657-04FC-F5B0-7F440891C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750" y="1615610"/>
            <a:ext cx="5478881" cy="1002556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598B77-1A55-DD9B-FD9C-F8603C9DCC8A}"/>
              </a:ext>
            </a:extLst>
          </p:cNvPr>
          <p:cNvSpPr/>
          <p:nvPr/>
        </p:nvSpPr>
        <p:spPr>
          <a:xfrm>
            <a:off x="974577" y="3547976"/>
            <a:ext cx="7320925" cy="126196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2977607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B2D27-583B-DE5E-4E0D-7BB9A8D4A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C27F2C-8341-6048-9E2C-4C169EABC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201576"/>
            <a:ext cx="7772400" cy="20610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AMP AP and AMP STA share non-sensitive data.</a:t>
            </a:r>
          </a:p>
          <a:p>
            <a:pPr lvl="1"/>
            <a:r>
              <a:rPr lang="en-US" dirty="0"/>
              <a:t>For example, MAC addresses or EPC to be used as permanent identifiers</a:t>
            </a:r>
          </a:p>
          <a:p>
            <a:r>
              <a:rPr lang="en-US" dirty="0"/>
              <a:t>No security is required</a:t>
            </a:r>
          </a:p>
          <a:p>
            <a:r>
              <a:rPr lang="en-US" dirty="0"/>
              <a:t>AMP Discovery frame can be broadcast</a:t>
            </a:r>
          </a:p>
          <a:p>
            <a:pPr lvl="1"/>
            <a:r>
              <a:rPr lang="en-US" dirty="0"/>
              <a:t>Uplink responses can use random access methods</a:t>
            </a:r>
          </a:p>
          <a:p>
            <a:pPr lvl="2"/>
            <a:r>
              <a:rPr lang="en-US" dirty="0"/>
              <a:t>For example, slotted ALOHA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0B837CD-3A0C-FAAE-4B8D-47E96E64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 Discovery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FA5A5-1CEB-6363-D1C8-F68E4461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2EF9C-5E46-11C9-DE7E-889B642A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C3AC2-7BBA-1152-0ED4-997E23571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2D0444C-C0C9-DE5E-C829-C081B2A242B9}"/>
              </a:ext>
            </a:extLst>
          </p:cNvPr>
          <p:cNvGrpSpPr/>
          <p:nvPr/>
        </p:nvGrpSpPr>
        <p:grpSpPr>
          <a:xfrm>
            <a:off x="815244" y="1649395"/>
            <a:ext cx="6087423" cy="2273421"/>
            <a:chOff x="-572515" y="1517836"/>
            <a:chExt cx="6087423" cy="1980262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F85E2BF-AAD7-FC95-7669-3A7554627B91}"/>
                </a:ext>
              </a:extLst>
            </p:cNvPr>
            <p:cNvCxnSpPr>
              <a:cxnSpLocks/>
            </p:cNvCxnSpPr>
            <p:nvPr/>
          </p:nvCxnSpPr>
          <p:spPr>
            <a:xfrm>
              <a:off x="1582055" y="1986039"/>
              <a:ext cx="0" cy="1424093"/>
            </a:xfrm>
            <a:prstGeom prst="line">
              <a:avLst/>
            </a:prstGeom>
            <a:ln>
              <a:headEnd w="lg" len="lg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8FE5DA7-0EB0-65F4-FD20-B3B3F89E2EBA}"/>
                </a:ext>
              </a:extLst>
            </p:cNvPr>
            <p:cNvCxnSpPr>
              <a:cxnSpLocks/>
            </p:cNvCxnSpPr>
            <p:nvPr/>
          </p:nvCxnSpPr>
          <p:spPr>
            <a:xfrm>
              <a:off x="4858656" y="1909839"/>
              <a:ext cx="0" cy="1413933"/>
            </a:xfrm>
            <a:prstGeom prst="line">
              <a:avLst/>
            </a:prstGeom>
            <a:ln w="12700">
              <a:headEnd w="lg" len="lg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99B6F1F-44A7-E460-4593-87F01BDC09B8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27" y="2135718"/>
              <a:ext cx="3284587" cy="360014"/>
            </a:xfrm>
            <a:prstGeom prst="straightConnector1">
              <a:avLst/>
            </a:prstGeom>
            <a:ln>
              <a:headEnd w="lg" len="lg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8B43D24-46FA-2A0A-3E87-BA624D3A3D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71174" y="2766908"/>
              <a:ext cx="3295706" cy="307944"/>
            </a:xfrm>
            <a:prstGeom prst="straightConnector1">
              <a:avLst/>
            </a:prstGeom>
            <a:ln w="12700">
              <a:headEnd w="lg" len="lg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F64C480-D86A-4F8D-C04A-F6DB621346FA}"/>
                </a:ext>
              </a:extLst>
            </p:cNvPr>
            <p:cNvSpPr txBox="1"/>
            <p:nvPr/>
          </p:nvSpPr>
          <p:spPr>
            <a:xfrm rot="388874">
              <a:off x="2072826" y="1963721"/>
              <a:ext cx="2275201" cy="3900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37160" tIns="91440" rIns="0" bIns="91440" rtlCol="0" anchor="t">
              <a:spAutoFit/>
            </a:bodyPr>
            <a:lstStyle/>
            <a:p>
              <a:pPr algn="ctr">
                <a:lnSpc>
                  <a:spcPct val="95000"/>
                </a:lnSpc>
                <a:spcBef>
                  <a:spcPts val="1200"/>
                </a:spcBef>
              </a:pPr>
              <a:r>
                <a:rPr lang="en-US" sz="1800" dirty="0">
                  <a:latin typeface="Times New Roman"/>
                  <a:cs typeface="Arial"/>
                </a:rPr>
                <a:t>AMP Discovery frame</a:t>
              </a:r>
              <a:endParaRPr lang="en-US" sz="18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D812149-87AC-D047-ADFE-3E41AE874AC3}"/>
                </a:ext>
              </a:extLst>
            </p:cNvPr>
            <p:cNvSpPr txBox="1"/>
            <p:nvPr/>
          </p:nvSpPr>
          <p:spPr>
            <a:xfrm rot="21228314">
              <a:off x="1779576" y="2878813"/>
              <a:ext cx="2555557" cy="6192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37160" tIns="91440" rIns="0" bIns="91440" rtlCol="0" anchor="t">
              <a:spAutoFit/>
            </a:bodyPr>
            <a:lstStyle/>
            <a:p>
              <a:pPr algn="ctr">
                <a:lnSpc>
                  <a:spcPct val="95000"/>
                </a:lnSpc>
                <a:spcBef>
                  <a:spcPts val="1200"/>
                </a:spcBef>
              </a:pPr>
              <a:r>
                <a:rPr lang="en-US" sz="1800" dirty="0">
                  <a:latin typeface="Times New Roman"/>
                  <a:cs typeface="Arial"/>
                </a:rPr>
                <a:t>UL Response</a:t>
              </a:r>
              <a:br>
                <a:rPr lang="en-US" sz="1800" dirty="0">
                  <a:latin typeface="Times New Roman"/>
                  <a:cs typeface="Arial"/>
                </a:rPr>
              </a:br>
              <a:r>
                <a:rPr lang="en-US" sz="1800" dirty="0">
                  <a:latin typeface="Times New Roman"/>
                  <a:cs typeface="Arial"/>
                </a:rPr>
                <a:t> (Permanent ID)</a:t>
              </a:r>
              <a:endParaRPr lang="en-US" sz="1800" dirty="0"/>
            </a:p>
          </p:txBody>
        </p:sp>
        <p:sp>
          <p:nvSpPr>
            <p:cNvPr id="15" name="Left Brace 14">
              <a:extLst>
                <a:ext uri="{FF2B5EF4-FFF2-40B4-BE49-F238E27FC236}">
                  <a16:creationId xmlns:a16="http://schemas.microsoft.com/office/drawing/2014/main" id="{CD0C157F-2F6F-A0B5-ABF3-F33DA3B383D0}"/>
                </a:ext>
              </a:extLst>
            </p:cNvPr>
            <p:cNvSpPr/>
            <p:nvPr/>
          </p:nvSpPr>
          <p:spPr>
            <a:xfrm>
              <a:off x="1324427" y="2142067"/>
              <a:ext cx="170547" cy="942945"/>
            </a:xfrm>
            <a:prstGeom prst="leftBrace">
              <a:avLst/>
            </a:prstGeom>
            <a:ln>
              <a:headEnd w="lg" len="lg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5E519A8-7605-4EFD-0670-349F1626CE9F}"/>
                </a:ext>
              </a:extLst>
            </p:cNvPr>
            <p:cNvSpPr txBox="1"/>
            <p:nvPr/>
          </p:nvSpPr>
          <p:spPr>
            <a:xfrm>
              <a:off x="-572515" y="2395916"/>
              <a:ext cx="1896942" cy="3646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37160" tIns="91440" rIns="0" bIns="91440" rtlCol="0">
              <a:spAutoFit/>
            </a:bodyPr>
            <a:lstStyle/>
            <a:p>
              <a:pPr algn="ctr">
                <a:lnSpc>
                  <a:spcPct val="95000"/>
                </a:lnSpc>
                <a:spcBef>
                  <a:spcPts val="1200"/>
                </a:spcBef>
              </a:pPr>
              <a:r>
                <a:rPr lang="en-US" sz="1600" dirty="0">
                  <a:solidFill>
                    <a:schemeClr val="tx1"/>
                  </a:solidFill>
                </a:rPr>
                <a:t>After on-boarding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2E8C87-7F80-EEB1-9A0C-020710D6AA94}"/>
                </a:ext>
              </a:extLst>
            </p:cNvPr>
            <p:cNvSpPr txBox="1"/>
            <p:nvPr/>
          </p:nvSpPr>
          <p:spPr>
            <a:xfrm>
              <a:off x="994957" y="1573776"/>
              <a:ext cx="1000033" cy="3900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37160" tIns="91440" rIns="0" bIns="91440" rtlCol="0">
              <a:spAutoFit/>
            </a:bodyPr>
            <a:lstStyle/>
            <a:p>
              <a:pPr algn="ctr">
                <a:lnSpc>
                  <a:spcPct val="95000"/>
                </a:lnSpc>
                <a:spcBef>
                  <a:spcPts val="1200"/>
                </a:spcBef>
              </a:pPr>
              <a:r>
                <a:rPr lang="en-US" sz="1800" dirty="0">
                  <a:solidFill>
                    <a:schemeClr val="tx1"/>
                  </a:solidFill>
                </a:rPr>
                <a:t>AMP AP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656A9C2-DF98-B21D-7B31-74BC5404C5AD}"/>
                </a:ext>
              </a:extLst>
            </p:cNvPr>
            <p:cNvSpPr txBox="1"/>
            <p:nvPr/>
          </p:nvSpPr>
          <p:spPr>
            <a:xfrm>
              <a:off x="4162685" y="1517836"/>
              <a:ext cx="1352223" cy="39006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37160" tIns="91440" rIns="0" bIns="91440" rtlCol="0">
              <a:spAutoFit/>
            </a:bodyPr>
            <a:lstStyle/>
            <a:p>
              <a:pPr algn="ctr">
                <a:lnSpc>
                  <a:spcPct val="95000"/>
                </a:lnSpc>
                <a:spcBef>
                  <a:spcPts val="1200"/>
                </a:spcBef>
              </a:pPr>
              <a:r>
                <a:rPr lang="en-US" sz="1800" dirty="0">
                  <a:solidFill>
                    <a:schemeClr val="tx1"/>
                  </a:solidFill>
                </a:rPr>
                <a:t>AMP STA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637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75D81B-48FF-0CF0-ED3F-9FF8583DC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AMP AP can assign a short ID (X bits) derived from the permanent ID to identify an AMP STA</a:t>
            </a:r>
          </a:p>
          <a:p>
            <a:pPr lvl="1"/>
            <a:r>
              <a:rPr lang="en-US" dirty="0"/>
              <a:t>E.g., By default, use the X LSBs of the permanent ID</a:t>
            </a:r>
          </a:p>
          <a:p>
            <a:endParaRPr lang="en-US" dirty="0"/>
          </a:p>
          <a:p>
            <a:r>
              <a:rPr lang="en-US" dirty="0"/>
              <a:t>If a collision occurs of short IDs, the AP uses the X LSBs of a hash of the full permanent ID instead.</a:t>
            </a:r>
          </a:p>
          <a:p>
            <a:endParaRPr lang="en-US" dirty="0"/>
          </a:p>
          <a:p>
            <a:r>
              <a:rPr lang="en-US" dirty="0"/>
              <a:t>A one-bit flag to indicate whether the default short ID is in use.</a:t>
            </a:r>
          </a:p>
          <a:p>
            <a:endParaRPr lang="en-US" dirty="0"/>
          </a:p>
          <a:p>
            <a:r>
              <a:rPr lang="en-US" dirty="0"/>
              <a:t>The AP may also use a short ID for its own identification.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593660-3F11-8465-46DE-C2A0B5D82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ID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D34D5-44F0-9D0F-A396-78F9054F9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753CD-9DD0-4B4F-072B-B97625EF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0A147-738C-35A4-1FBA-8DC64D21D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2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EFFBA1-C201-272C-C315-4ECE791CF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4700259" cy="4495800"/>
          </a:xfrm>
        </p:spPr>
        <p:txBody>
          <a:bodyPr/>
          <a:lstStyle/>
          <a:p>
            <a:pPr marL="347472" indent="-347472" algn="l" rtl="0" eaLnBrk="0" hangingPunct="0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AP and STAs may use short IDs (if they need to be present) when they exchange frames 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347472" indent="-347472" algn="l" rtl="0" eaLnBrk="0" hangingPunct="0">
              <a:spcBef>
                <a:spcPts val="48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347472" indent="-347472" algn="l" rtl="0" eaLnBrk="0" hangingPunct="0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One-time authentication may use short IDs to derive the transient key for MIC and encryption.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409FDE-70F3-7D21-823B-229A7B945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E2E 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62499-C88D-6A8C-E490-87FE3332D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7BA83-FD67-60F7-8849-26101875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B9CE0-E859-A0C3-100C-FB4B47436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6440EF6-F453-6370-2C07-470B1344387E}"/>
              </a:ext>
            </a:extLst>
          </p:cNvPr>
          <p:cNvGrpSpPr/>
          <p:nvPr/>
        </p:nvGrpSpPr>
        <p:grpSpPr>
          <a:xfrm>
            <a:off x="5386059" y="1759566"/>
            <a:ext cx="3526971" cy="3345835"/>
            <a:chOff x="5447995" y="2244057"/>
            <a:chExt cx="3526971" cy="334583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59F539A-AFA7-ADC9-AE15-4AD5941AE963}"/>
                </a:ext>
              </a:extLst>
            </p:cNvPr>
            <p:cNvGrpSpPr/>
            <p:nvPr/>
          </p:nvGrpSpPr>
          <p:grpSpPr>
            <a:xfrm>
              <a:off x="5447995" y="2244057"/>
              <a:ext cx="3526971" cy="2700565"/>
              <a:chOff x="827314" y="416076"/>
              <a:chExt cx="4702628" cy="3600753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49F61796-31FF-D10D-C24C-59545AE1B4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51429" y="843037"/>
                <a:ext cx="0" cy="3141135"/>
              </a:xfrm>
              <a:prstGeom prst="line">
                <a:avLst/>
              </a:prstGeom>
              <a:ln>
                <a:headEnd w="lg" len="lg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DDDA30B-C20C-DE61-8C55-62AB6889AB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28030" y="766837"/>
                <a:ext cx="0" cy="3249992"/>
              </a:xfrm>
              <a:prstGeom prst="line">
                <a:avLst/>
              </a:prstGeom>
              <a:ln>
                <a:headEnd w="lg" len="lg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DDE8F259-421A-5111-3308-978AFD915E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47801" y="992716"/>
                <a:ext cx="3276600" cy="232834"/>
              </a:xfrm>
              <a:prstGeom prst="straightConnector1">
                <a:avLst/>
              </a:prstGeom>
              <a:ln>
                <a:headEnd w="lg" len="lg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E5A2548C-F23B-0F33-EB45-588DCA90DD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66851" y="2588079"/>
                <a:ext cx="3257550" cy="412750"/>
              </a:xfrm>
              <a:prstGeom prst="straightConnector1">
                <a:avLst/>
              </a:prstGeom>
              <a:ln>
                <a:headEnd w="lg" len="lg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88E6171-B247-F99B-4C5A-9463D884ABC3}"/>
                  </a:ext>
                </a:extLst>
              </p:cNvPr>
              <p:cNvSpPr txBox="1"/>
              <p:nvPr/>
            </p:nvSpPr>
            <p:spPr>
              <a:xfrm rot="245459">
                <a:off x="1952121" y="589005"/>
                <a:ext cx="2105740" cy="5355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102870" tIns="68580" rIns="0" bIns="68580" rtlCol="0">
                <a:spAutoFit/>
              </a:bodyPr>
              <a:lstStyle/>
              <a:p>
                <a:pPr algn="ctr">
                  <a:lnSpc>
                    <a:spcPct val="95000"/>
                  </a:lnSpc>
                  <a:spcBef>
                    <a:spcPts val="900"/>
                  </a:spcBef>
                </a:pPr>
                <a:r>
                  <a:rPr lang="en-US" sz="900" dirty="0"/>
                  <a:t>Unprotected AMP Trigger frame (with </a:t>
                </a:r>
                <a:r>
                  <a:rPr lang="en-US" sz="900" dirty="0" err="1"/>
                  <a:t>ANonce</a:t>
                </a:r>
                <a:r>
                  <a:rPr lang="en-US" sz="900" dirty="0"/>
                  <a:t>)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08C487-5CF1-504E-4CED-D4EFF27FD3C4}"/>
                  </a:ext>
                </a:extLst>
              </p:cNvPr>
              <p:cNvSpPr txBox="1"/>
              <p:nvPr/>
            </p:nvSpPr>
            <p:spPr>
              <a:xfrm rot="21149303">
                <a:off x="1867681" y="2725897"/>
                <a:ext cx="2555557" cy="5355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102870" tIns="68580" rIns="0" bIns="68580" rtlCol="0">
                <a:spAutoFit/>
              </a:bodyPr>
              <a:lstStyle/>
              <a:p>
                <a:pPr algn="ctr">
                  <a:lnSpc>
                    <a:spcPct val="95000"/>
                  </a:lnSpc>
                  <a:spcBef>
                    <a:spcPts val="900"/>
                  </a:spcBef>
                </a:pPr>
                <a:r>
                  <a:rPr lang="en-US" sz="900" dirty="0"/>
                  <a:t>[Encrypted response] + </a:t>
                </a:r>
                <a:br>
                  <a:rPr lang="en-US" sz="900" dirty="0"/>
                </a:br>
                <a:r>
                  <a:rPr lang="en-US" sz="900" dirty="0"/>
                  <a:t>MIC + </a:t>
                </a:r>
                <a:r>
                  <a:rPr lang="en-US" sz="900" dirty="0" err="1"/>
                  <a:t>SNonce</a:t>
                </a:r>
                <a:endParaRPr lang="en-US" sz="900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C8C955-1A72-0FA2-A965-C9AFB0ED5CB2}"/>
                  </a:ext>
                </a:extLst>
              </p:cNvPr>
              <p:cNvSpPr txBox="1"/>
              <p:nvPr/>
            </p:nvSpPr>
            <p:spPr>
              <a:xfrm>
                <a:off x="847913" y="440428"/>
                <a:ext cx="1052511" cy="3893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102870" tIns="68580" rIns="0" bIns="68580" rtlCol="0">
                <a:spAutoFit/>
              </a:bodyPr>
              <a:lstStyle/>
              <a:p>
                <a:pPr algn="ctr">
                  <a:lnSpc>
                    <a:spcPct val="95000"/>
                  </a:lnSpc>
                  <a:spcBef>
                    <a:spcPts val="900"/>
                  </a:spcBef>
                </a:pPr>
                <a:r>
                  <a:rPr lang="en-US" sz="1050" dirty="0"/>
                  <a:t>AMP AP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42A6522-B0BC-FDE4-8B4E-7DAEF3372BE0}"/>
                  </a:ext>
                </a:extLst>
              </p:cNvPr>
              <p:cNvSpPr txBox="1"/>
              <p:nvPr/>
            </p:nvSpPr>
            <p:spPr>
              <a:xfrm>
                <a:off x="4020458" y="416076"/>
                <a:ext cx="1324428" cy="3893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102870" tIns="68580" rIns="0" bIns="68580" rtlCol="0">
                <a:spAutoFit/>
              </a:bodyPr>
              <a:lstStyle/>
              <a:p>
                <a:pPr algn="ctr">
                  <a:lnSpc>
                    <a:spcPct val="95000"/>
                  </a:lnSpc>
                  <a:spcBef>
                    <a:spcPts val="900"/>
                  </a:spcBef>
                </a:pPr>
                <a:r>
                  <a:rPr lang="en-US" sz="1050" dirty="0"/>
                  <a:t>AMP STA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3901820-95A1-8495-D939-3B25D41767A1}"/>
                  </a:ext>
                </a:extLst>
              </p:cNvPr>
              <p:cNvSpPr/>
              <p:nvPr/>
            </p:nvSpPr>
            <p:spPr>
              <a:xfrm>
                <a:off x="4074281" y="1379814"/>
                <a:ext cx="1455661" cy="48164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>
                    <a:solidFill>
                      <a:schemeClr val="tx1"/>
                    </a:solidFill>
                  </a:rPr>
                  <a:t>Generate </a:t>
                </a:r>
                <a:r>
                  <a:rPr lang="en-US" sz="900" dirty="0" err="1">
                    <a:solidFill>
                      <a:schemeClr val="tx1"/>
                    </a:solidFill>
                  </a:rPr>
                  <a:t>SNonce</a:t>
                </a: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9D13AF8-3A9E-7E60-FA95-C6FA62FE33C3}"/>
                  </a:ext>
                </a:extLst>
              </p:cNvPr>
              <p:cNvSpPr/>
              <p:nvPr/>
            </p:nvSpPr>
            <p:spPr>
              <a:xfrm>
                <a:off x="4066117" y="1931309"/>
                <a:ext cx="1398511" cy="5765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>
                    <a:solidFill>
                      <a:schemeClr val="tx1"/>
                    </a:solidFill>
                  </a:rPr>
                  <a:t>Compute transient key for MIC/Encryption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46FBD35-86AB-9926-AD6D-66018EEECCE4}"/>
                  </a:ext>
                </a:extLst>
              </p:cNvPr>
              <p:cNvSpPr/>
              <p:nvPr/>
            </p:nvSpPr>
            <p:spPr>
              <a:xfrm>
                <a:off x="827314" y="3206453"/>
                <a:ext cx="1343783" cy="3531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>
                    <a:solidFill>
                      <a:schemeClr val="tx1"/>
                    </a:solidFill>
                  </a:rPr>
                  <a:t>Decryption + Integrity check</a:t>
                </a: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03DCEF9-8983-21AA-E068-3F36AAB60D4C}"/>
                </a:ext>
              </a:extLst>
            </p:cNvPr>
            <p:cNvSpPr txBox="1"/>
            <p:nvPr/>
          </p:nvSpPr>
          <p:spPr>
            <a:xfrm>
              <a:off x="6364619" y="4890586"/>
              <a:ext cx="1903631" cy="3139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02870" tIns="68580" rIns="0" bIns="68580" rtlCol="0">
              <a:spAutoFit/>
            </a:bodyPr>
            <a:lstStyle/>
            <a:p>
              <a:pPr>
                <a:lnSpc>
                  <a:spcPct val="95000"/>
                </a:lnSpc>
                <a:spcBef>
                  <a:spcPts val="900"/>
                </a:spcBef>
              </a:pPr>
              <a:r>
                <a:rPr lang="en-US" b="1" dirty="0"/>
                <a:t>One-shot authentication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CE17651-B439-EC16-5BB6-9BFC947FC595}"/>
                </a:ext>
              </a:extLst>
            </p:cNvPr>
            <p:cNvSpPr txBox="1"/>
            <p:nvPr/>
          </p:nvSpPr>
          <p:spPr>
            <a:xfrm>
              <a:off x="5680217" y="5144385"/>
              <a:ext cx="3245763" cy="4455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02870" tIns="68580" rIns="0" bIns="68580" rtlCol="0">
              <a:spAutoFit/>
            </a:bodyPr>
            <a:lstStyle/>
            <a:p>
              <a:pPr algn="ctr">
                <a:lnSpc>
                  <a:spcPct val="95000"/>
                </a:lnSpc>
                <a:spcBef>
                  <a:spcPts val="900"/>
                </a:spcBef>
              </a:pPr>
              <a:r>
                <a:rPr lang="en-US" sz="1050" dirty="0"/>
                <a:t>AMP AP and AMP STA know PMK used to generate a transient key through offline onboarding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694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CEA67D-A17F-046C-7DCB-A75430E71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absence of persistent memory, an AMP STA may fail to recall previously sharing its permanent ID with the AP</a:t>
            </a:r>
          </a:p>
          <a:p>
            <a:pPr lvl="1"/>
            <a:r>
              <a:rPr lang="en-US" dirty="0"/>
              <a:t>The AMP STA might resend the ID if it does not remember having sent it before.</a:t>
            </a:r>
          </a:p>
          <a:p>
            <a:pPr lvl="1"/>
            <a:r>
              <a:rPr lang="en-US" dirty="0"/>
              <a:t>This behavior offers an added benefit:</a:t>
            </a:r>
          </a:p>
          <a:p>
            <a:pPr lvl="2"/>
            <a:r>
              <a:rPr lang="en-US" dirty="0"/>
              <a:t>When an AMP STA resends its ID, the AP can infer that the STA may have forgotten prior communication with the AP.</a:t>
            </a:r>
          </a:p>
          <a:p>
            <a:pPr lvl="2"/>
            <a:r>
              <a:rPr lang="en-US" dirty="0"/>
              <a:t>Consequently, the AP can initiate measures to re-establish the setup, such as requesting the STA’s capabilities.</a:t>
            </a:r>
          </a:p>
          <a:p>
            <a:endParaRPr lang="en-US" dirty="0"/>
          </a:p>
          <a:p>
            <a:r>
              <a:rPr lang="en-US" dirty="0"/>
              <a:t>The configuration for Active Tx and backscatter non-AP STAs lacking persistent memory can also be applied to those with persistent memory.</a:t>
            </a:r>
          </a:p>
          <a:p>
            <a:pPr lvl="1"/>
            <a:r>
              <a:rPr lang="en-US" dirty="0"/>
              <a:t>But recommend to use methods similar to baseline procedures for devices with persistent memory.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2F7683-5E98-B529-6BDC-02DE310D7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Thoughts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1AA61-29BC-0439-A1CD-DE2C12558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DD1E0-F1C1-8030-8970-FB56D856A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FC519-44C7-4C76-748B-F2F566322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08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80A18F-EF1B-74B0-7B76-DD81808F3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AMP STAs with persistent memory—methods similar to baseline procedures</a:t>
            </a:r>
          </a:p>
          <a:p>
            <a:pPr lvl="1"/>
            <a:r>
              <a:rPr lang="en-US" dirty="0"/>
              <a:t>E.g., use AID12 as a STA identifier</a:t>
            </a:r>
            <a:br>
              <a:rPr lang="en-US" dirty="0"/>
            </a:br>
            <a:endParaRPr lang="en-US" dirty="0"/>
          </a:p>
          <a:p>
            <a:r>
              <a:rPr lang="en-US" dirty="0"/>
              <a:t>For AMP STAs lacking persistent memory—use permanent IDs</a:t>
            </a:r>
          </a:p>
          <a:p>
            <a:pPr lvl="1"/>
            <a:r>
              <a:rPr lang="en-US" dirty="0"/>
              <a:t>E.g., MAC address or EPC</a:t>
            </a:r>
          </a:p>
          <a:p>
            <a:endParaRPr lang="en-US" dirty="0"/>
          </a:p>
          <a:p>
            <a:r>
              <a:rPr lang="en-US" dirty="0"/>
              <a:t>Short IDs can be used by AMP AP and AMP STA</a:t>
            </a:r>
          </a:p>
          <a:p>
            <a:pPr lvl="1"/>
            <a:r>
              <a:rPr lang="en-US" dirty="0"/>
              <a:t>Derived from permanent IDs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E151B5-A6DC-FBD5-CC6D-6C197178A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11819-BBA3-9533-346D-970EE28F4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8ACF8-7048-8A3B-3FF6-D908882F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A1A76-8182-1505-317C-34AD1BE8D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55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A1AD9D-ACCE-51A7-3C57-B43E6F4B5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agree to add the following text to the 802.11bp SFD:</a:t>
            </a:r>
          </a:p>
          <a:p>
            <a:pPr lvl="1"/>
            <a:r>
              <a:rPr lang="en-US" dirty="0"/>
              <a:t>802.11bp uses a discovery frame to discover Active Tx non-AP AMP STAs.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A60DBC-8A03-F038-0B19-2BB32265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4A69B-005C-EAD7-438E-2562005F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E6E50-FB33-854A-DE54-B77E994B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Sanket Kalamkar et al., Qualcomm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7DB71-EDF7-16E7-C551-AEF5296D9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87284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BE71135422B44EA215DE9B5DC95432" ma:contentTypeVersion="17" ma:contentTypeDescription="Create a new document." ma:contentTypeScope="" ma:versionID="61382a0c55613de6c021cb690438046c">
  <xsd:schema xmlns:xsd="http://www.w3.org/2001/XMLSchema" xmlns:xs="http://www.w3.org/2001/XMLSchema" xmlns:p="http://schemas.microsoft.com/office/2006/metadata/properties" xmlns:ns3="7f19a001-2fb4-4fe7-ae93-7951d46b483b" xmlns:ns4="c3228d3a-7dfb-4c96-8510-2901c972099d" targetNamespace="http://schemas.microsoft.com/office/2006/metadata/properties" ma:root="true" ma:fieldsID="72029139f412e7eb65bb75cd152b5e56" ns3:_="" ns4:_="">
    <xsd:import namespace="7f19a001-2fb4-4fe7-ae93-7951d46b483b"/>
    <xsd:import namespace="c3228d3a-7dfb-4c96-8510-2901c972099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9a001-2fb4-4fe7-ae93-7951d46b4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228d3a-7dfb-4c96-8510-2901c972099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f19a001-2fb4-4fe7-ae93-7951d46b483b" xsi:nil="true"/>
  </documentManagement>
</p:properties>
</file>

<file path=customXml/itemProps1.xml><?xml version="1.0" encoding="utf-8"?>
<ds:datastoreItem xmlns:ds="http://schemas.openxmlformats.org/officeDocument/2006/customXml" ds:itemID="{A48754DE-018A-47B4-99F5-4DE3DC20CB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20B0D2-226E-4D08-9859-8056F01B03F2}">
  <ds:schemaRefs>
    <ds:schemaRef ds:uri="7f19a001-2fb4-4fe7-ae93-7951d46b483b"/>
    <ds:schemaRef ds:uri="c3228d3a-7dfb-4c96-8510-2901c97209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0BCFC8-6392-455F-94EF-B2BFA21CB3E7}">
  <ds:schemaRefs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c3228d3a-7dfb-4c96-8510-2901c972099d"/>
    <ds:schemaRef ds:uri="7f19a001-2fb4-4fe7-ae93-7951d46b483b"/>
  </ds:schemaRefs>
</ds:datastoreItem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21379</TotalTime>
  <Words>1148</Words>
  <Application>Microsoft Office PowerPoint</Application>
  <PresentationFormat>On-screen Show (4:3)</PresentationFormat>
  <Paragraphs>148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802-11-Submission</vt:lpstr>
      <vt:lpstr>Discovery of Active Tx and Backscatter AMP STAs</vt:lpstr>
      <vt:lpstr>Introduction</vt:lpstr>
      <vt:lpstr>E2E AMP Operation</vt:lpstr>
      <vt:lpstr>AMP Discovery</vt:lpstr>
      <vt:lpstr>Short ID</vt:lpstr>
      <vt:lpstr>An E2E View</vt:lpstr>
      <vt:lpstr>Additional Thoughts</vt:lpstr>
      <vt:lpstr>Summary</vt:lpstr>
      <vt:lpstr>SP1</vt:lpstr>
      <vt:lpstr>SP2</vt:lpstr>
      <vt:lpstr>SP3</vt:lpstr>
      <vt:lpstr>References</vt:lpstr>
    </vt:vector>
  </TitlesOfParts>
  <Company>AT&amp;T Labs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 Access for AMP</dc:title>
  <dc:creator>sankal@qti.qualcomm.com</dc:creator>
  <cp:lastModifiedBy>Sanket Kalamkar</cp:lastModifiedBy>
  <cp:revision>4</cp:revision>
  <cp:lastPrinted>1998-02-10T13:28:06Z</cp:lastPrinted>
  <dcterms:created xsi:type="dcterms:W3CDTF">2007-05-21T21:00:37Z</dcterms:created>
  <dcterms:modified xsi:type="dcterms:W3CDTF">2025-09-17T19:50:17Z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0x0101002ABE71135422B44EA215DE9B5DC95432</vt:lpwstr>
  </property>
</Properties>
</file>