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4"/>
  </p:notesMasterIdLst>
  <p:handoutMasterIdLst>
    <p:handoutMasterId r:id="rId15"/>
  </p:handoutMasterIdLst>
  <p:sldIdLst>
    <p:sldId id="363" r:id="rId2"/>
    <p:sldId id="2523" r:id="rId3"/>
    <p:sldId id="2564" r:id="rId4"/>
    <p:sldId id="2566" r:id="rId5"/>
    <p:sldId id="2532" r:id="rId6"/>
    <p:sldId id="2561" r:id="rId7"/>
    <p:sldId id="2513" r:id="rId8"/>
    <p:sldId id="2547" r:id="rId9"/>
    <p:sldId id="2568" r:id="rId10"/>
    <p:sldId id="2569" r:id="rId11"/>
    <p:sldId id="2570" r:id="rId12"/>
    <p:sldId id="2469" r:id="rId13"/>
  </p:sldIdLst>
  <p:sldSz cx="12192000" cy="6858000"/>
  <p:notesSz cx="6858000" cy="9237663"/>
  <p:defaultTextStyle>
    <a:defPPr>
      <a:defRPr lang="en-GB"/>
    </a:defPPr>
    <a:lvl1pPr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Rolfe" initials="BR" lastIdx="1" clrIdx="0"/>
  <p:cmAuthor id="2" name="Rojan Chitrakar" initials="RC" lastIdx="4" clrIdx="1">
    <p:extLst>
      <p:ext uri="{19B8F6BF-5375-455C-9EA6-DF929625EA0E}">
        <p15:presenceInfo xmlns:p15="http://schemas.microsoft.com/office/powerpoint/2012/main" userId="S-1-5-21-147214757-305610072-1517763936-9659282" providerId="AD"/>
      </p:ext>
    </p:extLst>
  </p:cmAuthor>
  <p:cmAuthor id="3" name="Ian Bajaj" initials="IB" lastIdx="10" clrIdx="2">
    <p:extLst>
      <p:ext uri="{19B8F6BF-5375-455C-9EA6-DF929625EA0E}">
        <p15:presenceInfo xmlns:p15="http://schemas.microsoft.com/office/powerpoint/2012/main" userId="S-1-5-21-147214757-305610072-1517763936-106135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81F7C7"/>
    <a:srgbClr val="FEC2C2"/>
    <a:srgbClr val="C0F6D1"/>
    <a:srgbClr val="CDFFE4"/>
    <a:srgbClr val="FF8B8B"/>
    <a:srgbClr val="00B485"/>
    <a:srgbClr val="F5B005"/>
    <a:srgbClr val="0000FF"/>
    <a:srgbClr val="A7E6FF"/>
    <a:srgbClr val="FAEE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51" autoAdjust="0"/>
  </p:normalViewPr>
  <p:slideViewPr>
    <p:cSldViewPr>
      <p:cViewPr varScale="1">
        <p:scale>
          <a:sx n="70" d="100"/>
          <a:sy n="70" d="100"/>
        </p:scale>
        <p:origin x="468" y="60"/>
      </p:cViewPr>
      <p:guideLst>
        <p:guide orient="horz" pos="2160"/>
        <p:guide pos="3840"/>
      </p:guideLst>
    </p:cSldViewPr>
  </p:slideViewPr>
  <p:outlineViewPr>
    <p:cViewPr varScale="1">
      <p:scale>
        <a:sx n="170" d="200"/>
        <a:sy n="170" d="200"/>
      </p:scale>
      <p:origin x="-780" y="-84"/>
    </p:cViewPr>
  </p:outlineViewPr>
  <p:notesTextViewPr>
    <p:cViewPr>
      <p:scale>
        <a:sx n="3" d="2"/>
        <a:sy n="3" d="2"/>
      </p:scale>
      <p:origin x="0" y="-16"/>
    </p:cViewPr>
  </p:notesTextViewPr>
  <p:notesViewPr>
    <p:cSldViewPr>
      <p:cViewPr varScale="1">
        <p:scale>
          <a:sx n="56" d="100"/>
          <a:sy n="56" d="100"/>
        </p:scale>
        <p:origin x="2520" y="4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871C6C-6FC0-4A0A-ABB5-B4B154473F89}"/>
              </a:ext>
            </a:extLst>
          </p:cNvPr>
          <p:cNvSpPr>
            <a:spLocks noGrp="1"/>
          </p:cNvSpPr>
          <p:nvPr>
            <p:ph type="hdr" sz="quarter"/>
          </p:nvPr>
        </p:nvSpPr>
        <p:spPr>
          <a:xfrm>
            <a:off x="0" y="0"/>
            <a:ext cx="2971800" cy="463550"/>
          </a:xfrm>
          <a:prstGeom prst="rect">
            <a:avLst/>
          </a:prstGeom>
        </p:spPr>
        <p:txBody>
          <a:bodyPr vert="horz" lIns="91440" tIns="45720" rIns="91440" bIns="45720" rtlCol="0"/>
          <a:lstStyle>
            <a:lvl1pPr algn="l">
              <a:defRPr sz="1200"/>
            </a:lvl1pPr>
          </a:lstStyle>
          <a:p>
            <a:endParaRPr lang="en-SG"/>
          </a:p>
        </p:txBody>
      </p:sp>
      <p:sp>
        <p:nvSpPr>
          <p:cNvPr id="4" name="Footer Placeholder 3">
            <a:extLst>
              <a:ext uri="{FF2B5EF4-FFF2-40B4-BE49-F238E27FC236}">
                <a16:creationId xmlns:a16="http://schemas.microsoft.com/office/drawing/2014/main" id="{6890DD54-1598-41BE-8646-B8960E0BA3E9}"/>
              </a:ext>
            </a:extLst>
          </p:cNvPr>
          <p:cNvSpPr>
            <a:spLocks noGrp="1"/>
          </p:cNvSpPr>
          <p:nvPr>
            <p:ph type="ftr" sz="quarter" idx="2"/>
          </p:nvPr>
        </p:nvSpPr>
        <p:spPr>
          <a:xfrm>
            <a:off x="0" y="8774113"/>
            <a:ext cx="2971800" cy="463550"/>
          </a:xfrm>
          <a:prstGeom prst="rect">
            <a:avLst/>
          </a:prstGeom>
        </p:spPr>
        <p:txBody>
          <a:bodyPr vert="horz" lIns="91440" tIns="45720" rIns="91440" bIns="45720" rtlCol="0" anchor="b"/>
          <a:lstStyle>
            <a:lvl1pPr algn="l">
              <a:defRPr sz="1200"/>
            </a:lvl1pPr>
          </a:lstStyle>
          <a:p>
            <a:endParaRPr lang="en-SG"/>
          </a:p>
        </p:txBody>
      </p:sp>
      <p:sp>
        <p:nvSpPr>
          <p:cNvPr id="5" name="Slide Number Placeholder 4">
            <a:extLst>
              <a:ext uri="{FF2B5EF4-FFF2-40B4-BE49-F238E27FC236}">
                <a16:creationId xmlns:a16="http://schemas.microsoft.com/office/drawing/2014/main" id="{79CCFC42-E2F6-45BB-AE49-CE97D5AD7320}"/>
              </a:ext>
            </a:extLst>
          </p:cNvPr>
          <p:cNvSpPr>
            <a:spLocks noGrp="1"/>
          </p:cNvSpPr>
          <p:nvPr>
            <p:ph type="sldNum" sz="quarter" idx="3"/>
          </p:nvPr>
        </p:nvSpPr>
        <p:spPr>
          <a:xfrm>
            <a:off x="3884613" y="8774113"/>
            <a:ext cx="2971800" cy="463550"/>
          </a:xfrm>
          <a:prstGeom prst="rect">
            <a:avLst/>
          </a:prstGeom>
        </p:spPr>
        <p:txBody>
          <a:bodyPr vert="horz" lIns="91440" tIns="45720" rIns="91440" bIns="45720" rtlCol="0" anchor="b"/>
          <a:lstStyle>
            <a:lvl1pPr algn="r">
              <a:defRPr sz="1200"/>
            </a:lvl1pPr>
          </a:lstStyle>
          <a:p>
            <a:fld id="{5A33EA2C-B2F0-4EC9-930A-698A9CA26983}" type="slidenum">
              <a:rPr lang="en-SG" smtClean="0"/>
              <a:t>‹#›</a:t>
            </a:fld>
            <a:endParaRPr lang="en-SG"/>
          </a:p>
        </p:txBody>
      </p:sp>
    </p:spTree>
    <p:extLst>
      <p:ext uri="{BB962C8B-B14F-4D97-AF65-F5344CB8AC3E}">
        <p14:creationId xmlns:p14="http://schemas.microsoft.com/office/powerpoint/2010/main" val="3081103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a:extLst>
              <a:ext uri="{FF2B5EF4-FFF2-40B4-BE49-F238E27FC236}">
                <a16:creationId xmlns:a16="http://schemas.microsoft.com/office/drawing/2014/main" id="{1FAD8B0C-1BCA-4B4B-86AE-C637127452A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5" name="AutoShape 2">
            <a:extLst>
              <a:ext uri="{FF2B5EF4-FFF2-40B4-BE49-F238E27FC236}">
                <a16:creationId xmlns:a16="http://schemas.microsoft.com/office/drawing/2014/main" id="{B58C36BB-FB5B-4752-861B-050CB2D2169D}"/>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6" name="AutoShape 3">
            <a:extLst>
              <a:ext uri="{FF2B5EF4-FFF2-40B4-BE49-F238E27FC236}">
                <a16:creationId xmlns:a16="http://schemas.microsoft.com/office/drawing/2014/main" id="{849DF383-6460-403D-AF77-5FFF96D9EF8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7" name="AutoShape 4">
            <a:extLst>
              <a:ext uri="{FF2B5EF4-FFF2-40B4-BE49-F238E27FC236}">
                <a16:creationId xmlns:a16="http://schemas.microsoft.com/office/drawing/2014/main" id="{9E279C52-D4F4-4280-B302-F741933E0195}"/>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8" name="AutoShape 5">
            <a:extLst>
              <a:ext uri="{FF2B5EF4-FFF2-40B4-BE49-F238E27FC236}">
                <a16:creationId xmlns:a16="http://schemas.microsoft.com/office/drawing/2014/main" id="{798152AC-16A6-47DC-A055-B74C14C5EC2B}"/>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9" name="Text Box 6">
            <a:extLst>
              <a:ext uri="{FF2B5EF4-FFF2-40B4-BE49-F238E27FC236}">
                <a16:creationId xmlns:a16="http://schemas.microsoft.com/office/drawing/2014/main" id="{7B12017D-B53A-4443-ACCE-293205F1A8AB}"/>
              </a:ext>
            </a:extLst>
          </p:cNvPr>
          <p:cNvSpPr txBox="1">
            <a:spLocks noChangeArrowheads="1"/>
          </p:cNvSpPr>
          <p:nvPr/>
        </p:nvSpPr>
        <p:spPr bwMode="auto">
          <a:xfrm>
            <a:off x="3429000" y="95250"/>
            <a:ext cx="27844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2" name="Rectangle 7">
            <a:extLst>
              <a:ext uri="{FF2B5EF4-FFF2-40B4-BE49-F238E27FC236}">
                <a16:creationId xmlns:a16="http://schemas.microsoft.com/office/drawing/2014/main" id="{7FBA8C1C-E32A-4F14-9D1F-D7601E734A75}"/>
              </a:ext>
            </a:extLst>
          </p:cNvPr>
          <p:cNvSpPr>
            <a:spLocks noGrp="1" noChangeArrowheads="1"/>
          </p:cNvSpPr>
          <p:nvPr>
            <p:ph type="dt"/>
          </p:nvPr>
        </p:nvSpPr>
        <p:spPr bwMode="auto">
          <a:xfrm>
            <a:off x="646113" y="85725"/>
            <a:ext cx="2700337" cy="211138"/>
          </a:xfrm>
          <a:prstGeom prst="rect">
            <a:avLst/>
          </a:prstGeom>
          <a:noFill/>
          <a:ln>
            <a:noFill/>
          </a:ln>
          <a:effectLst/>
        </p:spPr>
        <p:txBody>
          <a:bodyPr vert="horz" wrap="square" lIns="0" tIns="0" rIns="0" bIns="0" numCol="1" anchor="b"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b="1">
                <a:solidFill>
                  <a:srgbClr val="000000"/>
                </a:solidFill>
                <a:latin typeface="Times New Roman" charset="0"/>
                <a:ea typeface="ＭＳ Ｐゴシック" charset="0"/>
                <a:cs typeface="Arial Unicode MS" charset="0"/>
              </a:defRPr>
            </a:lvl1pPr>
          </a:lstStyle>
          <a:p>
            <a:pPr>
              <a:defRPr/>
            </a:pPr>
            <a:r>
              <a:rPr lang="en-US" dirty="0"/>
              <a:t>07/12/10</a:t>
            </a:r>
          </a:p>
        </p:txBody>
      </p:sp>
      <p:sp>
        <p:nvSpPr>
          <p:cNvPr id="3081" name="Rectangle 8">
            <a:extLst>
              <a:ext uri="{FF2B5EF4-FFF2-40B4-BE49-F238E27FC236}">
                <a16:creationId xmlns:a16="http://schemas.microsoft.com/office/drawing/2014/main" id="{E122C960-2A54-40F5-A908-87971E0C7034}"/>
              </a:ext>
            </a:extLst>
          </p:cNvPr>
          <p:cNvSpPr>
            <a:spLocks noGrp="1" noRot="1" noChangeAspect="1" noChangeArrowheads="1"/>
          </p:cNvSpPr>
          <p:nvPr>
            <p:ph type="sldImg"/>
          </p:nvPr>
        </p:nvSpPr>
        <p:spPr bwMode="auto">
          <a:xfrm>
            <a:off x="366713" y="698500"/>
            <a:ext cx="6121400" cy="3443288"/>
          </a:xfrm>
          <a:prstGeom prst="rect">
            <a:avLst/>
          </a:prstGeom>
          <a:noFill/>
          <a:ln w="126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Rectangle 9">
            <a:extLst>
              <a:ext uri="{FF2B5EF4-FFF2-40B4-BE49-F238E27FC236}">
                <a16:creationId xmlns:a16="http://schemas.microsoft.com/office/drawing/2014/main" id="{1234A300-5485-429F-944B-554FF57137BD}"/>
              </a:ext>
            </a:extLst>
          </p:cNvPr>
          <p:cNvSpPr>
            <a:spLocks noGrp="1" noChangeArrowheads="1"/>
          </p:cNvSpPr>
          <p:nvPr>
            <p:ph type="body"/>
          </p:nvPr>
        </p:nvSpPr>
        <p:spPr bwMode="auto">
          <a:xfrm>
            <a:off x="914400" y="4387850"/>
            <a:ext cx="5021263" cy="4148138"/>
          </a:xfrm>
          <a:prstGeom prst="rect">
            <a:avLst/>
          </a:prstGeom>
          <a:noFill/>
          <a:ln>
            <a:noFill/>
          </a:ln>
          <a:effectLst/>
        </p:spPr>
        <p:txBody>
          <a:bodyPr vert="horz" wrap="square" lIns="92160" tIns="46080" rIns="92160" bIns="46080" numCol="1" anchor="t" anchorCtr="0" compatLnSpc="1">
            <a:prstTxWarp prst="textNoShape">
              <a:avLst/>
            </a:prstTxWarp>
          </a:bodyPr>
          <a:lstStyle/>
          <a:p>
            <a:pPr lvl="0"/>
            <a:endParaRPr lang="en-US" altLang="en-US" noProof="0"/>
          </a:p>
        </p:txBody>
      </p:sp>
      <p:sp>
        <p:nvSpPr>
          <p:cNvPr id="3083" name="Text Box 10">
            <a:extLst>
              <a:ext uri="{FF2B5EF4-FFF2-40B4-BE49-F238E27FC236}">
                <a16:creationId xmlns:a16="http://schemas.microsoft.com/office/drawing/2014/main" id="{1C68885A-041B-4C0A-8E83-F16A43DC578F}"/>
              </a:ext>
            </a:extLst>
          </p:cNvPr>
          <p:cNvSpPr txBox="1">
            <a:spLocks noChangeArrowheads="1"/>
          </p:cNvSpPr>
          <p:nvPr/>
        </p:nvSpPr>
        <p:spPr bwMode="auto">
          <a:xfrm>
            <a:off x="3730625" y="8942388"/>
            <a:ext cx="24828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4" name="Rectangle 11">
            <a:extLst>
              <a:ext uri="{FF2B5EF4-FFF2-40B4-BE49-F238E27FC236}">
                <a16:creationId xmlns:a16="http://schemas.microsoft.com/office/drawing/2014/main" id="{41E70119-92F6-4621-AC57-B463517937D2}"/>
              </a:ext>
            </a:extLst>
          </p:cNvPr>
          <p:cNvSpPr>
            <a:spLocks noGrp="1" noChangeArrowheads="1"/>
          </p:cNvSpPr>
          <p:nvPr>
            <p:ph type="sldNum"/>
          </p:nvPr>
        </p:nvSpPr>
        <p:spPr bwMode="auto">
          <a:xfrm>
            <a:off x="2901950" y="8942388"/>
            <a:ext cx="784225" cy="730250"/>
          </a:xfrm>
          <a:prstGeom prst="rect">
            <a:avLst/>
          </a:prstGeom>
          <a:noFill/>
          <a:ln>
            <a:noFill/>
          </a:ln>
          <a:effectLst/>
        </p:spPr>
        <p:txBody>
          <a:bodyPr vert="horz" wrap="square" lIns="0" tIns="0" rIns="0" bIns="0" numCol="1" anchor="t" anchorCtr="0" compatLnSpc="1">
            <a:prstTxWarp prst="textNoShape">
              <a:avLst/>
            </a:prstTxWarp>
          </a:bodyPr>
          <a:lstStyle>
            <a:lvl1pPr algn="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defRPr>
            </a:lvl1pPr>
          </a:lstStyle>
          <a:p>
            <a:pPr>
              <a:defRPr/>
            </a:pPr>
            <a:r>
              <a:rPr lang="en-US" altLang="en-US" dirty="0"/>
              <a:t>Page </a:t>
            </a:r>
            <a:fld id="{AF55197A-4911-4ED0-BBAA-82A1653DF638}" type="slidenum">
              <a:rPr lang="en-US" altLang="en-US" smtClean="0"/>
              <a:pPr>
                <a:defRPr/>
              </a:pPr>
              <a:t>‹#›</a:t>
            </a:fld>
            <a:endParaRPr lang="en-US" altLang="en-US" dirty="0"/>
          </a:p>
        </p:txBody>
      </p:sp>
      <p:sp>
        <p:nvSpPr>
          <p:cNvPr id="25613" name="Rectangle 12">
            <a:extLst>
              <a:ext uri="{FF2B5EF4-FFF2-40B4-BE49-F238E27FC236}">
                <a16:creationId xmlns:a16="http://schemas.microsoft.com/office/drawing/2014/main" id="{A90C13E1-E327-4B98-B22B-780D71105C8B}"/>
              </a:ext>
            </a:extLst>
          </p:cNvPr>
          <p:cNvSpPr>
            <a:spLocks noChangeArrowheads="1"/>
          </p:cNvSpPr>
          <p:nvPr/>
        </p:nvSpPr>
        <p:spPr bwMode="auto">
          <a:xfrm>
            <a:off x="715963" y="8942388"/>
            <a:ext cx="2255837" cy="182562"/>
          </a:xfrm>
          <a:prstGeom prst="rect">
            <a:avLst/>
          </a:prstGeom>
          <a:noFill/>
          <a:ln>
            <a:noFill/>
          </a:ln>
        </p:spPr>
        <p:txBody>
          <a:bodyPr lIns="0" tIns="0" rIns="0" bIns="0">
            <a:spAutoFit/>
          </a:bodyPr>
          <a:lstStyle>
            <a:lvl1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1pPr>
            <a:lvl2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2pPr>
            <a:lvl3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3pPr>
            <a:lvl4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4pPr>
            <a:lvl5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9pPr>
          </a:lstStyle>
          <a:p>
            <a:pPr eaLnBrk="1" hangingPunct="1">
              <a:buClrTx/>
              <a:buFontTx/>
              <a:buNone/>
              <a:defRPr/>
            </a:pPr>
            <a:r>
              <a:rPr lang="en-US" altLang="en-US" dirty="0">
                <a:solidFill>
                  <a:srgbClr val="000000"/>
                </a:solidFill>
              </a:rPr>
              <a:t>Tentative agenda Full WG</a:t>
            </a:r>
          </a:p>
        </p:txBody>
      </p:sp>
      <p:sp>
        <p:nvSpPr>
          <p:cNvPr id="3086" name="Line 13">
            <a:extLst>
              <a:ext uri="{FF2B5EF4-FFF2-40B4-BE49-F238E27FC236}">
                <a16:creationId xmlns:a16="http://schemas.microsoft.com/office/drawing/2014/main" id="{4458E013-756C-4026-9A0C-ED693EE20CB3}"/>
              </a:ext>
            </a:extLst>
          </p:cNvPr>
          <p:cNvSpPr>
            <a:spLocks noChangeShapeType="1"/>
          </p:cNvSpPr>
          <p:nvPr/>
        </p:nvSpPr>
        <p:spPr bwMode="auto">
          <a:xfrm>
            <a:off x="736600" y="8940800"/>
            <a:ext cx="5405438"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dirty="0"/>
          </a:p>
        </p:txBody>
      </p:sp>
      <p:sp>
        <p:nvSpPr>
          <p:cNvPr id="3087" name="Line 14">
            <a:extLst>
              <a:ext uri="{FF2B5EF4-FFF2-40B4-BE49-F238E27FC236}">
                <a16:creationId xmlns:a16="http://schemas.microsoft.com/office/drawing/2014/main" id="{A892DDF2-531F-4C1A-BB8E-FDD3F71D9892}"/>
              </a:ext>
            </a:extLst>
          </p:cNvPr>
          <p:cNvSpPr>
            <a:spLocks noChangeShapeType="1"/>
          </p:cNvSpPr>
          <p:nvPr/>
        </p:nvSpPr>
        <p:spPr bwMode="auto">
          <a:xfrm>
            <a:off x="661988" y="295275"/>
            <a:ext cx="5554662"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dirty="0"/>
          </a:p>
        </p:txBody>
      </p:sp>
    </p:spTree>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ＭＳ Ｐゴシック" charset="0"/>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4FDF47AF-7F27-47A2-AC95-1B734D852285}"/>
              </a:ext>
            </a:extLst>
          </p:cNvPr>
          <p:cNvSpPr>
            <a:spLocks noGrp="1" noChangeArrowheads="1"/>
          </p:cNvSpPr>
          <p:nvPr>
            <p:ph type="dt"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1400" dirty="0">
                <a:ea typeface="Arial Unicode MS" pitchFamily="34" charset="-128"/>
              </a:rPr>
              <a:t>07/12/10</a:t>
            </a:r>
          </a:p>
        </p:txBody>
      </p:sp>
      <p:sp>
        <p:nvSpPr>
          <p:cNvPr id="5123" name="Rectangle 11">
            <a:extLst>
              <a:ext uri="{FF2B5EF4-FFF2-40B4-BE49-F238E27FC236}">
                <a16:creationId xmlns:a16="http://schemas.microsoft.com/office/drawing/2014/main" id="{E7A312FD-48BA-4567-B1F3-7520CA98CA1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2400" dirty="0"/>
              <a:t>Page </a:t>
            </a:r>
            <a:fld id="{2A02BA22-F607-40B6-B650-89B025089CA0}" type="slidenum">
              <a:rPr lang="en-US" altLang="en-US" sz="2400" smtClean="0"/>
              <a:pPr>
                <a:spcBef>
                  <a:spcPct val="0"/>
                </a:spcBef>
                <a:buClrTx/>
                <a:buFontTx/>
                <a:buNone/>
              </a:pPr>
              <a:t>1</a:t>
            </a:fld>
            <a:endParaRPr lang="en-US" altLang="en-US" sz="2400" dirty="0"/>
          </a:p>
        </p:txBody>
      </p:sp>
      <p:sp>
        <p:nvSpPr>
          <p:cNvPr id="5124" name="Text Box 1">
            <a:extLst>
              <a:ext uri="{FF2B5EF4-FFF2-40B4-BE49-F238E27FC236}">
                <a16:creationId xmlns:a16="http://schemas.microsoft.com/office/drawing/2014/main" id="{C0042731-F3F6-4A64-81A0-A6EDF2F792BF}"/>
              </a:ext>
            </a:extLst>
          </p:cNvPr>
          <p:cNvSpPr txBox="1">
            <a:spLocks noChangeArrowheads="1"/>
          </p:cNvSpPr>
          <p:nvPr/>
        </p:nvSpPr>
        <p:spPr bwMode="auto">
          <a:xfrm>
            <a:off x="646113" y="96838"/>
            <a:ext cx="2708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eaLnBrk="1" hangingPunct="1">
              <a:spcBef>
                <a:spcPct val="0"/>
              </a:spcBef>
              <a:buClrTx/>
              <a:buFontTx/>
              <a:buNone/>
            </a:pPr>
            <a:r>
              <a:rPr lang="en-US" altLang="en-US" sz="1400" b="1" dirty="0"/>
              <a:t>Jul 12, 2010</a:t>
            </a:r>
          </a:p>
        </p:txBody>
      </p:sp>
      <p:sp>
        <p:nvSpPr>
          <p:cNvPr id="5125" name="Text Box 2">
            <a:extLst>
              <a:ext uri="{FF2B5EF4-FFF2-40B4-BE49-F238E27FC236}">
                <a16:creationId xmlns:a16="http://schemas.microsoft.com/office/drawing/2014/main" id="{15A48728-99FA-4FFC-99DB-2BCCC7484781}"/>
              </a:ext>
            </a:extLst>
          </p:cNvPr>
          <p:cNvSpPr txBox="1">
            <a:spLocks noChangeArrowheads="1"/>
          </p:cNvSpPr>
          <p:nvPr/>
        </p:nvSpPr>
        <p:spPr bwMode="auto">
          <a:xfrm>
            <a:off x="2901950" y="8942388"/>
            <a:ext cx="7921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lgn="r" eaLnBrk="1" hangingPunct="1">
              <a:spcBef>
                <a:spcPct val="0"/>
              </a:spcBef>
              <a:buClrTx/>
              <a:buFontTx/>
              <a:buNone/>
            </a:pPr>
            <a:r>
              <a:rPr lang="en-US" altLang="en-US" dirty="0"/>
              <a:t>Page </a:t>
            </a:r>
            <a:fld id="{B08E7645-705B-4ADD-B5B6-F7EFEFDE2AD9}" type="slidenum">
              <a:rPr lang="en-US" altLang="en-US"/>
              <a:pPr algn="r" eaLnBrk="1" hangingPunct="1">
                <a:spcBef>
                  <a:spcPct val="0"/>
                </a:spcBef>
                <a:buClrTx/>
                <a:buFontTx/>
                <a:buNone/>
              </a:pPr>
              <a:t>1</a:t>
            </a:fld>
            <a:endParaRPr lang="en-US" altLang="en-US" dirty="0"/>
          </a:p>
        </p:txBody>
      </p:sp>
      <p:sp>
        <p:nvSpPr>
          <p:cNvPr id="5126" name="Text Box 3">
            <a:extLst>
              <a:ext uri="{FF2B5EF4-FFF2-40B4-BE49-F238E27FC236}">
                <a16:creationId xmlns:a16="http://schemas.microsoft.com/office/drawing/2014/main" id="{40B3C9E2-901C-4E2D-9196-A5D26B960683}"/>
              </a:ext>
            </a:extLst>
          </p:cNvPr>
          <p:cNvSpPr>
            <a:spLocks noGrp="1" noRot="1" noChangeAspect="1" noChangeArrowheads="1" noTextEdit="1"/>
          </p:cNvSpPr>
          <p:nvPr>
            <p:ph type="sldImg"/>
          </p:nvPr>
        </p:nvSpPr>
        <p:spPr>
          <a:xfrm>
            <a:off x="365125" y="698500"/>
            <a:ext cx="6132513" cy="3451225"/>
          </a:xfrm>
          <a:solidFill>
            <a:srgbClr val="FFFFFF"/>
          </a:solidFill>
          <a:ln/>
        </p:spPr>
      </p:sp>
      <p:sp>
        <p:nvSpPr>
          <p:cNvPr id="5127" name="Text Box 4">
            <a:extLst>
              <a:ext uri="{FF2B5EF4-FFF2-40B4-BE49-F238E27FC236}">
                <a16:creationId xmlns:a16="http://schemas.microsoft.com/office/drawing/2014/main" id="{9444E41B-0F32-4A16-9E20-D6DFD1D90FA5}"/>
              </a:ext>
            </a:extLst>
          </p:cNvPr>
          <p:cNvSpPr>
            <a:spLocks noGrp="1" noChangeArrowheads="1"/>
          </p:cNvSpPr>
          <p:nvPr>
            <p:ph type="body" idx="1"/>
          </p:nvPr>
        </p:nvSpPr>
        <p:spPr>
          <a:xfrm>
            <a:off x="914400" y="4387850"/>
            <a:ext cx="5022850" cy="414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Date Placeholder 3"/>
          <p:cNvSpPr>
            <a:spLocks noGrp="1"/>
          </p:cNvSpPr>
          <p:nvPr>
            <p:ph type="dt"/>
          </p:nvPr>
        </p:nvSpPr>
        <p:spPr/>
        <p:txBody>
          <a:bodyPr/>
          <a:lstStyle/>
          <a:p>
            <a:pPr>
              <a:defRPr/>
            </a:pPr>
            <a:r>
              <a:rPr lang="en-US"/>
              <a:t>07/12/10</a:t>
            </a:r>
            <a:endParaRPr lang="en-US" dirty="0"/>
          </a:p>
        </p:txBody>
      </p:sp>
      <p:sp>
        <p:nvSpPr>
          <p:cNvPr id="5" name="Slide Number Placeholder 4"/>
          <p:cNvSpPr>
            <a:spLocks noGrp="1"/>
          </p:cNvSpPr>
          <p:nvPr>
            <p:ph type="sldNum"/>
          </p:nvPr>
        </p:nvSpPr>
        <p:spPr/>
        <p:txBody>
          <a:bodyPr/>
          <a:lstStyle/>
          <a:p>
            <a:pPr>
              <a:defRPr/>
            </a:pPr>
            <a:r>
              <a:rPr lang="en-US" altLang="en-US"/>
              <a:t>Page </a:t>
            </a:r>
            <a:fld id="{AF55197A-4911-4ED0-BBAA-82A1653DF638}" type="slidenum">
              <a:rPr lang="en-US" altLang="en-US" smtClean="0"/>
              <a:pPr>
                <a:defRPr/>
              </a:pPr>
              <a:t>4</a:t>
            </a:fld>
            <a:endParaRPr lang="en-US" altLang="en-US" dirty="0"/>
          </a:p>
        </p:txBody>
      </p:sp>
    </p:spTree>
    <p:extLst>
      <p:ext uri="{BB962C8B-B14F-4D97-AF65-F5344CB8AC3E}">
        <p14:creationId xmlns:p14="http://schemas.microsoft.com/office/powerpoint/2010/main" val="1662112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Rectangle 9">
            <a:extLst>
              <a:ext uri="{FF2B5EF4-FFF2-40B4-BE49-F238E27FC236}">
                <a16:creationId xmlns:a16="http://schemas.microsoft.com/office/drawing/2014/main" id="{CDECFD97-FF53-4387-BAF0-F12D463EB1E9}"/>
              </a:ext>
            </a:extLst>
          </p:cNvPr>
          <p:cNvSpPr>
            <a:spLocks noGrp="1" noChangeArrowheads="1"/>
          </p:cNvSpPr>
          <p:nvPr>
            <p:ph type="sldNum" idx="10"/>
          </p:nvPr>
        </p:nvSpPr>
        <p:spPr>
          <a:ln/>
        </p:spPr>
        <p:txBody>
          <a:bodyPr/>
          <a:lstStyle>
            <a:lvl1pPr>
              <a:defRPr/>
            </a:lvl1pPr>
          </a:lstStyle>
          <a:p>
            <a:pPr>
              <a:defRPr/>
            </a:pPr>
            <a:r>
              <a:rPr lang="en-US" altLang="en-US" dirty="0"/>
              <a:t>Slide </a:t>
            </a:r>
            <a:fld id="{CAA2C270-03FA-43C7-AEFB-067184F3C062}" type="slidenum">
              <a:rPr lang="en-US" altLang="en-US" smtClean="0"/>
              <a:pPr>
                <a:defRPr/>
              </a:pPr>
              <a:t>‹#›</a:t>
            </a:fld>
            <a:endParaRPr lang="en-US" altLang="en-US" dirty="0"/>
          </a:p>
        </p:txBody>
      </p:sp>
    </p:spTree>
    <p:extLst>
      <p:ext uri="{BB962C8B-B14F-4D97-AF65-F5344CB8AC3E}">
        <p14:creationId xmlns:p14="http://schemas.microsoft.com/office/powerpoint/2010/main" val="108735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3865CD11-6439-4324-AFE9-E89B987C693E}"/>
              </a:ext>
            </a:extLst>
          </p:cNvPr>
          <p:cNvSpPr>
            <a:spLocks noGrp="1" noChangeArrowheads="1"/>
          </p:cNvSpPr>
          <p:nvPr>
            <p:ph type="sldNum" idx="10"/>
          </p:nvPr>
        </p:nvSpPr>
        <p:spPr>
          <a:ln/>
        </p:spPr>
        <p:txBody>
          <a:bodyPr/>
          <a:lstStyle>
            <a:lvl1pPr>
              <a:defRPr/>
            </a:lvl1pPr>
          </a:lstStyle>
          <a:p>
            <a:pPr>
              <a:defRPr/>
            </a:pPr>
            <a:r>
              <a:rPr lang="en-US" altLang="en-US" dirty="0"/>
              <a:t>Slide </a:t>
            </a:r>
            <a:fld id="{5DD27314-9434-4B6F-80C2-AAC402118CDA}" type="slidenum">
              <a:rPr lang="en-US" altLang="en-US" smtClean="0"/>
              <a:pPr>
                <a:defRPr/>
              </a:pPr>
              <a:t>‹#›</a:t>
            </a:fld>
            <a:endParaRPr lang="en-US" altLang="en-US" dirty="0"/>
          </a:p>
        </p:txBody>
      </p:sp>
    </p:spTree>
    <p:extLst>
      <p:ext uri="{BB962C8B-B14F-4D97-AF65-F5344CB8AC3E}">
        <p14:creationId xmlns:p14="http://schemas.microsoft.com/office/powerpoint/2010/main" val="898283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9">
            <a:extLst>
              <a:ext uri="{FF2B5EF4-FFF2-40B4-BE49-F238E27FC236}">
                <a16:creationId xmlns:a16="http://schemas.microsoft.com/office/drawing/2014/main" id="{BF17094D-F91B-41DB-9A16-A7218645C9FA}"/>
              </a:ext>
            </a:extLst>
          </p:cNvPr>
          <p:cNvSpPr>
            <a:spLocks noGrp="1" noChangeArrowheads="1"/>
          </p:cNvSpPr>
          <p:nvPr>
            <p:ph type="sldNum" idx="10"/>
          </p:nvPr>
        </p:nvSpPr>
        <p:spPr>
          <a:ln/>
        </p:spPr>
        <p:txBody>
          <a:bodyPr/>
          <a:lstStyle>
            <a:lvl1pPr>
              <a:defRPr/>
            </a:lvl1pPr>
          </a:lstStyle>
          <a:p>
            <a:pPr>
              <a:defRPr/>
            </a:pPr>
            <a:r>
              <a:rPr lang="en-US" altLang="en-US" dirty="0"/>
              <a:t>Slide </a:t>
            </a:r>
            <a:fld id="{3D266AC6-DD33-448D-B445-2628016ADA7D}" type="slidenum">
              <a:rPr lang="en-US" altLang="en-US" smtClean="0"/>
              <a:pPr>
                <a:defRPr/>
              </a:pPr>
              <a:t>‹#›</a:t>
            </a:fld>
            <a:endParaRPr lang="en-US" altLang="en-US" dirty="0"/>
          </a:p>
        </p:txBody>
      </p:sp>
    </p:spTree>
    <p:extLst>
      <p:ext uri="{BB962C8B-B14F-4D97-AF65-F5344CB8AC3E}">
        <p14:creationId xmlns:p14="http://schemas.microsoft.com/office/powerpoint/2010/main" val="3747991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12800" y="1371601"/>
            <a:ext cx="5073651"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089651" y="1371601"/>
            <a:ext cx="5075767"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9">
            <a:extLst>
              <a:ext uri="{FF2B5EF4-FFF2-40B4-BE49-F238E27FC236}">
                <a16:creationId xmlns:a16="http://schemas.microsoft.com/office/drawing/2014/main" id="{F60F77CD-DD4D-4F42-85AE-C07B6997D237}"/>
              </a:ext>
            </a:extLst>
          </p:cNvPr>
          <p:cNvSpPr>
            <a:spLocks noGrp="1" noChangeArrowheads="1"/>
          </p:cNvSpPr>
          <p:nvPr>
            <p:ph type="sldNum" idx="10"/>
          </p:nvPr>
        </p:nvSpPr>
        <p:spPr>
          <a:ln/>
        </p:spPr>
        <p:txBody>
          <a:bodyPr/>
          <a:lstStyle>
            <a:lvl1pPr>
              <a:defRPr/>
            </a:lvl1pPr>
          </a:lstStyle>
          <a:p>
            <a:pPr>
              <a:defRPr/>
            </a:pPr>
            <a:r>
              <a:rPr lang="en-US" altLang="en-US" dirty="0"/>
              <a:t>Slide </a:t>
            </a:r>
            <a:fld id="{1F551F72-38F2-479C-990C-DF0D2C0B1F2C}" type="slidenum">
              <a:rPr lang="en-US" altLang="en-US" smtClean="0"/>
              <a:pPr>
                <a:defRPr/>
              </a:pPr>
              <a:t>‹#›</a:t>
            </a:fld>
            <a:endParaRPr lang="en-US" altLang="en-US" dirty="0"/>
          </a:p>
        </p:txBody>
      </p:sp>
    </p:spTree>
    <p:extLst>
      <p:ext uri="{BB962C8B-B14F-4D97-AF65-F5344CB8AC3E}">
        <p14:creationId xmlns:p14="http://schemas.microsoft.com/office/powerpoint/2010/main" val="390146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9">
            <a:extLst>
              <a:ext uri="{FF2B5EF4-FFF2-40B4-BE49-F238E27FC236}">
                <a16:creationId xmlns:a16="http://schemas.microsoft.com/office/drawing/2014/main" id="{4906BD87-6C63-4BAE-BB78-2E037CDA80CF}"/>
              </a:ext>
            </a:extLst>
          </p:cNvPr>
          <p:cNvSpPr>
            <a:spLocks noGrp="1" noChangeArrowheads="1"/>
          </p:cNvSpPr>
          <p:nvPr>
            <p:ph type="sldNum" idx="10"/>
          </p:nvPr>
        </p:nvSpPr>
        <p:spPr>
          <a:ln/>
        </p:spPr>
        <p:txBody>
          <a:bodyPr/>
          <a:lstStyle>
            <a:lvl1pPr>
              <a:defRPr/>
            </a:lvl1pPr>
          </a:lstStyle>
          <a:p>
            <a:pPr>
              <a:defRPr/>
            </a:pPr>
            <a:r>
              <a:rPr lang="en-US" altLang="en-US" dirty="0"/>
              <a:t>Slide </a:t>
            </a:r>
            <a:fld id="{07143AE2-8961-49C4-80E3-5346A3EB4C4A}" type="slidenum">
              <a:rPr lang="en-US" altLang="en-US" smtClean="0"/>
              <a:pPr>
                <a:defRPr/>
              </a:pPr>
              <a:t>‹#›</a:t>
            </a:fld>
            <a:endParaRPr lang="en-US" altLang="en-US" dirty="0"/>
          </a:p>
        </p:txBody>
      </p:sp>
    </p:spTree>
    <p:extLst>
      <p:ext uri="{BB962C8B-B14F-4D97-AF65-F5344CB8AC3E}">
        <p14:creationId xmlns:p14="http://schemas.microsoft.com/office/powerpoint/2010/main" val="1138997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9">
            <a:extLst>
              <a:ext uri="{FF2B5EF4-FFF2-40B4-BE49-F238E27FC236}">
                <a16:creationId xmlns:a16="http://schemas.microsoft.com/office/drawing/2014/main" id="{77CDBA8A-BE42-43E1-A3A6-A4B661E728FA}"/>
              </a:ext>
            </a:extLst>
          </p:cNvPr>
          <p:cNvSpPr>
            <a:spLocks noGrp="1" noChangeArrowheads="1"/>
          </p:cNvSpPr>
          <p:nvPr>
            <p:ph type="sldNum" idx="10"/>
          </p:nvPr>
        </p:nvSpPr>
        <p:spPr>
          <a:ln/>
        </p:spPr>
        <p:txBody>
          <a:bodyPr/>
          <a:lstStyle>
            <a:lvl1pPr>
              <a:defRPr/>
            </a:lvl1pPr>
          </a:lstStyle>
          <a:p>
            <a:pPr>
              <a:defRPr/>
            </a:pPr>
            <a:r>
              <a:rPr lang="en-US" altLang="en-US" dirty="0"/>
              <a:t>Slide </a:t>
            </a:r>
            <a:fld id="{49DFBF5E-CB2C-45B5-BBB9-429FD974229E}" type="slidenum">
              <a:rPr lang="en-US" altLang="en-US" smtClean="0"/>
              <a:pPr>
                <a:defRPr/>
              </a:pPr>
              <a:t>‹#›</a:t>
            </a:fld>
            <a:endParaRPr lang="en-US" altLang="en-US" dirty="0"/>
          </a:p>
        </p:txBody>
      </p:sp>
    </p:spTree>
    <p:extLst>
      <p:ext uri="{BB962C8B-B14F-4D97-AF65-F5344CB8AC3E}">
        <p14:creationId xmlns:p14="http://schemas.microsoft.com/office/powerpoint/2010/main" val="1413254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9">
            <a:extLst>
              <a:ext uri="{FF2B5EF4-FFF2-40B4-BE49-F238E27FC236}">
                <a16:creationId xmlns:a16="http://schemas.microsoft.com/office/drawing/2014/main" id="{A41F80D5-87FE-483F-B143-B248F0A4A38A}"/>
              </a:ext>
            </a:extLst>
          </p:cNvPr>
          <p:cNvSpPr>
            <a:spLocks noGrp="1" noChangeArrowheads="1"/>
          </p:cNvSpPr>
          <p:nvPr>
            <p:ph type="sldNum" idx="10"/>
          </p:nvPr>
        </p:nvSpPr>
        <p:spPr>
          <a:xfrm>
            <a:off x="5615518" y="6554788"/>
            <a:ext cx="874183" cy="239712"/>
          </a:xfrm>
          <a:ln/>
        </p:spPr>
        <p:txBody>
          <a:bodyPr/>
          <a:lstStyle>
            <a:lvl1pPr>
              <a:defRPr/>
            </a:lvl1pPr>
          </a:lstStyle>
          <a:p>
            <a:pPr>
              <a:defRPr/>
            </a:pPr>
            <a:r>
              <a:rPr lang="en-US" altLang="en-US" dirty="0"/>
              <a:t>Slide </a:t>
            </a:r>
            <a:fld id="{49DFBF5E-CB2C-45B5-BBB9-429FD974229E}" type="slidenum">
              <a:rPr lang="en-US" altLang="en-US" smtClean="0"/>
              <a:pPr>
                <a:defRPr/>
              </a:pPr>
              <a:t>‹#›</a:t>
            </a:fld>
            <a:endParaRPr lang="en-US" altLang="en-US" dirty="0"/>
          </a:p>
        </p:txBody>
      </p:sp>
    </p:spTree>
    <p:extLst>
      <p:ext uri="{BB962C8B-B14F-4D97-AF65-F5344CB8AC3E}">
        <p14:creationId xmlns:p14="http://schemas.microsoft.com/office/powerpoint/2010/main" val="381434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9">
            <a:extLst>
              <a:ext uri="{FF2B5EF4-FFF2-40B4-BE49-F238E27FC236}">
                <a16:creationId xmlns:a16="http://schemas.microsoft.com/office/drawing/2014/main" id="{1E37D6BB-C57E-46F3-9463-6F29DC2C04C7}"/>
              </a:ext>
            </a:extLst>
          </p:cNvPr>
          <p:cNvSpPr>
            <a:spLocks noGrp="1" noChangeArrowheads="1"/>
          </p:cNvSpPr>
          <p:nvPr>
            <p:ph type="sldNum" idx="10"/>
          </p:nvPr>
        </p:nvSpPr>
        <p:spPr>
          <a:ln/>
        </p:spPr>
        <p:txBody>
          <a:bodyPr/>
          <a:lstStyle>
            <a:lvl1pPr>
              <a:defRPr/>
            </a:lvl1pPr>
          </a:lstStyle>
          <a:p>
            <a:pPr>
              <a:defRPr/>
            </a:pPr>
            <a:r>
              <a:rPr lang="en-US" altLang="en-US" dirty="0"/>
              <a:t>Slide </a:t>
            </a:r>
            <a:fld id="{2771F862-3EEA-4803-88C2-BE8D6DB460BF}" type="slidenum">
              <a:rPr lang="en-US" altLang="en-US" smtClean="0"/>
              <a:pPr>
                <a:defRPr/>
              </a:pPr>
              <a:t>‹#›</a:t>
            </a:fld>
            <a:endParaRPr lang="en-US" altLang="en-US" dirty="0"/>
          </a:p>
        </p:txBody>
      </p:sp>
    </p:spTree>
    <p:extLst>
      <p:ext uri="{BB962C8B-B14F-4D97-AF65-F5344CB8AC3E}">
        <p14:creationId xmlns:p14="http://schemas.microsoft.com/office/powerpoint/2010/main" val="123044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8AF5D4AB-E353-4EAB-9E5C-B82B00CB74A2}"/>
              </a:ext>
            </a:extLst>
          </p:cNvPr>
          <p:cNvSpPr>
            <a:spLocks noChangeArrowheads="1"/>
          </p:cNvSpPr>
          <p:nvPr/>
        </p:nvSpPr>
        <p:spPr bwMode="auto">
          <a:xfrm>
            <a:off x="6096000" y="350679"/>
            <a:ext cx="5283200" cy="246221"/>
          </a:xfrm>
          <a:prstGeom prst="rect">
            <a:avLst/>
          </a:prstGeom>
          <a:noFill/>
          <a:ln>
            <a:noFill/>
          </a:ln>
        </p:spPr>
        <p:txBody>
          <a:bodyPr lIns="0" tIns="0" rIns="0" bIns="0" anchor="b">
            <a:spAutoFit/>
          </a:bodyPr>
          <a:lstStyle>
            <a:lvl1pPr marL="342900" indent="-34290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1pPr>
            <a:lvl2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2pPr>
            <a:lvl3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3pPr>
            <a:lvl4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4pPr>
            <a:lvl5pPr marL="142875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5pPr>
            <a:lvl6pPr marL="18859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6pPr>
            <a:lvl7pPr marL="23431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7pPr>
            <a:lvl8pPr marL="28003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8pPr>
            <a:lvl9pPr marL="32575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9pPr>
          </a:lstStyle>
          <a:p>
            <a:pPr lvl="4" indent="0" algn="r" eaLnBrk="1" hangingPunct="1">
              <a:buSzPct val="100000"/>
              <a:defRPr/>
            </a:pPr>
            <a:r>
              <a:rPr lang="en-GB" altLang="en-US" sz="1600" b="1" dirty="0">
                <a:solidFill>
                  <a:schemeClr val="tx1"/>
                </a:solidFill>
              </a:rPr>
              <a:t>doc.: IEEE 802.11-25/1561r0</a:t>
            </a:r>
          </a:p>
        </p:txBody>
      </p:sp>
      <p:sp>
        <p:nvSpPr>
          <p:cNvPr id="1027" name="Line 2">
            <a:extLst>
              <a:ext uri="{FF2B5EF4-FFF2-40B4-BE49-F238E27FC236}">
                <a16:creationId xmlns:a16="http://schemas.microsoft.com/office/drawing/2014/main" id="{132CA22D-276C-45C8-B677-E5BCA761A59E}"/>
              </a:ext>
            </a:extLst>
          </p:cNvPr>
          <p:cNvSpPr>
            <a:spLocks noChangeShapeType="1"/>
          </p:cNvSpPr>
          <p:nvPr/>
        </p:nvSpPr>
        <p:spPr bwMode="auto">
          <a:xfrm>
            <a:off x="914400" y="609600"/>
            <a:ext cx="10464800"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sz="1200" dirty="0"/>
          </a:p>
        </p:txBody>
      </p:sp>
      <p:sp>
        <p:nvSpPr>
          <p:cNvPr id="1028" name="Line 4">
            <a:extLst>
              <a:ext uri="{FF2B5EF4-FFF2-40B4-BE49-F238E27FC236}">
                <a16:creationId xmlns:a16="http://schemas.microsoft.com/office/drawing/2014/main" id="{831B6CFB-2FA6-4CFA-9B69-4004A92F5FEE}"/>
              </a:ext>
            </a:extLst>
          </p:cNvPr>
          <p:cNvSpPr>
            <a:spLocks noChangeShapeType="1"/>
          </p:cNvSpPr>
          <p:nvPr/>
        </p:nvSpPr>
        <p:spPr bwMode="auto">
          <a:xfrm>
            <a:off x="941917" y="6477000"/>
            <a:ext cx="10437283"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sz="1200" dirty="0"/>
          </a:p>
        </p:txBody>
      </p:sp>
      <p:sp>
        <p:nvSpPr>
          <p:cNvPr id="2" name="Text Box 5">
            <a:extLst>
              <a:ext uri="{FF2B5EF4-FFF2-40B4-BE49-F238E27FC236}">
                <a16:creationId xmlns:a16="http://schemas.microsoft.com/office/drawing/2014/main" id="{7274DC08-9B8C-464E-97F8-9AF419E7B8D9}"/>
              </a:ext>
            </a:extLst>
          </p:cNvPr>
          <p:cNvSpPr txBox="1">
            <a:spLocks noChangeArrowheads="1"/>
          </p:cNvSpPr>
          <p:nvPr/>
        </p:nvSpPr>
        <p:spPr bwMode="auto">
          <a:xfrm>
            <a:off x="914400" y="304800"/>
            <a:ext cx="2336800" cy="340735"/>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eaLnBrk="1" hangingPunct="1">
              <a:buSzPct val="100000"/>
              <a:defRPr/>
            </a:pPr>
            <a:r>
              <a:rPr lang="en-GB" sz="1600" dirty="0"/>
              <a:t>Sep 2025</a:t>
            </a:r>
          </a:p>
        </p:txBody>
      </p:sp>
      <p:sp>
        <p:nvSpPr>
          <p:cNvPr id="1030" name="Text Box 6">
            <a:extLst>
              <a:ext uri="{FF2B5EF4-FFF2-40B4-BE49-F238E27FC236}">
                <a16:creationId xmlns:a16="http://schemas.microsoft.com/office/drawing/2014/main" id="{5C9A48D8-B217-4A04-8A4A-17E7990FB9CE}"/>
              </a:ext>
            </a:extLst>
          </p:cNvPr>
          <p:cNvSpPr txBox="1">
            <a:spLocks noChangeArrowheads="1"/>
          </p:cNvSpPr>
          <p:nvPr/>
        </p:nvSpPr>
        <p:spPr bwMode="auto">
          <a:xfrm>
            <a:off x="6544735" y="6478588"/>
            <a:ext cx="4951866" cy="309958"/>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algn="r" eaLnBrk="1" hangingPunct="1">
              <a:spcBef>
                <a:spcPts val="750"/>
              </a:spcBef>
              <a:buSzPct val="100000"/>
              <a:defRPr/>
            </a:pPr>
            <a:r>
              <a:rPr lang="en-GB" sz="1400" dirty="0"/>
              <a:t>Ian Bajaj </a:t>
            </a:r>
            <a:r>
              <a:rPr lang="en-SG" sz="1400" dirty="0"/>
              <a:t>(Huaw</a:t>
            </a:r>
            <a:r>
              <a:rPr lang="en-SG" sz="1400" dirty="0">
                <a:latin typeface="Times New Roman" panose="02020603050405020304" pitchFamily="18" charset="0"/>
                <a:cs typeface="Times New Roman" panose="02020603050405020304" pitchFamily="18" charset="0"/>
              </a:rPr>
              <a:t>ei)</a:t>
            </a:r>
            <a:endParaRPr lang="en-GB" sz="1400" dirty="0">
              <a:latin typeface="Times New Roman" panose="02020603050405020304" pitchFamily="18" charset="0"/>
              <a:cs typeface="Times New Roman" panose="02020603050405020304" pitchFamily="18" charset="0"/>
            </a:endParaRPr>
          </a:p>
        </p:txBody>
      </p:sp>
      <p:sp>
        <p:nvSpPr>
          <p:cNvPr id="1031" name="Rectangle 7">
            <a:extLst>
              <a:ext uri="{FF2B5EF4-FFF2-40B4-BE49-F238E27FC236}">
                <a16:creationId xmlns:a16="http://schemas.microsoft.com/office/drawing/2014/main" id="{5D51B55C-069B-4D75-9B4D-246CDA06270D}"/>
              </a:ext>
            </a:extLst>
          </p:cNvPr>
          <p:cNvSpPr>
            <a:spLocks noGrp="1" noChangeArrowheads="1"/>
          </p:cNvSpPr>
          <p:nvPr>
            <p:ph type="title"/>
          </p:nvPr>
        </p:nvSpPr>
        <p:spPr bwMode="auto">
          <a:xfrm>
            <a:off x="1007436" y="685801"/>
            <a:ext cx="1035261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ctr" anchorCtr="0" compatLnSpc="1">
            <a:prstTxWarp prst="textNoShape">
              <a:avLst/>
            </a:prstTxWarp>
          </a:bodyPr>
          <a:lstStyle/>
          <a:p>
            <a:pPr lvl="0"/>
            <a:r>
              <a:rPr lang="en-GB" altLang="en-US" dirty="0"/>
              <a:t>Click to edit the title text format</a:t>
            </a:r>
          </a:p>
        </p:txBody>
      </p:sp>
      <p:sp>
        <p:nvSpPr>
          <p:cNvPr id="1032" name="Rectangle 8">
            <a:extLst>
              <a:ext uri="{FF2B5EF4-FFF2-40B4-BE49-F238E27FC236}">
                <a16:creationId xmlns:a16="http://schemas.microsoft.com/office/drawing/2014/main" id="{5CF464D6-905A-4259-BFB1-449C29AED4FE}"/>
              </a:ext>
            </a:extLst>
          </p:cNvPr>
          <p:cNvSpPr>
            <a:spLocks noGrp="1" noChangeArrowheads="1"/>
          </p:cNvSpPr>
          <p:nvPr>
            <p:ph type="body" idx="1"/>
          </p:nvPr>
        </p:nvSpPr>
        <p:spPr bwMode="auto">
          <a:xfrm>
            <a:off x="1023970" y="1371601"/>
            <a:ext cx="10352617"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t" anchorCtr="0" compatLnSpc="1">
            <a:prstTxWarp prst="textNoShape">
              <a:avLst/>
            </a:prstTxWarp>
          </a:bodyPr>
          <a:lstStyle/>
          <a:p>
            <a:pPr lvl="0"/>
            <a:r>
              <a:rPr lang="en-GB" altLang="en-US" dirty="0"/>
              <a:t>Click to edit the outline text format</a:t>
            </a:r>
          </a:p>
          <a:p>
            <a:pPr lvl="1"/>
            <a:r>
              <a:rPr lang="en-GB" altLang="en-US" dirty="0"/>
              <a:t>Second Outline Level</a:t>
            </a:r>
          </a:p>
          <a:p>
            <a:pPr lvl="2"/>
            <a:r>
              <a:rPr lang="en-GB" altLang="en-US" dirty="0"/>
              <a:t>Third Outline Level</a:t>
            </a:r>
          </a:p>
          <a:p>
            <a:pPr lvl="3"/>
            <a:r>
              <a:rPr lang="en-GB" altLang="en-US" dirty="0"/>
              <a:t>Fourth Outline Level</a:t>
            </a:r>
          </a:p>
          <a:p>
            <a:pPr lvl="4"/>
            <a:r>
              <a:rPr lang="en-GB" altLang="en-US" dirty="0"/>
              <a:t>Fifth Outline Level</a:t>
            </a:r>
          </a:p>
          <a:p>
            <a:pPr lvl="4"/>
            <a:r>
              <a:rPr lang="en-GB" altLang="en-US" dirty="0"/>
              <a:t>Sixth Outline Level</a:t>
            </a:r>
          </a:p>
          <a:p>
            <a:pPr lvl="4"/>
            <a:r>
              <a:rPr lang="en-GB" altLang="en-US" dirty="0"/>
              <a:t>Seventh Outline Level</a:t>
            </a:r>
          </a:p>
          <a:p>
            <a:pPr lvl="4"/>
            <a:r>
              <a:rPr lang="en-GB" altLang="en-US" dirty="0"/>
              <a:t>Eighth Outline Level</a:t>
            </a:r>
          </a:p>
          <a:p>
            <a:pPr lvl="4"/>
            <a:r>
              <a:rPr lang="en-GB" altLang="en-US" dirty="0"/>
              <a:t>Ninth Outline Level</a:t>
            </a:r>
          </a:p>
        </p:txBody>
      </p:sp>
      <p:sp>
        <p:nvSpPr>
          <p:cNvPr id="3" name="Rectangle 9">
            <a:extLst>
              <a:ext uri="{FF2B5EF4-FFF2-40B4-BE49-F238E27FC236}">
                <a16:creationId xmlns:a16="http://schemas.microsoft.com/office/drawing/2014/main" id="{0B2EF45E-69B5-4D61-ACC6-817BA12ACDB0}"/>
              </a:ext>
            </a:extLst>
          </p:cNvPr>
          <p:cNvSpPr>
            <a:spLocks noGrp="1" noChangeArrowheads="1"/>
          </p:cNvSpPr>
          <p:nvPr>
            <p:ph type="sldNum"/>
          </p:nvPr>
        </p:nvSpPr>
        <p:spPr bwMode="auto">
          <a:xfrm>
            <a:off x="5615518" y="6554788"/>
            <a:ext cx="874183" cy="239712"/>
          </a:xfrm>
          <a:prstGeom prst="rect">
            <a:avLst/>
          </a:prstGeom>
          <a:noFill/>
          <a:ln>
            <a:noFill/>
          </a:ln>
          <a:effectLst/>
        </p:spPr>
        <p:txBody>
          <a:bodyPr vert="horz" wrap="square" lIns="0" tIns="0" rIns="0" bIns="0" numCol="1" anchor="ctr" anchorCtr="0" compatLnSpc="1">
            <a:prstTxWarp prst="textNoShape">
              <a:avLst/>
            </a:prstTxWarp>
          </a:bodyPr>
          <a:lstStyle>
            <a:lvl1pPr algn="ct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chemeClr val="tx1"/>
                </a:solidFill>
              </a:defRPr>
            </a:lvl1pPr>
          </a:lstStyle>
          <a:p>
            <a:pPr>
              <a:defRPr/>
            </a:pPr>
            <a:r>
              <a:rPr lang="en-US" altLang="en-US" dirty="0"/>
              <a:t>Slide </a:t>
            </a:r>
            <a:fld id="{C945B3CD-E11D-4C08-80C1-5F9C37B0203A}" type="slidenum">
              <a:rPr lang="en-US" altLang="en-US" smtClean="0"/>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7" r:id="rId7"/>
    <p:sldLayoutId id="2147483824" r:id="rId8"/>
  </p:sldLayoutIdLst>
  <p:hf hdr="0" dt="0"/>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914400" indent="-457200" algn="l" defTabSz="449263" rtl="0" eaLnBrk="0" fontAlgn="base" hangingPunct="0">
        <a:spcBef>
          <a:spcPts val="700"/>
        </a:spcBef>
        <a:spcAft>
          <a:spcPct val="0"/>
        </a:spcAft>
        <a:buClr>
          <a:srgbClr val="000000"/>
        </a:buClr>
        <a:buSzPct val="100000"/>
        <a:buFont typeface="Wingdings" panose="05000000000000000000" pitchFamily="2" charset="2"/>
        <a:buChar char="q"/>
        <a:defRPr sz="2800">
          <a:solidFill>
            <a:srgbClr val="000000"/>
          </a:solidFill>
          <a:latin typeface="+mn-lt"/>
          <a:ea typeface="MS PGothic" panose="020B0600070205080204" pitchFamily="34" charset="-128"/>
          <a:cs typeface="+mn-cs"/>
        </a:defRPr>
      </a:lvl2pPr>
      <a:lvl3pPr marL="1257300" indent="-342900" algn="l" defTabSz="449263" rtl="0" eaLnBrk="0" fontAlgn="base" hangingPunct="0">
        <a:spcBef>
          <a:spcPts val="600"/>
        </a:spcBef>
        <a:spcAft>
          <a:spcPct val="0"/>
        </a:spcAft>
        <a:buClr>
          <a:srgbClr val="000000"/>
        </a:buClr>
        <a:buSzPct val="100000"/>
        <a:buFont typeface="Wingdings" panose="05000000000000000000" pitchFamily="2" charset="2"/>
        <a:buChar char="§"/>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64AAF1A-2CBC-4960-9362-D10130ACC9C7}"/>
              </a:ext>
            </a:extLst>
          </p:cNvPr>
          <p:cNvGraphicFramePr>
            <a:graphicFrameLocks noGrp="1"/>
          </p:cNvGraphicFramePr>
          <p:nvPr>
            <p:extLst>
              <p:ext uri="{D42A27DB-BD31-4B8C-83A1-F6EECF244321}">
                <p14:modId xmlns:p14="http://schemas.microsoft.com/office/powerpoint/2010/main" val="3578770885"/>
              </p:ext>
            </p:extLst>
          </p:nvPr>
        </p:nvGraphicFramePr>
        <p:xfrm>
          <a:off x="875420" y="2708920"/>
          <a:ext cx="10441160" cy="1341120"/>
        </p:xfrm>
        <a:graphic>
          <a:graphicData uri="http://schemas.openxmlformats.org/drawingml/2006/table">
            <a:tbl>
              <a:tblPr firstRow="1" bandRow="1"/>
              <a:tblGrid>
                <a:gridCol w="2734353">
                  <a:extLst>
                    <a:ext uri="{9D8B030D-6E8A-4147-A177-3AD203B41FA5}">
                      <a16:colId xmlns:a16="http://schemas.microsoft.com/office/drawing/2014/main" val="20000"/>
                    </a:ext>
                  </a:extLst>
                </a:gridCol>
                <a:gridCol w="1436633">
                  <a:extLst>
                    <a:ext uri="{9D8B030D-6E8A-4147-A177-3AD203B41FA5}">
                      <a16:colId xmlns:a16="http://schemas.microsoft.com/office/drawing/2014/main" val="20001"/>
                    </a:ext>
                  </a:extLst>
                </a:gridCol>
                <a:gridCol w="1599518">
                  <a:extLst>
                    <a:ext uri="{9D8B030D-6E8A-4147-A177-3AD203B41FA5}">
                      <a16:colId xmlns:a16="http://schemas.microsoft.com/office/drawing/2014/main" val="20002"/>
                    </a:ext>
                  </a:extLst>
                </a:gridCol>
                <a:gridCol w="1459409">
                  <a:extLst>
                    <a:ext uri="{9D8B030D-6E8A-4147-A177-3AD203B41FA5}">
                      <a16:colId xmlns:a16="http://schemas.microsoft.com/office/drawing/2014/main" val="20003"/>
                    </a:ext>
                  </a:extLst>
                </a:gridCol>
                <a:gridCol w="3211247">
                  <a:extLst>
                    <a:ext uri="{9D8B030D-6E8A-4147-A177-3AD203B41FA5}">
                      <a16:colId xmlns:a16="http://schemas.microsoft.com/office/drawing/2014/main" val="20004"/>
                    </a:ext>
                  </a:extLst>
                </a:gridCol>
              </a:tblGrid>
              <a:tr h="264132">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Name</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Affiliation</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Address</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Phone</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Email</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264132">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Ian Bajaj</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rowSpan="3">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r>
                        <a:rPr lang="en-US" sz="1600">
                          <a:solidFill>
                            <a:schemeClr val="tx1"/>
                          </a:solidFill>
                          <a:latin typeface="Times New Roman" panose="02020603050405020304" pitchFamily="18" charset="0"/>
                          <a:cs typeface="Times New Roman" panose="02020603050405020304" pitchFamily="18" charset="0"/>
                        </a:rPr>
                        <a:t>Huawei</a:t>
                      </a:r>
                      <a:endParaRPr lang="en-US" sz="16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rowSpan="3">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r>
                        <a:rPr lang="en-US" altLang="zh-CN" sz="1600" dirty="0">
                          <a:solidFill>
                            <a:schemeClr val="tx1"/>
                          </a:solidFill>
                        </a:rPr>
                        <a:t>Singapore</a:t>
                      </a: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l"/>
                      <a:r>
                        <a:rPr lang="en-US" sz="1600" dirty="0">
                          <a:solidFill>
                            <a:schemeClr val="tx1"/>
                          </a:solidFill>
                        </a:rPr>
                        <a:t>ian.bajaj@huawei.com</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extLst>
                  <a:ext uri="{0D108BD9-81ED-4DB2-BD59-A6C34878D82A}">
                    <a16:rowId xmlns:a16="http://schemas.microsoft.com/office/drawing/2014/main" val="3283848554"/>
                  </a:ext>
                </a:extLst>
              </a:tr>
              <a:tr h="264132">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Lei Huang</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l"/>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extLst>
                  <a:ext uri="{0D108BD9-81ED-4DB2-BD59-A6C34878D82A}">
                    <a16:rowId xmlns:a16="http://schemas.microsoft.com/office/drawing/2014/main" val="3635697882"/>
                  </a:ext>
                </a:extLst>
              </a:tr>
              <a:tr h="264132">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Rojan Chitrakar</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vMerge="1">
                  <a:txBody>
                    <a:bodyPr/>
                    <a:lstStyle/>
                    <a:p>
                      <a:pPr algn="ctr"/>
                      <a:endParaRPr lang="en-US" sz="16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vMerge="1">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l"/>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extLst>
                  <a:ext uri="{0D108BD9-81ED-4DB2-BD59-A6C34878D82A}">
                    <a16:rowId xmlns:a16="http://schemas.microsoft.com/office/drawing/2014/main" val="2360516509"/>
                  </a:ext>
                </a:extLst>
              </a:tr>
            </a:tbl>
          </a:graphicData>
        </a:graphic>
      </p:graphicFrame>
      <p:sp>
        <p:nvSpPr>
          <p:cNvPr id="4" name="Title 1">
            <a:extLst>
              <a:ext uri="{FF2B5EF4-FFF2-40B4-BE49-F238E27FC236}">
                <a16:creationId xmlns:a16="http://schemas.microsoft.com/office/drawing/2014/main" id="{1F84DA3A-0E09-4ACE-B694-6777AFD069BA}"/>
              </a:ext>
            </a:extLst>
          </p:cNvPr>
          <p:cNvSpPr txBox="1">
            <a:spLocks/>
          </p:cNvSpPr>
          <p:nvPr/>
        </p:nvSpPr>
        <p:spPr bwMode="auto">
          <a:xfrm>
            <a:off x="1702396" y="615636"/>
            <a:ext cx="8494712" cy="1294216"/>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0" cap="none" spc="0" normalizeH="0" baseline="0" noProof="0" dirty="0">
                <a:ln>
                  <a:noFill/>
                </a:ln>
                <a:solidFill>
                  <a:srgbClr val="000000"/>
                </a:solidFill>
                <a:effectLst/>
                <a:uLnTx/>
                <a:uFillTx/>
                <a:latin typeface="Times New Roman"/>
                <a:ea typeface="+mj-ea"/>
                <a:cs typeface="+mj-cs"/>
              </a:rPr>
              <a:t>AMP </a:t>
            </a:r>
            <a:r>
              <a:rPr kumimoji="0" lang="en-US" sz="3200" b="1" i="0" u="none" strike="noStrike" kern="0" cap="none" spc="0" normalizeH="0" baseline="0" noProof="0">
                <a:ln>
                  <a:noFill/>
                </a:ln>
                <a:solidFill>
                  <a:srgbClr val="000000"/>
                </a:solidFill>
                <a:effectLst/>
                <a:uLnTx/>
                <a:uFillTx/>
                <a:latin typeface="Times New Roman"/>
                <a:ea typeface="+mj-ea"/>
                <a:cs typeface="+mj-cs"/>
              </a:rPr>
              <a:t>TSF Discussion</a:t>
            </a:r>
            <a:endParaRPr kumimoji="0" lang="en-US" sz="3200" i="0" u="none" strike="noStrike" kern="0" cap="none" spc="0" normalizeH="0" baseline="0" noProof="0" dirty="0">
              <a:ln>
                <a:noFill/>
              </a:ln>
              <a:solidFill>
                <a:srgbClr val="FF0000"/>
              </a:solidFill>
              <a:effectLst/>
              <a:uLnTx/>
              <a:uFillTx/>
              <a:latin typeface="Times New Roman"/>
              <a:ea typeface="+mj-ea"/>
              <a:cs typeface="+mj-cs"/>
            </a:endParaRPr>
          </a:p>
        </p:txBody>
      </p:sp>
      <p:sp>
        <p:nvSpPr>
          <p:cNvPr id="5" name="Rectangle 6">
            <a:extLst>
              <a:ext uri="{FF2B5EF4-FFF2-40B4-BE49-F238E27FC236}">
                <a16:creationId xmlns:a16="http://schemas.microsoft.com/office/drawing/2014/main" id="{CCEB2F4D-5A9A-4FB8-877B-EDFC80EDE7FF}"/>
              </a:ext>
            </a:extLst>
          </p:cNvPr>
          <p:cNvSpPr txBox="1">
            <a:spLocks noChangeArrowheads="1"/>
          </p:cNvSpPr>
          <p:nvPr/>
        </p:nvSpPr>
        <p:spPr bwMode="auto">
          <a:xfrm>
            <a:off x="2063552" y="1909852"/>
            <a:ext cx="7772400" cy="3810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defTabSz="457200">
              <a:buFontTx/>
              <a:buNone/>
            </a:pPr>
            <a:r>
              <a:rPr lang="en-US" sz="2000" dirty="0">
                <a:solidFill>
                  <a:srgbClr val="000000"/>
                </a:solidFill>
                <a:latin typeface="Times New Roman"/>
              </a:rPr>
              <a:t>Date: Sep 2025</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983432" y="692696"/>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SP3</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10</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6" name="TextBox 5">
            <a:extLst>
              <a:ext uri="{FF2B5EF4-FFF2-40B4-BE49-F238E27FC236}">
                <a16:creationId xmlns:a16="http://schemas.microsoft.com/office/drawing/2014/main" id="{451970CD-5160-40DC-946F-6212A7C744CD}"/>
              </a:ext>
            </a:extLst>
          </p:cNvPr>
          <p:cNvSpPr txBox="1"/>
          <p:nvPr/>
        </p:nvSpPr>
        <p:spPr>
          <a:xfrm>
            <a:off x="883687" y="1453459"/>
            <a:ext cx="10452362" cy="2062103"/>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400" dirty="0">
                <a:solidFill>
                  <a:srgbClr val="000000"/>
                </a:solidFill>
                <a:latin typeface="+mj-lt"/>
                <a:ea typeface="ＭＳ Ｐゴシック"/>
              </a:rPr>
              <a:t>Do you agree to add the following text to </a:t>
            </a:r>
            <a:r>
              <a:rPr lang="en-US" sz="2400" dirty="0" err="1">
                <a:solidFill>
                  <a:srgbClr val="000000"/>
                </a:solidFill>
                <a:latin typeface="+mj-lt"/>
                <a:ea typeface="ＭＳ Ｐゴシック"/>
              </a:rPr>
              <a:t>TGbp</a:t>
            </a:r>
            <a:r>
              <a:rPr lang="en-US" sz="2400" dirty="0">
                <a:solidFill>
                  <a:srgbClr val="000000"/>
                </a:solidFill>
                <a:latin typeface="+mj-lt"/>
                <a:ea typeface="ＭＳ Ｐゴシック"/>
              </a:rPr>
              <a:t> SFD?</a:t>
            </a:r>
          </a:p>
          <a:p>
            <a:pPr marL="342900" lvl="0"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400" dirty="0">
                <a:solidFill>
                  <a:schemeClr val="tx1"/>
                </a:solidFill>
                <a:latin typeface="+mj-lt"/>
                <a:ea typeface="ＭＳ Ｐゴシック"/>
                <a:cs typeface="Arial" panose="020B0604020202020204" pitchFamily="34" charset="0"/>
              </a:rPr>
              <a:t>IEEE 802.11bp defines the AMP TSF field to carry the AMP AP’s partial timestamp TSF [6:29] in a broadcast AMP frame.</a:t>
            </a:r>
          </a:p>
          <a:p>
            <a:pPr marL="357188" lvl="0" defTabSz="1187323" eaLnBrk="1" fontAlgn="auto" hangingPunct="1">
              <a:lnSpc>
                <a:spcPct val="90000"/>
              </a:lnSpc>
              <a:spcBef>
                <a:spcPts val="1200"/>
              </a:spcBef>
              <a:spcAft>
                <a:spcPts val="0"/>
              </a:spcAft>
              <a:tabLst>
                <a:tab pos="1207937" algn="ctr"/>
              </a:tabLst>
            </a:pPr>
            <a:r>
              <a:rPr lang="pt-BR" sz="2400" i="1" dirty="0">
                <a:solidFill>
                  <a:schemeClr val="tx1"/>
                </a:solidFill>
                <a:latin typeface="+mj-lt"/>
                <a:ea typeface="ＭＳ Ｐゴシック"/>
                <a:cs typeface="Arial" panose="020B0604020202020204" pitchFamily="34" charset="0"/>
              </a:rPr>
              <a:t>[Reference: 11-25/0285r1, 11-25/0787r0, 11-25/1247r0, 11-25/1560r0, 11-25/1561r0]</a:t>
            </a:r>
          </a:p>
        </p:txBody>
      </p:sp>
    </p:spTree>
    <p:extLst>
      <p:ext uri="{BB962C8B-B14F-4D97-AF65-F5344CB8AC3E}">
        <p14:creationId xmlns:p14="http://schemas.microsoft.com/office/powerpoint/2010/main" val="3678553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983432" y="692696"/>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SP4</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6" name="TextBox 5">
            <a:extLst>
              <a:ext uri="{FF2B5EF4-FFF2-40B4-BE49-F238E27FC236}">
                <a16:creationId xmlns:a16="http://schemas.microsoft.com/office/drawing/2014/main" id="{451970CD-5160-40DC-946F-6212A7C744CD}"/>
              </a:ext>
            </a:extLst>
          </p:cNvPr>
          <p:cNvSpPr txBox="1"/>
          <p:nvPr/>
        </p:nvSpPr>
        <p:spPr>
          <a:xfrm>
            <a:off x="883687" y="1453459"/>
            <a:ext cx="10452362" cy="2880789"/>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400" dirty="0">
                <a:solidFill>
                  <a:srgbClr val="000000"/>
                </a:solidFill>
                <a:latin typeface="+mj-lt"/>
                <a:ea typeface="ＭＳ Ｐゴシック"/>
              </a:rPr>
              <a:t>Do you agree to add the following text to </a:t>
            </a:r>
            <a:r>
              <a:rPr lang="en-US" sz="2400" dirty="0" err="1">
                <a:solidFill>
                  <a:srgbClr val="000000"/>
                </a:solidFill>
                <a:latin typeface="+mj-lt"/>
                <a:ea typeface="ＭＳ Ｐゴシック"/>
              </a:rPr>
              <a:t>TGbp</a:t>
            </a:r>
            <a:r>
              <a:rPr lang="en-US" sz="2400" dirty="0">
                <a:solidFill>
                  <a:srgbClr val="000000"/>
                </a:solidFill>
                <a:latin typeface="+mj-lt"/>
                <a:ea typeface="ＭＳ Ｐゴシック"/>
              </a:rPr>
              <a:t> SFD?</a:t>
            </a:r>
          </a:p>
          <a:p>
            <a:pPr marL="342900" lvl="0"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400" dirty="0">
                <a:solidFill>
                  <a:schemeClr val="tx1"/>
                </a:solidFill>
                <a:latin typeface="+mj-lt"/>
                <a:ea typeface="ＭＳ Ｐゴシック"/>
                <a:cs typeface="Arial" panose="020B0604020202020204" pitchFamily="34" charset="0"/>
              </a:rPr>
              <a:t>The short timestamp when present in the AMP trigger frame carries the AMP TSF field, TSF[6:29] of the AMP AP’s partial TSF.</a:t>
            </a:r>
          </a:p>
          <a:p>
            <a:pPr marL="342900" lvl="0"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400" dirty="0">
                <a:solidFill>
                  <a:schemeClr val="tx1"/>
                </a:solidFill>
                <a:latin typeface="+mj-lt"/>
                <a:ea typeface="ＭＳ Ｐゴシック"/>
                <a:cs typeface="Arial" panose="020B0604020202020204" pitchFamily="34" charset="0"/>
              </a:rPr>
              <a:t>Other lengths of short timestamp configured to be present in the AMP trigger for some modes of operation is TBD.</a:t>
            </a:r>
          </a:p>
          <a:p>
            <a:pPr marL="357188" lvl="0" defTabSz="1187323" eaLnBrk="1" fontAlgn="auto" hangingPunct="1">
              <a:lnSpc>
                <a:spcPct val="90000"/>
              </a:lnSpc>
              <a:spcBef>
                <a:spcPts val="1200"/>
              </a:spcBef>
              <a:spcAft>
                <a:spcPts val="0"/>
              </a:spcAft>
              <a:tabLst>
                <a:tab pos="1207937" algn="ctr"/>
              </a:tabLst>
            </a:pPr>
            <a:r>
              <a:rPr lang="pt-BR" sz="2400" i="1" dirty="0">
                <a:solidFill>
                  <a:schemeClr val="tx1"/>
                </a:solidFill>
                <a:latin typeface="+mj-lt"/>
                <a:ea typeface="ＭＳ Ｐゴシック"/>
                <a:cs typeface="Arial" panose="020B0604020202020204" pitchFamily="34" charset="0"/>
              </a:rPr>
              <a:t>[Reference: 11-25/0285r1, 11-25/0787r0, 11-25/1247r0, 11-25/1560r0, 11-25/1561r0]</a:t>
            </a:r>
          </a:p>
        </p:txBody>
      </p:sp>
    </p:spTree>
    <p:extLst>
      <p:ext uri="{BB962C8B-B14F-4D97-AF65-F5344CB8AC3E}">
        <p14:creationId xmlns:p14="http://schemas.microsoft.com/office/powerpoint/2010/main" val="4073067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983432" y="692696"/>
            <a:ext cx="10352617" cy="509994"/>
          </a:xfrm>
        </p:spPr>
        <p:txBody>
          <a:bodyPr/>
          <a:lstStyle/>
          <a:p>
            <a:r>
              <a:rPr lang="en-US" altLang="zh-CN" sz="2800" b="1" kern="1200" dirty="0">
                <a:solidFill>
                  <a:schemeClr val="tx1"/>
                </a:solidFill>
                <a:latin typeface="Arial" panose="020B0604020202020204" pitchFamily="34" charset="0"/>
                <a:ea typeface="Microsoft YaHei" panose="020B0503020204020204" pitchFamily="34" charset="-122"/>
              </a:rPr>
              <a:t>References</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12</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22" name="TextBox 21">
            <a:extLst>
              <a:ext uri="{FF2B5EF4-FFF2-40B4-BE49-F238E27FC236}">
                <a16:creationId xmlns:a16="http://schemas.microsoft.com/office/drawing/2014/main" id="{F2651C39-30CD-495E-B951-D08518DE118C}"/>
              </a:ext>
            </a:extLst>
          </p:cNvPr>
          <p:cNvSpPr txBox="1"/>
          <p:nvPr/>
        </p:nvSpPr>
        <p:spPr>
          <a:xfrm>
            <a:off x="839416" y="1556792"/>
            <a:ext cx="10424625" cy="1772793"/>
          </a:xfrm>
          <a:prstGeom prst="rect">
            <a:avLst/>
          </a:prstGeom>
          <a:noFill/>
        </p:spPr>
        <p:txBody>
          <a:bodyPr vert="horz" wrap="square" rtlCol="0">
            <a:spAutoFit/>
          </a:bodyPr>
          <a:lstStyle/>
          <a:p>
            <a:pPr marL="447675" indent="-447675" defTabSz="1187323" eaLnBrk="1" fontAlgn="auto" hangingPunct="1">
              <a:lnSpc>
                <a:spcPct val="90000"/>
              </a:lnSpc>
              <a:spcBef>
                <a:spcPts val="1200"/>
              </a:spcBef>
              <a:spcAft>
                <a:spcPts val="0"/>
              </a:spcAft>
              <a:tabLst>
                <a:tab pos="1207937" algn="ctr"/>
              </a:tabLst>
            </a:pPr>
            <a:r>
              <a:rPr lang="en-US" sz="2200" dirty="0">
                <a:solidFill>
                  <a:schemeClr val="tx1"/>
                </a:solidFill>
                <a:latin typeface="+mj-lt"/>
                <a:ea typeface="ＭＳ Ｐゴシック"/>
                <a:cs typeface="Arial" panose="020B0604020202020204" pitchFamily="34" charset="0"/>
              </a:rPr>
              <a:t>[1] 11-24/1613r9, Specification Framework for </a:t>
            </a:r>
            <a:r>
              <a:rPr lang="en-US" sz="2200" dirty="0" err="1">
                <a:solidFill>
                  <a:schemeClr val="tx1"/>
                </a:solidFill>
                <a:latin typeface="+mj-lt"/>
                <a:ea typeface="ＭＳ Ｐゴシック"/>
                <a:cs typeface="Arial" panose="020B0604020202020204" pitchFamily="34" charset="0"/>
              </a:rPr>
              <a:t>TGbp</a:t>
            </a:r>
            <a:r>
              <a:rPr lang="en-US" sz="2200" dirty="0">
                <a:solidFill>
                  <a:schemeClr val="tx1"/>
                </a:solidFill>
                <a:latin typeface="+mj-lt"/>
                <a:ea typeface="ＭＳ Ｐゴシック"/>
                <a:cs typeface="Arial" panose="020B0604020202020204" pitchFamily="34" charset="0"/>
              </a:rPr>
              <a:t> </a:t>
            </a:r>
          </a:p>
          <a:p>
            <a:pPr marL="447675" indent="-447675" defTabSz="1187323" eaLnBrk="1" fontAlgn="auto" hangingPunct="1">
              <a:lnSpc>
                <a:spcPct val="90000"/>
              </a:lnSpc>
              <a:spcBef>
                <a:spcPts val="1200"/>
              </a:spcBef>
              <a:spcAft>
                <a:spcPts val="0"/>
              </a:spcAft>
              <a:tabLst>
                <a:tab pos="1207937" algn="ctr"/>
              </a:tabLst>
            </a:pPr>
            <a:r>
              <a:rPr lang="en-US" sz="2200" dirty="0">
                <a:solidFill>
                  <a:schemeClr val="tx1"/>
                </a:solidFill>
                <a:latin typeface="+mj-lt"/>
                <a:ea typeface="ＭＳ Ｐゴシック"/>
                <a:cs typeface="Arial" panose="020B0604020202020204" pitchFamily="34" charset="0"/>
              </a:rPr>
              <a:t>[2] 11-25/1247r0, AMP Beacon</a:t>
            </a:r>
          </a:p>
          <a:p>
            <a:pPr marL="447675" indent="-447675" defTabSz="1187323" eaLnBrk="1" fontAlgn="auto" hangingPunct="1">
              <a:lnSpc>
                <a:spcPct val="90000"/>
              </a:lnSpc>
              <a:spcBef>
                <a:spcPts val="1200"/>
              </a:spcBef>
              <a:spcAft>
                <a:spcPts val="0"/>
              </a:spcAft>
              <a:tabLst>
                <a:tab pos="1207937" algn="ctr"/>
              </a:tabLst>
            </a:pPr>
            <a:r>
              <a:rPr lang="en-US" sz="2200" dirty="0">
                <a:solidFill>
                  <a:schemeClr val="tx1"/>
                </a:solidFill>
                <a:latin typeface="+mj-lt"/>
                <a:ea typeface="ＭＳ Ｐゴシック"/>
                <a:cs typeface="Arial" panose="020B0604020202020204" pitchFamily="34" charset="0"/>
              </a:rPr>
              <a:t>[3] 11-25/1560r0, Use Case for AMP Service Period</a:t>
            </a:r>
          </a:p>
          <a:p>
            <a:pPr marL="447675" indent="-447675" defTabSz="1187323" eaLnBrk="1" fontAlgn="auto" hangingPunct="1">
              <a:lnSpc>
                <a:spcPct val="90000"/>
              </a:lnSpc>
              <a:spcBef>
                <a:spcPts val="1200"/>
              </a:spcBef>
              <a:spcAft>
                <a:spcPts val="0"/>
              </a:spcAft>
              <a:tabLst>
                <a:tab pos="1207937" algn="ctr"/>
              </a:tabLst>
            </a:pPr>
            <a:r>
              <a:rPr lang="en-US" sz="2200" dirty="0">
                <a:solidFill>
                  <a:schemeClr val="tx1"/>
                </a:solidFill>
                <a:latin typeface="+mj-lt"/>
                <a:ea typeface="ＭＳ Ｐゴシック"/>
                <a:cs typeface="Arial" panose="020B0604020202020204" pitchFamily="34" charset="0"/>
              </a:rPr>
              <a:t>[4] 11-25/0779r0, E2E Operation of AMP-enabled Non-AP STAs</a:t>
            </a:r>
          </a:p>
        </p:txBody>
      </p:sp>
    </p:spTree>
    <p:extLst>
      <p:ext uri="{BB962C8B-B14F-4D97-AF65-F5344CB8AC3E}">
        <p14:creationId xmlns:p14="http://schemas.microsoft.com/office/powerpoint/2010/main" val="1885570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6A225D-CC72-46D4-B04F-837434E9C6E8}"/>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2</a:t>
            </a:fld>
            <a:endParaRPr lang="en-US" altLang="en-US" dirty="0"/>
          </a:p>
        </p:txBody>
      </p:sp>
      <p:sp>
        <p:nvSpPr>
          <p:cNvPr id="5" name="Title 1">
            <a:extLst>
              <a:ext uri="{FF2B5EF4-FFF2-40B4-BE49-F238E27FC236}">
                <a16:creationId xmlns:a16="http://schemas.microsoft.com/office/drawing/2014/main" id="{594BFC05-F7BA-42D0-B699-4334EE8719B5}"/>
              </a:ext>
            </a:extLst>
          </p:cNvPr>
          <p:cNvSpPr txBox="1">
            <a:spLocks/>
          </p:cNvSpPr>
          <p:nvPr/>
        </p:nvSpPr>
        <p:spPr>
          <a:xfrm>
            <a:off x="1007436" y="702557"/>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800" b="1" dirty="0">
                <a:solidFill>
                  <a:srgbClr val="1D1D1A"/>
                </a:solidFill>
                <a:latin typeface="Arial" panose="020B0604020202020204" pitchFamily="34" charset="0"/>
                <a:ea typeface="Microsoft YaHei" panose="020B0503020204020204" pitchFamily="34" charset="-122"/>
              </a:rPr>
              <a:t>Background</a:t>
            </a:r>
            <a:endParaRPr lang="en-US" altLang="zh-CN" sz="2800" b="1" kern="1200" dirty="0">
              <a:solidFill>
                <a:srgbClr val="1D1D1A"/>
              </a:solidFill>
              <a:latin typeface="Arial" panose="020B0604020202020204" pitchFamily="34" charset="0"/>
              <a:ea typeface="Microsoft YaHei" panose="020B0503020204020204" pitchFamily="34" charset="-122"/>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5BBF0EC-9E98-457D-AAF2-13BD9991D0B3}"/>
                  </a:ext>
                </a:extLst>
              </p:cNvPr>
              <p:cNvSpPr txBox="1"/>
              <p:nvPr/>
            </p:nvSpPr>
            <p:spPr>
              <a:xfrm>
                <a:off x="911424" y="1553801"/>
                <a:ext cx="10585176" cy="4529253"/>
              </a:xfrm>
              <a:prstGeom prst="rect">
                <a:avLst/>
              </a:prstGeom>
              <a:noFill/>
            </p:spPr>
            <p:txBody>
              <a:bodyPr vert="horz" wrap="square" rtlCol="0">
                <a:spAutoFit/>
              </a:bodyPr>
              <a:lstStyle/>
              <a:p>
                <a:pPr marL="342900" indent="-342900" defTabSz="1187323" eaLnBrk="1" fontAlgn="auto" hangingPunct="1">
                  <a:lnSpc>
                    <a:spcPct val="90000"/>
                  </a:lnSpc>
                  <a:spcBef>
                    <a:spcPts val="600"/>
                  </a:spcBef>
                  <a:spcAft>
                    <a:spcPts val="0"/>
                  </a:spcAft>
                  <a:buFont typeface="Wingdings" panose="05000000000000000000" pitchFamily="2" charset="2"/>
                  <a:buChar char="q"/>
                  <a:tabLst>
                    <a:tab pos="1207937" algn="ctr"/>
                  </a:tabLst>
                </a:pPr>
                <a:r>
                  <a:rPr lang="en-US" sz="1800" dirty="0">
                    <a:solidFill>
                      <a:schemeClr val="tx1"/>
                    </a:solidFill>
                    <a:latin typeface="+mj-lt"/>
                    <a:ea typeface="+mn-ea"/>
                  </a:rPr>
                  <a:t>The related motioned texts for AMP TSF in the </a:t>
                </a:r>
                <a:r>
                  <a:rPr lang="en-US" sz="1800" dirty="0" err="1">
                    <a:solidFill>
                      <a:schemeClr val="tx1"/>
                    </a:solidFill>
                    <a:latin typeface="+mj-lt"/>
                  </a:rPr>
                  <a:t>TGbp</a:t>
                </a:r>
                <a:r>
                  <a:rPr lang="en-US" sz="1800" dirty="0">
                    <a:solidFill>
                      <a:schemeClr val="tx1"/>
                    </a:solidFill>
                    <a:latin typeface="+mj-lt"/>
                  </a:rPr>
                  <a:t> SFD [1] are:</a:t>
                </a:r>
              </a:p>
              <a:p>
                <a:pPr marL="1085850" lvl="1" indent="-342900" defTabSz="1187323" eaLnBrk="1" fontAlgn="auto" hangingPunct="1">
                  <a:lnSpc>
                    <a:spcPct val="90000"/>
                  </a:lnSpc>
                  <a:spcBef>
                    <a:spcPts val="600"/>
                  </a:spcBef>
                  <a:spcAft>
                    <a:spcPts val="0"/>
                  </a:spcAft>
                  <a:buFont typeface="Wingdings" panose="05000000000000000000" pitchFamily="2" charset="2"/>
                  <a:buChar char="q"/>
                  <a:tabLst>
                    <a:tab pos="1207937" algn="ctr"/>
                  </a:tabLst>
                </a:pPr>
                <a:r>
                  <a:rPr lang="en-US" sz="1800" b="1" dirty="0">
                    <a:solidFill>
                      <a:schemeClr val="tx1"/>
                    </a:solidFill>
                    <a:latin typeface="+mj-lt"/>
                  </a:rPr>
                  <a:t>MM-1: </a:t>
                </a:r>
                <a:r>
                  <a:rPr lang="en-US" sz="1800" dirty="0">
                    <a:solidFill>
                      <a:schemeClr val="tx1"/>
                    </a:solidFill>
                    <a:latin typeface="+mj-lt"/>
                  </a:rPr>
                  <a:t>If AMP device is able to support AMP TSF, the maximum timing offset is ±</a:t>
                </a:r>
                <a14:m>
                  <m:oMath xmlns:m="http://schemas.openxmlformats.org/officeDocument/2006/math">
                    <m:sSup>
                      <m:sSupPr>
                        <m:ctrlPr>
                          <a:rPr lang="en-SG" sz="1800" i="1">
                            <a:solidFill>
                              <a:schemeClr val="tx1"/>
                            </a:solidFill>
                            <a:latin typeface="Cambria Math" panose="02040503050406030204" pitchFamily="18" charset="0"/>
                          </a:rPr>
                        </m:ctrlPr>
                      </m:sSupPr>
                      <m:e>
                        <m:r>
                          <a:rPr lang="en-SG" sz="1800" i="1">
                            <a:solidFill>
                              <a:schemeClr val="tx1"/>
                            </a:solidFill>
                            <a:latin typeface="Cambria Math" panose="02040503050406030204" pitchFamily="18" charset="0"/>
                          </a:rPr>
                          <m:t>10</m:t>
                        </m:r>
                      </m:e>
                      <m:sup>
                        <m:r>
                          <a:rPr lang="en-SG" sz="1800" i="1">
                            <a:solidFill>
                              <a:schemeClr val="tx1"/>
                            </a:solidFill>
                            <a:latin typeface="Cambria Math" panose="02040503050406030204" pitchFamily="18" charset="0"/>
                          </a:rPr>
                          <m:t>4</m:t>
                        </m:r>
                      </m:sup>
                    </m:sSup>
                  </m:oMath>
                </a14:m>
                <a:r>
                  <a:rPr lang="en-US" sz="1800" dirty="0">
                    <a:solidFill>
                      <a:schemeClr val="tx1"/>
                    </a:solidFill>
                    <a:latin typeface="+mj-lt"/>
                  </a:rPr>
                  <a:t> ppm</a:t>
                </a:r>
              </a:p>
              <a:p>
                <a:pPr marL="1085850" lvl="1" indent="-342900" defTabSz="1187323" eaLnBrk="1" fontAlgn="auto" hangingPunct="1">
                  <a:lnSpc>
                    <a:spcPct val="90000"/>
                  </a:lnSpc>
                  <a:spcBef>
                    <a:spcPts val="600"/>
                  </a:spcBef>
                  <a:spcAft>
                    <a:spcPts val="0"/>
                  </a:spcAft>
                  <a:buFont typeface="Wingdings" panose="05000000000000000000" pitchFamily="2" charset="2"/>
                  <a:buChar char="q"/>
                  <a:tabLst>
                    <a:tab pos="1207937" algn="ctr"/>
                  </a:tabLst>
                </a:pPr>
                <a:r>
                  <a:rPr lang="en-US" sz="1800" b="1" dirty="0">
                    <a:solidFill>
                      <a:schemeClr val="tx1"/>
                    </a:solidFill>
                    <a:latin typeface="+mj-lt"/>
                  </a:rPr>
                  <a:t>	MM-23</a:t>
                </a:r>
                <a:r>
                  <a:rPr lang="en-US" sz="1800" dirty="0">
                    <a:solidFill>
                      <a:schemeClr val="tx1"/>
                    </a:solidFill>
                    <a:latin typeface="+mj-lt"/>
                  </a:rPr>
                  <a:t>: 802.11bp defines short timestamp to enable AMP non-AP STA to monitor DL frames in duty-cycle operation. The length of short timestamp is TBD.</a:t>
                </a:r>
              </a:p>
              <a:p>
                <a:pPr marL="1085850" lvl="1" indent="-342900" defTabSz="1187323" eaLnBrk="1" fontAlgn="auto" hangingPunct="1">
                  <a:lnSpc>
                    <a:spcPct val="90000"/>
                  </a:lnSpc>
                  <a:spcBef>
                    <a:spcPts val="600"/>
                  </a:spcBef>
                  <a:spcAft>
                    <a:spcPts val="0"/>
                  </a:spcAft>
                  <a:buFont typeface="Wingdings" panose="05000000000000000000" pitchFamily="2" charset="2"/>
                  <a:buChar char="q"/>
                  <a:tabLst>
                    <a:tab pos="1207937" algn="ctr"/>
                  </a:tabLst>
                </a:pPr>
                <a:r>
                  <a:rPr lang="en-US" sz="1800" b="1" dirty="0">
                    <a:solidFill>
                      <a:schemeClr val="tx1"/>
                    </a:solidFill>
                    <a:latin typeface="+mj-lt"/>
                  </a:rPr>
                  <a:t>FM-7</a:t>
                </a:r>
                <a:r>
                  <a:rPr lang="en-US" sz="1800" dirty="0">
                    <a:solidFill>
                      <a:schemeClr val="tx1"/>
                    </a:solidFill>
                    <a:latin typeface="+mj-lt"/>
                  </a:rPr>
                  <a:t>: 802.11bp allows short timestamp to be carried in an AMP trigger Frame.</a:t>
                </a:r>
              </a:p>
              <a:p>
                <a:pPr marL="1485900" lvl="2" indent="-342900" defTabSz="1187323" eaLnBrk="1" fontAlgn="auto" hangingPunct="1">
                  <a:lnSpc>
                    <a:spcPct val="90000"/>
                  </a:lnSpc>
                  <a:spcBef>
                    <a:spcPts val="600"/>
                  </a:spcBef>
                  <a:spcAft>
                    <a:spcPts val="0"/>
                  </a:spcAft>
                  <a:buFont typeface="Arial" panose="020B0604020202020204" pitchFamily="34" charset="0"/>
                  <a:buChar char="•"/>
                  <a:tabLst>
                    <a:tab pos="1207937" algn="ctr"/>
                  </a:tabLst>
                </a:pPr>
                <a:r>
                  <a:rPr lang="en-US" sz="1800" dirty="0">
                    <a:solidFill>
                      <a:schemeClr val="tx1"/>
                    </a:solidFill>
                    <a:latin typeface="+mj-lt"/>
                  </a:rPr>
                  <a:t>Note: The presence of the short timestamp is configurable.</a:t>
                </a:r>
              </a:p>
              <a:p>
                <a:pPr marL="1085850" lvl="1" indent="-342900" defTabSz="1187323" eaLnBrk="1" fontAlgn="auto" hangingPunct="1">
                  <a:lnSpc>
                    <a:spcPct val="90000"/>
                  </a:lnSpc>
                  <a:spcBef>
                    <a:spcPts val="600"/>
                  </a:spcBef>
                  <a:spcAft>
                    <a:spcPts val="0"/>
                  </a:spcAft>
                  <a:buFont typeface="Wingdings" panose="05000000000000000000" pitchFamily="2" charset="2"/>
                  <a:buChar char="q"/>
                  <a:tabLst>
                    <a:tab pos="1207937" algn="ctr"/>
                  </a:tabLst>
                </a:pPr>
                <a:r>
                  <a:rPr lang="en-US" sz="1800" b="1" dirty="0">
                    <a:solidFill>
                      <a:schemeClr val="tx1"/>
                    </a:solidFill>
                    <a:latin typeface="+mj-lt"/>
                  </a:rPr>
                  <a:t>MM-26</a:t>
                </a:r>
                <a:r>
                  <a:rPr lang="en-US" sz="1800" dirty="0">
                    <a:solidFill>
                      <a:schemeClr val="tx1"/>
                    </a:solidFill>
                    <a:latin typeface="+mj-lt"/>
                  </a:rPr>
                  <a:t>: 802.11bp specifies, for a short timestamp, coarse timing granularity larger than 1µs. </a:t>
                </a:r>
              </a:p>
              <a:p>
                <a:pPr marL="1485900" lvl="2" indent="-342900" defTabSz="1187323" eaLnBrk="1" fontAlgn="auto" hangingPunct="1">
                  <a:lnSpc>
                    <a:spcPct val="90000"/>
                  </a:lnSpc>
                  <a:spcBef>
                    <a:spcPts val="600"/>
                  </a:spcBef>
                  <a:spcAft>
                    <a:spcPts val="0"/>
                  </a:spcAft>
                  <a:buFont typeface="Arial" panose="020B0604020202020204" pitchFamily="34" charset="0"/>
                  <a:buChar char="•"/>
                  <a:tabLst>
                    <a:tab pos="1207937" algn="ctr"/>
                  </a:tabLst>
                </a:pPr>
                <a:r>
                  <a:rPr lang="en-US" sz="1800" dirty="0">
                    <a:solidFill>
                      <a:schemeClr val="tx1"/>
                    </a:solidFill>
                    <a:latin typeface="+mj-lt"/>
                  </a:rPr>
                  <a:t>The detailed timing granularity are TBD.</a:t>
                </a:r>
              </a:p>
              <a:p>
                <a:pPr marL="1085850" lvl="1" indent="-342900" defTabSz="1187323" eaLnBrk="1" fontAlgn="auto" hangingPunct="1">
                  <a:lnSpc>
                    <a:spcPct val="90000"/>
                  </a:lnSpc>
                  <a:spcBef>
                    <a:spcPts val="600"/>
                  </a:spcBef>
                  <a:spcAft>
                    <a:spcPts val="0"/>
                  </a:spcAft>
                  <a:buFont typeface="Wingdings" panose="05000000000000000000" pitchFamily="2" charset="2"/>
                  <a:buChar char="q"/>
                  <a:tabLst>
                    <a:tab pos="1207937" algn="ctr"/>
                  </a:tabLst>
                </a:pPr>
                <a:r>
                  <a:rPr lang="en-US" sz="1800" b="1" dirty="0">
                    <a:solidFill>
                      <a:schemeClr val="tx1"/>
                    </a:solidFill>
                    <a:latin typeface="+mj-lt"/>
                  </a:rPr>
                  <a:t>MM-x</a:t>
                </a:r>
                <a:r>
                  <a:rPr lang="en-US" sz="1800" dirty="0">
                    <a:solidFill>
                      <a:schemeClr val="tx1"/>
                    </a:solidFill>
                    <a:latin typeface="+mj-lt"/>
                  </a:rPr>
                  <a:t> (not motioned, SP no objection): An AMP AP may transmit the AMP AP's partial timestamp in a broadcast AMP frame (name TBD). Length of the partial timestamp is TBD.</a:t>
                </a:r>
              </a:p>
              <a:p>
                <a:pPr marL="342900" indent="-342900" defTabSz="1187323" eaLnBrk="1" fontAlgn="auto" hangingPunct="1">
                  <a:lnSpc>
                    <a:spcPct val="90000"/>
                  </a:lnSpc>
                  <a:spcBef>
                    <a:spcPts val="600"/>
                  </a:spcBef>
                  <a:spcAft>
                    <a:spcPts val="0"/>
                  </a:spcAft>
                  <a:buFont typeface="Wingdings" panose="05000000000000000000" pitchFamily="2" charset="2"/>
                  <a:buChar char="q"/>
                  <a:tabLst>
                    <a:tab pos="1207937" algn="ctr"/>
                  </a:tabLst>
                </a:pPr>
                <a:r>
                  <a:rPr lang="en-US" sz="1800" dirty="0">
                    <a:solidFill>
                      <a:schemeClr val="tx1"/>
                    </a:solidFill>
                    <a:latin typeface="+mj-lt"/>
                    <a:ea typeface="+mn-ea"/>
                  </a:rPr>
                  <a:t>The purpose of carrying TSF has been highlighted in previous contributions to support duty-cycling in an AMP Service Period, and to enable synchronization to wake up frames for AMP-Enabled non-AP STAs. </a:t>
                </a:r>
              </a:p>
              <a:p>
                <a:pPr marL="342900" indent="-342900" defTabSz="1187323" eaLnBrk="1" fontAlgn="auto" hangingPunct="1">
                  <a:lnSpc>
                    <a:spcPct val="90000"/>
                  </a:lnSpc>
                  <a:spcBef>
                    <a:spcPts val="600"/>
                  </a:spcBef>
                  <a:spcAft>
                    <a:spcPts val="0"/>
                  </a:spcAft>
                  <a:buFont typeface="Wingdings" panose="05000000000000000000" pitchFamily="2" charset="2"/>
                  <a:buChar char="q"/>
                  <a:tabLst>
                    <a:tab pos="1207937" algn="ctr"/>
                  </a:tabLst>
                </a:pPr>
                <a:r>
                  <a:rPr lang="en-US" sz="1800" dirty="0">
                    <a:solidFill>
                      <a:schemeClr val="tx1"/>
                    </a:solidFill>
                    <a:latin typeface="+mj-lt"/>
                    <a:ea typeface="+mn-ea"/>
                  </a:rPr>
                  <a:t>In this contribution, we wish to propose the length and granularity of the TSF needed for AMP operation based on the current scope.</a:t>
                </a:r>
              </a:p>
            </p:txBody>
          </p:sp>
        </mc:Choice>
        <mc:Fallback xmlns="">
          <p:sp>
            <p:nvSpPr>
              <p:cNvPr id="6" name="TextBox 5">
                <a:extLst>
                  <a:ext uri="{FF2B5EF4-FFF2-40B4-BE49-F238E27FC236}">
                    <a16:creationId xmlns:a16="http://schemas.microsoft.com/office/drawing/2014/main" id="{F5BBF0EC-9E98-457D-AAF2-13BD9991D0B3}"/>
                  </a:ext>
                </a:extLst>
              </p:cNvPr>
              <p:cNvSpPr txBox="1">
                <a:spLocks noRot="1" noChangeAspect="1" noMove="1" noResize="1" noEditPoints="1" noAdjustHandles="1" noChangeArrowheads="1" noChangeShapeType="1" noTextEdit="1"/>
              </p:cNvSpPr>
              <p:nvPr/>
            </p:nvSpPr>
            <p:spPr>
              <a:xfrm>
                <a:off x="911424" y="1553801"/>
                <a:ext cx="10585176" cy="4529253"/>
              </a:xfrm>
              <a:prstGeom prst="rect">
                <a:avLst/>
              </a:prstGeom>
              <a:blipFill>
                <a:blip r:embed="rId2"/>
                <a:stretch>
                  <a:fillRect l="-403" t="-1346" r="-864" b="-1077"/>
                </a:stretch>
              </a:blipFill>
            </p:spPr>
            <p:txBody>
              <a:bodyPr/>
              <a:lstStyle/>
              <a:p>
                <a:r>
                  <a:rPr lang="en-SG">
                    <a:noFill/>
                  </a:rPr>
                  <a:t> </a:t>
                </a:r>
              </a:p>
            </p:txBody>
          </p:sp>
        </mc:Fallback>
      </mc:AlternateContent>
    </p:spTree>
    <p:extLst>
      <p:ext uri="{BB962C8B-B14F-4D97-AF65-F5344CB8AC3E}">
        <p14:creationId xmlns:p14="http://schemas.microsoft.com/office/powerpoint/2010/main" val="1088074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6A225D-CC72-46D4-B04F-837434E9C6E8}"/>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3</a:t>
            </a:fld>
            <a:endParaRPr lang="en-US" altLang="en-US" dirty="0"/>
          </a:p>
        </p:txBody>
      </p:sp>
      <p:sp>
        <p:nvSpPr>
          <p:cNvPr id="5" name="Title 1">
            <a:extLst>
              <a:ext uri="{FF2B5EF4-FFF2-40B4-BE49-F238E27FC236}">
                <a16:creationId xmlns:a16="http://schemas.microsoft.com/office/drawing/2014/main" id="{594BFC05-F7BA-42D0-B699-4334EE8719B5}"/>
              </a:ext>
            </a:extLst>
          </p:cNvPr>
          <p:cNvSpPr txBox="1">
            <a:spLocks/>
          </p:cNvSpPr>
          <p:nvPr/>
        </p:nvSpPr>
        <p:spPr>
          <a:xfrm>
            <a:off x="1007436" y="702557"/>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800" b="1" dirty="0">
                <a:solidFill>
                  <a:srgbClr val="1D1D1A"/>
                </a:solidFill>
                <a:latin typeface="Arial" panose="020B0604020202020204" pitchFamily="34" charset="0"/>
                <a:ea typeface="Microsoft YaHei" panose="020B0503020204020204" pitchFamily="34" charset="-122"/>
              </a:rPr>
              <a:t>Granularity of AMP TSF (1/2)</a:t>
            </a:r>
            <a:endParaRPr lang="en-US" altLang="zh-CN" sz="2800" b="1" i="1" dirty="0">
              <a:solidFill>
                <a:srgbClr val="FF0000"/>
              </a:solidFill>
              <a:latin typeface="Arial" panose="020B0604020202020204" pitchFamily="34" charset="0"/>
              <a:ea typeface="Microsoft YaHei" panose="020B0503020204020204" pitchFamily="34" charset="-122"/>
            </a:endParaRPr>
          </a:p>
        </p:txBody>
      </p:sp>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F5BBF0EC-9E98-457D-AAF2-13BD9991D0B3}"/>
                  </a:ext>
                </a:extLst>
              </p:cNvPr>
              <p:cNvSpPr txBox="1"/>
              <p:nvPr/>
            </p:nvSpPr>
            <p:spPr>
              <a:xfrm>
                <a:off x="839416" y="1550188"/>
                <a:ext cx="10520637" cy="5047536"/>
              </a:xfrm>
              <a:prstGeom prst="rect">
                <a:avLst/>
              </a:prstGeom>
              <a:noFill/>
            </p:spPr>
            <p:txBody>
              <a:bodyPr vert="horz" wrap="square" rtlCol="0">
                <a:spAutoFit/>
              </a:bodyPr>
              <a:lstStyle/>
              <a:p>
                <a:pPr marL="355268" indent="-342900">
                  <a:spcAft>
                    <a:spcPts val="1200"/>
                  </a:spcAft>
                  <a:buFont typeface="Wingdings" panose="05000000000000000000" pitchFamily="2" charset="2"/>
                  <a:buChar char="q"/>
                </a:pPr>
                <a:r>
                  <a:rPr lang="en-SG" sz="1800" dirty="0">
                    <a:solidFill>
                      <a:schemeClr val="tx1"/>
                    </a:solidFill>
                    <a:latin typeface="+mj-lt"/>
                  </a:rPr>
                  <a:t>The AMP TSF field (Broadcast/Trigger frame) can carry the partial TSF bits of the AMP AP’s TSF.</a:t>
                </a:r>
              </a:p>
              <a:p>
                <a:pPr marL="355268" indent="-342900">
                  <a:spcAft>
                    <a:spcPts val="1200"/>
                  </a:spcAft>
                  <a:buFont typeface="Wingdings" panose="05000000000000000000" pitchFamily="2" charset="2"/>
                  <a:buChar char="q"/>
                </a:pPr>
                <a:r>
                  <a:rPr lang="en-SG" sz="1800" dirty="0">
                    <a:solidFill>
                      <a:schemeClr val="tx1"/>
                    </a:solidFill>
                    <a:latin typeface="+mj-lt"/>
                  </a:rPr>
                  <a:t>The granularity of the AMP TSF to be carried is dependent on the interval of the frame carrying the TSF </a:t>
                </a:r>
                <a:r>
                  <a:rPr lang="en-US" sz="1800" dirty="0">
                    <a:solidFill>
                      <a:schemeClr val="tx1"/>
                    </a:solidFill>
                    <a:latin typeface="+mj-lt"/>
                  </a:rPr>
                  <a:t>and the clock accuracy of the AMP STA [2]</a:t>
                </a:r>
                <a:r>
                  <a:rPr lang="en-SG" sz="1800" dirty="0">
                    <a:solidFill>
                      <a:schemeClr val="tx1"/>
                    </a:solidFill>
                    <a:latin typeface="+mj-lt"/>
                  </a:rPr>
                  <a:t>:</a:t>
                </a:r>
                <a:r>
                  <a:rPr lang="en-SG" sz="1800" dirty="0">
                    <a:solidFill>
                      <a:schemeClr val="tx1"/>
                    </a:solidFill>
                  </a:rPr>
                  <a:t> </a:t>
                </a:r>
                <a14:m>
                  <m:oMath xmlns:m="http://schemas.openxmlformats.org/officeDocument/2006/math">
                    <m:r>
                      <a:rPr lang="en-SG" sz="1800" i="1">
                        <a:solidFill>
                          <a:schemeClr val="tx1"/>
                        </a:solidFill>
                        <a:latin typeface="Cambria Math" panose="02040503050406030204" pitchFamily="18" charset="0"/>
                      </a:rPr>
                      <m:t>𝑇𝑆𝐹</m:t>
                    </m:r>
                    <m:r>
                      <a:rPr lang="en-SG" sz="1800" i="1">
                        <a:solidFill>
                          <a:schemeClr val="tx1"/>
                        </a:solidFill>
                        <a:latin typeface="Cambria Math" panose="02040503050406030204" pitchFamily="18" charset="0"/>
                      </a:rPr>
                      <m:t>_</m:t>
                    </m:r>
                    <m:r>
                      <a:rPr lang="en-SG" sz="1800" i="1">
                        <a:solidFill>
                          <a:schemeClr val="tx1"/>
                        </a:solidFill>
                        <a:latin typeface="Cambria Math" panose="02040503050406030204" pitchFamily="18" charset="0"/>
                      </a:rPr>
                      <m:t>𝑖𝑛𝑡𝑒𝑟𝑣𝑎𝑙</m:t>
                    </m:r>
                    <m:r>
                      <a:rPr lang="en-SG" sz="1800" i="1">
                        <a:solidFill>
                          <a:schemeClr val="tx1"/>
                        </a:solidFill>
                        <a:latin typeface="Cambria Math" panose="02040503050406030204" pitchFamily="18" charset="0"/>
                      </a:rPr>
                      <m:t>_</m:t>
                    </m:r>
                    <m:r>
                      <a:rPr lang="en-SG" sz="1800" i="1">
                        <a:solidFill>
                          <a:schemeClr val="tx1"/>
                        </a:solidFill>
                        <a:latin typeface="Cambria Math" panose="02040503050406030204" pitchFamily="18" charset="0"/>
                      </a:rPr>
                      <m:t>𝑢𝑠</m:t>
                    </m:r>
                    <m:r>
                      <a:rPr lang="en-US" sz="1800" i="1">
                        <a:solidFill>
                          <a:schemeClr val="tx1"/>
                        </a:solidFill>
                        <a:latin typeface="Cambria Math" panose="02040503050406030204" pitchFamily="18" charset="0"/>
                      </a:rPr>
                      <m:t>∗</m:t>
                    </m:r>
                    <m:r>
                      <a:rPr lang="en-SG" sz="1800" i="1">
                        <a:solidFill>
                          <a:schemeClr val="tx1"/>
                        </a:solidFill>
                        <a:latin typeface="Cambria Math" panose="02040503050406030204" pitchFamily="18" charset="0"/>
                      </a:rPr>
                      <m:t>𝐶𝐴</m:t>
                    </m:r>
                  </m:oMath>
                </a14:m>
                <a:r>
                  <a:rPr lang="en-SG" sz="1800" dirty="0">
                    <a:solidFill>
                      <a:schemeClr val="tx1"/>
                    </a:solidFill>
                    <a:latin typeface="+mj-lt"/>
                  </a:rPr>
                  <a:t>, where </a:t>
                </a:r>
                <a14:m>
                  <m:oMath xmlns:m="http://schemas.openxmlformats.org/officeDocument/2006/math">
                    <m:r>
                      <a:rPr lang="en-SG" sz="1800" i="1">
                        <a:solidFill>
                          <a:schemeClr val="tx1"/>
                        </a:solidFill>
                        <a:latin typeface="Cambria Math" panose="02040503050406030204" pitchFamily="18" charset="0"/>
                        <a:ea typeface="Cambria Math" panose="02040503050406030204" pitchFamily="18" charset="0"/>
                      </a:rPr>
                      <m:t>𝐶𝐴</m:t>
                    </m:r>
                  </m:oMath>
                </a14:m>
                <a:r>
                  <a:rPr lang="en-SG" sz="1800" dirty="0">
                    <a:solidFill>
                      <a:schemeClr val="tx1"/>
                    </a:solidFill>
                    <a:latin typeface="+mj-lt"/>
                  </a:rPr>
                  <a:t> is the clock accuracy of the AMP STA in ppm.</a:t>
                </a:r>
              </a:p>
              <a:p>
                <a:pPr marL="355268" indent="-342900">
                  <a:spcAft>
                    <a:spcPts val="1200"/>
                  </a:spcAft>
                  <a:buFont typeface="Wingdings" panose="05000000000000000000" pitchFamily="2" charset="2"/>
                  <a:buChar char="q"/>
                </a:pPr>
                <a:endParaRPr lang="en-SG" sz="1800" dirty="0">
                  <a:solidFill>
                    <a:schemeClr val="tx1"/>
                  </a:solidFill>
                  <a:latin typeface="+mj-lt"/>
                </a:endParaRPr>
              </a:p>
              <a:p>
                <a:pPr marL="12368">
                  <a:spcAft>
                    <a:spcPts val="1200"/>
                  </a:spcAft>
                </a:pPr>
                <a:endParaRPr lang="en-SG" sz="1800" dirty="0">
                  <a:solidFill>
                    <a:schemeClr val="tx1"/>
                  </a:solidFill>
                  <a:latin typeface="+mj-lt"/>
                </a:endParaRPr>
              </a:p>
              <a:p>
                <a:pPr marL="355268" indent="-342900">
                  <a:spcAft>
                    <a:spcPts val="1200"/>
                  </a:spcAft>
                  <a:buFont typeface="Wingdings" panose="05000000000000000000" pitchFamily="2" charset="2"/>
                  <a:buChar char="q"/>
                </a:pPr>
                <a:endParaRPr lang="en-US" sz="1800" dirty="0">
                  <a:solidFill>
                    <a:schemeClr val="tx1"/>
                  </a:solidFill>
                  <a:latin typeface="+mj-lt"/>
                </a:endParaRPr>
              </a:p>
              <a:p>
                <a:pPr marL="355268" indent="-342900">
                  <a:spcAft>
                    <a:spcPts val="1200"/>
                  </a:spcAft>
                  <a:buFont typeface="Wingdings" panose="05000000000000000000" pitchFamily="2" charset="2"/>
                  <a:buChar char="q"/>
                </a:pPr>
                <a:endParaRPr lang="en-US" sz="1800" dirty="0">
                  <a:solidFill>
                    <a:schemeClr val="tx1"/>
                  </a:solidFill>
                  <a:latin typeface="+mj-lt"/>
                </a:endParaRPr>
              </a:p>
              <a:p>
                <a:pPr marL="355268" indent="-342900">
                  <a:spcAft>
                    <a:spcPts val="300"/>
                  </a:spcAft>
                  <a:buFont typeface="Wingdings" panose="05000000000000000000" pitchFamily="2" charset="2"/>
                  <a:buChar char="q"/>
                </a:pPr>
                <a:endParaRPr lang="en-US" sz="1800" dirty="0">
                  <a:solidFill>
                    <a:schemeClr val="tx1"/>
                  </a:solidFill>
                  <a:latin typeface="+mj-lt"/>
                </a:endParaRPr>
              </a:p>
              <a:p>
                <a:pPr marL="355268" indent="-342900">
                  <a:spcAft>
                    <a:spcPts val="1200"/>
                  </a:spcAft>
                  <a:buFont typeface="Wingdings" panose="05000000000000000000" pitchFamily="2" charset="2"/>
                  <a:buChar char="q"/>
                </a:pPr>
                <a:r>
                  <a:rPr lang="en-US" sz="1800" dirty="0">
                    <a:solidFill>
                      <a:schemeClr val="tx1"/>
                    </a:solidFill>
                    <a:latin typeface="+mj-lt"/>
                  </a:rPr>
                  <a:t>The clock accuracy may be determined as the combined maximum clock accuracy of all the AMP STAs in the AMP AP’s BSS plus the AMP AP’s own clock accuracy. The AMP STAs may indicate their clock accuracy to the AMP AP as part of capability exchange or during pairing with the AMP AP. Alternatively, the standard specified clock accuracies for AMP STAs can be used as a reference.</a:t>
                </a:r>
              </a:p>
            </p:txBody>
          </p:sp>
        </mc:Choice>
        <mc:Fallback>
          <p:sp>
            <p:nvSpPr>
              <p:cNvPr id="6" name="TextBox 5">
                <a:extLst>
                  <a:ext uri="{FF2B5EF4-FFF2-40B4-BE49-F238E27FC236}">
                    <a16:creationId xmlns:a16="http://schemas.microsoft.com/office/drawing/2014/main" id="{F5BBF0EC-9E98-457D-AAF2-13BD9991D0B3}"/>
                  </a:ext>
                </a:extLst>
              </p:cNvPr>
              <p:cNvSpPr txBox="1">
                <a:spLocks noRot="1" noChangeAspect="1" noMove="1" noResize="1" noEditPoints="1" noAdjustHandles="1" noChangeArrowheads="1" noChangeShapeType="1" noTextEdit="1"/>
              </p:cNvSpPr>
              <p:nvPr/>
            </p:nvSpPr>
            <p:spPr>
              <a:xfrm>
                <a:off x="839416" y="1550188"/>
                <a:ext cx="10520637" cy="5047536"/>
              </a:xfrm>
              <a:prstGeom prst="rect">
                <a:avLst/>
              </a:prstGeom>
              <a:blipFill>
                <a:blip r:embed="rId2"/>
                <a:stretch>
                  <a:fillRect l="-290" t="-604" r="-579"/>
                </a:stretch>
              </a:blipFill>
            </p:spPr>
            <p:txBody>
              <a:bodyPr/>
              <a:lstStyle/>
              <a:p>
                <a:r>
                  <a:rPr lang="en-SG">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9FA4FA9F-0548-4E5E-B7F4-13500EB5901E}"/>
                  </a:ext>
                </a:extLst>
              </p:cNvPr>
              <p:cNvSpPr txBox="1"/>
              <p:nvPr/>
            </p:nvSpPr>
            <p:spPr>
              <a:xfrm>
                <a:off x="839416" y="2930421"/>
                <a:ext cx="5904656" cy="2031325"/>
              </a:xfrm>
              <a:prstGeom prst="rect">
                <a:avLst/>
              </a:prstGeom>
              <a:noFill/>
            </p:spPr>
            <p:txBody>
              <a:bodyPr vert="horz" wrap="square" rtlCol="0">
                <a:spAutoFit/>
              </a:bodyPr>
              <a:lstStyle/>
              <a:p>
                <a:pPr marL="1098218" lvl="1" indent="-342900">
                  <a:spcAft>
                    <a:spcPts val="1200"/>
                  </a:spcAft>
                  <a:buFont typeface="Wingdings" panose="05000000000000000000" pitchFamily="2" charset="2"/>
                  <a:buChar char="q"/>
                </a:pPr>
                <a:r>
                  <a:rPr lang="en-SG" sz="1800" dirty="0">
                    <a:solidFill>
                      <a:schemeClr val="tx1"/>
                    </a:solidFill>
                    <a:latin typeface="+mj-lt"/>
                  </a:rPr>
                  <a:t>For example, given a frame interval of 1s, and </a:t>
                </a:r>
                <a14:m>
                  <m:oMath xmlns:m="http://schemas.openxmlformats.org/officeDocument/2006/math">
                    <m:r>
                      <a:rPr lang="en-SG" sz="1800" i="1">
                        <a:solidFill>
                          <a:schemeClr val="tx1"/>
                        </a:solidFill>
                        <a:latin typeface="Cambria Math" panose="02040503050406030204" pitchFamily="18" charset="0"/>
                      </a:rPr>
                      <m:t>1</m:t>
                    </m:r>
                    <m:sSup>
                      <m:sSupPr>
                        <m:ctrlPr>
                          <a:rPr lang="en-SG" sz="1800" i="1">
                            <a:solidFill>
                              <a:schemeClr val="tx1"/>
                            </a:solidFill>
                            <a:latin typeface="Cambria Math" panose="02040503050406030204" pitchFamily="18" charset="0"/>
                          </a:rPr>
                        </m:ctrlPr>
                      </m:sSupPr>
                      <m:e>
                        <m:r>
                          <a:rPr lang="en-SG" sz="1800" i="1">
                            <a:solidFill>
                              <a:schemeClr val="tx1"/>
                            </a:solidFill>
                            <a:latin typeface="Cambria Math" panose="02040503050406030204" pitchFamily="18" charset="0"/>
                          </a:rPr>
                          <m:t>0</m:t>
                        </m:r>
                      </m:e>
                      <m:sup>
                        <m:r>
                          <a:rPr lang="en-SG" sz="1800" i="1">
                            <a:solidFill>
                              <a:schemeClr val="tx1"/>
                            </a:solidFill>
                            <a:latin typeface="Cambria Math" panose="02040503050406030204" pitchFamily="18" charset="0"/>
                          </a:rPr>
                          <m:t>4</m:t>
                        </m:r>
                      </m:sup>
                    </m:sSup>
                  </m:oMath>
                </a14:m>
                <a:r>
                  <a:rPr lang="en-SG" sz="1800" dirty="0">
                    <a:solidFill>
                      <a:schemeClr val="tx1"/>
                    </a:solidFill>
                    <a:latin typeface="+mj-lt"/>
                  </a:rPr>
                  <a:t>ppm clock accuracy, the </a:t>
                </a:r>
                <a:r>
                  <a:rPr lang="en-US" sz="1800" dirty="0">
                    <a:solidFill>
                      <a:schemeClr val="tx1"/>
                    </a:solidFill>
                    <a:latin typeface="+mj-lt"/>
                  </a:rPr>
                  <a:t>granularity of the AMP TSF that is </a:t>
                </a:r>
                <a:r>
                  <a:rPr lang="en-US" sz="1800" u="sng" dirty="0">
                    <a:solidFill>
                      <a:schemeClr val="tx1"/>
                    </a:solidFill>
                    <a:latin typeface="+mj-lt"/>
                  </a:rPr>
                  <a:t>needed</a:t>
                </a:r>
                <a:r>
                  <a:rPr lang="en-US" sz="1800" dirty="0">
                    <a:solidFill>
                      <a:schemeClr val="tx1"/>
                    </a:solidFill>
                    <a:latin typeface="+mj-lt"/>
                  </a:rPr>
                  <a:t> is 10ms.</a:t>
                </a:r>
                <a:r>
                  <a:rPr lang="en-US" sz="1800" b="1" dirty="0">
                    <a:solidFill>
                      <a:schemeClr val="tx1"/>
                    </a:solidFill>
                    <a:latin typeface="+mj-lt"/>
                  </a:rPr>
                  <a:t> </a:t>
                </a:r>
                <a:r>
                  <a:rPr lang="en-US" sz="1800" dirty="0">
                    <a:solidFill>
                      <a:schemeClr val="tx1"/>
                    </a:solidFill>
                    <a:latin typeface="+mj-lt"/>
                  </a:rPr>
                  <a:t>The corresponds to the clock drift that the AMP STA will experience, even if the AMP STA listens to each frame providing timing correction (at </a:t>
                </a:r>
                <a14:m>
                  <m:oMath xmlns:m="http://schemas.openxmlformats.org/officeDocument/2006/math">
                    <m:r>
                      <a:rPr lang="en-SG" sz="1800" i="1">
                        <a:solidFill>
                          <a:schemeClr val="tx1"/>
                        </a:solidFill>
                        <a:latin typeface="Cambria Math" panose="02040503050406030204" pitchFamily="18" charset="0"/>
                      </a:rPr>
                      <m:t>𝑇𝑆𝐹</m:t>
                    </m:r>
                    <m:r>
                      <a:rPr lang="en-SG" sz="1800" i="1">
                        <a:solidFill>
                          <a:schemeClr val="tx1"/>
                        </a:solidFill>
                        <a:latin typeface="Cambria Math" panose="02040503050406030204" pitchFamily="18" charset="0"/>
                      </a:rPr>
                      <m:t>_</m:t>
                    </m:r>
                    <m:r>
                      <a:rPr lang="en-SG" sz="1800" i="1">
                        <a:solidFill>
                          <a:schemeClr val="tx1"/>
                        </a:solidFill>
                        <a:latin typeface="Cambria Math" panose="02040503050406030204" pitchFamily="18" charset="0"/>
                      </a:rPr>
                      <m:t>𝑖𝑛𝑡𝑒𝑟𝑣𝑎𝑙</m:t>
                    </m:r>
                    <m:r>
                      <a:rPr lang="en-SG" sz="1800" i="1">
                        <a:solidFill>
                          <a:schemeClr val="tx1"/>
                        </a:solidFill>
                        <a:latin typeface="Cambria Math" panose="02040503050406030204" pitchFamily="18" charset="0"/>
                      </a:rPr>
                      <m:t>_</m:t>
                    </m:r>
                    <m:r>
                      <a:rPr lang="en-SG" sz="1800" i="1">
                        <a:solidFill>
                          <a:schemeClr val="tx1"/>
                        </a:solidFill>
                        <a:latin typeface="Cambria Math" panose="02040503050406030204" pitchFamily="18" charset="0"/>
                      </a:rPr>
                      <m:t>𝑢𝑠</m:t>
                    </m:r>
                  </m:oMath>
                </a14:m>
                <a:r>
                  <a:rPr lang="en-SG" sz="1800" dirty="0">
                    <a:solidFill>
                      <a:schemeClr val="tx1"/>
                    </a:solidFill>
                    <a:latin typeface="+mj-lt"/>
                  </a:rPr>
                  <a:t>).</a:t>
                </a:r>
              </a:p>
            </p:txBody>
          </p:sp>
        </mc:Choice>
        <mc:Fallback>
          <p:sp>
            <p:nvSpPr>
              <p:cNvPr id="7" name="TextBox 6">
                <a:extLst>
                  <a:ext uri="{FF2B5EF4-FFF2-40B4-BE49-F238E27FC236}">
                    <a16:creationId xmlns:a16="http://schemas.microsoft.com/office/drawing/2014/main" id="{9FA4FA9F-0548-4E5E-B7F4-13500EB5901E}"/>
                  </a:ext>
                </a:extLst>
              </p:cNvPr>
              <p:cNvSpPr txBox="1">
                <a:spLocks noRot="1" noChangeAspect="1" noMove="1" noResize="1" noEditPoints="1" noAdjustHandles="1" noChangeArrowheads="1" noChangeShapeType="1" noTextEdit="1"/>
              </p:cNvSpPr>
              <p:nvPr/>
            </p:nvSpPr>
            <p:spPr>
              <a:xfrm>
                <a:off x="839416" y="2930421"/>
                <a:ext cx="5904656" cy="2031325"/>
              </a:xfrm>
              <a:prstGeom prst="rect">
                <a:avLst/>
              </a:prstGeom>
              <a:blipFill>
                <a:blip r:embed="rId3"/>
                <a:stretch>
                  <a:fillRect t="-1802" r="-1963" b="-3904"/>
                </a:stretch>
              </a:blipFill>
            </p:spPr>
            <p:txBody>
              <a:bodyPr/>
              <a:lstStyle/>
              <a:p>
                <a:r>
                  <a:rPr lang="en-SG">
                    <a:noFill/>
                  </a:rPr>
                  <a:t> </a:t>
                </a:r>
              </a:p>
            </p:txBody>
          </p:sp>
        </mc:Fallback>
      </mc:AlternateContent>
      <p:pic>
        <p:nvPicPr>
          <p:cNvPr id="9" name="Picture 8">
            <a:extLst>
              <a:ext uri="{FF2B5EF4-FFF2-40B4-BE49-F238E27FC236}">
                <a16:creationId xmlns:a16="http://schemas.microsoft.com/office/drawing/2014/main" id="{B4E05877-C607-49CC-B2E1-608C8CF25958}"/>
              </a:ext>
            </a:extLst>
          </p:cNvPr>
          <p:cNvPicPr>
            <a:picLocks noChangeAspect="1"/>
          </p:cNvPicPr>
          <p:nvPr/>
        </p:nvPicPr>
        <p:blipFill rotWithShape="1">
          <a:blip r:embed="rId4"/>
          <a:srcRect l="4914" t="4568" r="4914" b="1323"/>
          <a:stretch/>
        </p:blipFill>
        <p:spPr>
          <a:xfrm>
            <a:off x="7032104" y="2780928"/>
            <a:ext cx="4320480" cy="2088232"/>
          </a:xfrm>
          <a:prstGeom prst="rect">
            <a:avLst/>
          </a:prstGeom>
          <a:ln>
            <a:solidFill>
              <a:schemeClr val="tx1"/>
            </a:solidFill>
          </a:ln>
        </p:spPr>
      </p:pic>
    </p:spTree>
    <p:extLst>
      <p:ext uri="{BB962C8B-B14F-4D97-AF65-F5344CB8AC3E}">
        <p14:creationId xmlns:p14="http://schemas.microsoft.com/office/powerpoint/2010/main" val="3984855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6A225D-CC72-46D4-B04F-837434E9C6E8}"/>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4</a:t>
            </a:fld>
            <a:endParaRPr lang="en-US" altLang="en-US" dirty="0"/>
          </a:p>
        </p:txBody>
      </p:sp>
      <p:sp>
        <p:nvSpPr>
          <p:cNvPr id="5" name="Title 1">
            <a:extLst>
              <a:ext uri="{FF2B5EF4-FFF2-40B4-BE49-F238E27FC236}">
                <a16:creationId xmlns:a16="http://schemas.microsoft.com/office/drawing/2014/main" id="{594BFC05-F7BA-42D0-B699-4334EE8719B5}"/>
              </a:ext>
            </a:extLst>
          </p:cNvPr>
          <p:cNvSpPr txBox="1">
            <a:spLocks/>
          </p:cNvSpPr>
          <p:nvPr/>
        </p:nvSpPr>
        <p:spPr>
          <a:xfrm>
            <a:off x="1007436" y="702557"/>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800" b="1" dirty="0">
                <a:solidFill>
                  <a:srgbClr val="1D1D1A"/>
                </a:solidFill>
                <a:latin typeface="Arial" panose="020B0604020202020204" pitchFamily="34" charset="0"/>
                <a:ea typeface="Microsoft YaHei" panose="020B0503020204020204" pitchFamily="34" charset="-122"/>
              </a:rPr>
              <a:t>Granularity of AMP TSF (2/2)</a:t>
            </a:r>
            <a:endParaRPr lang="en-US" altLang="zh-CN" sz="2800" b="1" i="1" dirty="0">
              <a:solidFill>
                <a:srgbClr val="FF0000"/>
              </a:solidFill>
              <a:latin typeface="Arial" panose="020B0604020202020204" pitchFamily="34" charset="0"/>
              <a:ea typeface="Microsoft YaHei" panose="020B0503020204020204" pitchFamily="34" charset="-122"/>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5BBF0EC-9E98-457D-AAF2-13BD9991D0B3}"/>
                  </a:ext>
                </a:extLst>
              </p:cNvPr>
              <p:cNvSpPr txBox="1"/>
              <p:nvPr/>
            </p:nvSpPr>
            <p:spPr>
              <a:xfrm>
                <a:off x="839415" y="1329124"/>
                <a:ext cx="10520637" cy="4724370"/>
              </a:xfrm>
              <a:prstGeom prst="rect">
                <a:avLst/>
              </a:prstGeom>
              <a:noFill/>
            </p:spPr>
            <p:txBody>
              <a:bodyPr vert="horz" wrap="square" rtlCol="0">
                <a:spAutoFit/>
              </a:bodyPr>
              <a:lstStyle/>
              <a:p>
                <a:pPr marL="355268" indent="-342900">
                  <a:spcAft>
                    <a:spcPts val="1200"/>
                  </a:spcAft>
                  <a:buFont typeface="Wingdings" panose="05000000000000000000" pitchFamily="2" charset="2"/>
                  <a:buChar char="q"/>
                </a:pPr>
                <a:r>
                  <a:rPr lang="en-SG" sz="1900" dirty="0">
                    <a:solidFill>
                      <a:schemeClr val="tx1"/>
                    </a:solidFill>
                    <a:latin typeface="+mj-lt"/>
                  </a:rPr>
                  <a:t>However, certain use cases may demand a stricter granularity requirement:</a:t>
                </a:r>
              </a:p>
              <a:p>
                <a:pPr marL="895350" lvl="1" indent="-342900">
                  <a:spcAft>
                    <a:spcPts val="1200"/>
                  </a:spcAft>
                  <a:buFont typeface="+mj-lt"/>
                  <a:buAutoNum type="arabicPeriod"/>
                </a:pPr>
                <a:r>
                  <a:rPr lang="en-SG" sz="1900" dirty="0">
                    <a:solidFill>
                      <a:schemeClr val="tx1"/>
                    </a:solidFill>
                    <a:latin typeface="+mj-lt"/>
                  </a:rPr>
                  <a:t>AMP Service Period – the interval of the frame carrying AMP TSF must be smaller than the SP minimum wake duration [3], </a:t>
                </a:r>
                <a:r>
                  <a:rPr lang="en-US" sz="1900" dirty="0">
                    <a:solidFill>
                      <a:schemeClr val="tx1"/>
                    </a:solidFill>
                    <a:latin typeface="+mj-lt"/>
                  </a:rPr>
                  <a:t>so that the AMP STA receives at least one timing correction frame when it wakes up from idle state. </a:t>
                </a:r>
                <a:r>
                  <a:rPr lang="en-SG" sz="1900" dirty="0">
                    <a:solidFill>
                      <a:schemeClr val="tx1"/>
                    </a:solidFill>
                    <a:latin typeface="+mj-lt"/>
                  </a:rPr>
                  <a:t>The minimum wake duration has a direct relationship the AMP STA power consumption in channel sensing, and its capacitor size.</a:t>
                </a:r>
              </a:p>
              <a:p>
                <a:pPr marL="1352550" lvl="3" indent="-342900">
                  <a:spcAft>
                    <a:spcPts val="600"/>
                  </a:spcAft>
                  <a:buFont typeface="Arial" panose="020B0604020202020204" pitchFamily="34" charset="0"/>
                  <a:buChar char="•"/>
                </a:pPr>
                <a:r>
                  <a:rPr lang="en-SG" sz="1900" dirty="0">
                    <a:solidFill>
                      <a:schemeClr val="tx1"/>
                    </a:solidFill>
                    <a:latin typeface="+mj-lt"/>
                  </a:rPr>
                  <a:t>For a minimum wake duration of 100ms, </a:t>
                </a:r>
                <a:r>
                  <a:rPr lang="en-SG" sz="1900" b="1" dirty="0">
                    <a:solidFill>
                      <a:schemeClr val="tx1"/>
                    </a:solidFill>
                    <a:latin typeface="+mj-lt"/>
                  </a:rPr>
                  <a:t>granularity of AMP TSF is 1ms</a:t>
                </a:r>
                <a:r>
                  <a:rPr lang="en-SG" sz="1900" dirty="0">
                    <a:solidFill>
                      <a:schemeClr val="tx1"/>
                    </a:solidFill>
                    <a:latin typeface="+mj-lt"/>
                  </a:rPr>
                  <a:t>.</a:t>
                </a:r>
              </a:p>
              <a:p>
                <a:pPr marL="895350" lvl="1" indent="-342900">
                  <a:spcAft>
                    <a:spcPts val="1200"/>
                  </a:spcAft>
                  <a:buFont typeface="+mj-lt"/>
                  <a:buAutoNum type="arabicPeriod"/>
                </a:pPr>
                <a:r>
                  <a:rPr lang="en-SG" sz="1900" dirty="0">
                    <a:solidFill>
                      <a:schemeClr val="tx1"/>
                    </a:solidFill>
                    <a:latin typeface="+mj-lt"/>
                  </a:rPr>
                  <a:t>AMP Wake up operation [4] – IEEE 802.11ba (</a:t>
                </a:r>
                <a:r>
                  <a:rPr lang="en-SG" sz="1900" u="sng" dirty="0">
                    <a:solidFill>
                      <a:schemeClr val="tx1"/>
                    </a:solidFill>
                    <a:latin typeface="+mj-lt"/>
                  </a:rPr>
                  <a:t>implicitly</a:t>
                </a:r>
                <a:r>
                  <a:rPr lang="en-SG" sz="1900" dirty="0">
                    <a:solidFill>
                      <a:schemeClr val="tx1"/>
                    </a:solidFill>
                    <a:latin typeface="+mj-lt"/>
                  </a:rPr>
                  <a:t>) defines </a:t>
                </a:r>
                <a:r>
                  <a:rPr lang="en-SG" sz="1900" b="1" dirty="0">
                    <a:solidFill>
                      <a:schemeClr val="tx1"/>
                    </a:solidFill>
                    <a:latin typeface="+mj-lt"/>
                  </a:rPr>
                  <a:t>32us</a:t>
                </a:r>
                <a:r>
                  <a:rPr lang="en-SG" sz="1900" dirty="0">
                    <a:solidFill>
                      <a:schemeClr val="tx1"/>
                    </a:solidFill>
                    <a:latin typeface="+mj-lt"/>
                  </a:rPr>
                  <a:t> granularity for TSF carried in WUR Beacon frame for AMP-Enabled non-AP STAs to maintain </a:t>
                </a:r>
                <a:r>
                  <a:rPr lang="en-US" sz="1900" dirty="0">
                    <a:solidFill>
                      <a:schemeClr val="tx1"/>
                    </a:solidFill>
                    <a:latin typeface="+mj-lt"/>
                  </a:rPr>
                  <a:t>AMP duty cycle operation to receive AMP Wake-Up frames from the AMP AP. However, the considerations may be adjusted if we are to consider clock accuracies of </a:t>
                </a:r>
                <a14:m>
                  <m:oMath xmlns:m="http://schemas.openxmlformats.org/officeDocument/2006/math">
                    <m:sSup>
                      <m:sSupPr>
                        <m:ctrlPr>
                          <a:rPr lang="en-SG" sz="1900" b="0" i="1" smtClean="0">
                            <a:solidFill>
                              <a:schemeClr val="tx1"/>
                            </a:solidFill>
                            <a:latin typeface="Cambria Math" panose="02040503050406030204" pitchFamily="18" charset="0"/>
                          </a:rPr>
                        </m:ctrlPr>
                      </m:sSupPr>
                      <m:e>
                        <m:r>
                          <a:rPr lang="en-SG" sz="1900" b="0" i="1" smtClean="0">
                            <a:solidFill>
                              <a:schemeClr val="tx1"/>
                            </a:solidFill>
                            <a:latin typeface="Cambria Math" panose="02040503050406030204" pitchFamily="18" charset="0"/>
                          </a:rPr>
                          <m:t>10</m:t>
                        </m:r>
                      </m:e>
                      <m:sup>
                        <m:r>
                          <a:rPr lang="en-SG" sz="1900" b="0" i="1" smtClean="0">
                            <a:solidFill>
                              <a:schemeClr val="tx1"/>
                            </a:solidFill>
                            <a:latin typeface="Cambria Math" panose="02040503050406030204" pitchFamily="18" charset="0"/>
                          </a:rPr>
                          <m:t>4</m:t>
                        </m:r>
                      </m:sup>
                    </m:sSup>
                  </m:oMath>
                </a14:m>
                <a:r>
                  <a:rPr lang="en-US" sz="1900" dirty="0">
                    <a:solidFill>
                      <a:schemeClr val="tx1"/>
                    </a:solidFill>
                    <a:latin typeface="+mj-lt"/>
                    <a:ea typeface="+mn-ea"/>
                  </a:rPr>
                  <a:t>ppm.</a:t>
                </a:r>
              </a:p>
              <a:p>
                <a:pPr marL="1295400" lvl="2" indent="-342900">
                  <a:spcAft>
                    <a:spcPts val="600"/>
                  </a:spcAft>
                  <a:buFont typeface="Arial" panose="020B0604020202020204" pitchFamily="34" charset="0"/>
                  <a:buChar char="•"/>
                </a:pPr>
                <a:r>
                  <a:rPr lang="en-US" sz="1900" dirty="0">
                    <a:solidFill>
                      <a:schemeClr val="tx1"/>
                    </a:solidFill>
                    <a:latin typeface="+mj-lt"/>
                    <a:ea typeface="+mn-ea"/>
                  </a:rPr>
                  <a:t>If AMP WUR Beacon frame is used primarily for AMP-Enabled non-AP STAs for wake up without alteration, the granularity of the AMP TSF in the broadcast AMP frame can be tailored to meet the requirements for Active Tx non-AP STAs.</a:t>
                </a:r>
              </a:p>
            </p:txBody>
          </p:sp>
        </mc:Choice>
        <mc:Fallback xmlns="">
          <p:sp>
            <p:nvSpPr>
              <p:cNvPr id="6" name="TextBox 5">
                <a:extLst>
                  <a:ext uri="{FF2B5EF4-FFF2-40B4-BE49-F238E27FC236}">
                    <a16:creationId xmlns:a16="http://schemas.microsoft.com/office/drawing/2014/main" id="{F5BBF0EC-9E98-457D-AAF2-13BD9991D0B3}"/>
                  </a:ext>
                </a:extLst>
              </p:cNvPr>
              <p:cNvSpPr txBox="1">
                <a:spLocks noRot="1" noChangeAspect="1" noMove="1" noResize="1" noEditPoints="1" noAdjustHandles="1" noChangeArrowheads="1" noChangeShapeType="1" noTextEdit="1"/>
              </p:cNvSpPr>
              <p:nvPr/>
            </p:nvSpPr>
            <p:spPr>
              <a:xfrm>
                <a:off x="839415" y="1329124"/>
                <a:ext cx="10520637" cy="4724370"/>
              </a:xfrm>
              <a:prstGeom prst="rect">
                <a:avLst/>
              </a:prstGeom>
              <a:blipFill>
                <a:blip r:embed="rId3"/>
                <a:stretch>
                  <a:fillRect l="-348" t="-774" b="-1161"/>
                </a:stretch>
              </a:blipFill>
            </p:spPr>
            <p:txBody>
              <a:bodyPr/>
              <a:lstStyle/>
              <a:p>
                <a:r>
                  <a:rPr lang="en-SG">
                    <a:noFill/>
                  </a:rPr>
                  <a:t> </a:t>
                </a:r>
              </a:p>
            </p:txBody>
          </p:sp>
        </mc:Fallback>
      </mc:AlternateContent>
    </p:spTree>
    <p:extLst>
      <p:ext uri="{BB962C8B-B14F-4D97-AF65-F5344CB8AC3E}">
        <p14:creationId xmlns:p14="http://schemas.microsoft.com/office/powerpoint/2010/main" val="2939959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6A225D-CC72-46D4-B04F-837434E9C6E8}"/>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5</a:t>
            </a:fld>
            <a:endParaRPr lang="en-US" altLang="en-US" dirty="0"/>
          </a:p>
        </p:txBody>
      </p:sp>
      <p:sp>
        <p:nvSpPr>
          <p:cNvPr id="5" name="Title 1">
            <a:extLst>
              <a:ext uri="{FF2B5EF4-FFF2-40B4-BE49-F238E27FC236}">
                <a16:creationId xmlns:a16="http://schemas.microsoft.com/office/drawing/2014/main" id="{594BFC05-F7BA-42D0-B699-4334EE8719B5}"/>
              </a:ext>
            </a:extLst>
          </p:cNvPr>
          <p:cNvSpPr txBox="1">
            <a:spLocks/>
          </p:cNvSpPr>
          <p:nvPr/>
        </p:nvSpPr>
        <p:spPr>
          <a:xfrm>
            <a:off x="1007436" y="702557"/>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800" b="1" dirty="0">
                <a:solidFill>
                  <a:srgbClr val="1D1D1A"/>
                </a:solidFill>
                <a:latin typeface="Arial" panose="020B0604020202020204" pitchFamily="34" charset="0"/>
                <a:ea typeface="Microsoft YaHei" panose="020B0503020204020204" pitchFamily="34" charset="-122"/>
              </a:rPr>
              <a:t>Length of AMP TSF</a:t>
            </a:r>
            <a:endParaRPr lang="en-US" altLang="zh-CN" sz="2800" b="1" i="1" dirty="0">
              <a:solidFill>
                <a:srgbClr val="FF0000"/>
              </a:solidFill>
              <a:latin typeface="Arial" panose="020B0604020202020204" pitchFamily="34" charset="0"/>
              <a:ea typeface="Microsoft YaHei" panose="020B0503020204020204" pitchFamily="34" charset="-122"/>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5BBF0EC-9E98-457D-AAF2-13BD9991D0B3}"/>
                  </a:ext>
                </a:extLst>
              </p:cNvPr>
              <p:cNvSpPr txBox="1"/>
              <p:nvPr/>
            </p:nvSpPr>
            <p:spPr>
              <a:xfrm>
                <a:off x="871685" y="1420898"/>
                <a:ext cx="10488368" cy="4945393"/>
              </a:xfrm>
              <a:prstGeom prst="rect">
                <a:avLst/>
              </a:prstGeom>
              <a:noFill/>
            </p:spPr>
            <p:txBody>
              <a:bodyPr vert="horz" wrap="square" rtlCol="0">
                <a:spAutoFit/>
              </a:bodyPr>
              <a:lstStyle/>
              <a:p>
                <a:pPr marL="342900" indent="-342900" defTabSz="1187323" eaLnBrk="1" fontAlgn="auto" hangingPunct="1">
                  <a:lnSpc>
                    <a:spcPct val="90000"/>
                  </a:lnSpc>
                  <a:spcBef>
                    <a:spcPts val="600"/>
                  </a:spcBef>
                  <a:spcAft>
                    <a:spcPts val="0"/>
                  </a:spcAft>
                  <a:buFont typeface="Wingdings" panose="05000000000000000000" pitchFamily="2" charset="2"/>
                  <a:buChar char="q"/>
                  <a:tabLst>
                    <a:tab pos="1207937" algn="ctr"/>
                  </a:tabLst>
                </a:pPr>
                <a:r>
                  <a:rPr lang="en-US" sz="1800" dirty="0">
                    <a:solidFill>
                      <a:schemeClr val="tx1"/>
                    </a:solidFill>
                    <a:latin typeface="+mj-lt"/>
                    <a:ea typeface="+mn-ea"/>
                  </a:rPr>
                  <a:t>The bit length of the AMP TSF determines the range of timing correction expressed as 0 to </a:t>
                </a:r>
                <a14:m>
                  <m:oMath xmlns:m="http://schemas.openxmlformats.org/officeDocument/2006/math">
                    <m:sSup>
                      <m:sSupPr>
                        <m:ctrlPr>
                          <a:rPr lang="en-US" sz="1800" i="1" dirty="0" smtClean="0">
                            <a:solidFill>
                              <a:schemeClr val="tx1"/>
                            </a:solidFill>
                            <a:latin typeface="Cambria Math" panose="02040503050406030204" pitchFamily="18" charset="0"/>
                            <a:ea typeface="+mn-ea"/>
                          </a:rPr>
                        </m:ctrlPr>
                      </m:sSupPr>
                      <m:e>
                        <m:r>
                          <a:rPr lang="en-US" sz="1800" i="1" dirty="0" smtClean="0">
                            <a:solidFill>
                              <a:schemeClr val="tx1"/>
                            </a:solidFill>
                            <a:latin typeface="Cambria Math" panose="02040503050406030204" pitchFamily="18" charset="0"/>
                            <a:ea typeface="+mn-ea"/>
                          </a:rPr>
                          <m:t>2</m:t>
                        </m:r>
                      </m:e>
                      <m:sup>
                        <m:r>
                          <a:rPr lang="en-US" sz="1800" i="1" dirty="0">
                            <a:solidFill>
                              <a:schemeClr val="tx1"/>
                            </a:solidFill>
                            <a:latin typeface="Cambria Math" panose="02040503050406030204" pitchFamily="18" charset="0"/>
                          </a:rPr>
                          <m:t>𝑇𝑆𝐹</m:t>
                        </m:r>
                        <m:r>
                          <a:rPr lang="en-US" sz="1800" i="1" dirty="0">
                            <a:solidFill>
                              <a:schemeClr val="tx1"/>
                            </a:solidFill>
                            <a:latin typeface="Cambria Math" panose="02040503050406030204" pitchFamily="18" charset="0"/>
                          </a:rPr>
                          <m:t>_</m:t>
                        </m:r>
                        <m:r>
                          <a:rPr lang="en-US" sz="1800" i="1" dirty="0">
                            <a:solidFill>
                              <a:schemeClr val="tx1"/>
                            </a:solidFill>
                            <a:latin typeface="Cambria Math" panose="02040503050406030204" pitchFamily="18" charset="0"/>
                          </a:rPr>
                          <m:t>𝑏𝑖𝑡</m:t>
                        </m:r>
                        <m:r>
                          <a:rPr lang="en-US" sz="1800" i="1" dirty="0">
                            <a:solidFill>
                              <a:schemeClr val="tx1"/>
                            </a:solidFill>
                            <a:latin typeface="Cambria Math" panose="02040503050406030204" pitchFamily="18" charset="0"/>
                          </a:rPr>
                          <m:t>_</m:t>
                        </m:r>
                        <m:r>
                          <a:rPr lang="en-US" sz="1800" i="1" dirty="0">
                            <a:solidFill>
                              <a:schemeClr val="tx1"/>
                            </a:solidFill>
                            <a:latin typeface="Cambria Math" panose="02040503050406030204" pitchFamily="18" charset="0"/>
                          </a:rPr>
                          <m:t>𝑙𝑒𝑛𝑔𝑡h</m:t>
                        </m:r>
                      </m:sup>
                    </m:sSup>
                  </m:oMath>
                </a14:m>
                <a:r>
                  <a:rPr lang="en-US" sz="1800" dirty="0">
                    <a:solidFill>
                      <a:schemeClr val="tx1"/>
                    </a:solidFill>
                    <a:latin typeface="+mj-lt"/>
                    <a:ea typeface="+mn-ea"/>
                  </a:rPr>
                  <a:t> multiples of the granularity of the TSF.</a:t>
                </a:r>
              </a:p>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mj-lt"/>
                    <a:ea typeface="+mn-ea"/>
                  </a:rPr>
                  <a:t>The largest timing correction required to be supported is dependent on the lowest duty cycle supported for AMP operations and the clock accuracy of the AMP STAs:</a:t>
                </a:r>
                <a:r>
                  <a:rPr lang="en-SG" sz="1800" dirty="0">
                    <a:solidFill>
                      <a:schemeClr val="tx1"/>
                    </a:solidFill>
                    <a:ea typeface="Cambria Math" panose="02040503050406030204" pitchFamily="18" charset="0"/>
                  </a:rPr>
                  <a:t> </a:t>
                </a:r>
                <a:r>
                  <a:rPr lang="en-SG" sz="1800" i="1" dirty="0">
                    <a:solidFill>
                      <a:schemeClr val="tx1"/>
                    </a:solidFill>
                    <a:ea typeface="Cambria Math" panose="02040503050406030204" pitchFamily="18" charset="0"/>
                  </a:rPr>
                  <a:t>max_</a:t>
                </a:r>
                <a14:m>
                  <m:oMath xmlns:m="http://schemas.openxmlformats.org/officeDocument/2006/math">
                    <m:r>
                      <a:rPr lang="en-SG" sz="1800" i="1">
                        <a:solidFill>
                          <a:schemeClr val="tx1"/>
                        </a:solidFill>
                        <a:latin typeface="Cambria Math" panose="02040503050406030204" pitchFamily="18" charset="0"/>
                        <a:ea typeface="Cambria Math" panose="02040503050406030204" pitchFamily="18" charset="0"/>
                      </a:rPr>
                      <m:t>𝑑𝑢𝑡𝑦</m:t>
                    </m:r>
                    <m:r>
                      <a:rPr lang="en-SG" sz="1800" i="1">
                        <a:solidFill>
                          <a:schemeClr val="tx1"/>
                        </a:solidFill>
                        <a:latin typeface="Cambria Math" panose="02040503050406030204" pitchFamily="18" charset="0"/>
                        <a:ea typeface="Cambria Math" panose="02040503050406030204" pitchFamily="18" charset="0"/>
                      </a:rPr>
                      <m:t>_</m:t>
                    </m:r>
                    <m:r>
                      <a:rPr lang="en-SG" sz="1800" i="1">
                        <a:solidFill>
                          <a:schemeClr val="tx1"/>
                        </a:solidFill>
                        <a:latin typeface="Cambria Math" panose="02040503050406030204" pitchFamily="18" charset="0"/>
                        <a:ea typeface="Cambria Math" panose="02040503050406030204" pitchFamily="18" charset="0"/>
                      </a:rPr>
                      <m:t>𝑐𝑦𝑐𝑙𝑒</m:t>
                    </m:r>
                    <m:r>
                      <a:rPr lang="en-SG" sz="1800" i="1">
                        <a:solidFill>
                          <a:schemeClr val="tx1"/>
                        </a:solidFill>
                        <a:latin typeface="Cambria Math" panose="02040503050406030204" pitchFamily="18" charset="0"/>
                        <a:ea typeface="Cambria Math" panose="02040503050406030204" pitchFamily="18" charset="0"/>
                      </a:rPr>
                      <m:t>_</m:t>
                    </m:r>
                    <m:r>
                      <a:rPr lang="en-SG" sz="1800" i="1">
                        <a:solidFill>
                          <a:schemeClr val="tx1"/>
                        </a:solidFill>
                        <a:latin typeface="Cambria Math" panose="02040503050406030204" pitchFamily="18" charset="0"/>
                        <a:ea typeface="Cambria Math" panose="02040503050406030204" pitchFamily="18" charset="0"/>
                      </a:rPr>
                      <m:t>𝑝𝑒𝑟𝑖𝑜𝑑</m:t>
                    </m:r>
                    <m:r>
                      <a:rPr lang="en-SG" sz="1800" i="1">
                        <a:solidFill>
                          <a:schemeClr val="tx1"/>
                        </a:solidFill>
                        <a:latin typeface="Cambria Math" panose="02040503050406030204" pitchFamily="18" charset="0"/>
                        <a:ea typeface="Cambria Math" panose="02040503050406030204" pitchFamily="18" charset="0"/>
                      </a:rPr>
                      <m:t>_</m:t>
                    </m:r>
                    <m:r>
                      <a:rPr lang="en-SG" sz="1800" i="1">
                        <a:solidFill>
                          <a:schemeClr val="tx1"/>
                        </a:solidFill>
                        <a:latin typeface="Cambria Math" panose="02040503050406030204" pitchFamily="18" charset="0"/>
                        <a:ea typeface="Cambria Math" panose="02040503050406030204" pitchFamily="18" charset="0"/>
                      </a:rPr>
                      <m:t>𝑢𝑠</m:t>
                    </m:r>
                    <m:r>
                      <a:rPr lang="en-US" sz="1800" i="1">
                        <a:solidFill>
                          <a:schemeClr val="tx1"/>
                        </a:solidFill>
                        <a:latin typeface="Cambria Math" panose="02040503050406030204" pitchFamily="18" charset="0"/>
                        <a:ea typeface="Cambria Math" panose="02040503050406030204" pitchFamily="18" charset="0"/>
                      </a:rPr>
                      <m:t>∗</m:t>
                    </m:r>
                    <m:r>
                      <a:rPr lang="en-SG" sz="1800" i="1">
                        <a:solidFill>
                          <a:schemeClr val="tx1"/>
                        </a:solidFill>
                        <a:latin typeface="Cambria Math" panose="02040503050406030204" pitchFamily="18" charset="0"/>
                        <a:ea typeface="Cambria Math" panose="02040503050406030204" pitchFamily="18" charset="0"/>
                      </a:rPr>
                      <m:t>𝐶𝐴</m:t>
                    </m:r>
                  </m:oMath>
                </a14:m>
                <a:r>
                  <a:rPr lang="en-SG" sz="1800" dirty="0">
                    <a:solidFill>
                      <a:schemeClr val="tx1"/>
                    </a:solidFill>
                    <a:latin typeface="+mj-lt"/>
                  </a:rPr>
                  <a:t>. </a:t>
                </a:r>
              </a:p>
              <a:p>
                <a:pPr marL="1085850" lvl="1" indent="-342900" defTabSz="1187323" eaLnBrk="1" fontAlgn="auto" hangingPunct="1">
                  <a:lnSpc>
                    <a:spcPct val="90000"/>
                  </a:lnSpc>
                  <a:spcBef>
                    <a:spcPts val="600"/>
                  </a:spcBef>
                  <a:spcAft>
                    <a:spcPts val="0"/>
                  </a:spcAft>
                  <a:buFont typeface="Wingdings" panose="05000000000000000000" pitchFamily="2" charset="2"/>
                  <a:buChar char="q"/>
                  <a:tabLst>
                    <a:tab pos="1207937" algn="ctr"/>
                  </a:tabLst>
                </a:pPr>
                <a:r>
                  <a:rPr lang="en-US" sz="1800" dirty="0">
                    <a:solidFill>
                      <a:schemeClr val="tx1"/>
                    </a:solidFill>
                    <a:latin typeface="+mj-lt"/>
                  </a:rPr>
                  <a:t>For example, considering the worst case duty cycle operation of 12 hours, with </a:t>
                </a:r>
                <a14:m>
                  <m:oMath xmlns:m="http://schemas.openxmlformats.org/officeDocument/2006/math">
                    <m:sSup>
                      <m:sSupPr>
                        <m:ctrlPr>
                          <a:rPr lang="en-SG" sz="1800" i="1">
                            <a:solidFill>
                              <a:schemeClr val="tx1"/>
                            </a:solidFill>
                            <a:latin typeface="Cambria Math" panose="02040503050406030204" pitchFamily="18" charset="0"/>
                          </a:rPr>
                        </m:ctrlPr>
                      </m:sSupPr>
                      <m:e>
                        <m:r>
                          <a:rPr lang="en-SG" sz="1800" i="1">
                            <a:solidFill>
                              <a:schemeClr val="tx1"/>
                            </a:solidFill>
                            <a:latin typeface="Cambria Math" panose="02040503050406030204" pitchFamily="18" charset="0"/>
                          </a:rPr>
                          <m:t>10</m:t>
                        </m:r>
                      </m:e>
                      <m:sup>
                        <m:r>
                          <a:rPr lang="en-SG" sz="1800" i="1">
                            <a:solidFill>
                              <a:schemeClr val="tx1"/>
                            </a:solidFill>
                            <a:latin typeface="Cambria Math" panose="02040503050406030204" pitchFamily="18" charset="0"/>
                          </a:rPr>
                          <m:t>4</m:t>
                        </m:r>
                      </m:sup>
                    </m:sSup>
                  </m:oMath>
                </a14:m>
                <a:r>
                  <a:rPr lang="en-US" sz="1800" dirty="0">
                    <a:solidFill>
                      <a:schemeClr val="tx1"/>
                    </a:solidFill>
                    <a:latin typeface="+mj-lt"/>
                  </a:rPr>
                  <a:t>ppm clock accuracy, the largest timing correction required is 432s (corresponding clock drift)</a:t>
                </a:r>
                <a:endParaRPr lang="en-SG" sz="1800" dirty="0">
                  <a:solidFill>
                    <a:schemeClr val="tx1"/>
                  </a:solidFill>
                  <a:latin typeface="+mj-lt"/>
                </a:endParaRPr>
              </a:p>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SG" sz="1800" dirty="0">
                    <a:solidFill>
                      <a:schemeClr val="tx1"/>
                    </a:solidFill>
                    <a:latin typeface="+mj-lt"/>
                  </a:rPr>
                  <a:t>Therefore the length of the AMP TSF can be given by: 		</a:t>
                </a:r>
                <a14:m>
                  <m:oMath xmlns:m="http://schemas.openxmlformats.org/officeDocument/2006/math">
                    <m:d>
                      <m:dPr>
                        <m:begChr m:val="⌈"/>
                        <m:endChr m:val="⌉"/>
                        <m:ctrlPr>
                          <a:rPr lang="en-US" sz="1800" i="1">
                            <a:solidFill>
                              <a:schemeClr val="tx1"/>
                            </a:solidFill>
                            <a:latin typeface="Cambria Math" panose="02040503050406030204" pitchFamily="18" charset="0"/>
                          </a:rPr>
                        </m:ctrlPr>
                      </m:dPr>
                      <m:e>
                        <m:func>
                          <m:funcPr>
                            <m:ctrlPr>
                              <a:rPr lang="en-US" sz="1800" i="1">
                                <a:solidFill>
                                  <a:schemeClr val="tx1"/>
                                </a:solidFill>
                                <a:latin typeface="Cambria Math" panose="02040503050406030204" pitchFamily="18" charset="0"/>
                              </a:rPr>
                            </m:ctrlPr>
                          </m:funcPr>
                          <m:fName>
                            <m:sSub>
                              <m:sSubPr>
                                <m:ctrlPr>
                                  <a:rPr lang="en-US" sz="1800" i="1">
                                    <a:solidFill>
                                      <a:schemeClr val="tx1"/>
                                    </a:solidFill>
                                    <a:latin typeface="Cambria Math" panose="02040503050406030204" pitchFamily="18" charset="0"/>
                                  </a:rPr>
                                </m:ctrlPr>
                              </m:sSubPr>
                              <m:e>
                                <m:r>
                                  <m:rPr>
                                    <m:sty m:val="p"/>
                                  </m:rPr>
                                  <a:rPr lang="en-US" sz="1800">
                                    <a:solidFill>
                                      <a:schemeClr val="tx1"/>
                                    </a:solidFill>
                                    <a:latin typeface="Cambria Math" panose="02040503050406030204" pitchFamily="18" charset="0"/>
                                  </a:rPr>
                                  <m:t>log</m:t>
                                </m:r>
                              </m:e>
                              <m:sub>
                                <m:r>
                                  <a:rPr lang="en-US" sz="1800" i="1">
                                    <a:solidFill>
                                      <a:schemeClr val="tx1"/>
                                    </a:solidFill>
                                    <a:latin typeface="Cambria Math" panose="02040503050406030204" pitchFamily="18" charset="0"/>
                                  </a:rPr>
                                  <m:t>2</m:t>
                                </m:r>
                              </m:sub>
                            </m:sSub>
                          </m:fName>
                          <m:e>
                            <m:r>
                              <a:rPr lang="en-US" sz="1800" i="1">
                                <a:solidFill>
                                  <a:schemeClr val="tx1"/>
                                </a:solidFill>
                                <a:latin typeface="Cambria Math" panose="02040503050406030204" pitchFamily="18" charset="0"/>
                              </a:rPr>
                              <m:t>(</m:t>
                            </m:r>
                            <m:r>
                              <a:rPr lang="en-SG" sz="1800" b="0" i="1" smtClean="0">
                                <a:solidFill>
                                  <a:schemeClr val="tx1"/>
                                </a:solidFill>
                                <a:latin typeface="Cambria Math" panose="02040503050406030204" pitchFamily="18" charset="0"/>
                              </a:rPr>
                              <m:t>𝑚𝑎𝑥</m:t>
                            </m:r>
                            <m:r>
                              <a:rPr lang="en-SG" sz="1800" b="0" i="1" smtClean="0">
                                <a:solidFill>
                                  <a:schemeClr val="tx1"/>
                                </a:solidFill>
                                <a:latin typeface="Cambria Math" panose="02040503050406030204" pitchFamily="18" charset="0"/>
                              </a:rPr>
                              <m:t>⁡_</m:t>
                            </m:r>
                            <m:r>
                              <a:rPr lang="en-SG" sz="1800" i="1">
                                <a:solidFill>
                                  <a:schemeClr val="tx1"/>
                                </a:solidFill>
                                <a:latin typeface="Cambria Math" panose="02040503050406030204" pitchFamily="18" charset="0"/>
                                <a:ea typeface="Cambria Math" panose="02040503050406030204" pitchFamily="18" charset="0"/>
                              </a:rPr>
                              <m:t>𝑑𝑢𝑡𝑦</m:t>
                            </m:r>
                            <m:r>
                              <a:rPr lang="en-SG" sz="1800" i="1">
                                <a:solidFill>
                                  <a:schemeClr val="tx1"/>
                                </a:solidFill>
                                <a:latin typeface="Cambria Math" panose="02040503050406030204" pitchFamily="18" charset="0"/>
                                <a:ea typeface="Cambria Math" panose="02040503050406030204" pitchFamily="18" charset="0"/>
                              </a:rPr>
                              <m:t>_</m:t>
                            </m:r>
                            <m:r>
                              <a:rPr lang="en-SG" sz="1800" i="1">
                                <a:solidFill>
                                  <a:schemeClr val="tx1"/>
                                </a:solidFill>
                                <a:latin typeface="Cambria Math" panose="02040503050406030204" pitchFamily="18" charset="0"/>
                                <a:ea typeface="Cambria Math" panose="02040503050406030204" pitchFamily="18" charset="0"/>
                              </a:rPr>
                              <m:t>𝑐𝑦𝑐𝑙𝑒</m:t>
                            </m:r>
                            <m:r>
                              <a:rPr lang="en-SG" sz="1800" i="1">
                                <a:solidFill>
                                  <a:schemeClr val="tx1"/>
                                </a:solidFill>
                                <a:latin typeface="Cambria Math" panose="02040503050406030204" pitchFamily="18" charset="0"/>
                                <a:ea typeface="Cambria Math" panose="02040503050406030204" pitchFamily="18" charset="0"/>
                              </a:rPr>
                              <m:t>_</m:t>
                            </m:r>
                            <m:r>
                              <a:rPr lang="en-SG" sz="1800" i="1">
                                <a:solidFill>
                                  <a:schemeClr val="tx1"/>
                                </a:solidFill>
                                <a:latin typeface="Cambria Math" panose="02040503050406030204" pitchFamily="18" charset="0"/>
                                <a:ea typeface="Cambria Math" panose="02040503050406030204" pitchFamily="18" charset="0"/>
                              </a:rPr>
                              <m:t>𝑝𝑒𝑟𝑖𝑜𝑑</m:t>
                            </m:r>
                            <m:r>
                              <a:rPr lang="en-SG" sz="1800" i="1">
                                <a:solidFill>
                                  <a:schemeClr val="tx1"/>
                                </a:solidFill>
                                <a:latin typeface="Cambria Math" panose="02040503050406030204" pitchFamily="18" charset="0"/>
                                <a:ea typeface="Cambria Math" panose="02040503050406030204" pitchFamily="18" charset="0"/>
                              </a:rPr>
                              <m:t>_</m:t>
                            </m:r>
                            <m:r>
                              <a:rPr lang="en-SG" sz="1800" i="1">
                                <a:solidFill>
                                  <a:schemeClr val="tx1"/>
                                </a:solidFill>
                                <a:latin typeface="Cambria Math" panose="02040503050406030204" pitchFamily="18" charset="0"/>
                                <a:ea typeface="Cambria Math" panose="02040503050406030204" pitchFamily="18" charset="0"/>
                              </a:rPr>
                              <m:t>𝑢𝑠</m:t>
                            </m:r>
                            <m:r>
                              <a:rPr lang="en-US" sz="1800" i="1">
                                <a:solidFill>
                                  <a:schemeClr val="tx1"/>
                                </a:solidFill>
                                <a:latin typeface="Cambria Math" panose="02040503050406030204" pitchFamily="18" charset="0"/>
                                <a:ea typeface="Cambria Math" panose="02040503050406030204" pitchFamily="18" charset="0"/>
                              </a:rPr>
                              <m:t>∗</m:t>
                            </m:r>
                            <m:r>
                              <a:rPr lang="en-SG" sz="1800" i="1">
                                <a:solidFill>
                                  <a:schemeClr val="tx1"/>
                                </a:solidFill>
                                <a:latin typeface="Cambria Math" panose="02040503050406030204" pitchFamily="18" charset="0"/>
                                <a:ea typeface="Cambria Math" panose="02040503050406030204" pitchFamily="18" charset="0"/>
                              </a:rPr>
                              <m:t>𝐶𝐴</m:t>
                            </m:r>
                            <m:r>
                              <a:rPr lang="en-US" sz="1800" i="1">
                                <a:solidFill>
                                  <a:schemeClr val="tx1"/>
                                </a:solidFill>
                                <a:latin typeface="Cambria Math" panose="02040503050406030204" pitchFamily="18" charset="0"/>
                              </a:rPr>
                              <m:t>)</m:t>
                            </m:r>
                          </m:e>
                        </m:func>
                      </m:e>
                    </m:d>
                    <m:r>
                      <a:rPr lang="en-SG" sz="1800" b="0" i="1" smtClean="0">
                        <a:solidFill>
                          <a:schemeClr val="tx1"/>
                        </a:solidFill>
                        <a:latin typeface="Cambria Math" panose="02040503050406030204" pitchFamily="18" charset="0"/>
                      </a:rPr>
                      <m:t>−</m:t>
                    </m:r>
                    <m:d>
                      <m:dPr>
                        <m:begChr m:val="⌊"/>
                        <m:endChr m:val="⌋"/>
                        <m:ctrlPr>
                          <a:rPr lang="en-SG" sz="1800" b="0" i="1" smtClean="0">
                            <a:solidFill>
                              <a:schemeClr val="tx1"/>
                            </a:solidFill>
                            <a:latin typeface="Cambria Math" panose="02040503050406030204" pitchFamily="18" charset="0"/>
                          </a:rPr>
                        </m:ctrlPr>
                      </m:dPr>
                      <m:e>
                        <m:func>
                          <m:funcPr>
                            <m:ctrlPr>
                              <a:rPr lang="en-SG" sz="1800" b="0" i="1" smtClean="0">
                                <a:solidFill>
                                  <a:schemeClr val="tx1"/>
                                </a:solidFill>
                                <a:latin typeface="Cambria Math" panose="02040503050406030204" pitchFamily="18" charset="0"/>
                              </a:rPr>
                            </m:ctrlPr>
                          </m:funcPr>
                          <m:fName>
                            <m:sSub>
                              <m:sSubPr>
                                <m:ctrlPr>
                                  <a:rPr lang="en-SG" sz="1800" b="0" i="1" smtClean="0">
                                    <a:solidFill>
                                      <a:schemeClr val="tx1"/>
                                    </a:solidFill>
                                    <a:latin typeface="Cambria Math" panose="02040503050406030204" pitchFamily="18" charset="0"/>
                                  </a:rPr>
                                </m:ctrlPr>
                              </m:sSubPr>
                              <m:e>
                                <m:r>
                                  <m:rPr>
                                    <m:sty m:val="p"/>
                                  </m:rPr>
                                  <a:rPr lang="en-SG" sz="1800" b="0" i="0" smtClean="0">
                                    <a:solidFill>
                                      <a:schemeClr val="tx1"/>
                                    </a:solidFill>
                                    <a:latin typeface="Cambria Math" panose="02040503050406030204" pitchFamily="18" charset="0"/>
                                  </a:rPr>
                                  <m:t>log</m:t>
                                </m:r>
                              </m:e>
                              <m:sub>
                                <m:r>
                                  <a:rPr lang="en-SG" sz="1800" b="0" i="1" smtClean="0">
                                    <a:solidFill>
                                      <a:schemeClr val="tx1"/>
                                    </a:solidFill>
                                    <a:latin typeface="Cambria Math" panose="02040503050406030204" pitchFamily="18" charset="0"/>
                                  </a:rPr>
                                  <m:t>2</m:t>
                                </m:r>
                              </m:sub>
                            </m:sSub>
                          </m:fName>
                          <m:e>
                            <m:r>
                              <a:rPr lang="en-SG" sz="1800" b="0" i="1" smtClean="0">
                                <a:solidFill>
                                  <a:schemeClr val="tx1"/>
                                </a:solidFill>
                                <a:latin typeface="Cambria Math" panose="02040503050406030204" pitchFamily="18" charset="0"/>
                              </a:rPr>
                              <m:t>(</m:t>
                            </m:r>
                            <m:r>
                              <a:rPr lang="en-SG" sz="1800" i="1">
                                <a:solidFill>
                                  <a:schemeClr val="tx1"/>
                                </a:solidFill>
                                <a:latin typeface="Cambria Math" panose="02040503050406030204" pitchFamily="18" charset="0"/>
                              </a:rPr>
                              <m:t>𝑇𝑆𝐹</m:t>
                            </m:r>
                            <m:r>
                              <a:rPr lang="en-SG" sz="1800" i="1">
                                <a:solidFill>
                                  <a:schemeClr val="tx1"/>
                                </a:solidFill>
                                <a:latin typeface="Cambria Math" panose="02040503050406030204" pitchFamily="18" charset="0"/>
                              </a:rPr>
                              <m:t>_</m:t>
                            </m:r>
                            <m:r>
                              <a:rPr lang="en-SG" sz="1800" i="1">
                                <a:solidFill>
                                  <a:schemeClr val="tx1"/>
                                </a:solidFill>
                                <a:latin typeface="Cambria Math" panose="02040503050406030204" pitchFamily="18" charset="0"/>
                              </a:rPr>
                              <m:t>𝑖𝑛𝑡𝑒𝑟𝑣𝑎𝑙</m:t>
                            </m:r>
                            <m:r>
                              <a:rPr lang="en-SG" sz="1800" i="1">
                                <a:solidFill>
                                  <a:schemeClr val="tx1"/>
                                </a:solidFill>
                                <a:latin typeface="Cambria Math" panose="02040503050406030204" pitchFamily="18" charset="0"/>
                              </a:rPr>
                              <m:t>_</m:t>
                            </m:r>
                            <m:r>
                              <a:rPr lang="en-SG" sz="1800" i="1">
                                <a:solidFill>
                                  <a:schemeClr val="tx1"/>
                                </a:solidFill>
                                <a:latin typeface="Cambria Math" panose="02040503050406030204" pitchFamily="18" charset="0"/>
                              </a:rPr>
                              <m:t>𝑢𝑠</m:t>
                            </m:r>
                            <m:r>
                              <a:rPr lang="en-US" sz="1800" i="1">
                                <a:solidFill>
                                  <a:schemeClr val="tx1"/>
                                </a:solidFill>
                                <a:latin typeface="Cambria Math" panose="02040503050406030204" pitchFamily="18" charset="0"/>
                              </a:rPr>
                              <m:t>∗</m:t>
                            </m:r>
                            <m:r>
                              <a:rPr lang="en-SG" sz="1800" i="1">
                                <a:solidFill>
                                  <a:schemeClr val="tx1"/>
                                </a:solidFill>
                                <a:latin typeface="Cambria Math" panose="02040503050406030204" pitchFamily="18" charset="0"/>
                              </a:rPr>
                              <m:t>𝐶𝐴</m:t>
                            </m:r>
                            <m:r>
                              <a:rPr lang="en-SG" sz="1800" b="0" i="1" smtClean="0">
                                <a:solidFill>
                                  <a:schemeClr val="tx1"/>
                                </a:solidFill>
                                <a:latin typeface="Cambria Math" panose="02040503050406030204" pitchFamily="18" charset="0"/>
                              </a:rPr>
                              <m:t>)</m:t>
                            </m:r>
                          </m:e>
                        </m:func>
                      </m:e>
                    </m:d>
                  </m:oMath>
                </a14:m>
                <a:endParaRPr lang="en-SG" sz="1800" dirty="0">
                  <a:solidFill>
                    <a:schemeClr val="tx1"/>
                  </a:solidFill>
                  <a:latin typeface="+mj-lt"/>
                </a:endParaRPr>
              </a:p>
              <a:p>
                <a:pPr marL="357188" indent="-357188"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b="1" dirty="0">
                    <a:solidFill>
                      <a:schemeClr val="tx1"/>
                    </a:solidFill>
                    <a:latin typeface="+mj-lt"/>
                  </a:rPr>
                  <a:t>Practical TSF length: </a:t>
                </a:r>
              </a:p>
              <a:p>
                <a:pPr marL="1100138" lvl="1" indent="-357188" defTabSz="1187323" eaLnBrk="1" fontAlgn="auto" hangingPunct="1">
                  <a:lnSpc>
                    <a:spcPct val="90000"/>
                  </a:lnSpc>
                  <a:spcBef>
                    <a:spcPts val="600"/>
                  </a:spcBef>
                  <a:spcAft>
                    <a:spcPts val="0"/>
                  </a:spcAft>
                  <a:buFont typeface="Arial" panose="020B0604020202020204" pitchFamily="34" charset="0"/>
                  <a:buChar char="•"/>
                  <a:tabLst>
                    <a:tab pos="1207937" algn="ctr"/>
                  </a:tabLst>
                </a:pPr>
                <a:r>
                  <a:rPr lang="en-US" sz="1800" b="1" dirty="0">
                    <a:solidFill>
                      <a:schemeClr val="tx1"/>
                    </a:solidFill>
                    <a:latin typeface="+mj-lt"/>
                  </a:rPr>
                  <a:t>17 bits TSF</a:t>
                </a:r>
                <a:r>
                  <a:rPr lang="en-US" sz="1800" dirty="0">
                    <a:solidFill>
                      <a:schemeClr val="tx1"/>
                    </a:solidFill>
                    <a:latin typeface="+mj-lt"/>
                  </a:rPr>
                  <a:t>: 12 hour duty cycle, </a:t>
                </a:r>
                <a14:m>
                  <m:oMath xmlns:m="http://schemas.openxmlformats.org/officeDocument/2006/math">
                    <m:r>
                      <a:rPr lang="en-SG" sz="1800" b="0" i="1" smtClean="0">
                        <a:solidFill>
                          <a:schemeClr val="tx1"/>
                        </a:solidFill>
                        <a:latin typeface="Cambria Math" panose="02040503050406030204" pitchFamily="18" charset="0"/>
                      </a:rPr>
                      <m:t>1</m:t>
                    </m:r>
                    <m:sSup>
                      <m:sSupPr>
                        <m:ctrlPr>
                          <a:rPr lang="en-SG" sz="1800" i="1" smtClean="0">
                            <a:solidFill>
                              <a:schemeClr val="tx1"/>
                            </a:solidFill>
                            <a:latin typeface="Cambria Math" panose="02040503050406030204" pitchFamily="18" charset="0"/>
                          </a:rPr>
                        </m:ctrlPr>
                      </m:sSupPr>
                      <m:e>
                        <m:r>
                          <a:rPr lang="en-SG" sz="1800" b="0" i="1" smtClean="0">
                            <a:solidFill>
                              <a:schemeClr val="tx1"/>
                            </a:solidFill>
                            <a:latin typeface="Cambria Math" panose="02040503050406030204" pitchFamily="18" charset="0"/>
                          </a:rPr>
                          <m:t>0</m:t>
                        </m:r>
                      </m:e>
                      <m:sup>
                        <m:r>
                          <a:rPr lang="en-SG" sz="1800" b="0" i="1" smtClean="0">
                            <a:solidFill>
                              <a:schemeClr val="tx1"/>
                            </a:solidFill>
                            <a:latin typeface="Cambria Math" panose="02040503050406030204" pitchFamily="18" charset="0"/>
                          </a:rPr>
                          <m:t>4</m:t>
                        </m:r>
                      </m:sup>
                    </m:sSup>
                  </m:oMath>
                </a14:m>
                <a:r>
                  <a:rPr lang="en-US" sz="1800" dirty="0">
                    <a:solidFill>
                      <a:schemeClr val="tx1"/>
                    </a:solidFill>
                    <a:latin typeface="+mj-lt"/>
                  </a:rPr>
                  <a:t>ppm, 1s TSF frame interval</a:t>
                </a:r>
              </a:p>
              <a:p>
                <a:pPr marL="1100138" lvl="1" indent="-357188" defTabSz="1187323" eaLnBrk="1" fontAlgn="auto" hangingPunct="1">
                  <a:lnSpc>
                    <a:spcPct val="90000"/>
                  </a:lnSpc>
                  <a:spcBef>
                    <a:spcPts val="600"/>
                  </a:spcBef>
                  <a:spcAft>
                    <a:spcPts val="0"/>
                  </a:spcAft>
                  <a:buFont typeface="Arial" panose="020B0604020202020204" pitchFamily="34" charset="0"/>
                  <a:buChar char="•"/>
                  <a:tabLst>
                    <a:tab pos="1207937" algn="ctr"/>
                  </a:tabLst>
                </a:pPr>
                <a:r>
                  <a:rPr lang="en-US" sz="1800" b="1" dirty="0">
                    <a:solidFill>
                      <a:schemeClr val="tx1"/>
                    </a:solidFill>
                    <a:latin typeface="+mj-lt"/>
                  </a:rPr>
                  <a:t>20 bits TSF</a:t>
                </a:r>
                <a:r>
                  <a:rPr lang="en-US" sz="1800" dirty="0">
                    <a:solidFill>
                      <a:schemeClr val="tx1"/>
                    </a:solidFill>
                    <a:latin typeface="+mj-lt"/>
                  </a:rPr>
                  <a:t>: 12 hour duty cycle, </a:t>
                </a:r>
                <a14:m>
                  <m:oMath xmlns:m="http://schemas.openxmlformats.org/officeDocument/2006/math">
                    <m:r>
                      <a:rPr lang="en-SG" sz="1800" b="0" i="1">
                        <a:solidFill>
                          <a:schemeClr val="tx1"/>
                        </a:solidFill>
                        <a:latin typeface="Cambria Math" panose="02040503050406030204" pitchFamily="18" charset="0"/>
                      </a:rPr>
                      <m:t>1</m:t>
                    </m:r>
                    <m:sSup>
                      <m:sSupPr>
                        <m:ctrlPr>
                          <a:rPr lang="en-SG" sz="1800" i="1">
                            <a:solidFill>
                              <a:schemeClr val="tx1"/>
                            </a:solidFill>
                            <a:latin typeface="Cambria Math" panose="02040503050406030204" pitchFamily="18" charset="0"/>
                          </a:rPr>
                        </m:ctrlPr>
                      </m:sSupPr>
                      <m:e>
                        <m:r>
                          <a:rPr lang="en-SG" sz="1800" b="0" i="1">
                            <a:solidFill>
                              <a:schemeClr val="tx1"/>
                            </a:solidFill>
                            <a:latin typeface="Cambria Math" panose="02040503050406030204" pitchFamily="18" charset="0"/>
                          </a:rPr>
                          <m:t>0</m:t>
                        </m:r>
                      </m:e>
                      <m:sup>
                        <m:r>
                          <a:rPr lang="en-SG" sz="1800" b="0" i="1">
                            <a:solidFill>
                              <a:schemeClr val="tx1"/>
                            </a:solidFill>
                            <a:latin typeface="Cambria Math" panose="02040503050406030204" pitchFamily="18" charset="0"/>
                          </a:rPr>
                          <m:t>4</m:t>
                        </m:r>
                      </m:sup>
                    </m:sSup>
                  </m:oMath>
                </a14:m>
                <a:r>
                  <a:rPr lang="en-US" sz="1800" dirty="0">
                    <a:solidFill>
                      <a:schemeClr val="tx1"/>
                    </a:solidFill>
                    <a:latin typeface="+mj-lt"/>
                  </a:rPr>
                  <a:t>ppm, 102.4ms TSF frame interval (21 bits to support 100ms frame interval)</a:t>
                </a:r>
                <a:endParaRPr lang="en-US" sz="1800" b="1" dirty="0">
                  <a:solidFill>
                    <a:schemeClr val="tx1"/>
                  </a:solidFill>
                  <a:latin typeface="+mj-lt"/>
                </a:endParaRPr>
              </a:p>
              <a:p>
                <a:pPr marL="357188" indent="-357188"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mj-lt"/>
                  </a:rPr>
                  <a:t>Assuming octet alignment of the AMP TSF field</a:t>
                </a:r>
                <a:r>
                  <a:rPr lang="en-US" sz="1800" b="1" dirty="0">
                    <a:solidFill>
                      <a:schemeClr val="tx1"/>
                    </a:solidFill>
                    <a:latin typeface="+mj-lt"/>
                  </a:rPr>
                  <a:t>, 24 bits of AMP AP’s partial TSF can be carried.</a:t>
                </a:r>
                <a:r>
                  <a:rPr lang="en-SG" sz="1800" b="1" dirty="0">
                    <a:solidFill>
                      <a:schemeClr val="tx1"/>
                    </a:solidFill>
                    <a:latin typeface="+mj-lt"/>
                  </a:rPr>
                  <a:t> Given the maximum duty cycle to be supported </a:t>
                </a:r>
                <a14:m>
                  <m:oMath xmlns:m="http://schemas.openxmlformats.org/officeDocument/2006/math">
                    <m:d>
                      <m:dPr>
                        <m:begChr m:val="⌈"/>
                        <m:endChr m:val="⌉"/>
                        <m:ctrlPr>
                          <a:rPr lang="en-US" sz="1800" i="1">
                            <a:solidFill>
                              <a:schemeClr val="tx1"/>
                            </a:solidFill>
                            <a:latin typeface="Cambria Math" panose="02040503050406030204" pitchFamily="18" charset="0"/>
                          </a:rPr>
                        </m:ctrlPr>
                      </m:dPr>
                      <m:e>
                        <m:func>
                          <m:funcPr>
                            <m:ctrlPr>
                              <a:rPr lang="en-US" sz="1800" i="1">
                                <a:solidFill>
                                  <a:schemeClr val="tx1"/>
                                </a:solidFill>
                                <a:latin typeface="Cambria Math" panose="02040503050406030204" pitchFamily="18" charset="0"/>
                              </a:rPr>
                            </m:ctrlPr>
                          </m:funcPr>
                          <m:fName>
                            <m:sSub>
                              <m:sSubPr>
                                <m:ctrlPr>
                                  <a:rPr lang="en-US" sz="1800" i="1">
                                    <a:solidFill>
                                      <a:schemeClr val="tx1"/>
                                    </a:solidFill>
                                    <a:latin typeface="Cambria Math" panose="02040503050406030204" pitchFamily="18" charset="0"/>
                                  </a:rPr>
                                </m:ctrlPr>
                              </m:sSubPr>
                              <m:e>
                                <m:r>
                                  <m:rPr>
                                    <m:sty m:val="p"/>
                                  </m:rPr>
                                  <a:rPr lang="en-US" sz="1800">
                                    <a:solidFill>
                                      <a:schemeClr val="tx1"/>
                                    </a:solidFill>
                                    <a:latin typeface="Cambria Math" panose="02040503050406030204" pitchFamily="18" charset="0"/>
                                  </a:rPr>
                                  <m:t>log</m:t>
                                </m:r>
                              </m:e>
                              <m:sub>
                                <m:r>
                                  <a:rPr lang="en-US" sz="1800" i="1">
                                    <a:solidFill>
                                      <a:schemeClr val="tx1"/>
                                    </a:solidFill>
                                    <a:latin typeface="Cambria Math" panose="02040503050406030204" pitchFamily="18" charset="0"/>
                                  </a:rPr>
                                  <m:t>2</m:t>
                                </m:r>
                              </m:sub>
                            </m:sSub>
                          </m:fName>
                          <m:e>
                            <m:r>
                              <a:rPr lang="en-US" sz="1800" i="1">
                                <a:solidFill>
                                  <a:schemeClr val="tx1"/>
                                </a:solidFill>
                                <a:latin typeface="Cambria Math" panose="02040503050406030204" pitchFamily="18" charset="0"/>
                              </a:rPr>
                              <m:t>(</m:t>
                            </m:r>
                            <m:r>
                              <a:rPr lang="en-SG" sz="1800" i="1">
                                <a:solidFill>
                                  <a:schemeClr val="tx1"/>
                                </a:solidFill>
                                <a:latin typeface="Cambria Math" panose="02040503050406030204" pitchFamily="18" charset="0"/>
                                <a:ea typeface="Cambria Math" panose="02040503050406030204" pitchFamily="18" charset="0"/>
                              </a:rPr>
                              <m:t>𝑑𝑢𝑡𝑦</m:t>
                            </m:r>
                            <m:r>
                              <a:rPr lang="en-SG" sz="1800" i="1">
                                <a:solidFill>
                                  <a:schemeClr val="tx1"/>
                                </a:solidFill>
                                <a:latin typeface="Cambria Math" panose="02040503050406030204" pitchFamily="18" charset="0"/>
                                <a:ea typeface="Cambria Math" panose="02040503050406030204" pitchFamily="18" charset="0"/>
                              </a:rPr>
                              <m:t>_</m:t>
                            </m:r>
                            <m:r>
                              <a:rPr lang="en-SG" sz="1800" i="1">
                                <a:solidFill>
                                  <a:schemeClr val="tx1"/>
                                </a:solidFill>
                                <a:latin typeface="Cambria Math" panose="02040503050406030204" pitchFamily="18" charset="0"/>
                                <a:ea typeface="Cambria Math" panose="02040503050406030204" pitchFamily="18" charset="0"/>
                              </a:rPr>
                              <m:t>𝑐𝑦𝑐𝑙𝑒</m:t>
                            </m:r>
                            <m:r>
                              <a:rPr lang="en-SG" sz="1800" i="1">
                                <a:solidFill>
                                  <a:schemeClr val="tx1"/>
                                </a:solidFill>
                                <a:latin typeface="Cambria Math" panose="02040503050406030204" pitchFamily="18" charset="0"/>
                                <a:ea typeface="Cambria Math" panose="02040503050406030204" pitchFamily="18" charset="0"/>
                              </a:rPr>
                              <m:t>_</m:t>
                            </m:r>
                            <m:r>
                              <a:rPr lang="en-SG" sz="1800" i="1">
                                <a:solidFill>
                                  <a:schemeClr val="tx1"/>
                                </a:solidFill>
                                <a:latin typeface="Cambria Math" panose="02040503050406030204" pitchFamily="18" charset="0"/>
                                <a:ea typeface="Cambria Math" panose="02040503050406030204" pitchFamily="18" charset="0"/>
                              </a:rPr>
                              <m:t>𝑝𝑒𝑟𝑖𝑜𝑑</m:t>
                            </m:r>
                            <m:r>
                              <a:rPr lang="en-SG" sz="1800" i="1">
                                <a:solidFill>
                                  <a:schemeClr val="tx1"/>
                                </a:solidFill>
                                <a:latin typeface="Cambria Math" panose="02040503050406030204" pitchFamily="18" charset="0"/>
                                <a:ea typeface="Cambria Math" panose="02040503050406030204" pitchFamily="18" charset="0"/>
                              </a:rPr>
                              <m:t>_</m:t>
                            </m:r>
                            <m:r>
                              <a:rPr lang="en-SG" sz="1800" i="1">
                                <a:solidFill>
                                  <a:schemeClr val="tx1"/>
                                </a:solidFill>
                                <a:latin typeface="Cambria Math" panose="02040503050406030204" pitchFamily="18" charset="0"/>
                                <a:ea typeface="Cambria Math" panose="02040503050406030204" pitchFamily="18" charset="0"/>
                              </a:rPr>
                              <m:t>𝑢𝑠</m:t>
                            </m:r>
                            <m:r>
                              <a:rPr lang="en-US" sz="1800" i="1">
                                <a:solidFill>
                                  <a:schemeClr val="tx1"/>
                                </a:solidFill>
                                <a:latin typeface="Cambria Math" panose="02040503050406030204" pitchFamily="18" charset="0"/>
                                <a:ea typeface="Cambria Math" panose="02040503050406030204" pitchFamily="18" charset="0"/>
                              </a:rPr>
                              <m:t>∗</m:t>
                            </m:r>
                            <m:r>
                              <a:rPr lang="en-SG" sz="1800" i="1">
                                <a:solidFill>
                                  <a:schemeClr val="tx1"/>
                                </a:solidFill>
                                <a:latin typeface="Cambria Math" panose="02040503050406030204" pitchFamily="18" charset="0"/>
                                <a:ea typeface="Cambria Math" panose="02040503050406030204" pitchFamily="18" charset="0"/>
                              </a:rPr>
                              <m:t>𝐶𝐴</m:t>
                            </m:r>
                            <m:r>
                              <a:rPr lang="en-US" sz="1800" i="1">
                                <a:solidFill>
                                  <a:schemeClr val="tx1"/>
                                </a:solidFill>
                                <a:latin typeface="Cambria Math" panose="02040503050406030204" pitchFamily="18" charset="0"/>
                              </a:rPr>
                              <m:t>)</m:t>
                            </m:r>
                          </m:e>
                        </m:func>
                      </m:e>
                    </m:d>
                  </m:oMath>
                </a14:m>
                <a:r>
                  <a:rPr lang="en-US" sz="1800" dirty="0">
                    <a:solidFill>
                      <a:schemeClr val="tx1"/>
                    </a:solidFill>
                    <a:latin typeface="+mj-lt"/>
                  </a:rPr>
                  <a:t> = 29,     </a:t>
                </a:r>
                <a:r>
                  <a:rPr lang="en-US" sz="1800" b="1" dirty="0">
                    <a:solidFill>
                      <a:schemeClr val="tx1"/>
                    </a:solidFill>
                    <a:latin typeface="+mj-lt"/>
                  </a:rPr>
                  <a:t>TSF [6:29] can be carried </a:t>
                </a:r>
                <a:r>
                  <a:rPr lang="en-US" sz="1800" dirty="0">
                    <a:solidFill>
                      <a:schemeClr val="tx1"/>
                    </a:solidFill>
                    <a:latin typeface="+mj-lt"/>
                  </a:rPr>
                  <a:t>in the AMP TSF field.</a:t>
                </a:r>
                <a:endParaRPr lang="en-US" sz="1800" dirty="0">
                  <a:solidFill>
                    <a:schemeClr val="tx1"/>
                  </a:solidFill>
                  <a:latin typeface="+mj-lt"/>
                  <a:ea typeface="+mn-ea"/>
                </a:endParaRPr>
              </a:p>
            </p:txBody>
          </p:sp>
        </mc:Choice>
        <mc:Fallback xmlns="">
          <p:sp>
            <p:nvSpPr>
              <p:cNvPr id="6" name="TextBox 5">
                <a:extLst>
                  <a:ext uri="{FF2B5EF4-FFF2-40B4-BE49-F238E27FC236}">
                    <a16:creationId xmlns:a16="http://schemas.microsoft.com/office/drawing/2014/main" id="{F5BBF0EC-9E98-457D-AAF2-13BD9991D0B3}"/>
                  </a:ext>
                </a:extLst>
              </p:cNvPr>
              <p:cNvSpPr txBox="1">
                <a:spLocks noRot="1" noChangeAspect="1" noMove="1" noResize="1" noEditPoints="1" noAdjustHandles="1" noChangeArrowheads="1" noChangeShapeType="1" noTextEdit="1"/>
              </p:cNvSpPr>
              <p:nvPr/>
            </p:nvSpPr>
            <p:spPr>
              <a:xfrm>
                <a:off x="871685" y="1420898"/>
                <a:ext cx="10488368" cy="4945393"/>
              </a:xfrm>
              <a:prstGeom prst="rect">
                <a:avLst/>
              </a:prstGeom>
              <a:blipFill>
                <a:blip r:embed="rId2"/>
                <a:stretch>
                  <a:fillRect l="-407" t="-1110" r="-407" b="-863"/>
                </a:stretch>
              </a:blipFill>
            </p:spPr>
            <p:txBody>
              <a:bodyPr/>
              <a:lstStyle/>
              <a:p>
                <a:r>
                  <a:rPr lang="en-SG">
                    <a:noFill/>
                  </a:rPr>
                  <a:t> </a:t>
                </a:r>
              </a:p>
            </p:txBody>
          </p:sp>
        </mc:Fallback>
      </mc:AlternateContent>
    </p:spTree>
    <p:extLst>
      <p:ext uri="{BB962C8B-B14F-4D97-AF65-F5344CB8AC3E}">
        <p14:creationId xmlns:p14="http://schemas.microsoft.com/office/powerpoint/2010/main" val="3319109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6A225D-CC72-46D4-B04F-837434E9C6E8}"/>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6</a:t>
            </a:fld>
            <a:endParaRPr lang="en-US" altLang="en-US" dirty="0"/>
          </a:p>
        </p:txBody>
      </p:sp>
      <p:sp>
        <p:nvSpPr>
          <p:cNvPr id="5" name="Title 1">
            <a:extLst>
              <a:ext uri="{FF2B5EF4-FFF2-40B4-BE49-F238E27FC236}">
                <a16:creationId xmlns:a16="http://schemas.microsoft.com/office/drawing/2014/main" id="{594BFC05-F7BA-42D0-B699-4334EE8719B5}"/>
              </a:ext>
            </a:extLst>
          </p:cNvPr>
          <p:cNvSpPr txBox="1">
            <a:spLocks/>
          </p:cNvSpPr>
          <p:nvPr/>
        </p:nvSpPr>
        <p:spPr>
          <a:xfrm>
            <a:off x="1007436" y="702557"/>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800" b="1" dirty="0">
                <a:solidFill>
                  <a:srgbClr val="1D1D1A"/>
                </a:solidFill>
                <a:latin typeface="Arial" panose="020B0604020202020204" pitchFamily="34" charset="0"/>
                <a:ea typeface="Microsoft YaHei" panose="020B0503020204020204" pitchFamily="34" charset="-122"/>
              </a:rPr>
              <a:t>AMP STA Assumption</a:t>
            </a:r>
            <a:endParaRPr lang="en-US" altLang="zh-CN" sz="2800" b="1" i="1" dirty="0">
              <a:solidFill>
                <a:srgbClr val="FF0000"/>
              </a:solidFill>
              <a:latin typeface="Arial" panose="020B0604020202020204" pitchFamily="34" charset="0"/>
              <a:ea typeface="Microsoft YaHei" panose="020B0503020204020204" pitchFamily="34" charset="-122"/>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5BBF0EC-9E98-457D-AAF2-13BD9991D0B3}"/>
                  </a:ext>
                </a:extLst>
              </p:cNvPr>
              <p:cNvSpPr txBox="1"/>
              <p:nvPr/>
            </p:nvSpPr>
            <p:spPr>
              <a:xfrm>
                <a:off x="911424" y="1536174"/>
                <a:ext cx="10448629" cy="3785652"/>
              </a:xfrm>
              <a:prstGeom prst="rect">
                <a:avLst/>
              </a:prstGeom>
              <a:noFill/>
            </p:spPr>
            <p:txBody>
              <a:bodyPr vert="horz" wrap="square" rtlCol="0">
                <a:spAutoFit/>
              </a:bodyPr>
              <a:lstStyle/>
              <a:p>
                <a:pPr marL="355268" indent="-342900">
                  <a:spcAft>
                    <a:spcPts val="1200"/>
                  </a:spcAft>
                  <a:buFont typeface="Wingdings" panose="05000000000000000000" pitchFamily="2" charset="2"/>
                  <a:buChar char="q"/>
                </a:pPr>
                <a:r>
                  <a:rPr lang="en-SG" sz="2000" dirty="0">
                    <a:solidFill>
                      <a:schemeClr val="tx1"/>
                    </a:solidFill>
                    <a:latin typeface="+mj-lt"/>
                  </a:rPr>
                  <a:t>To maintain timing, the Active Tx non-AP STA will need to maintain a local TSF timer to correct the bits corresponding to the partial TSF provided in the AMP TSF field.</a:t>
                </a:r>
              </a:p>
              <a:p>
                <a:pPr marL="355268" indent="-342900">
                  <a:spcAft>
                    <a:spcPts val="1200"/>
                  </a:spcAft>
                  <a:buFont typeface="Wingdings" panose="05000000000000000000" pitchFamily="2" charset="2"/>
                  <a:buChar char="q"/>
                </a:pPr>
                <a:r>
                  <a:rPr lang="en-SG" sz="2000" dirty="0">
                    <a:solidFill>
                      <a:schemeClr val="tx1"/>
                    </a:solidFill>
                    <a:latin typeface="+mj-lt"/>
                  </a:rPr>
                  <a:t>To sleep for a 12 hour period (lowest duty cycle), the STA will need to maintain at least  </a:t>
                </a:r>
                <a14:m>
                  <m:oMath xmlns:m="http://schemas.openxmlformats.org/officeDocument/2006/math">
                    <m:d>
                      <m:dPr>
                        <m:begChr m:val="⌈"/>
                        <m:endChr m:val="⌉"/>
                        <m:ctrlPr>
                          <a:rPr lang="en-US" sz="2000" i="1">
                            <a:solidFill>
                              <a:schemeClr val="tx1"/>
                            </a:solidFill>
                            <a:latin typeface="Cambria Math" panose="02040503050406030204" pitchFamily="18" charset="0"/>
                          </a:rPr>
                        </m:ctrlPr>
                      </m:dPr>
                      <m:e>
                        <m:func>
                          <m:funcPr>
                            <m:ctrlPr>
                              <a:rPr lang="en-US" sz="2000" i="1">
                                <a:solidFill>
                                  <a:schemeClr val="tx1"/>
                                </a:solidFill>
                                <a:latin typeface="Cambria Math" panose="02040503050406030204" pitchFamily="18" charset="0"/>
                              </a:rPr>
                            </m:ctrlPr>
                          </m:funcPr>
                          <m:fName>
                            <m:sSub>
                              <m:sSubPr>
                                <m:ctrlPr>
                                  <a:rPr lang="en-US" sz="2000" i="1">
                                    <a:solidFill>
                                      <a:schemeClr val="tx1"/>
                                    </a:solidFill>
                                    <a:latin typeface="Cambria Math" panose="02040503050406030204" pitchFamily="18" charset="0"/>
                                  </a:rPr>
                                </m:ctrlPr>
                              </m:sSubPr>
                              <m:e>
                                <m:r>
                                  <m:rPr>
                                    <m:sty m:val="p"/>
                                  </m:rPr>
                                  <a:rPr lang="en-US" sz="2000">
                                    <a:solidFill>
                                      <a:schemeClr val="tx1"/>
                                    </a:solidFill>
                                    <a:latin typeface="Cambria Math" panose="02040503050406030204" pitchFamily="18" charset="0"/>
                                  </a:rPr>
                                  <m:t>log</m:t>
                                </m:r>
                              </m:e>
                              <m:sub>
                                <m:r>
                                  <a:rPr lang="en-US" sz="2000" i="1">
                                    <a:solidFill>
                                      <a:schemeClr val="tx1"/>
                                    </a:solidFill>
                                    <a:latin typeface="Cambria Math" panose="02040503050406030204" pitchFamily="18" charset="0"/>
                                  </a:rPr>
                                  <m:t>2</m:t>
                                </m:r>
                              </m:sub>
                            </m:sSub>
                          </m:fName>
                          <m:e>
                            <m:r>
                              <a:rPr lang="en-US" sz="2000" i="1">
                                <a:solidFill>
                                  <a:schemeClr val="tx1"/>
                                </a:solidFill>
                                <a:latin typeface="Cambria Math" panose="02040503050406030204" pitchFamily="18" charset="0"/>
                              </a:rPr>
                              <m:t>(</m:t>
                            </m:r>
                            <m:r>
                              <a:rPr lang="en-SG" sz="2000" b="0" i="1" smtClean="0">
                                <a:solidFill>
                                  <a:schemeClr val="tx1"/>
                                </a:solidFill>
                                <a:latin typeface="Cambria Math" panose="02040503050406030204" pitchFamily="18" charset="0"/>
                              </a:rPr>
                              <m:t>𝑚𝑎𝑥</m:t>
                            </m:r>
                            <m:r>
                              <a:rPr lang="en-SG" sz="2000" b="0" i="1" smtClean="0">
                                <a:solidFill>
                                  <a:schemeClr val="tx1"/>
                                </a:solidFill>
                                <a:latin typeface="Cambria Math" panose="02040503050406030204" pitchFamily="18" charset="0"/>
                              </a:rPr>
                              <m:t>⁡_</m:t>
                            </m:r>
                            <m:r>
                              <a:rPr lang="en-SG" sz="2000" i="1">
                                <a:solidFill>
                                  <a:schemeClr val="tx1"/>
                                </a:solidFill>
                                <a:latin typeface="Cambria Math" panose="02040503050406030204" pitchFamily="18" charset="0"/>
                                <a:ea typeface="Cambria Math" panose="02040503050406030204" pitchFamily="18" charset="0"/>
                              </a:rPr>
                              <m:t>𝑑𝑢𝑡𝑦</m:t>
                            </m:r>
                            <m:r>
                              <a:rPr lang="en-SG" sz="2000" i="1">
                                <a:solidFill>
                                  <a:schemeClr val="tx1"/>
                                </a:solidFill>
                                <a:latin typeface="Cambria Math" panose="02040503050406030204" pitchFamily="18" charset="0"/>
                                <a:ea typeface="Cambria Math" panose="02040503050406030204" pitchFamily="18" charset="0"/>
                              </a:rPr>
                              <m:t>_</m:t>
                            </m:r>
                            <m:r>
                              <a:rPr lang="en-SG" sz="2000" i="1">
                                <a:solidFill>
                                  <a:schemeClr val="tx1"/>
                                </a:solidFill>
                                <a:latin typeface="Cambria Math" panose="02040503050406030204" pitchFamily="18" charset="0"/>
                                <a:ea typeface="Cambria Math" panose="02040503050406030204" pitchFamily="18" charset="0"/>
                              </a:rPr>
                              <m:t>𝑐𝑦𝑐𝑙𝑒</m:t>
                            </m:r>
                            <m:r>
                              <a:rPr lang="en-SG" sz="2000" i="1">
                                <a:solidFill>
                                  <a:schemeClr val="tx1"/>
                                </a:solidFill>
                                <a:latin typeface="Cambria Math" panose="02040503050406030204" pitchFamily="18" charset="0"/>
                                <a:ea typeface="Cambria Math" panose="02040503050406030204" pitchFamily="18" charset="0"/>
                              </a:rPr>
                              <m:t>_</m:t>
                            </m:r>
                            <m:r>
                              <a:rPr lang="en-SG" sz="2000" i="1">
                                <a:solidFill>
                                  <a:schemeClr val="tx1"/>
                                </a:solidFill>
                                <a:latin typeface="Cambria Math" panose="02040503050406030204" pitchFamily="18" charset="0"/>
                                <a:ea typeface="Cambria Math" panose="02040503050406030204" pitchFamily="18" charset="0"/>
                              </a:rPr>
                              <m:t>𝑝𝑒𝑟𝑖𝑜𝑑</m:t>
                            </m:r>
                            <m:r>
                              <a:rPr lang="en-SG" sz="2000" i="1">
                                <a:solidFill>
                                  <a:schemeClr val="tx1"/>
                                </a:solidFill>
                                <a:latin typeface="Cambria Math" panose="02040503050406030204" pitchFamily="18" charset="0"/>
                                <a:ea typeface="Cambria Math" panose="02040503050406030204" pitchFamily="18" charset="0"/>
                              </a:rPr>
                              <m:t>_</m:t>
                            </m:r>
                            <m:r>
                              <a:rPr lang="en-SG" sz="2000" i="1">
                                <a:solidFill>
                                  <a:schemeClr val="tx1"/>
                                </a:solidFill>
                                <a:latin typeface="Cambria Math" panose="02040503050406030204" pitchFamily="18" charset="0"/>
                                <a:ea typeface="Cambria Math" panose="02040503050406030204" pitchFamily="18" charset="0"/>
                              </a:rPr>
                              <m:t>𝑢𝑠</m:t>
                            </m:r>
                            <m:r>
                              <a:rPr lang="en-US" sz="2000" i="1">
                                <a:solidFill>
                                  <a:schemeClr val="tx1"/>
                                </a:solidFill>
                                <a:latin typeface="Cambria Math" panose="02040503050406030204" pitchFamily="18" charset="0"/>
                              </a:rPr>
                              <m:t>)</m:t>
                            </m:r>
                          </m:e>
                        </m:func>
                      </m:e>
                    </m:d>
                  </m:oMath>
                </a14:m>
                <a:r>
                  <a:rPr lang="en-SG" sz="2000" dirty="0">
                    <a:solidFill>
                      <a:schemeClr val="tx1"/>
                    </a:solidFill>
                    <a:latin typeface="+mj-lt"/>
                  </a:rPr>
                  <a:t> = bit 36 of TSF.</a:t>
                </a:r>
              </a:p>
              <a:p>
                <a:pPr marL="355268" indent="-342900">
                  <a:spcAft>
                    <a:spcPts val="1200"/>
                  </a:spcAft>
                  <a:buFont typeface="Wingdings" panose="05000000000000000000" pitchFamily="2" charset="2"/>
                  <a:buChar char="q"/>
                </a:pPr>
                <a:r>
                  <a:rPr lang="en-SG" sz="2000" dirty="0">
                    <a:solidFill>
                      <a:schemeClr val="tx1"/>
                    </a:solidFill>
                    <a:latin typeface="+mj-lt"/>
                  </a:rPr>
                  <a:t>Therefore, the AMP STA will minimally need to maintain a </a:t>
                </a:r>
                <a:r>
                  <a:rPr lang="en-SG" sz="2000" b="1" dirty="0">
                    <a:solidFill>
                      <a:schemeClr val="tx1"/>
                    </a:solidFill>
                    <a:latin typeface="+mj-lt"/>
                  </a:rPr>
                  <a:t>local TSF timer of 37 bits from [0:36].</a:t>
                </a:r>
              </a:p>
              <a:p>
                <a:pPr marL="355268" indent="-342900">
                  <a:spcAft>
                    <a:spcPts val="1200"/>
                  </a:spcAft>
                  <a:buFont typeface="Wingdings" panose="05000000000000000000" pitchFamily="2" charset="2"/>
                  <a:buChar char="q"/>
                </a:pPr>
                <a:r>
                  <a:rPr lang="en-US" sz="2000" dirty="0">
                    <a:solidFill>
                      <a:schemeClr val="tx1"/>
                    </a:solidFill>
                    <a:latin typeface="+mj-lt"/>
                  </a:rPr>
                  <a:t>The ambiguity in timing synchronization is determined by the granularity of the timing correction provided by the AMP AP.</a:t>
                </a:r>
              </a:p>
              <a:p>
                <a:pPr marL="1098218" lvl="1" indent="-342900">
                  <a:spcAft>
                    <a:spcPts val="1200"/>
                  </a:spcAft>
                  <a:buFont typeface="Wingdings" panose="05000000000000000000" pitchFamily="2" charset="2"/>
                  <a:buChar char="q"/>
                </a:pPr>
                <a:r>
                  <a:rPr lang="en-US" sz="2000" dirty="0">
                    <a:solidFill>
                      <a:schemeClr val="tx1"/>
                    </a:solidFill>
                    <a:latin typeface="+mj-lt"/>
                  </a:rPr>
                  <a:t>If TSF[6:29] is carried in the AMP TSF field, 64us is the maximum timing error once the AMP STA receives a timing correction frame.</a:t>
                </a:r>
                <a:endParaRPr lang="en-SG" sz="2000" dirty="0">
                  <a:solidFill>
                    <a:schemeClr val="tx1"/>
                  </a:solidFill>
                  <a:latin typeface="+mj-lt"/>
                </a:endParaRPr>
              </a:p>
            </p:txBody>
          </p:sp>
        </mc:Choice>
        <mc:Fallback xmlns="">
          <p:sp>
            <p:nvSpPr>
              <p:cNvPr id="6" name="TextBox 5">
                <a:extLst>
                  <a:ext uri="{FF2B5EF4-FFF2-40B4-BE49-F238E27FC236}">
                    <a16:creationId xmlns:a16="http://schemas.microsoft.com/office/drawing/2014/main" id="{F5BBF0EC-9E98-457D-AAF2-13BD9991D0B3}"/>
                  </a:ext>
                </a:extLst>
              </p:cNvPr>
              <p:cNvSpPr txBox="1">
                <a:spLocks noRot="1" noChangeAspect="1" noMove="1" noResize="1" noEditPoints="1" noAdjustHandles="1" noChangeArrowheads="1" noChangeShapeType="1" noTextEdit="1"/>
              </p:cNvSpPr>
              <p:nvPr/>
            </p:nvSpPr>
            <p:spPr>
              <a:xfrm>
                <a:off x="911424" y="1536174"/>
                <a:ext cx="10448629" cy="3785652"/>
              </a:xfrm>
              <a:prstGeom prst="rect">
                <a:avLst/>
              </a:prstGeom>
              <a:blipFill>
                <a:blip r:embed="rId2"/>
                <a:stretch>
                  <a:fillRect l="-408" t="-805" b="-2093"/>
                </a:stretch>
              </a:blipFill>
            </p:spPr>
            <p:txBody>
              <a:bodyPr/>
              <a:lstStyle/>
              <a:p>
                <a:r>
                  <a:rPr lang="en-SG">
                    <a:noFill/>
                  </a:rPr>
                  <a:t> </a:t>
                </a:r>
              </a:p>
            </p:txBody>
          </p:sp>
        </mc:Fallback>
      </mc:AlternateContent>
    </p:spTree>
    <p:extLst>
      <p:ext uri="{BB962C8B-B14F-4D97-AF65-F5344CB8AC3E}">
        <p14:creationId xmlns:p14="http://schemas.microsoft.com/office/powerpoint/2010/main" val="76904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B107678-E453-4655-BF7F-5BF067C92E70}"/>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7</a:t>
            </a:fld>
            <a:endParaRPr lang="en-US" altLang="en-US" dirty="0"/>
          </a:p>
        </p:txBody>
      </p:sp>
      <p:sp>
        <p:nvSpPr>
          <p:cNvPr id="3" name="Title 1">
            <a:extLst>
              <a:ext uri="{FF2B5EF4-FFF2-40B4-BE49-F238E27FC236}">
                <a16:creationId xmlns:a16="http://schemas.microsoft.com/office/drawing/2014/main" id="{753528A8-FB91-47A9-838D-21CE0BD0B149}"/>
              </a:ext>
            </a:extLst>
          </p:cNvPr>
          <p:cNvSpPr txBox="1">
            <a:spLocks/>
          </p:cNvSpPr>
          <p:nvPr/>
        </p:nvSpPr>
        <p:spPr>
          <a:xfrm>
            <a:off x="1007436" y="692696"/>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800" b="1" dirty="0">
                <a:solidFill>
                  <a:schemeClr val="tx1"/>
                </a:solidFill>
                <a:latin typeface="Arial" panose="020B0604020202020204" pitchFamily="34" charset="0"/>
                <a:ea typeface="Microsoft YaHei" panose="020B0503020204020204" pitchFamily="34" charset="-122"/>
              </a:rPr>
              <a:t>Summary</a:t>
            </a:r>
            <a:endParaRPr lang="en-US" altLang="zh-CN" sz="2800" b="1" kern="1200" dirty="0">
              <a:solidFill>
                <a:schemeClr val="tx1"/>
              </a:solidFill>
              <a:latin typeface="Arial" panose="020B0604020202020204" pitchFamily="34" charset="0"/>
              <a:ea typeface="Microsoft YaHei" panose="020B0503020204020204" pitchFamily="34" charset="-122"/>
            </a:endParaRPr>
          </a:p>
        </p:txBody>
      </p:sp>
      <p:sp>
        <p:nvSpPr>
          <p:cNvPr id="4" name="Rectangle 3">
            <a:extLst>
              <a:ext uri="{FF2B5EF4-FFF2-40B4-BE49-F238E27FC236}">
                <a16:creationId xmlns:a16="http://schemas.microsoft.com/office/drawing/2014/main" id="{BBBE6F0D-4D33-428B-9CC2-2363ADADE070}"/>
              </a:ext>
            </a:extLst>
          </p:cNvPr>
          <p:cNvSpPr/>
          <p:nvPr/>
        </p:nvSpPr>
        <p:spPr>
          <a:xfrm>
            <a:off x="911365" y="1484784"/>
            <a:ext cx="10448688" cy="4385816"/>
          </a:xfrm>
          <a:prstGeom prst="rect">
            <a:avLst/>
          </a:prstGeom>
        </p:spPr>
        <p:txBody>
          <a:bodyPr wrap="square">
            <a:spAutoFit/>
          </a:bodyPr>
          <a:lstStyle/>
          <a:p>
            <a:pPr marL="342900" indent="-342900" defTabSz="1187323" eaLnBrk="1" fontAlgn="auto" hangingPunct="1">
              <a:lnSpc>
                <a:spcPct val="90000"/>
              </a:lnSpc>
              <a:spcBef>
                <a:spcPts val="1200"/>
              </a:spcBef>
              <a:spcAft>
                <a:spcPts val="600"/>
              </a:spcAft>
              <a:buFont typeface="Wingdings" panose="05000000000000000000" pitchFamily="2" charset="2"/>
              <a:buChar char="q"/>
              <a:tabLst>
                <a:tab pos="1207937" algn="ctr"/>
              </a:tabLst>
            </a:pPr>
            <a:r>
              <a:rPr lang="en-US" sz="2000" dirty="0">
                <a:solidFill>
                  <a:schemeClr val="tx1"/>
                </a:solidFill>
                <a:latin typeface="+mj-lt"/>
              </a:rPr>
              <a:t>The granularity and the length of the AMP TSF was discussed.</a:t>
            </a:r>
          </a:p>
          <a:p>
            <a:pPr marL="1085850" lvl="1" indent="-342900" defTabSz="1187323" eaLnBrk="1" fontAlgn="auto" hangingPunct="1">
              <a:lnSpc>
                <a:spcPct val="90000"/>
              </a:lnSpc>
              <a:spcBef>
                <a:spcPts val="1200"/>
              </a:spcBef>
              <a:spcAft>
                <a:spcPts val="600"/>
              </a:spcAft>
              <a:buFont typeface="Wingdings" panose="05000000000000000000" pitchFamily="2" charset="2"/>
              <a:buChar char="q"/>
              <a:tabLst>
                <a:tab pos="1207937" algn="ctr"/>
              </a:tabLst>
            </a:pPr>
            <a:r>
              <a:rPr lang="en-US" sz="2000" dirty="0">
                <a:solidFill>
                  <a:schemeClr val="tx1"/>
                </a:solidFill>
                <a:latin typeface="+mj-lt"/>
              </a:rPr>
              <a:t>The granularity depends on the interval of the frame carrying the AMP TSF and the clock accuracy of the AMP STAs. </a:t>
            </a:r>
            <a:r>
              <a:rPr lang="en-US" sz="2000" b="1" dirty="0">
                <a:solidFill>
                  <a:schemeClr val="tx1"/>
                </a:solidFill>
                <a:latin typeface="+mj-lt"/>
              </a:rPr>
              <a:t>For a AMP TSF frame interval of 100ms, the timing correction granularity is 1ms</a:t>
            </a:r>
            <a:r>
              <a:rPr lang="en-US" sz="2000" dirty="0">
                <a:solidFill>
                  <a:schemeClr val="tx1"/>
                </a:solidFill>
                <a:latin typeface="+mj-lt"/>
              </a:rPr>
              <a:t>, which is sufficient for timing synchronization for AMP operations.</a:t>
            </a:r>
          </a:p>
          <a:p>
            <a:pPr marL="1085850" lvl="1" indent="-342900" defTabSz="1187323" eaLnBrk="1" fontAlgn="auto" hangingPunct="1">
              <a:lnSpc>
                <a:spcPct val="90000"/>
              </a:lnSpc>
              <a:spcBef>
                <a:spcPts val="1200"/>
              </a:spcBef>
              <a:spcAft>
                <a:spcPts val="600"/>
              </a:spcAft>
              <a:buFont typeface="Wingdings" panose="05000000000000000000" pitchFamily="2" charset="2"/>
              <a:buChar char="q"/>
              <a:tabLst>
                <a:tab pos="1207937" algn="ctr"/>
              </a:tabLst>
            </a:pPr>
            <a:r>
              <a:rPr lang="en-US" sz="2000" dirty="0">
                <a:solidFill>
                  <a:schemeClr val="tx1"/>
                </a:solidFill>
                <a:latin typeface="+mj-lt"/>
              </a:rPr>
              <a:t>The length depends on the maximum timing correction needed to support AMP operations (i.e. the drift given the worst case duty cycle), the clock accuracy of the AMP STAs, and the granularity of the timing correction. The maximum timing correction needed to support </a:t>
            </a:r>
            <a:r>
              <a:rPr lang="en-US" sz="2000" b="1" dirty="0">
                <a:solidFill>
                  <a:schemeClr val="tx1"/>
                </a:solidFill>
                <a:latin typeface="+mj-lt"/>
              </a:rPr>
              <a:t>12 hours of duty cycle requires bit 29 of the AP’s partial TSF</a:t>
            </a:r>
            <a:r>
              <a:rPr lang="en-US" sz="2000" dirty="0">
                <a:solidFill>
                  <a:schemeClr val="tx1"/>
                </a:solidFill>
                <a:latin typeface="+mj-lt"/>
              </a:rPr>
              <a:t>, and given the granularity of 1ms, 20 bit length AMP TSF is required.</a:t>
            </a:r>
          </a:p>
          <a:p>
            <a:pPr marL="342900" indent="-342900" defTabSz="1187323" eaLnBrk="1" fontAlgn="auto" hangingPunct="1">
              <a:lnSpc>
                <a:spcPct val="90000"/>
              </a:lnSpc>
              <a:spcBef>
                <a:spcPts val="1200"/>
              </a:spcBef>
              <a:spcAft>
                <a:spcPts val="600"/>
              </a:spcAft>
              <a:buFont typeface="Wingdings" panose="05000000000000000000" pitchFamily="2" charset="2"/>
              <a:buChar char="q"/>
              <a:tabLst>
                <a:tab pos="1207937" algn="ctr"/>
              </a:tabLst>
            </a:pPr>
            <a:r>
              <a:rPr lang="en-US" sz="2000" u="sng" dirty="0">
                <a:solidFill>
                  <a:schemeClr val="tx1"/>
                </a:solidFill>
                <a:latin typeface="+mj-lt"/>
              </a:rPr>
              <a:t>To preserve octet alignment</a:t>
            </a:r>
            <a:r>
              <a:rPr lang="en-US" sz="2000" dirty="0">
                <a:solidFill>
                  <a:schemeClr val="tx1"/>
                </a:solidFill>
                <a:latin typeface="+mj-lt"/>
              </a:rPr>
              <a:t> for the AMP TSF field, </a:t>
            </a:r>
            <a:r>
              <a:rPr lang="en-US" sz="2000" b="1" dirty="0">
                <a:solidFill>
                  <a:schemeClr val="tx1"/>
                </a:solidFill>
                <a:latin typeface="+mj-lt"/>
              </a:rPr>
              <a:t>the proposal is to carry 24 bits of the AMP AP’s partial TSF [6:29]</a:t>
            </a:r>
            <a:r>
              <a:rPr lang="en-US" sz="2000" dirty="0">
                <a:solidFill>
                  <a:schemeClr val="tx1"/>
                </a:solidFill>
                <a:latin typeface="+mj-lt"/>
              </a:rPr>
              <a:t>, which corresponds to a </a:t>
            </a:r>
            <a:r>
              <a:rPr lang="en-US" sz="2000" u="sng" dirty="0">
                <a:solidFill>
                  <a:schemeClr val="tx1"/>
                </a:solidFill>
                <a:latin typeface="+mj-lt"/>
              </a:rPr>
              <a:t>64us timing granularity and supports 12 hours of timing correction</a:t>
            </a:r>
            <a:r>
              <a:rPr lang="en-US" sz="2000" dirty="0">
                <a:solidFill>
                  <a:schemeClr val="tx1"/>
                </a:solidFill>
                <a:latin typeface="+mj-lt"/>
              </a:rPr>
              <a:t>.</a:t>
            </a:r>
          </a:p>
        </p:txBody>
      </p:sp>
    </p:spTree>
    <p:extLst>
      <p:ext uri="{BB962C8B-B14F-4D97-AF65-F5344CB8AC3E}">
        <p14:creationId xmlns:p14="http://schemas.microsoft.com/office/powerpoint/2010/main" val="1073128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983432" y="692696"/>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SP1</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6" name="TextBox 5">
            <a:extLst>
              <a:ext uri="{FF2B5EF4-FFF2-40B4-BE49-F238E27FC236}">
                <a16:creationId xmlns:a16="http://schemas.microsoft.com/office/drawing/2014/main" id="{451970CD-5160-40DC-946F-6212A7C744CD}"/>
              </a:ext>
            </a:extLst>
          </p:cNvPr>
          <p:cNvSpPr txBox="1"/>
          <p:nvPr/>
        </p:nvSpPr>
        <p:spPr>
          <a:xfrm>
            <a:off x="883687" y="1453459"/>
            <a:ext cx="10452362" cy="2062103"/>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400" dirty="0">
                <a:solidFill>
                  <a:srgbClr val="000000"/>
                </a:solidFill>
                <a:latin typeface="+mj-lt"/>
                <a:ea typeface="ＭＳ Ｐゴシック"/>
              </a:rPr>
              <a:t>Do you agree to add the following text to </a:t>
            </a:r>
            <a:r>
              <a:rPr lang="en-US" sz="2400" dirty="0" err="1">
                <a:solidFill>
                  <a:srgbClr val="000000"/>
                </a:solidFill>
                <a:latin typeface="+mj-lt"/>
                <a:ea typeface="ＭＳ Ｐゴシック"/>
              </a:rPr>
              <a:t>TGbp</a:t>
            </a:r>
            <a:r>
              <a:rPr lang="en-US" sz="2400" dirty="0">
                <a:solidFill>
                  <a:srgbClr val="000000"/>
                </a:solidFill>
                <a:latin typeface="+mj-lt"/>
                <a:ea typeface="ＭＳ Ｐゴシック"/>
              </a:rPr>
              <a:t> SFD?</a:t>
            </a:r>
          </a:p>
          <a:p>
            <a:pPr marL="342900" lvl="0"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400" dirty="0">
                <a:solidFill>
                  <a:schemeClr val="tx1"/>
                </a:solidFill>
                <a:latin typeface="+mj-lt"/>
                <a:ea typeface="ＭＳ Ｐゴシック"/>
                <a:cs typeface="Arial" panose="020B0604020202020204" pitchFamily="34" charset="0"/>
              </a:rPr>
              <a:t>The timing granularity of the AMP AP’s partial timestamp carried in a broadcast AMP frame is 64us. </a:t>
            </a:r>
          </a:p>
          <a:p>
            <a:pPr marL="357188" lvl="0" defTabSz="1187323" eaLnBrk="1" fontAlgn="auto" hangingPunct="1">
              <a:lnSpc>
                <a:spcPct val="90000"/>
              </a:lnSpc>
              <a:spcBef>
                <a:spcPts val="1200"/>
              </a:spcBef>
              <a:spcAft>
                <a:spcPts val="0"/>
              </a:spcAft>
              <a:tabLst>
                <a:tab pos="1207937" algn="ctr"/>
              </a:tabLst>
            </a:pPr>
            <a:r>
              <a:rPr lang="en-US" sz="2400" i="1" dirty="0">
                <a:solidFill>
                  <a:schemeClr val="tx1"/>
                </a:solidFill>
                <a:latin typeface="+mj-lt"/>
                <a:ea typeface="ＭＳ Ｐゴシック"/>
                <a:cs typeface="Arial" panose="020B0604020202020204" pitchFamily="34" charset="0"/>
              </a:rPr>
              <a:t>[Reference: 11-25/0285r1, 11-25/0787r0, 11-25/1247r0, 11-25/1560r0, 11-25/1561r0]</a:t>
            </a:r>
          </a:p>
        </p:txBody>
      </p:sp>
    </p:spTree>
    <p:extLst>
      <p:ext uri="{BB962C8B-B14F-4D97-AF65-F5344CB8AC3E}">
        <p14:creationId xmlns:p14="http://schemas.microsoft.com/office/powerpoint/2010/main" val="192464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983432" y="692696"/>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SP2</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9</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6" name="TextBox 5">
            <a:extLst>
              <a:ext uri="{FF2B5EF4-FFF2-40B4-BE49-F238E27FC236}">
                <a16:creationId xmlns:a16="http://schemas.microsoft.com/office/drawing/2014/main" id="{451970CD-5160-40DC-946F-6212A7C744CD}"/>
              </a:ext>
            </a:extLst>
          </p:cNvPr>
          <p:cNvSpPr txBox="1"/>
          <p:nvPr/>
        </p:nvSpPr>
        <p:spPr>
          <a:xfrm>
            <a:off x="883687" y="1453459"/>
            <a:ext cx="10452362" cy="2062103"/>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400" dirty="0">
                <a:solidFill>
                  <a:srgbClr val="000000"/>
                </a:solidFill>
                <a:latin typeface="+mj-lt"/>
                <a:ea typeface="ＭＳ Ｐゴシック"/>
              </a:rPr>
              <a:t>Do you agree to add the following text to </a:t>
            </a:r>
            <a:r>
              <a:rPr lang="en-US" sz="2400" dirty="0" err="1">
                <a:solidFill>
                  <a:srgbClr val="000000"/>
                </a:solidFill>
                <a:latin typeface="+mj-lt"/>
                <a:ea typeface="ＭＳ Ｐゴシック"/>
              </a:rPr>
              <a:t>TGbp</a:t>
            </a:r>
            <a:r>
              <a:rPr lang="en-US" sz="2400" dirty="0">
                <a:solidFill>
                  <a:srgbClr val="000000"/>
                </a:solidFill>
                <a:latin typeface="+mj-lt"/>
                <a:ea typeface="ＭＳ Ｐゴシック"/>
              </a:rPr>
              <a:t> SFD?</a:t>
            </a:r>
          </a:p>
          <a:p>
            <a:pPr marL="342900" lvl="0"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400" dirty="0">
                <a:solidFill>
                  <a:schemeClr val="tx1"/>
                </a:solidFill>
                <a:latin typeface="+mj-lt"/>
                <a:ea typeface="ＭＳ Ｐゴシック"/>
                <a:cs typeface="Arial" panose="020B0604020202020204" pitchFamily="34" charset="0"/>
              </a:rPr>
              <a:t>The length of the AMP AP’s partial timestamp carried in a broadcast AMP frame is 24 bits. </a:t>
            </a:r>
          </a:p>
          <a:p>
            <a:pPr marL="357188" lvl="0" defTabSz="1187323" eaLnBrk="1" fontAlgn="auto" hangingPunct="1">
              <a:lnSpc>
                <a:spcPct val="90000"/>
              </a:lnSpc>
              <a:spcBef>
                <a:spcPts val="1200"/>
              </a:spcBef>
              <a:spcAft>
                <a:spcPts val="0"/>
              </a:spcAft>
              <a:tabLst>
                <a:tab pos="1207937" algn="ctr"/>
              </a:tabLst>
            </a:pPr>
            <a:r>
              <a:rPr lang="pt-BR" sz="2400" i="1" dirty="0">
                <a:solidFill>
                  <a:schemeClr val="tx1"/>
                </a:solidFill>
                <a:latin typeface="+mj-lt"/>
                <a:ea typeface="ＭＳ Ｐゴシック"/>
                <a:cs typeface="Arial" panose="020B0604020202020204" pitchFamily="34" charset="0"/>
              </a:rPr>
              <a:t>[Reference: 11-25/0285r1, 11-25/0787r0, 11-25/1247r0, 11-25/1560r0, 11-25/1561r0]</a:t>
            </a:r>
          </a:p>
        </p:txBody>
      </p:sp>
    </p:spTree>
    <p:extLst>
      <p:ext uri="{BB962C8B-B14F-4D97-AF65-F5344CB8AC3E}">
        <p14:creationId xmlns:p14="http://schemas.microsoft.com/office/powerpoint/2010/main" val="186326450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121034</TotalTime>
  <Words>1465</Words>
  <Application>Microsoft Office PowerPoint</Application>
  <PresentationFormat>Widescreen</PresentationFormat>
  <Paragraphs>99</Paragraphs>
  <Slides>12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Microsoft YaHei</vt:lpstr>
      <vt:lpstr>MS PGothic</vt:lpstr>
      <vt:lpstr>MS PGothic</vt:lpstr>
      <vt:lpstr>Arial</vt:lpstr>
      <vt:lpstr>Arial Unicode MS</vt:lpstr>
      <vt:lpstr>Cambria Math</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SP1</vt:lpstr>
      <vt:lpstr>SP2</vt:lpstr>
      <vt:lpstr>SP3</vt:lpstr>
      <vt:lpstr>SP4</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Slides</dc:title>
  <dc:subject/>
  <dc:creator>ian.bajaj@huawei.com</dc:creator>
  <cp:keywords/>
  <dc:description/>
  <cp:lastModifiedBy>Ian Bajaj</cp:lastModifiedBy>
  <cp:revision>1856</cp:revision>
  <cp:lastPrinted>2000-03-07T00:55:37Z</cp:lastPrinted>
  <dcterms:created xsi:type="dcterms:W3CDTF">2016-01-17T22:48:36Z</dcterms:created>
  <dcterms:modified xsi:type="dcterms:W3CDTF">2025-09-10T09:48:51Z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(3)zXz6X/c6YLpQKUlQ3R2/7Is7bgKxQG4wm8FxbRVHukvjwrDH9sUmOS9Z5itkHtopWCC8kki7
wFEVGETe0NTbp7ZlvG245CE09fCHpKuUIsYL+v9QKqbiYR7b+0KHjkyp+Y3IC9sQ2MlneKX/
SSubAG3NpwRlGwg3j4ny2cNnI7+LIyp0ks4dV3qJ4iUuUm9EMy78x69B/Zm7CZQFddgkcl6s
2SWOJVWRDJZf825Vl/</vt:lpwstr>
  </property>
  <property fmtid="{D5CDD505-2E9C-101B-9397-08002B2CF9AE}" pid="3" name="_2015_ms_pID_7253431">
    <vt:lpwstr>BCwkirEHEYaF6qNxMCHUYFOFj88ebbK5zWv/ctX8NCK/Mj4H6fN7nI
lul7x7ZWfgjCT0t7+TB/l2vQfSp8lejJTxkUQyrpFD8pY3c2XBR4s39sM17Y8t3hmQj2J71+
cSUFIfo85TH5cMORxzP9KOgASC3XwWZhyUnnFcR2//wRB+3LNxtz0X0Mlq/cozHYzDXO6Upv
1xs9zGnbZ6qLBWwLDoS/XOMxvIn7ac7m9aQX</vt:lpwstr>
  </property>
  <property fmtid="{D5CDD505-2E9C-101B-9397-08002B2CF9AE}" pid="4" name="_2015_ms_pID_7253432">
    <vt:lpwstr>kg==</vt:lpwstr>
  </property>
</Properties>
</file>