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5"/>
  </p:notesMasterIdLst>
  <p:sldIdLst>
    <p:sldId id="363" r:id="rId2"/>
    <p:sldId id="2523" r:id="rId3"/>
    <p:sldId id="2532" r:id="rId4"/>
    <p:sldId id="2561" r:id="rId5"/>
    <p:sldId id="2562" r:id="rId6"/>
    <p:sldId id="2563" r:id="rId7"/>
    <p:sldId id="2513" r:id="rId8"/>
    <p:sldId id="2527" r:id="rId9"/>
    <p:sldId id="2560" r:id="rId10"/>
    <p:sldId id="2547" r:id="rId11"/>
    <p:sldId id="2558" r:id="rId12"/>
    <p:sldId id="2564" r:id="rId13"/>
    <p:sldId id="2469" r:id="rId14"/>
  </p:sldIdLst>
  <p:sldSz cx="12192000" cy="6858000"/>
  <p:notesSz cx="6858000" cy="9237663"/>
  <p:defaultTextStyle>
    <a:defPPr>
      <a:defRPr lang="en-GB"/>
    </a:defPPr>
    <a:lvl1pPr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1pPr>
    <a:lvl2pPr marL="742950" indent="-28575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2pPr>
    <a:lvl3pPr marL="11430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3pPr>
    <a:lvl4pPr marL="16002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4pPr>
    <a:lvl5pPr marL="20574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Rolfe" initials="BR" lastIdx="1" clrIdx="0"/>
  <p:cmAuthor id="2" name="Rojan Chitrakar" initials="RC" lastIdx="4" clrIdx="1">
    <p:extLst>
      <p:ext uri="{19B8F6BF-5375-455C-9EA6-DF929625EA0E}">
        <p15:presenceInfo xmlns:p15="http://schemas.microsoft.com/office/powerpoint/2012/main" userId="S-1-5-21-147214757-305610072-1517763936-9659282" providerId="AD"/>
      </p:ext>
    </p:extLst>
  </p:cmAuthor>
  <p:cmAuthor id="3" name="Ian Bajaj" initials="IB" lastIdx="10" clrIdx="2">
    <p:extLst>
      <p:ext uri="{19B8F6BF-5375-455C-9EA6-DF929625EA0E}">
        <p15:presenceInfo xmlns:p15="http://schemas.microsoft.com/office/powerpoint/2012/main" userId="S-1-5-21-147214757-305610072-1517763936-106135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81F7C7"/>
    <a:srgbClr val="FEC2C2"/>
    <a:srgbClr val="C0F6D1"/>
    <a:srgbClr val="CDFFE4"/>
    <a:srgbClr val="FF8B8B"/>
    <a:srgbClr val="00B485"/>
    <a:srgbClr val="F5B005"/>
    <a:srgbClr val="0000FF"/>
    <a:srgbClr val="A7E6FF"/>
    <a:srgbClr val="FAEE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51" autoAdjust="0"/>
  </p:normalViewPr>
  <p:slideViewPr>
    <p:cSldViewPr>
      <p:cViewPr varScale="1">
        <p:scale>
          <a:sx n="44" d="100"/>
          <a:sy n="44" d="100"/>
        </p:scale>
        <p:origin x="1090" y="86"/>
      </p:cViewPr>
      <p:guideLst>
        <p:guide orient="horz" pos="2160"/>
        <p:guide pos="3840"/>
      </p:guideLst>
    </p:cSldViewPr>
  </p:slideViewPr>
  <p:outlineViewPr>
    <p:cViewPr varScale="1">
      <p:scale>
        <a:sx n="170" d="200"/>
        <a:sy n="170" d="200"/>
      </p:scale>
      <p:origin x="-780" y="-84"/>
    </p:cViewPr>
  </p:outlineViewPr>
  <p:notesTextViewPr>
    <p:cViewPr>
      <p:scale>
        <a:sx n="3" d="2"/>
        <a:sy n="3" d="2"/>
      </p:scale>
      <p:origin x="0" y="0"/>
    </p:cViewPr>
  </p:notesTextViewPr>
  <p:notesViewPr>
    <p:cSldViewPr>
      <p:cViewPr varScale="1">
        <p:scale>
          <a:sx n="100" d="100"/>
          <a:sy n="100" d="100"/>
        </p:scale>
        <p:origin x="4371" y="41"/>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a:extLst>
              <a:ext uri="{FF2B5EF4-FFF2-40B4-BE49-F238E27FC236}">
                <a16:creationId xmlns:a16="http://schemas.microsoft.com/office/drawing/2014/main" id="{1FAD8B0C-1BCA-4B4B-86AE-C637127452A1}"/>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5" name="AutoShape 2">
            <a:extLst>
              <a:ext uri="{FF2B5EF4-FFF2-40B4-BE49-F238E27FC236}">
                <a16:creationId xmlns:a16="http://schemas.microsoft.com/office/drawing/2014/main" id="{B58C36BB-FB5B-4752-861B-050CB2D2169D}"/>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6" name="AutoShape 3">
            <a:extLst>
              <a:ext uri="{FF2B5EF4-FFF2-40B4-BE49-F238E27FC236}">
                <a16:creationId xmlns:a16="http://schemas.microsoft.com/office/drawing/2014/main" id="{849DF383-6460-403D-AF77-5FFF96D9EF81}"/>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7" name="AutoShape 4">
            <a:extLst>
              <a:ext uri="{FF2B5EF4-FFF2-40B4-BE49-F238E27FC236}">
                <a16:creationId xmlns:a16="http://schemas.microsoft.com/office/drawing/2014/main" id="{9E279C52-D4F4-4280-B302-F741933E0195}"/>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8" name="AutoShape 5">
            <a:extLst>
              <a:ext uri="{FF2B5EF4-FFF2-40B4-BE49-F238E27FC236}">
                <a16:creationId xmlns:a16="http://schemas.microsoft.com/office/drawing/2014/main" id="{798152AC-16A6-47DC-A055-B74C14C5EC2B}"/>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9" name="Text Box 6">
            <a:extLst>
              <a:ext uri="{FF2B5EF4-FFF2-40B4-BE49-F238E27FC236}">
                <a16:creationId xmlns:a16="http://schemas.microsoft.com/office/drawing/2014/main" id="{7B12017D-B53A-4443-ACCE-293205F1A8AB}"/>
              </a:ext>
            </a:extLst>
          </p:cNvPr>
          <p:cNvSpPr txBox="1">
            <a:spLocks noChangeArrowheads="1"/>
          </p:cNvSpPr>
          <p:nvPr/>
        </p:nvSpPr>
        <p:spPr bwMode="auto">
          <a:xfrm>
            <a:off x="3429000" y="95250"/>
            <a:ext cx="27844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2" name="Rectangle 7">
            <a:extLst>
              <a:ext uri="{FF2B5EF4-FFF2-40B4-BE49-F238E27FC236}">
                <a16:creationId xmlns:a16="http://schemas.microsoft.com/office/drawing/2014/main" id="{7FBA8C1C-E32A-4F14-9D1F-D7601E734A75}"/>
              </a:ext>
            </a:extLst>
          </p:cNvPr>
          <p:cNvSpPr>
            <a:spLocks noGrp="1" noChangeArrowheads="1"/>
          </p:cNvSpPr>
          <p:nvPr>
            <p:ph type="dt"/>
          </p:nvPr>
        </p:nvSpPr>
        <p:spPr bwMode="auto">
          <a:xfrm>
            <a:off x="646113" y="85725"/>
            <a:ext cx="2700337" cy="211138"/>
          </a:xfrm>
          <a:prstGeom prst="rect">
            <a:avLst/>
          </a:prstGeom>
          <a:noFill/>
          <a:ln>
            <a:noFill/>
          </a:ln>
          <a:effectLst/>
        </p:spPr>
        <p:txBody>
          <a:bodyPr vert="horz" wrap="square" lIns="0" tIns="0" rIns="0" bIns="0" numCol="1" anchor="b"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b="1">
                <a:solidFill>
                  <a:srgbClr val="000000"/>
                </a:solidFill>
                <a:latin typeface="Times New Roman" charset="0"/>
                <a:ea typeface="ＭＳ Ｐゴシック" charset="0"/>
                <a:cs typeface="Arial Unicode MS" charset="0"/>
              </a:defRPr>
            </a:lvl1pPr>
          </a:lstStyle>
          <a:p>
            <a:pPr>
              <a:defRPr/>
            </a:pPr>
            <a:r>
              <a:rPr lang="en-US" dirty="0"/>
              <a:t>07/12/10</a:t>
            </a:r>
          </a:p>
        </p:txBody>
      </p:sp>
      <p:sp>
        <p:nvSpPr>
          <p:cNvPr id="3081" name="Rectangle 8">
            <a:extLst>
              <a:ext uri="{FF2B5EF4-FFF2-40B4-BE49-F238E27FC236}">
                <a16:creationId xmlns:a16="http://schemas.microsoft.com/office/drawing/2014/main" id="{E122C960-2A54-40F5-A908-87971E0C7034}"/>
              </a:ext>
            </a:extLst>
          </p:cNvPr>
          <p:cNvSpPr>
            <a:spLocks noGrp="1" noRot="1" noChangeAspect="1" noChangeArrowheads="1"/>
          </p:cNvSpPr>
          <p:nvPr>
            <p:ph type="sldImg"/>
          </p:nvPr>
        </p:nvSpPr>
        <p:spPr bwMode="auto">
          <a:xfrm>
            <a:off x="366713" y="698500"/>
            <a:ext cx="6121400" cy="3443288"/>
          </a:xfrm>
          <a:prstGeom prst="rect">
            <a:avLst/>
          </a:prstGeom>
          <a:noFill/>
          <a:ln w="126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Rectangle 9">
            <a:extLst>
              <a:ext uri="{FF2B5EF4-FFF2-40B4-BE49-F238E27FC236}">
                <a16:creationId xmlns:a16="http://schemas.microsoft.com/office/drawing/2014/main" id="{1234A300-5485-429F-944B-554FF57137BD}"/>
              </a:ext>
            </a:extLst>
          </p:cNvPr>
          <p:cNvSpPr>
            <a:spLocks noGrp="1" noChangeArrowheads="1"/>
          </p:cNvSpPr>
          <p:nvPr>
            <p:ph type="body"/>
          </p:nvPr>
        </p:nvSpPr>
        <p:spPr bwMode="auto">
          <a:xfrm>
            <a:off x="914400" y="4387850"/>
            <a:ext cx="5021263" cy="4148138"/>
          </a:xfrm>
          <a:prstGeom prst="rect">
            <a:avLst/>
          </a:prstGeom>
          <a:noFill/>
          <a:ln>
            <a:noFill/>
          </a:ln>
          <a:effectLst/>
        </p:spPr>
        <p:txBody>
          <a:bodyPr vert="horz" wrap="square" lIns="92160" tIns="46080" rIns="92160" bIns="46080" numCol="1" anchor="t" anchorCtr="0" compatLnSpc="1">
            <a:prstTxWarp prst="textNoShape">
              <a:avLst/>
            </a:prstTxWarp>
          </a:bodyPr>
          <a:lstStyle/>
          <a:p>
            <a:pPr lvl="0"/>
            <a:endParaRPr lang="en-US" altLang="en-US" noProof="0"/>
          </a:p>
        </p:txBody>
      </p:sp>
      <p:sp>
        <p:nvSpPr>
          <p:cNvPr id="3083" name="Text Box 10">
            <a:extLst>
              <a:ext uri="{FF2B5EF4-FFF2-40B4-BE49-F238E27FC236}">
                <a16:creationId xmlns:a16="http://schemas.microsoft.com/office/drawing/2014/main" id="{1C68885A-041B-4C0A-8E83-F16A43DC578F}"/>
              </a:ext>
            </a:extLst>
          </p:cNvPr>
          <p:cNvSpPr txBox="1">
            <a:spLocks noChangeArrowheads="1"/>
          </p:cNvSpPr>
          <p:nvPr/>
        </p:nvSpPr>
        <p:spPr bwMode="auto">
          <a:xfrm>
            <a:off x="3730625" y="8942388"/>
            <a:ext cx="24828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4" name="Rectangle 11">
            <a:extLst>
              <a:ext uri="{FF2B5EF4-FFF2-40B4-BE49-F238E27FC236}">
                <a16:creationId xmlns:a16="http://schemas.microsoft.com/office/drawing/2014/main" id="{41E70119-92F6-4621-AC57-B463517937D2}"/>
              </a:ext>
            </a:extLst>
          </p:cNvPr>
          <p:cNvSpPr>
            <a:spLocks noGrp="1" noChangeArrowheads="1"/>
          </p:cNvSpPr>
          <p:nvPr>
            <p:ph type="sldNum"/>
          </p:nvPr>
        </p:nvSpPr>
        <p:spPr bwMode="auto">
          <a:xfrm>
            <a:off x="2901950" y="8942388"/>
            <a:ext cx="784225" cy="730250"/>
          </a:xfrm>
          <a:prstGeom prst="rect">
            <a:avLst/>
          </a:prstGeom>
          <a:noFill/>
          <a:ln>
            <a:noFill/>
          </a:ln>
          <a:effectLst/>
        </p:spPr>
        <p:txBody>
          <a:bodyPr vert="horz" wrap="square" lIns="0" tIns="0" rIns="0" bIns="0" numCol="1" anchor="t" anchorCtr="0" compatLnSpc="1">
            <a:prstTxWarp prst="textNoShape">
              <a:avLst/>
            </a:prstTxWarp>
          </a:bodyPr>
          <a:lstStyle>
            <a:lvl1pPr algn="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defRPr>
            </a:lvl1pPr>
          </a:lstStyle>
          <a:p>
            <a:pPr>
              <a:defRPr/>
            </a:pPr>
            <a:r>
              <a:rPr lang="en-US" altLang="en-US" dirty="0"/>
              <a:t>Page </a:t>
            </a:r>
            <a:fld id="{AF55197A-4911-4ED0-BBAA-82A1653DF638}" type="slidenum">
              <a:rPr lang="en-US" altLang="en-US" smtClean="0"/>
              <a:pPr>
                <a:defRPr/>
              </a:pPr>
              <a:t>‹#›</a:t>
            </a:fld>
            <a:endParaRPr lang="en-US" altLang="en-US" dirty="0"/>
          </a:p>
        </p:txBody>
      </p:sp>
      <p:sp>
        <p:nvSpPr>
          <p:cNvPr id="25613" name="Rectangle 12">
            <a:extLst>
              <a:ext uri="{FF2B5EF4-FFF2-40B4-BE49-F238E27FC236}">
                <a16:creationId xmlns:a16="http://schemas.microsoft.com/office/drawing/2014/main" id="{A90C13E1-E327-4B98-B22B-780D71105C8B}"/>
              </a:ext>
            </a:extLst>
          </p:cNvPr>
          <p:cNvSpPr>
            <a:spLocks noChangeArrowheads="1"/>
          </p:cNvSpPr>
          <p:nvPr/>
        </p:nvSpPr>
        <p:spPr bwMode="auto">
          <a:xfrm>
            <a:off x="715963" y="8942388"/>
            <a:ext cx="2255837" cy="182562"/>
          </a:xfrm>
          <a:prstGeom prst="rect">
            <a:avLst/>
          </a:prstGeom>
          <a:noFill/>
          <a:ln>
            <a:noFill/>
          </a:ln>
        </p:spPr>
        <p:txBody>
          <a:bodyPr lIns="0" tIns="0" rIns="0" bIns="0">
            <a:spAutoFit/>
          </a:bodyPr>
          <a:lstStyle>
            <a:lvl1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1pPr>
            <a:lvl2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2pPr>
            <a:lvl3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3pPr>
            <a:lvl4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4pPr>
            <a:lvl5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9pPr>
          </a:lstStyle>
          <a:p>
            <a:pPr eaLnBrk="1" hangingPunct="1">
              <a:buClrTx/>
              <a:buFontTx/>
              <a:buNone/>
              <a:defRPr/>
            </a:pPr>
            <a:r>
              <a:rPr lang="en-US" altLang="en-US" dirty="0">
                <a:solidFill>
                  <a:srgbClr val="000000"/>
                </a:solidFill>
              </a:rPr>
              <a:t>Tentative agenda Full WG</a:t>
            </a:r>
          </a:p>
        </p:txBody>
      </p:sp>
      <p:sp>
        <p:nvSpPr>
          <p:cNvPr id="3086" name="Line 13">
            <a:extLst>
              <a:ext uri="{FF2B5EF4-FFF2-40B4-BE49-F238E27FC236}">
                <a16:creationId xmlns:a16="http://schemas.microsoft.com/office/drawing/2014/main" id="{4458E013-756C-4026-9A0C-ED693EE20CB3}"/>
              </a:ext>
            </a:extLst>
          </p:cNvPr>
          <p:cNvSpPr>
            <a:spLocks noChangeShapeType="1"/>
          </p:cNvSpPr>
          <p:nvPr/>
        </p:nvSpPr>
        <p:spPr bwMode="auto">
          <a:xfrm>
            <a:off x="736600" y="8940800"/>
            <a:ext cx="5405438"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dirty="0"/>
          </a:p>
        </p:txBody>
      </p:sp>
      <p:sp>
        <p:nvSpPr>
          <p:cNvPr id="3087" name="Line 14">
            <a:extLst>
              <a:ext uri="{FF2B5EF4-FFF2-40B4-BE49-F238E27FC236}">
                <a16:creationId xmlns:a16="http://schemas.microsoft.com/office/drawing/2014/main" id="{A892DDF2-531F-4C1A-BB8E-FDD3F71D9892}"/>
              </a:ext>
            </a:extLst>
          </p:cNvPr>
          <p:cNvSpPr>
            <a:spLocks noChangeShapeType="1"/>
          </p:cNvSpPr>
          <p:nvPr/>
        </p:nvSpPr>
        <p:spPr bwMode="auto">
          <a:xfrm>
            <a:off x="661988" y="295275"/>
            <a:ext cx="5554662"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dirty="0"/>
          </a:p>
        </p:txBody>
      </p:sp>
    </p:spTree>
  </p:cSld>
  <p:clrMap bg1="lt1" tx1="dk1" bg2="lt2" tx2="dk2" accent1="accent1" accent2="accent2" accent3="accent3" accent4="accent4" accent5="accent5" accent6="accent6" hlink="hlink" folHlink="folHlink"/>
  <p:hf hdr="0" ftr="0"/>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ＭＳ Ｐゴシック" charset="0"/>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4FDF47AF-7F27-47A2-AC95-1B734D852285}"/>
              </a:ext>
            </a:extLst>
          </p:cNvPr>
          <p:cNvSpPr>
            <a:spLocks noGrp="1" noChangeArrowheads="1"/>
          </p:cNvSpPr>
          <p:nvPr>
            <p:ph type="dt"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1400" dirty="0">
                <a:ea typeface="Arial Unicode MS" pitchFamily="34" charset="-128"/>
              </a:rPr>
              <a:t>07/12/10</a:t>
            </a:r>
          </a:p>
        </p:txBody>
      </p:sp>
      <p:sp>
        <p:nvSpPr>
          <p:cNvPr id="5123" name="Rectangle 11">
            <a:extLst>
              <a:ext uri="{FF2B5EF4-FFF2-40B4-BE49-F238E27FC236}">
                <a16:creationId xmlns:a16="http://schemas.microsoft.com/office/drawing/2014/main" id="{E7A312FD-48BA-4567-B1F3-7520CA98CA1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2400" dirty="0"/>
              <a:t>Page </a:t>
            </a:r>
            <a:fld id="{2A02BA22-F607-40B6-B650-89B025089CA0}" type="slidenum">
              <a:rPr lang="en-US" altLang="en-US" sz="2400" smtClean="0"/>
              <a:pPr>
                <a:spcBef>
                  <a:spcPct val="0"/>
                </a:spcBef>
                <a:buClrTx/>
                <a:buFontTx/>
                <a:buNone/>
              </a:pPr>
              <a:t>1</a:t>
            </a:fld>
            <a:endParaRPr lang="en-US" altLang="en-US" sz="2400" dirty="0"/>
          </a:p>
        </p:txBody>
      </p:sp>
      <p:sp>
        <p:nvSpPr>
          <p:cNvPr id="5124" name="Text Box 1">
            <a:extLst>
              <a:ext uri="{FF2B5EF4-FFF2-40B4-BE49-F238E27FC236}">
                <a16:creationId xmlns:a16="http://schemas.microsoft.com/office/drawing/2014/main" id="{C0042731-F3F6-4A64-81A0-A6EDF2F792BF}"/>
              </a:ext>
            </a:extLst>
          </p:cNvPr>
          <p:cNvSpPr txBox="1">
            <a:spLocks noChangeArrowheads="1"/>
          </p:cNvSpPr>
          <p:nvPr/>
        </p:nvSpPr>
        <p:spPr bwMode="auto">
          <a:xfrm>
            <a:off x="646113" y="96838"/>
            <a:ext cx="2708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eaLnBrk="1" hangingPunct="1">
              <a:spcBef>
                <a:spcPct val="0"/>
              </a:spcBef>
              <a:buClrTx/>
              <a:buFontTx/>
              <a:buNone/>
            </a:pPr>
            <a:r>
              <a:rPr lang="en-US" altLang="en-US" sz="1400" b="1" dirty="0"/>
              <a:t>Jul 12, 2010</a:t>
            </a:r>
          </a:p>
        </p:txBody>
      </p:sp>
      <p:sp>
        <p:nvSpPr>
          <p:cNvPr id="5125" name="Text Box 2">
            <a:extLst>
              <a:ext uri="{FF2B5EF4-FFF2-40B4-BE49-F238E27FC236}">
                <a16:creationId xmlns:a16="http://schemas.microsoft.com/office/drawing/2014/main" id="{15A48728-99FA-4FFC-99DB-2BCCC7484781}"/>
              </a:ext>
            </a:extLst>
          </p:cNvPr>
          <p:cNvSpPr txBox="1">
            <a:spLocks noChangeArrowheads="1"/>
          </p:cNvSpPr>
          <p:nvPr/>
        </p:nvSpPr>
        <p:spPr bwMode="auto">
          <a:xfrm>
            <a:off x="2901950" y="8942388"/>
            <a:ext cx="7921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lgn="r" eaLnBrk="1" hangingPunct="1">
              <a:spcBef>
                <a:spcPct val="0"/>
              </a:spcBef>
              <a:buClrTx/>
              <a:buFontTx/>
              <a:buNone/>
            </a:pPr>
            <a:r>
              <a:rPr lang="en-US" altLang="en-US" dirty="0"/>
              <a:t>Page </a:t>
            </a:r>
            <a:fld id="{B08E7645-705B-4ADD-B5B6-F7EFEFDE2AD9}" type="slidenum">
              <a:rPr lang="en-US" altLang="en-US"/>
              <a:pPr algn="r" eaLnBrk="1" hangingPunct="1">
                <a:spcBef>
                  <a:spcPct val="0"/>
                </a:spcBef>
                <a:buClrTx/>
                <a:buFontTx/>
                <a:buNone/>
              </a:pPr>
              <a:t>1</a:t>
            </a:fld>
            <a:endParaRPr lang="en-US" altLang="en-US" dirty="0"/>
          </a:p>
        </p:txBody>
      </p:sp>
      <p:sp>
        <p:nvSpPr>
          <p:cNvPr id="5126" name="Text Box 3">
            <a:extLst>
              <a:ext uri="{FF2B5EF4-FFF2-40B4-BE49-F238E27FC236}">
                <a16:creationId xmlns:a16="http://schemas.microsoft.com/office/drawing/2014/main" id="{40B3C9E2-901C-4E2D-9196-A5D26B960683}"/>
              </a:ext>
            </a:extLst>
          </p:cNvPr>
          <p:cNvSpPr>
            <a:spLocks noGrp="1" noRot="1" noChangeAspect="1" noChangeArrowheads="1" noTextEdit="1"/>
          </p:cNvSpPr>
          <p:nvPr>
            <p:ph type="sldImg"/>
          </p:nvPr>
        </p:nvSpPr>
        <p:spPr>
          <a:xfrm>
            <a:off x="365125" y="698500"/>
            <a:ext cx="6132513" cy="3451225"/>
          </a:xfrm>
          <a:solidFill>
            <a:srgbClr val="FFFFFF"/>
          </a:solidFill>
          <a:ln/>
        </p:spPr>
      </p:sp>
      <p:sp>
        <p:nvSpPr>
          <p:cNvPr id="5127" name="Text Box 4">
            <a:extLst>
              <a:ext uri="{FF2B5EF4-FFF2-40B4-BE49-F238E27FC236}">
                <a16:creationId xmlns:a16="http://schemas.microsoft.com/office/drawing/2014/main" id="{9444E41B-0F32-4A16-9E20-D6DFD1D90FA5}"/>
              </a:ext>
            </a:extLst>
          </p:cNvPr>
          <p:cNvSpPr>
            <a:spLocks noGrp="1" noChangeArrowheads="1"/>
          </p:cNvSpPr>
          <p:nvPr>
            <p:ph type="body" idx="1"/>
          </p:nvPr>
        </p:nvSpPr>
        <p:spPr>
          <a:xfrm>
            <a:off x="914400" y="4387850"/>
            <a:ext cx="5022850" cy="4149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Date Placeholder 3"/>
          <p:cNvSpPr>
            <a:spLocks noGrp="1"/>
          </p:cNvSpPr>
          <p:nvPr>
            <p:ph type="dt"/>
          </p:nvPr>
        </p:nvSpPr>
        <p:spPr/>
        <p:txBody>
          <a:bodyPr/>
          <a:lstStyle/>
          <a:p>
            <a:pPr>
              <a:defRPr/>
            </a:pPr>
            <a:r>
              <a:rPr lang="en-US"/>
              <a:t>07/12/10</a:t>
            </a:r>
            <a:endParaRPr lang="en-US" dirty="0"/>
          </a:p>
        </p:txBody>
      </p:sp>
      <p:sp>
        <p:nvSpPr>
          <p:cNvPr id="5" name="Slide Number Placeholder 4"/>
          <p:cNvSpPr>
            <a:spLocks noGrp="1"/>
          </p:cNvSpPr>
          <p:nvPr>
            <p:ph type="sldNum"/>
          </p:nvPr>
        </p:nvSpPr>
        <p:spPr/>
        <p:txBody>
          <a:bodyPr/>
          <a:lstStyle/>
          <a:p>
            <a:pPr>
              <a:defRPr/>
            </a:pPr>
            <a:r>
              <a:rPr lang="en-US" altLang="en-US"/>
              <a:t>Page </a:t>
            </a:r>
            <a:fld id="{AF55197A-4911-4ED0-BBAA-82A1653DF638}" type="slidenum">
              <a:rPr lang="en-US" altLang="en-US" smtClean="0"/>
              <a:pPr>
                <a:defRPr/>
              </a:pPr>
              <a:t>13</a:t>
            </a:fld>
            <a:endParaRPr lang="en-US" altLang="en-US" dirty="0"/>
          </a:p>
        </p:txBody>
      </p:sp>
    </p:spTree>
    <p:extLst>
      <p:ext uri="{BB962C8B-B14F-4D97-AF65-F5344CB8AC3E}">
        <p14:creationId xmlns:p14="http://schemas.microsoft.com/office/powerpoint/2010/main" val="2427567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
        <p:nvSpPr>
          <p:cNvPr id="4" name="Rectangle 9">
            <a:extLst>
              <a:ext uri="{FF2B5EF4-FFF2-40B4-BE49-F238E27FC236}">
                <a16:creationId xmlns:a16="http://schemas.microsoft.com/office/drawing/2014/main" id="{CDECFD97-FF53-4387-BAF0-F12D463EB1E9}"/>
              </a:ext>
            </a:extLst>
          </p:cNvPr>
          <p:cNvSpPr>
            <a:spLocks noGrp="1" noChangeArrowheads="1"/>
          </p:cNvSpPr>
          <p:nvPr>
            <p:ph type="sldNum" idx="10"/>
          </p:nvPr>
        </p:nvSpPr>
        <p:spPr>
          <a:ln/>
        </p:spPr>
        <p:txBody>
          <a:bodyPr/>
          <a:lstStyle>
            <a:lvl1pPr>
              <a:defRPr/>
            </a:lvl1pPr>
          </a:lstStyle>
          <a:p>
            <a:pPr>
              <a:defRPr/>
            </a:pPr>
            <a:r>
              <a:rPr lang="en-US" altLang="en-US" dirty="0"/>
              <a:t>Slide </a:t>
            </a:r>
            <a:fld id="{CAA2C270-03FA-43C7-AEFB-067184F3C062}" type="slidenum">
              <a:rPr lang="en-US" altLang="en-US" smtClean="0"/>
              <a:pPr>
                <a:defRPr/>
              </a:pPr>
              <a:t>‹#›</a:t>
            </a:fld>
            <a:endParaRPr lang="en-US" altLang="en-US" dirty="0"/>
          </a:p>
        </p:txBody>
      </p:sp>
    </p:spTree>
    <p:extLst>
      <p:ext uri="{BB962C8B-B14F-4D97-AF65-F5344CB8AC3E}">
        <p14:creationId xmlns:p14="http://schemas.microsoft.com/office/powerpoint/2010/main" val="108735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3865CD11-6439-4324-AFE9-E89B987C693E}"/>
              </a:ext>
            </a:extLst>
          </p:cNvPr>
          <p:cNvSpPr>
            <a:spLocks noGrp="1" noChangeArrowheads="1"/>
          </p:cNvSpPr>
          <p:nvPr>
            <p:ph type="sldNum" idx="10"/>
          </p:nvPr>
        </p:nvSpPr>
        <p:spPr>
          <a:ln/>
        </p:spPr>
        <p:txBody>
          <a:bodyPr/>
          <a:lstStyle>
            <a:lvl1pPr>
              <a:defRPr/>
            </a:lvl1pPr>
          </a:lstStyle>
          <a:p>
            <a:pPr>
              <a:defRPr/>
            </a:pPr>
            <a:r>
              <a:rPr lang="en-US" altLang="en-US" dirty="0"/>
              <a:t>Slide </a:t>
            </a:r>
            <a:fld id="{5DD27314-9434-4B6F-80C2-AAC402118CDA}" type="slidenum">
              <a:rPr lang="en-US" altLang="en-US" smtClean="0"/>
              <a:pPr>
                <a:defRPr/>
              </a:pPr>
              <a:t>‹#›</a:t>
            </a:fld>
            <a:endParaRPr lang="en-US" altLang="en-US" dirty="0"/>
          </a:p>
        </p:txBody>
      </p:sp>
    </p:spTree>
    <p:extLst>
      <p:ext uri="{BB962C8B-B14F-4D97-AF65-F5344CB8AC3E}">
        <p14:creationId xmlns:p14="http://schemas.microsoft.com/office/powerpoint/2010/main" val="898283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9">
            <a:extLst>
              <a:ext uri="{FF2B5EF4-FFF2-40B4-BE49-F238E27FC236}">
                <a16:creationId xmlns:a16="http://schemas.microsoft.com/office/drawing/2014/main" id="{BF17094D-F91B-41DB-9A16-A7218645C9FA}"/>
              </a:ext>
            </a:extLst>
          </p:cNvPr>
          <p:cNvSpPr>
            <a:spLocks noGrp="1" noChangeArrowheads="1"/>
          </p:cNvSpPr>
          <p:nvPr>
            <p:ph type="sldNum" idx="10"/>
          </p:nvPr>
        </p:nvSpPr>
        <p:spPr>
          <a:ln/>
        </p:spPr>
        <p:txBody>
          <a:bodyPr/>
          <a:lstStyle>
            <a:lvl1pPr>
              <a:defRPr/>
            </a:lvl1pPr>
          </a:lstStyle>
          <a:p>
            <a:pPr>
              <a:defRPr/>
            </a:pPr>
            <a:r>
              <a:rPr lang="en-US" altLang="en-US" dirty="0"/>
              <a:t>Slide </a:t>
            </a:r>
            <a:fld id="{3D266AC6-DD33-448D-B445-2628016ADA7D}" type="slidenum">
              <a:rPr lang="en-US" altLang="en-US" smtClean="0"/>
              <a:pPr>
                <a:defRPr/>
              </a:pPr>
              <a:t>‹#›</a:t>
            </a:fld>
            <a:endParaRPr lang="en-US" altLang="en-US" dirty="0"/>
          </a:p>
        </p:txBody>
      </p:sp>
    </p:spTree>
    <p:extLst>
      <p:ext uri="{BB962C8B-B14F-4D97-AF65-F5344CB8AC3E}">
        <p14:creationId xmlns:p14="http://schemas.microsoft.com/office/powerpoint/2010/main" val="3747991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12800" y="1371601"/>
            <a:ext cx="5073651"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089651" y="1371601"/>
            <a:ext cx="5075767"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9">
            <a:extLst>
              <a:ext uri="{FF2B5EF4-FFF2-40B4-BE49-F238E27FC236}">
                <a16:creationId xmlns:a16="http://schemas.microsoft.com/office/drawing/2014/main" id="{F60F77CD-DD4D-4F42-85AE-C07B6997D237}"/>
              </a:ext>
            </a:extLst>
          </p:cNvPr>
          <p:cNvSpPr>
            <a:spLocks noGrp="1" noChangeArrowheads="1"/>
          </p:cNvSpPr>
          <p:nvPr>
            <p:ph type="sldNum" idx="10"/>
          </p:nvPr>
        </p:nvSpPr>
        <p:spPr>
          <a:ln/>
        </p:spPr>
        <p:txBody>
          <a:bodyPr/>
          <a:lstStyle>
            <a:lvl1pPr>
              <a:defRPr/>
            </a:lvl1pPr>
          </a:lstStyle>
          <a:p>
            <a:pPr>
              <a:defRPr/>
            </a:pPr>
            <a:r>
              <a:rPr lang="en-US" altLang="en-US" dirty="0"/>
              <a:t>Slide </a:t>
            </a:r>
            <a:fld id="{1F551F72-38F2-479C-990C-DF0D2C0B1F2C}" type="slidenum">
              <a:rPr lang="en-US" altLang="en-US" smtClean="0"/>
              <a:pPr>
                <a:defRPr/>
              </a:pPr>
              <a:t>‹#›</a:t>
            </a:fld>
            <a:endParaRPr lang="en-US" altLang="en-US" dirty="0"/>
          </a:p>
        </p:txBody>
      </p:sp>
    </p:spTree>
    <p:extLst>
      <p:ext uri="{BB962C8B-B14F-4D97-AF65-F5344CB8AC3E}">
        <p14:creationId xmlns:p14="http://schemas.microsoft.com/office/powerpoint/2010/main" val="390146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9">
            <a:extLst>
              <a:ext uri="{FF2B5EF4-FFF2-40B4-BE49-F238E27FC236}">
                <a16:creationId xmlns:a16="http://schemas.microsoft.com/office/drawing/2014/main" id="{4906BD87-6C63-4BAE-BB78-2E037CDA80CF}"/>
              </a:ext>
            </a:extLst>
          </p:cNvPr>
          <p:cNvSpPr>
            <a:spLocks noGrp="1" noChangeArrowheads="1"/>
          </p:cNvSpPr>
          <p:nvPr>
            <p:ph type="sldNum" idx="10"/>
          </p:nvPr>
        </p:nvSpPr>
        <p:spPr>
          <a:ln/>
        </p:spPr>
        <p:txBody>
          <a:bodyPr/>
          <a:lstStyle>
            <a:lvl1pPr>
              <a:defRPr/>
            </a:lvl1pPr>
          </a:lstStyle>
          <a:p>
            <a:pPr>
              <a:defRPr/>
            </a:pPr>
            <a:r>
              <a:rPr lang="en-US" altLang="en-US" dirty="0"/>
              <a:t>Slide </a:t>
            </a:r>
            <a:fld id="{07143AE2-8961-49C4-80E3-5346A3EB4C4A}" type="slidenum">
              <a:rPr lang="en-US" altLang="en-US" smtClean="0"/>
              <a:pPr>
                <a:defRPr/>
              </a:pPr>
              <a:t>‹#›</a:t>
            </a:fld>
            <a:endParaRPr lang="en-US" altLang="en-US" dirty="0"/>
          </a:p>
        </p:txBody>
      </p:sp>
    </p:spTree>
    <p:extLst>
      <p:ext uri="{BB962C8B-B14F-4D97-AF65-F5344CB8AC3E}">
        <p14:creationId xmlns:p14="http://schemas.microsoft.com/office/powerpoint/2010/main" val="1138997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9">
            <a:extLst>
              <a:ext uri="{FF2B5EF4-FFF2-40B4-BE49-F238E27FC236}">
                <a16:creationId xmlns:a16="http://schemas.microsoft.com/office/drawing/2014/main" id="{77CDBA8A-BE42-43E1-A3A6-A4B661E728FA}"/>
              </a:ext>
            </a:extLst>
          </p:cNvPr>
          <p:cNvSpPr>
            <a:spLocks noGrp="1" noChangeArrowheads="1"/>
          </p:cNvSpPr>
          <p:nvPr>
            <p:ph type="sldNum" idx="10"/>
          </p:nvPr>
        </p:nvSpPr>
        <p:spPr>
          <a:ln/>
        </p:spPr>
        <p:txBody>
          <a:bodyPr/>
          <a:lstStyle>
            <a:lvl1pPr>
              <a:defRPr/>
            </a:lvl1pPr>
          </a:lstStyle>
          <a:p>
            <a:pPr>
              <a:defRPr/>
            </a:pPr>
            <a:r>
              <a:rPr lang="en-US" altLang="en-US" dirty="0"/>
              <a:t>Slide </a:t>
            </a:r>
            <a:fld id="{49DFBF5E-CB2C-45B5-BBB9-429FD974229E}" type="slidenum">
              <a:rPr lang="en-US" altLang="en-US" smtClean="0"/>
              <a:pPr>
                <a:defRPr/>
              </a:pPr>
              <a:t>‹#›</a:t>
            </a:fld>
            <a:endParaRPr lang="en-US" altLang="en-US" dirty="0"/>
          </a:p>
        </p:txBody>
      </p:sp>
    </p:spTree>
    <p:extLst>
      <p:ext uri="{BB962C8B-B14F-4D97-AF65-F5344CB8AC3E}">
        <p14:creationId xmlns:p14="http://schemas.microsoft.com/office/powerpoint/2010/main" val="1413254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9">
            <a:extLst>
              <a:ext uri="{FF2B5EF4-FFF2-40B4-BE49-F238E27FC236}">
                <a16:creationId xmlns:a16="http://schemas.microsoft.com/office/drawing/2014/main" id="{A41F80D5-87FE-483F-B143-B248F0A4A38A}"/>
              </a:ext>
            </a:extLst>
          </p:cNvPr>
          <p:cNvSpPr>
            <a:spLocks noGrp="1" noChangeArrowheads="1"/>
          </p:cNvSpPr>
          <p:nvPr>
            <p:ph type="sldNum" idx="10"/>
          </p:nvPr>
        </p:nvSpPr>
        <p:spPr>
          <a:xfrm>
            <a:off x="5615518" y="6554788"/>
            <a:ext cx="874183" cy="239712"/>
          </a:xfrm>
          <a:ln/>
        </p:spPr>
        <p:txBody>
          <a:bodyPr/>
          <a:lstStyle>
            <a:lvl1pPr>
              <a:defRPr/>
            </a:lvl1pPr>
          </a:lstStyle>
          <a:p>
            <a:pPr>
              <a:defRPr/>
            </a:pPr>
            <a:r>
              <a:rPr lang="en-US" altLang="en-US" dirty="0"/>
              <a:t>Slide </a:t>
            </a:r>
            <a:fld id="{49DFBF5E-CB2C-45B5-BBB9-429FD974229E}" type="slidenum">
              <a:rPr lang="en-US" altLang="en-US" smtClean="0"/>
              <a:pPr>
                <a:defRPr/>
              </a:pPr>
              <a:t>‹#›</a:t>
            </a:fld>
            <a:endParaRPr lang="en-US" altLang="en-US" dirty="0"/>
          </a:p>
        </p:txBody>
      </p:sp>
    </p:spTree>
    <p:extLst>
      <p:ext uri="{BB962C8B-B14F-4D97-AF65-F5344CB8AC3E}">
        <p14:creationId xmlns:p14="http://schemas.microsoft.com/office/powerpoint/2010/main" val="3814343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9">
            <a:extLst>
              <a:ext uri="{FF2B5EF4-FFF2-40B4-BE49-F238E27FC236}">
                <a16:creationId xmlns:a16="http://schemas.microsoft.com/office/drawing/2014/main" id="{1E37D6BB-C57E-46F3-9463-6F29DC2C04C7}"/>
              </a:ext>
            </a:extLst>
          </p:cNvPr>
          <p:cNvSpPr>
            <a:spLocks noGrp="1" noChangeArrowheads="1"/>
          </p:cNvSpPr>
          <p:nvPr>
            <p:ph type="sldNum" idx="10"/>
          </p:nvPr>
        </p:nvSpPr>
        <p:spPr>
          <a:ln/>
        </p:spPr>
        <p:txBody>
          <a:bodyPr/>
          <a:lstStyle>
            <a:lvl1pPr>
              <a:defRPr/>
            </a:lvl1pPr>
          </a:lstStyle>
          <a:p>
            <a:pPr>
              <a:defRPr/>
            </a:pPr>
            <a:r>
              <a:rPr lang="en-US" altLang="en-US" dirty="0"/>
              <a:t>Slide </a:t>
            </a:r>
            <a:fld id="{2771F862-3EEA-4803-88C2-BE8D6DB460BF}" type="slidenum">
              <a:rPr lang="en-US" altLang="en-US" smtClean="0"/>
              <a:pPr>
                <a:defRPr/>
              </a:pPr>
              <a:t>‹#›</a:t>
            </a:fld>
            <a:endParaRPr lang="en-US" altLang="en-US" dirty="0"/>
          </a:p>
        </p:txBody>
      </p:sp>
    </p:spTree>
    <p:extLst>
      <p:ext uri="{BB962C8B-B14F-4D97-AF65-F5344CB8AC3E}">
        <p14:creationId xmlns:p14="http://schemas.microsoft.com/office/powerpoint/2010/main" val="123044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8AF5D4AB-E353-4EAB-9E5C-B82B00CB74A2}"/>
              </a:ext>
            </a:extLst>
          </p:cNvPr>
          <p:cNvSpPr>
            <a:spLocks noChangeArrowheads="1"/>
          </p:cNvSpPr>
          <p:nvPr/>
        </p:nvSpPr>
        <p:spPr bwMode="auto">
          <a:xfrm>
            <a:off x="6096000" y="350679"/>
            <a:ext cx="5283200" cy="246221"/>
          </a:xfrm>
          <a:prstGeom prst="rect">
            <a:avLst/>
          </a:prstGeom>
          <a:noFill/>
          <a:ln>
            <a:noFill/>
          </a:ln>
        </p:spPr>
        <p:txBody>
          <a:bodyPr lIns="0" tIns="0" rIns="0" bIns="0" anchor="b">
            <a:spAutoFit/>
          </a:bodyPr>
          <a:lstStyle>
            <a:lvl1pPr marL="342900" indent="-34290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1pPr>
            <a:lvl2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2pPr>
            <a:lvl3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3pPr>
            <a:lvl4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4pPr>
            <a:lvl5pPr marL="142875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5pPr>
            <a:lvl6pPr marL="18859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6pPr>
            <a:lvl7pPr marL="23431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7pPr>
            <a:lvl8pPr marL="28003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8pPr>
            <a:lvl9pPr marL="32575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9pPr>
          </a:lstStyle>
          <a:p>
            <a:pPr lvl="4" indent="0" algn="r" eaLnBrk="1" hangingPunct="1">
              <a:buSzPct val="100000"/>
              <a:defRPr/>
            </a:pPr>
            <a:r>
              <a:rPr lang="en-GB" altLang="en-US" sz="1600" b="1" dirty="0">
                <a:solidFill>
                  <a:schemeClr val="tx1"/>
                </a:solidFill>
              </a:rPr>
              <a:t>doc.: IEEE 802.11-25/1560r0</a:t>
            </a:r>
          </a:p>
        </p:txBody>
      </p:sp>
      <p:sp>
        <p:nvSpPr>
          <p:cNvPr id="1027" name="Line 2">
            <a:extLst>
              <a:ext uri="{FF2B5EF4-FFF2-40B4-BE49-F238E27FC236}">
                <a16:creationId xmlns:a16="http://schemas.microsoft.com/office/drawing/2014/main" id="{132CA22D-276C-45C8-B677-E5BCA761A59E}"/>
              </a:ext>
            </a:extLst>
          </p:cNvPr>
          <p:cNvSpPr>
            <a:spLocks noChangeShapeType="1"/>
          </p:cNvSpPr>
          <p:nvPr/>
        </p:nvSpPr>
        <p:spPr bwMode="auto">
          <a:xfrm>
            <a:off x="914400" y="609600"/>
            <a:ext cx="10464800"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sz="1200" dirty="0"/>
          </a:p>
        </p:txBody>
      </p:sp>
      <p:sp>
        <p:nvSpPr>
          <p:cNvPr id="1028" name="Line 4">
            <a:extLst>
              <a:ext uri="{FF2B5EF4-FFF2-40B4-BE49-F238E27FC236}">
                <a16:creationId xmlns:a16="http://schemas.microsoft.com/office/drawing/2014/main" id="{831B6CFB-2FA6-4CFA-9B69-4004A92F5FEE}"/>
              </a:ext>
            </a:extLst>
          </p:cNvPr>
          <p:cNvSpPr>
            <a:spLocks noChangeShapeType="1"/>
          </p:cNvSpPr>
          <p:nvPr/>
        </p:nvSpPr>
        <p:spPr bwMode="auto">
          <a:xfrm>
            <a:off x="941917" y="6477000"/>
            <a:ext cx="10437283"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sz="1200" dirty="0"/>
          </a:p>
        </p:txBody>
      </p:sp>
      <p:sp>
        <p:nvSpPr>
          <p:cNvPr id="2" name="Text Box 5">
            <a:extLst>
              <a:ext uri="{FF2B5EF4-FFF2-40B4-BE49-F238E27FC236}">
                <a16:creationId xmlns:a16="http://schemas.microsoft.com/office/drawing/2014/main" id="{7274DC08-9B8C-464E-97F8-9AF419E7B8D9}"/>
              </a:ext>
            </a:extLst>
          </p:cNvPr>
          <p:cNvSpPr txBox="1">
            <a:spLocks noChangeArrowheads="1"/>
          </p:cNvSpPr>
          <p:nvPr/>
        </p:nvSpPr>
        <p:spPr bwMode="auto">
          <a:xfrm>
            <a:off x="914400" y="304800"/>
            <a:ext cx="2336800" cy="340735"/>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eaLnBrk="1" hangingPunct="1">
              <a:buSzPct val="100000"/>
              <a:defRPr/>
            </a:pPr>
            <a:r>
              <a:rPr lang="en-GB" sz="1600" dirty="0"/>
              <a:t>Sep 2025</a:t>
            </a:r>
          </a:p>
        </p:txBody>
      </p:sp>
      <p:sp>
        <p:nvSpPr>
          <p:cNvPr id="1030" name="Text Box 6">
            <a:extLst>
              <a:ext uri="{FF2B5EF4-FFF2-40B4-BE49-F238E27FC236}">
                <a16:creationId xmlns:a16="http://schemas.microsoft.com/office/drawing/2014/main" id="{5C9A48D8-B217-4A04-8A4A-17E7990FB9CE}"/>
              </a:ext>
            </a:extLst>
          </p:cNvPr>
          <p:cNvSpPr txBox="1">
            <a:spLocks noChangeArrowheads="1"/>
          </p:cNvSpPr>
          <p:nvPr/>
        </p:nvSpPr>
        <p:spPr bwMode="auto">
          <a:xfrm>
            <a:off x="6544735" y="6478588"/>
            <a:ext cx="4951866" cy="309958"/>
          </a:xfrm>
          <a:prstGeom prst="rect">
            <a:avLst/>
          </a:prstGeom>
          <a:noFill/>
          <a:ln>
            <a:noFill/>
          </a:ln>
          <a:effec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algn="r" eaLnBrk="1" hangingPunct="1">
              <a:spcBef>
                <a:spcPts val="750"/>
              </a:spcBef>
              <a:buSzPct val="100000"/>
              <a:defRPr/>
            </a:pPr>
            <a:r>
              <a:rPr lang="en-GB" sz="1400" dirty="0"/>
              <a:t>Ian Bajaj </a:t>
            </a:r>
            <a:r>
              <a:rPr lang="en-SG" sz="1400" dirty="0"/>
              <a:t>(Huaw</a:t>
            </a:r>
            <a:r>
              <a:rPr lang="en-SG" sz="1400" dirty="0">
                <a:latin typeface="Times New Roman" panose="02020603050405020304" pitchFamily="18" charset="0"/>
                <a:cs typeface="Times New Roman" panose="02020603050405020304" pitchFamily="18" charset="0"/>
              </a:rPr>
              <a:t>ei)</a:t>
            </a:r>
            <a:endParaRPr lang="en-GB" sz="1400" dirty="0">
              <a:latin typeface="Times New Roman" panose="02020603050405020304" pitchFamily="18" charset="0"/>
              <a:cs typeface="Times New Roman" panose="02020603050405020304" pitchFamily="18" charset="0"/>
            </a:endParaRPr>
          </a:p>
        </p:txBody>
      </p:sp>
      <p:sp>
        <p:nvSpPr>
          <p:cNvPr id="1031" name="Rectangle 7">
            <a:extLst>
              <a:ext uri="{FF2B5EF4-FFF2-40B4-BE49-F238E27FC236}">
                <a16:creationId xmlns:a16="http://schemas.microsoft.com/office/drawing/2014/main" id="{5D51B55C-069B-4D75-9B4D-246CDA06270D}"/>
              </a:ext>
            </a:extLst>
          </p:cNvPr>
          <p:cNvSpPr>
            <a:spLocks noGrp="1" noChangeArrowheads="1"/>
          </p:cNvSpPr>
          <p:nvPr>
            <p:ph type="title"/>
          </p:nvPr>
        </p:nvSpPr>
        <p:spPr bwMode="auto">
          <a:xfrm>
            <a:off x="1007436" y="685801"/>
            <a:ext cx="1035261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ctr" anchorCtr="0" compatLnSpc="1">
            <a:prstTxWarp prst="textNoShape">
              <a:avLst/>
            </a:prstTxWarp>
          </a:bodyPr>
          <a:lstStyle/>
          <a:p>
            <a:pPr lvl="0"/>
            <a:r>
              <a:rPr lang="en-GB" altLang="en-US" dirty="0"/>
              <a:t>Click to edit the title text format</a:t>
            </a:r>
          </a:p>
        </p:txBody>
      </p:sp>
      <p:sp>
        <p:nvSpPr>
          <p:cNvPr id="1032" name="Rectangle 8">
            <a:extLst>
              <a:ext uri="{FF2B5EF4-FFF2-40B4-BE49-F238E27FC236}">
                <a16:creationId xmlns:a16="http://schemas.microsoft.com/office/drawing/2014/main" id="{5CF464D6-905A-4259-BFB1-449C29AED4FE}"/>
              </a:ext>
            </a:extLst>
          </p:cNvPr>
          <p:cNvSpPr>
            <a:spLocks noGrp="1" noChangeArrowheads="1"/>
          </p:cNvSpPr>
          <p:nvPr>
            <p:ph type="body" idx="1"/>
          </p:nvPr>
        </p:nvSpPr>
        <p:spPr bwMode="auto">
          <a:xfrm>
            <a:off x="1023970" y="1371601"/>
            <a:ext cx="10352617"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t" anchorCtr="0" compatLnSpc="1">
            <a:prstTxWarp prst="textNoShape">
              <a:avLst/>
            </a:prstTxWarp>
          </a:bodyPr>
          <a:lstStyle/>
          <a:p>
            <a:pPr lvl="0"/>
            <a:r>
              <a:rPr lang="en-GB" altLang="en-US" dirty="0"/>
              <a:t>Click to edit the outline text format</a:t>
            </a:r>
          </a:p>
          <a:p>
            <a:pPr lvl="1"/>
            <a:r>
              <a:rPr lang="en-GB" altLang="en-US" dirty="0"/>
              <a:t>Second Outline Level</a:t>
            </a:r>
          </a:p>
          <a:p>
            <a:pPr lvl="2"/>
            <a:r>
              <a:rPr lang="en-GB" altLang="en-US" dirty="0"/>
              <a:t>Third Outline Level</a:t>
            </a:r>
          </a:p>
          <a:p>
            <a:pPr lvl="3"/>
            <a:r>
              <a:rPr lang="en-GB" altLang="en-US" dirty="0"/>
              <a:t>Fourth Outline Level</a:t>
            </a:r>
          </a:p>
          <a:p>
            <a:pPr lvl="4"/>
            <a:r>
              <a:rPr lang="en-GB" altLang="en-US" dirty="0"/>
              <a:t>Fifth Outline Level</a:t>
            </a:r>
          </a:p>
          <a:p>
            <a:pPr lvl="4"/>
            <a:r>
              <a:rPr lang="en-GB" altLang="en-US" dirty="0"/>
              <a:t>Sixth Outline Level</a:t>
            </a:r>
          </a:p>
          <a:p>
            <a:pPr lvl="4"/>
            <a:r>
              <a:rPr lang="en-GB" altLang="en-US" dirty="0"/>
              <a:t>Seventh Outline Level</a:t>
            </a:r>
          </a:p>
          <a:p>
            <a:pPr lvl="4"/>
            <a:r>
              <a:rPr lang="en-GB" altLang="en-US" dirty="0"/>
              <a:t>Eighth Outline Level</a:t>
            </a:r>
          </a:p>
          <a:p>
            <a:pPr lvl="4"/>
            <a:r>
              <a:rPr lang="en-GB" altLang="en-US" dirty="0"/>
              <a:t>Ninth Outline Level</a:t>
            </a:r>
          </a:p>
        </p:txBody>
      </p:sp>
      <p:sp>
        <p:nvSpPr>
          <p:cNvPr id="3" name="Rectangle 9">
            <a:extLst>
              <a:ext uri="{FF2B5EF4-FFF2-40B4-BE49-F238E27FC236}">
                <a16:creationId xmlns:a16="http://schemas.microsoft.com/office/drawing/2014/main" id="{0B2EF45E-69B5-4D61-ACC6-817BA12ACDB0}"/>
              </a:ext>
            </a:extLst>
          </p:cNvPr>
          <p:cNvSpPr>
            <a:spLocks noGrp="1" noChangeArrowheads="1"/>
          </p:cNvSpPr>
          <p:nvPr>
            <p:ph type="sldNum"/>
          </p:nvPr>
        </p:nvSpPr>
        <p:spPr bwMode="auto">
          <a:xfrm>
            <a:off x="5615518" y="6554788"/>
            <a:ext cx="874183" cy="239712"/>
          </a:xfrm>
          <a:prstGeom prst="rect">
            <a:avLst/>
          </a:prstGeom>
          <a:noFill/>
          <a:ln>
            <a:noFill/>
          </a:ln>
          <a:effectLst/>
        </p:spPr>
        <p:txBody>
          <a:bodyPr vert="horz" wrap="square" lIns="0" tIns="0" rIns="0" bIns="0" numCol="1" anchor="ctr" anchorCtr="0" compatLnSpc="1">
            <a:prstTxWarp prst="textNoShape">
              <a:avLst/>
            </a:prstTxWarp>
          </a:bodyPr>
          <a:lstStyle>
            <a:lvl1pPr algn="ct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chemeClr val="tx1"/>
                </a:solidFill>
              </a:defRPr>
            </a:lvl1pPr>
          </a:lstStyle>
          <a:p>
            <a:pPr>
              <a:defRPr/>
            </a:pPr>
            <a:r>
              <a:rPr lang="en-US" altLang="en-US" dirty="0"/>
              <a:t>Slide </a:t>
            </a:r>
            <a:fld id="{C945B3CD-E11D-4C08-80C1-5F9C37B0203A}" type="slidenum">
              <a:rPr lang="en-US" altLang="en-US" smtClean="0"/>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7" r:id="rId7"/>
    <p:sldLayoutId id="2147483824" r:id="rId8"/>
  </p:sldLayoutIdLst>
  <p:hf hdr="0" dt="0"/>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914400" indent="-457200" algn="l" defTabSz="449263" rtl="0" eaLnBrk="0" fontAlgn="base" hangingPunct="0">
        <a:spcBef>
          <a:spcPts val="700"/>
        </a:spcBef>
        <a:spcAft>
          <a:spcPct val="0"/>
        </a:spcAft>
        <a:buClr>
          <a:srgbClr val="000000"/>
        </a:buClr>
        <a:buSzPct val="100000"/>
        <a:buFont typeface="Wingdings" panose="05000000000000000000" pitchFamily="2" charset="2"/>
        <a:buChar char="q"/>
        <a:defRPr sz="2800">
          <a:solidFill>
            <a:srgbClr val="000000"/>
          </a:solidFill>
          <a:latin typeface="+mn-lt"/>
          <a:ea typeface="MS PGothic" panose="020B0600070205080204" pitchFamily="34" charset="-128"/>
          <a:cs typeface="+mn-cs"/>
        </a:defRPr>
      </a:lvl2pPr>
      <a:lvl3pPr marL="1257300" indent="-342900" algn="l" defTabSz="449263" rtl="0" eaLnBrk="0" fontAlgn="base" hangingPunct="0">
        <a:spcBef>
          <a:spcPts val="600"/>
        </a:spcBef>
        <a:spcAft>
          <a:spcPct val="0"/>
        </a:spcAft>
        <a:buClr>
          <a:srgbClr val="000000"/>
        </a:buClr>
        <a:buSzPct val="100000"/>
        <a:buFont typeface="Wingdings" panose="05000000000000000000" pitchFamily="2" charset="2"/>
        <a:buChar char="§"/>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64AAF1A-2CBC-4960-9362-D10130ACC9C7}"/>
              </a:ext>
            </a:extLst>
          </p:cNvPr>
          <p:cNvGraphicFramePr>
            <a:graphicFrameLocks noGrp="1"/>
          </p:cNvGraphicFramePr>
          <p:nvPr>
            <p:extLst>
              <p:ext uri="{D42A27DB-BD31-4B8C-83A1-F6EECF244321}">
                <p14:modId xmlns:p14="http://schemas.microsoft.com/office/powerpoint/2010/main" val="3578770885"/>
              </p:ext>
            </p:extLst>
          </p:nvPr>
        </p:nvGraphicFramePr>
        <p:xfrm>
          <a:off x="875420" y="2708920"/>
          <a:ext cx="10441160" cy="1341120"/>
        </p:xfrm>
        <a:graphic>
          <a:graphicData uri="http://schemas.openxmlformats.org/drawingml/2006/table">
            <a:tbl>
              <a:tblPr firstRow="1" bandRow="1"/>
              <a:tblGrid>
                <a:gridCol w="2734353">
                  <a:extLst>
                    <a:ext uri="{9D8B030D-6E8A-4147-A177-3AD203B41FA5}">
                      <a16:colId xmlns:a16="http://schemas.microsoft.com/office/drawing/2014/main" val="20000"/>
                    </a:ext>
                  </a:extLst>
                </a:gridCol>
                <a:gridCol w="1436633">
                  <a:extLst>
                    <a:ext uri="{9D8B030D-6E8A-4147-A177-3AD203B41FA5}">
                      <a16:colId xmlns:a16="http://schemas.microsoft.com/office/drawing/2014/main" val="20001"/>
                    </a:ext>
                  </a:extLst>
                </a:gridCol>
                <a:gridCol w="1599518">
                  <a:extLst>
                    <a:ext uri="{9D8B030D-6E8A-4147-A177-3AD203B41FA5}">
                      <a16:colId xmlns:a16="http://schemas.microsoft.com/office/drawing/2014/main" val="20002"/>
                    </a:ext>
                  </a:extLst>
                </a:gridCol>
                <a:gridCol w="1459409">
                  <a:extLst>
                    <a:ext uri="{9D8B030D-6E8A-4147-A177-3AD203B41FA5}">
                      <a16:colId xmlns:a16="http://schemas.microsoft.com/office/drawing/2014/main" val="20003"/>
                    </a:ext>
                  </a:extLst>
                </a:gridCol>
                <a:gridCol w="3211247">
                  <a:extLst>
                    <a:ext uri="{9D8B030D-6E8A-4147-A177-3AD203B41FA5}">
                      <a16:colId xmlns:a16="http://schemas.microsoft.com/office/drawing/2014/main" val="20004"/>
                    </a:ext>
                  </a:extLst>
                </a:gridCol>
              </a:tblGrid>
              <a:tr h="264132">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Name</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Affiliation</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Address</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Phone</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Email</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264132">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Ian Bajaj</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rowSpan="3">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r>
                        <a:rPr lang="en-US" sz="1600">
                          <a:solidFill>
                            <a:schemeClr val="tx1"/>
                          </a:solidFill>
                          <a:latin typeface="Times New Roman" panose="02020603050405020304" pitchFamily="18" charset="0"/>
                          <a:cs typeface="Times New Roman" panose="02020603050405020304" pitchFamily="18" charset="0"/>
                        </a:rPr>
                        <a:t>Huawei</a:t>
                      </a:r>
                      <a:endParaRPr lang="en-US" sz="16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rowSpan="3">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r>
                        <a:rPr lang="en-US" altLang="zh-CN" sz="1600" dirty="0">
                          <a:solidFill>
                            <a:schemeClr val="tx1"/>
                          </a:solidFill>
                        </a:rPr>
                        <a:t>Singapore</a:t>
                      </a: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l"/>
                      <a:r>
                        <a:rPr lang="en-US" sz="1600" dirty="0">
                          <a:solidFill>
                            <a:schemeClr val="tx1"/>
                          </a:solidFill>
                        </a:rPr>
                        <a:t>ian.bajaj@huawei.com</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extLst>
                  <a:ext uri="{0D108BD9-81ED-4DB2-BD59-A6C34878D82A}">
                    <a16:rowId xmlns:a16="http://schemas.microsoft.com/office/drawing/2014/main" val="3283848554"/>
                  </a:ext>
                </a:extLst>
              </a:tr>
              <a:tr h="264132">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Lei Huang</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l"/>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extLst>
                  <a:ext uri="{0D108BD9-81ED-4DB2-BD59-A6C34878D82A}">
                    <a16:rowId xmlns:a16="http://schemas.microsoft.com/office/drawing/2014/main" val="3635697882"/>
                  </a:ext>
                </a:extLst>
              </a:tr>
              <a:tr h="264132">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Rojan Chitrakar</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vMerge="1">
                  <a:txBody>
                    <a:bodyPr/>
                    <a:lstStyle/>
                    <a:p>
                      <a:pPr algn="ctr"/>
                      <a:endParaRPr lang="en-US" sz="16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vMerge="1">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l"/>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extLst>
                  <a:ext uri="{0D108BD9-81ED-4DB2-BD59-A6C34878D82A}">
                    <a16:rowId xmlns:a16="http://schemas.microsoft.com/office/drawing/2014/main" val="2360516509"/>
                  </a:ext>
                </a:extLst>
              </a:tr>
            </a:tbl>
          </a:graphicData>
        </a:graphic>
      </p:graphicFrame>
      <p:sp>
        <p:nvSpPr>
          <p:cNvPr id="4" name="Title 1">
            <a:extLst>
              <a:ext uri="{FF2B5EF4-FFF2-40B4-BE49-F238E27FC236}">
                <a16:creationId xmlns:a16="http://schemas.microsoft.com/office/drawing/2014/main" id="{1F84DA3A-0E09-4ACE-B694-6777AFD069BA}"/>
              </a:ext>
            </a:extLst>
          </p:cNvPr>
          <p:cNvSpPr txBox="1">
            <a:spLocks/>
          </p:cNvSpPr>
          <p:nvPr/>
        </p:nvSpPr>
        <p:spPr bwMode="auto">
          <a:xfrm>
            <a:off x="1702396" y="615636"/>
            <a:ext cx="8494712" cy="1294216"/>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0" cap="none" spc="0" normalizeH="0" baseline="0" noProof="0" dirty="0">
                <a:ln>
                  <a:noFill/>
                </a:ln>
                <a:solidFill>
                  <a:srgbClr val="000000"/>
                </a:solidFill>
                <a:effectLst/>
                <a:uLnTx/>
                <a:uFillTx/>
                <a:latin typeface="Times New Roman"/>
                <a:ea typeface="+mj-ea"/>
                <a:cs typeface="+mj-cs"/>
              </a:rPr>
              <a:t>Use Case for</a:t>
            </a:r>
            <a:r>
              <a:rPr lang="en-US" kern="0" dirty="0">
                <a:solidFill>
                  <a:srgbClr val="000000"/>
                </a:solidFill>
                <a:latin typeface="Times New Roman"/>
              </a:rPr>
              <a:t> </a:t>
            </a:r>
            <a:r>
              <a:rPr lang="en-US" kern="0">
                <a:solidFill>
                  <a:srgbClr val="000000"/>
                </a:solidFill>
                <a:latin typeface="Times New Roman"/>
              </a:rPr>
              <a:t>AMP Service</a:t>
            </a:r>
            <a:r>
              <a:rPr kumimoji="0" lang="en-US" sz="3200" b="1" i="0" u="none" strike="noStrike" kern="0" cap="none" spc="0" normalizeH="0" baseline="0" noProof="0">
                <a:ln>
                  <a:noFill/>
                </a:ln>
                <a:solidFill>
                  <a:srgbClr val="000000"/>
                </a:solidFill>
                <a:effectLst/>
                <a:uLnTx/>
                <a:uFillTx/>
                <a:latin typeface="Times New Roman"/>
                <a:ea typeface="+mj-ea"/>
                <a:cs typeface="+mj-cs"/>
              </a:rPr>
              <a:t> </a:t>
            </a:r>
            <a:r>
              <a:rPr kumimoji="0" lang="en-US" sz="3200" b="1" i="0" u="none" strike="noStrike" kern="0" cap="none" spc="0" normalizeH="0" baseline="0" noProof="0" dirty="0">
                <a:ln>
                  <a:noFill/>
                </a:ln>
                <a:solidFill>
                  <a:srgbClr val="000000"/>
                </a:solidFill>
                <a:effectLst/>
                <a:uLnTx/>
                <a:uFillTx/>
                <a:latin typeface="Times New Roman"/>
                <a:ea typeface="+mj-ea"/>
                <a:cs typeface="+mj-cs"/>
              </a:rPr>
              <a:t>Period</a:t>
            </a:r>
            <a:endParaRPr kumimoji="0" lang="en-US" sz="3200" i="0" u="none" strike="noStrike" kern="0" cap="none" spc="0" normalizeH="0" baseline="0" noProof="0" dirty="0">
              <a:ln>
                <a:noFill/>
              </a:ln>
              <a:solidFill>
                <a:srgbClr val="FF0000"/>
              </a:solidFill>
              <a:effectLst/>
              <a:uLnTx/>
              <a:uFillTx/>
              <a:latin typeface="Times New Roman"/>
              <a:ea typeface="+mj-ea"/>
              <a:cs typeface="+mj-cs"/>
            </a:endParaRPr>
          </a:p>
        </p:txBody>
      </p:sp>
      <p:sp>
        <p:nvSpPr>
          <p:cNvPr id="5" name="Rectangle 6">
            <a:extLst>
              <a:ext uri="{FF2B5EF4-FFF2-40B4-BE49-F238E27FC236}">
                <a16:creationId xmlns:a16="http://schemas.microsoft.com/office/drawing/2014/main" id="{CCEB2F4D-5A9A-4FB8-877B-EDFC80EDE7FF}"/>
              </a:ext>
            </a:extLst>
          </p:cNvPr>
          <p:cNvSpPr txBox="1">
            <a:spLocks noChangeArrowheads="1"/>
          </p:cNvSpPr>
          <p:nvPr/>
        </p:nvSpPr>
        <p:spPr bwMode="auto">
          <a:xfrm>
            <a:off x="2063552" y="1909852"/>
            <a:ext cx="7772400" cy="3810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defTabSz="457200">
              <a:buFontTx/>
              <a:buNone/>
            </a:pPr>
            <a:r>
              <a:rPr lang="en-US" sz="2000" dirty="0">
                <a:solidFill>
                  <a:srgbClr val="000000"/>
                </a:solidFill>
                <a:latin typeface="Times New Roman"/>
              </a:rPr>
              <a:t>Date: Sep 2025</a:t>
            </a:r>
            <a:endParaRPr lang="en-US" sz="2000" b="0" dirty="0">
              <a:solidFill>
                <a:srgbClr val="000000"/>
              </a:solidFill>
              <a:latin typeface="Times New Roman"/>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983432" y="692696"/>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SP1c</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10</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6" name="TextBox 5">
            <a:extLst>
              <a:ext uri="{FF2B5EF4-FFF2-40B4-BE49-F238E27FC236}">
                <a16:creationId xmlns:a16="http://schemas.microsoft.com/office/drawing/2014/main" id="{451970CD-5160-40DC-946F-6212A7C744CD}"/>
              </a:ext>
            </a:extLst>
          </p:cNvPr>
          <p:cNvSpPr txBox="1"/>
          <p:nvPr/>
        </p:nvSpPr>
        <p:spPr>
          <a:xfrm>
            <a:off x="883687" y="1453459"/>
            <a:ext cx="10452362" cy="3574825"/>
          </a:xfrm>
          <a:prstGeom prst="rect">
            <a:avLst/>
          </a:prstGeom>
          <a:noFill/>
        </p:spPr>
        <p:txBody>
          <a:bodyPr vert="horz" wrap="square" rtlCol="0">
            <a:spAutoFit/>
          </a:bodyPr>
          <a:lstStyle/>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300" dirty="0">
                <a:solidFill>
                  <a:srgbClr val="000000"/>
                </a:solidFill>
                <a:latin typeface="+mj-lt"/>
                <a:ea typeface="ＭＳ Ｐゴシック"/>
              </a:rPr>
              <a:t>Do you agree to add the following text to </a:t>
            </a:r>
            <a:r>
              <a:rPr lang="en-US" sz="2300" dirty="0" err="1">
                <a:solidFill>
                  <a:srgbClr val="000000"/>
                </a:solidFill>
                <a:latin typeface="+mj-lt"/>
                <a:ea typeface="ＭＳ Ｐゴシック"/>
              </a:rPr>
              <a:t>TGbp</a:t>
            </a:r>
            <a:r>
              <a:rPr lang="en-US" sz="2300" dirty="0">
                <a:solidFill>
                  <a:srgbClr val="000000"/>
                </a:solidFill>
                <a:latin typeface="+mj-lt"/>
                <a:ea typeface="ＭＳ Ｐゴシック"/>
              </a:rPr>
              <a:t> SFD?</a:t>
            </a:r>
          </a:p>
          <a:p>
            <a:pPr marL="342900" lvl="0"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300" dirty="0">
                <a:solidFill>
                  <a:schemeClr val="tx1"/>
                </a:solidFill>
                <a:latin typeface="+mj-lt"/>
                <a:ea typeface="ＭＳ Ｐゴシック"/>
                <a:cs typeface="Arial" panose="020B0604020202020204" pitchFamily="34" charset="0"/>
              </a:rPr>
              <a:t>IEEE 802.11bp defines an AMP SP Advert frame as a Sub-Type of AMP SP Frame to carry the SP Advert Interval, and SP Advert count, to provide timing correction for AMP STAs to wake up at the start of the service period. </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300" dirty="0">
                <a:solidFill>
                  <a:schemeClr val="tx1"/>
                </a:solidFill>
                <a:latin typeface="+mj-lt"/>
                <a:ea typeface="ＭＳ Ｐゴシック"/>
                <a:cs typeface="Arial" panose="020B0604020202020204" pitchFamily="34" charset="0"/>
              </a:rPr>
              <a:t>The SP Advert Interval is the periodicity of the AMP SP Advert frame.</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300" dirty="0">
                <a:solidFill>
                  <a:schemeClr val="tx1"/>
                </a:solidFill>
                <a:latin typeface="+mj-lt"/>
                <a:ea typeface="ＭＳ Ｐゴシック"/>
                <a:cs typeface="Arial" panose="020B0604020202020204" pitchFamily="34" charset="0"/>
              </a:rPr>
              <a:t>The SP Advert Count is a decremental counter, that is counted down in each subsequent AMP SP Advert frame</a:t>
            </a:r>
          </a:p>
          <a:p>
            <a:pPr marL="357188" lvl="0" defTabSz="1187323" eaLnBrk="1" fontAlgn="auto" hangingPunct="1">
              <a:lnSpc>
                <a:spcPct val="90000"/>
              </a:lnSpc>
              <a:spcBef>
                <a:spcPts val="1200"/>
              </a:spcBef>
              <a:spcAft>
                <a:spcPts val="0"/>
              </a:spcAft>
              <a:tabLst>
                <a:tab pos="1207937" algn="ctr"/>
              </a:tabLst>
            </a:pPr>
            <a:r>
              <a:rPr lang="pt-BR" sz="2300" i="1" dirty="0">
                <a:solidFill>
                  <a:schemeClr val="tx1"/>
                </a:solidFill>
                <a:latin typeface="+mj-lt"/>
                <a:ea typeface="ＭＳ Ｐゴシック"/>
                <a:cs typeface="Arial" panose="020B0604020202020204" pitchFamily="34" charset="0"/>
              </a:rPr>
              <a:t>[Reference: 11-25/0039r0, 11-25/0285r1, 11-25/0787r0, 11-25/1244r0, 11-25/1560r0]</a:t>
            </a:r>
          </a:p>
        </p:txBody>
      </p:sp>
    </p:spTree>
    <p:extLst>
      <p:ext uri="{BB962C8B-B14F-4D97-AF65-F5344CB8AC3E}">
        <p14:creationId xmlns:p14="http://schemas.microsoft.com/office/powerpoint/2010/main" val="192464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983432" y="692696"/>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SP2a</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11</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6" name="TextBox 5">
            <a:extLst>
              <a:ext uri="{FF2B5EF4-FFF2-40B4-BE49-F238E27FC236}">
                <a16:creationId xmlns:a16="http://schemas.microsoft.com/office/drawing/2014/main" id="{451970CD-5160-40DC-946F-6212A7C744CD}"/>
              </a:ext>
            </a:extLst>
          </p:cNvPr>
          <p:cNvSpPr txBox="1"/>
          <p:nvPr/>
        </p:nvSpPr>
        <p:spPr>
          <a:xfrm>
            <a:off x="883687" y="1453459"/>
            <a:ext cx="10452362" cy="2465290"/>
          </a:xfrm>
          <a:prstGeom prst="rect">
            <a:avLst/>
          </a:prstGeom>
          <a:noFill/>
        </p:spPr>
        <p:txBody>
          <a:bodyPr vert="horz" wrap="square" rtlCol="0">
            <a:spAutoFit/>
          </a:bodyPr>
          <a:lstStyle/>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300" dirty="0">
                <a:solidFill>
                  <a:srgbClr val="000000"/>
                </a:solidFill>
                <a:latin typeface="+mj-lt"/>
                <a:ea typeface="ＭＳ Ｐゴシック"/>
              </a:rPr>
              <a:t>Do you agree to add the following text to </a:t>
            </a:r>
            <a:r>
              <a:rPr lang="en-US" sz="2300" dirty="0" err="1">
                <a:solidFill>
                  <a:srgbClr val="000000"/>
                </a:solidFill>
                <a:latin typeface="+mj-lt"/>
                <a:ea typeface="ＭＳ Ｐゴシック"/>
              </a:rPr>
              <a:t>TGbp</a:t>
            </a:r>
            <a:r>
              <a:rPr lang="en-US" sz="2300" dirty="0">
                <a:solidFill>
                  <a:srgbClr val="000000"/>
                </a:solidFill>
                <a:latin typeface="+mj-lt"/>
                <a:ea typeface="ＭＳ Ｐゴシック"/>
              </a:rPr>
              <a:t> SFD?</a:t>
            </a:r>
          </a:p>
          <a:p>
            <a:pPr marL="342900" lvl="0"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300" dirty="0">
                <a:solidFill>
                  <a:schemeClr val="tx1"/>
                </a:solidFill>
                <a:latin typeface="+mj-lt"/>
                <a:ea typeface="ＭＳ Ｐゴシック"/>
                <a:cs typeface="Arial" panose="020B0604020202020204" pitchFamily="34" charset="0"/>
              </a:rPr>
              <a:t>IEEE 802.11bp allows AMP Service Period parameters to be carried in a broadcast AMP frame (name TBD). </a:t>
            </a:r>
          </a:p>
          <a:p>
            <a:pPr marL="342900" lvl="0"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300" dirty="0">
                <a:solidFill>
                  <a:schemeClr val="tx1"/>
                </a:solidFill>
                <a:latin typeface="+mj-lt"/>
                <a:ea typeface="ＭＳ Ｐゴシック"/>
                <a:cs typeface="Arial" panose="020B0604020202020204" pitchFamily="34" charset="0"/>
              </a:rPr>
              <a:t>Note: The presence of the AMP Service Period parameters is configurable.</a:t>
            </a:r>
          </a:p>
          <a:p>
            <a:pPr marL="357188" lvl="0" defTabSz="1187323" eaLnBrk="1" fontAlgn="auto" hangingPunct="1">
              <a:lnSpc>
                <a:spcPct val="90000"/>
              </a:lnSpc>
              <a:spcBef>
                <a:spcPts val="1200"/>
              </a:spcBef>
              <a:spcAft>
                <a:spcPts val="0"/>
              </a:spcAft>
              <a:tabLst>
                <a:tab pos="1207937" algn="ctr"/>
              </a:tabLst>
            </a:pPr>
            <a:r>
              <a:rPr lang="en-US" sz="2300" i="1" dirty="0">
                <a:solidFill>
                  <a:schemeClr val="tx1"/>
                </a:solidFill>
                <a:latin typeface="+mj-lt"/>
                <a:ea typeface="ＭＳ Ｐゴシック"/>
                <a:cs typeface="Arial" panose="020B0604020202020204" pitchFamily="34" charset="0"/>
              </a:rPr>
              <a:t>[Reference: 11-25/0039r0, 11-25/0285r1, 11-25/0787r0, 11-25/1244r0, 11-25/1560r0]</a:t>
            </a:r>
          </a:p>
        </p:txBody>
      </p:sp>
    </p:spTree>
    <p:extLst>
      <p:ext uri="{BB962C8B-B14F-4D97-AF65-F5344CB8AC3E}">
        <p14:creationId xmlns:p14="http://schemas.microsoft.com/office/powerpoint/2010/main" val="2133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983432" y="692696"/>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SP2b</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12</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6" name="TextBox 5">
            <a:extLst>
              <a:ext uri="{FF2B5EF4-FFF2-40B4-BE49-F238E27FC236}">
                <a16:creationId xmlns:a16="http://schemas.microsoft.com/office/drawing/2014/main" id="{451970CD-5160-40DC-946F-6212A7C744CD}"/>
              </a:ext>
            </a:extLst>
          </p:cNvPr>
          <p:cNvSpPr txBox="1"/>
          <p:nvPr/>
        </p:nvSpPr>
        <p:spPr>
          <a:xfrm>
            <a:off x="883687" y="1453459"/>
            <a:ext cx="10452362" cy="3003899"/>
          </a:xfrm>
          <a:prstGeom prst="rect">
            <a:avLst/>
          </a:prstGeom>
          <a:noFill/>
        </p:spPr>
        <p:txBody>
          <a:bodyPr vert="horz" wrap="square" rtlCol="0">
            <a:spAutoFit/>
          </a:bodyPr>
          <a:lstStyle/>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300" dirty="0">
                <a:solidFill>
                  <a:srgbClr val="000000"/>
                </a:solidFill>
                <a:latin typeface="+mj-lt"/>
                <a:ea typeface="ＭＳ Ｐゴシック"/>
              </a:rPr>
              <a:t>Do you agree to add the following text to </a:t>
            </a:r>
            <a:r>
              <a:rPr lang="en-US" sz="2300" dirty="0" err="1">
                <a:solidFill>
                  <a:srgbClr val="000000"/>
                </a:solidFill>
                <a:latin typeface="+mj-lt"/>
                <a:ea typeface="ＭＳ Ｐゴシック"/>
              </a:rPr>
              <a:t>TGbp</a:t>
            </a:r>
            <a:r>
              <a:rPr lang="en-US" sz="2300" dirty="0">
                <a:solidFill>
                  <a:srgbClr val="000000"/>
                </a:solidFill>
                <a:latin typeface="+mj-lt"/>
                <a:ea typeface="ＭＳ Ｐゴシック"/>
              </a:rPr>
              <a:t> SFD?</a:t>
            </a:r>
          </a:p>
          <a:p>
            <a:pPr marL="342900" lvl="0"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300" dirty="0">
                <a:solidFill>
                  <a:schemeClr val="tx1"/>
                </a:solidFill>
                <a:latin typeface="+mj-lt"/>
                <a:ea typeface="ＭＳ Ｐゴシック"/>
                <a:cs typeface="Arial" panose="020B0604020202020204" pitchFamily="34" charset="0"/>
              </a:rPr>
              <a:t>The AMP Service Period parameters to be carried in a broadcast AMP frame include </a:t>
            </a:r>
            <a:r>
              <a:rPr lang="en-US" sz="2400" dirty="0">
                <a:solidFill>
                  <a:schemeClr val="tx1"/>
                </a:solidFill>
                <a:latin typeface="+mj-lt"/>
                <a:ea typeface="ＭＳ Ｐゴシック"/>
                <a:cs typeface="Arial" panose="020B0604020202020204" pitchFamily="34" charset="0"/>
              </a:rPr>
              <a:t>SP ID, SP Start Time, SP Interval, and SP Minimum Wake Duration. The SP ID serves to uniquely identify the AMP Service Period. The SP Interval is the time interval between two subsequent service periods with the same SP ID.</a:t>
            </a:r>
            <a:endParaRPr lang="en-US" sz="2300" dirty="0">
              <a:solidFill>
                <a:schemeClr val="tx1"/>
              </a:solidFill>
              <a:latin typeface="+mj-lt"/>
              <a:ea typeface="ＭＳ Ｐゴシック"/>
              <a:cs typeface="Arial" panose="020B0604020202020204" pitchFamily="34" charset="0"/>
            </a:endParaRPr>
          </a:p>
          <a:p>
            <a:pPr marL="357188" lvl="0" defTabSz="1187323" eaLnBrk="1" fontAlgn="auto" hangingPunct="1">
              <a:lnSpc>
                <a:spcPct val="90000"/>
              </a:lnSpc>
              <a:spcBef>
                <a:spcPts val="1200"/>
              </a:spcBef>
              <a:spcAft>
                <a:spcPts val="0"/>
              </a:spcAft>
              <a:tabLst>
                <a:tab pos="1207937" algn="ctr"/>
              </a:tabLst>
            </a:pPr>
            <a:r>
              <a:rPr lang="en-US" sz="2300" i="1" dirty="0">
                <a:solidFill>
                  <a:schemeClr val="tx1"/>
                </a:solidFill>
                <a:latin typeface="+mj-lt"/>
                <a:ea typeface="ＭＳ Ｐゴシック"/>
                <a:cs typeface="Arial" panose="020B0604020202020204" pitchFamily="34" charset="0"/>
              </a:rPr>
              <a:t>[Reference: 11-25/0039r0, 11-25/0285r1, 11-25/0787r0, 11-25/1244r0, 11-25/1560r0]</a:t>
            </a:r>
          </a:p>
        </p:txBody>
      </p:sp>
    </p:spTree>
    <p:extLst>
      <p:ext uri="{BB962C8B-B14F-4D97-AF65-F5344CB8AC3E}">
        <p14:creationId xmlns:p14="http://schemas.microsoft.com/office/powerpoint/2010/main" val="3196169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983432" y="692696"/>
            <a:ext cx="10352617" cy="509994"/>
          </a:xfrm>
        </p:spPr>
        <p:txBody>
          <a:bodyPr/>
          <a:lstStyle/>
          <a:p>
            <a:r>
              <a:rPr lang="en-US" altLang="zh-CN" sz="2800" b="1" kern="1200" dirty="0">
                <a:solidFill>
                  <a:schemeClr val="tx1"/>
                </a:solidFill>
                <a:latin typeface="Arial" panose="020B0604020202020204" pitchFamily="34" charset="0"/>
                <a:ea typeface="Microsoft YaHei" panose="020B0503020204020204" pitchFamily="34" charset="-122"/>
              </a:rPr>
              <a:t>References</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13</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22" name="TextBox 21">
            <a:extLst>
              <a:ext uri="{FF2B5EF4-FFF2-40B4-BE49-F238E27FC236}">
                <a16:creationId xmlns:a16="http://schemas.microsoft.com/office/drawing/2014/main" id="{F2651C39-30CD-495E-B951-D08518DE118C}"/>
              </a:ext>
            </a:extLst>
          </p:cNvPr>
          <p:cNvSpPr txBox="1"/>
          <p:nvPr/>
        </p:nvSpPr>
        <p:spPr>
          <a:xfrm>
            <a:off x="839416" y="1556792"/>
            <a:ext cx="10424625" cy="2689967"/>
          </a:xfrm>
          <a:prstGeom prst="rect">
            <a:avLst/>
          </a:prstGeom>
          <a:noFill/>
        </p:spPr>
        <p:txBody>
          <a:bodyPr vert="horz" wrap="square" rtlCol="0">
            <a:spAutoFit/>
          </a:bodyPr>
          <a:lstStyle/>
          <a:p>
            <a:pPr marL="447675" indent="-447675" defTabSz="1187323" eaLnBrk="1" fontAlgn="auto" hangingPunct="1">
              <a:lnSpc>
                <a:spcPct val="90000"/>
              </a:lnSpc>
              <a:spcBef>
                <a:spcPts val="1200"/>
              </a:spcBef>
              <a:spcAft>
                <a:spcPts val="0"/>
              </a:spcAft>
              <a:tabLst>
                <a:tab pos="1207937" algn="ctr"/>
              </a:tabLst>
            </a:pPr>
            <a:r>
              <a:rPr lang="en-US" sz="2200" dirty="0">
                <a:solidFill>
                  <a:schemeClr val="tx1"/>
                </a:solidFill>
                <a:latin typeface="+mj-lt"/>
                <a:ea typeface="ＭＳ Ｐゴシック"/>
                <a:cs typeface="Arial" panose="020B0604020202020204" pitchFamily="34" charset="0"/>
              </a:rPr>
              <a:t>[1] 11-25/0787r0, Follow-up on AMP Open Service Period</a:t>
            </a:r>
          </a:p>
          <a:p>
            <a:pPr marL="447675" indent="-447675" defTabSz="1187323" eaLnBrk="1" fontAlgn="auto" hangingPunct="1">
              <a:lnSpc>
                <a:spcPct val="90000"/>
              </a:lnSpc>
              <a:spcBef>
                <a:spcPts val="1200"/>
              </a:spcBef>
              <a:spcAft>
                <a:spcPts val="0"/>
              </a:spcAft>
              <a:tabLst>
                <a:tab pos="1207937" algn="ctr"/>
              </a:tabLst>
            </a:pPr>
            <a:r>
              <a:rPr lang="en-US" sz="2200" dirty="0">
                <a:solidFill>
                  <a:schemeClr val="tx1"/>
                </a:solidFill>
                <a:latin typeface="+mj-lt"/>
                <a:ea typeface="ＭＳ Ｐゴシック"/>
                <a:cs typeface="Arial" panose="020B0604020202020204" pitchFamily="34" charset="0"/>
              </a:rPr>
              <a:t>[2] 11-24/1613r9, Specification Framework for </a:t>
            </a:r>
            <a:r>
              <a:rPr lang="en-US" sz="2200" dirty="0" err="1">
                <a:solidFill>
                  <a:schemeClr val="tx1"/>
                </a:solidFill>
                <a:latin typeface="+mj-lt"/>
                <a:ea typeface="ＭＳ Ｐゴシック"/>
                <a:cs typeface="Arial" panose="020B0604020202020204" pitchFamily="34" charset="0"/>
              </a:rPr>
              <a:t>TGbp</a:t>
            </a:r>
            <a:endParaRPr lang="en-US" sz="2200" dirty="0">
              <a:solidFill>
                <a:schemeClr val="tx1"/>
              </a:solidFill>
              <a:latin typeface="+mj-lt"/>
              <a:ea typeface="ＭＳ Ｐゴシック"/>
              <a:cs typeface="Arial" panose="020B0604020202020204" pitchFamily="34" charset="0"/>
            </a:endParaRPr>
          </a:p>
          <a:p>
            <a:pPr marL="447675" indent="-447675" defTabSz="1187323" eaLnBrk="1" fontAlgn="auto" hangingPunct="1">
              <a:lnSpc>
                <a:spcPct val="90000"/>
              </a:lnSpc>
              <a:spcBef>
                <a:spcPts val="1200"/>
              </a:spcBef>
              <a:spcAft>
                <a:spcPts val="0"/>
              </a:spcAft>
              <a:tabLst>
                <a:tab pos="1207937" algn="ctr"/>
              </a:tabLst>
            </a:pPr>
            <a:r>
              <a:rPr lang="en-US" sz="2200" dirty="0">
                <a:solidFill>
                  <a:schemeClr val="tx1"/>
                </a:solidFill>
                <a:latin typeface="+mj-lt"/>
                <a:ea typeface="ＭＳ Ｐゴシック"/>
                <a:cs typeface="Arial" panose="020B0604020202020204" pitchFamily="34" charset="0"/>
              </a:rPr>
              <a:t>[3] 11-25/0813r0, Follow up on Duty-cycle operation for AMP</a:t>
            </a:r>
          </a:p>
          <a:p>
            <a:pPr marL="447675" indent="-447675" defTabSz="1187323" eaLnBrk="1" fontAlgn="auto" hangingPunct="1">
              <a:lnSpc>
                <a:spcPct val="90000"/>
              </a:lnSpc>
              <a:spcBef>
                <a:spcPts val="1200"/>
              </a:spcBef>
              <a:spcAft>
                <a:spcPts val="0"/>
              </a:spcAft>
              <a:tabLst>
                <a:tab pos="1207937" algn="ctr"/>
              </a:tabLst>
            </a:pPr>
            <a:r>
              <a:rPr lang="en-US" sz="2200" dirty="0">
                <a:solidFill>
                  <a:schemeClr val="tx1"/>
                </a:solidFill>
                <a:latin typeface="+mj-lt"/>
                <a:ea typeface="ＭＳ Ｐゴシック"/>
                <a:cs typeface="Arial" panose="020B0604020202020204" pitchFamily="34" charset="0"/>
              </a:rPr>
              <a:t>[4] 11-23/1521r0, AMP Use Case in Smart Photovoltaics</a:t>
            </a:r>
          </a:p>
          <a:p>
            <a:pPr marL="447675" indent="-447675" defTabSz="1187323" eaLnBrk="1" fontAlgn="auto" hangingPunct="1">
              <a:lnSpc>
                <a:spcPct val="90000"/>
              </a:lnSpc>
              <a:spcBef>
                <a:spcPts val="1200"/>
              </a:spcBef>
              <a:spcAft>
                <a:spcPts val="0"/>
              </a:spcAft>
              <a:tabLst>
                <a:tab pos="1207937" algn="ctr"/>
              </a:tabLst>
            </a:pPr>
            <a:r>
              <a:rPr lang="en-US" sz="2200" dirty="0">
                <a:solidFill>
                  <a:schemeClr val="tx1"/>
                </a:solidFill>
                <a:latin typeface="+mj-lt"/>
                <a:ea typeface="ＭＳ Ｐゴシック"/>
                <a:cs typeface="Arial" panose="020B0604020202020204" pitchFamily="34" charset="0"/>
              </a:rPr>
              <a:t>[5] 11-25/0039r0, AMP Open Service Period</a:t>
            </a:r>
          </a:p>
          <a:p>
            <a:pPr marL="447675" indent="-447675" defTabSz="1187323" eaLnBrk="1" fontAlgn="auto" hangingPunct="1">
              <a:lnSpc>
                <a:spcPct val="90000"/>
              </a:lnSpc>
              <a:spcBef>
                <a:spcPts val="1200"/>
              </a:spcBef>
              <a:spcAft>
                <a:spcPts val="0"/>
              </a:spcAft>
              <a:tabLst>
                <a:tab pos="1207937" algn="ctr"/>
              </a:tabLst>
            </a:pPr>
            <a:r>
              <a:rPr lang="en-US" sz="2200" dirty="0">
                <a:solidFill>
                  <a:schemeClr val="tx1"/>
                </a:solidFill>
                <a:latin typeface="+mj-lt"/>
                <a:ea typeface="ＭＳ Ｐゴシック"/>
                <a:cs typeface="Arial" panose="020B0604020202020204" pitchFamily="34" charset="0"/>
              </a:rPr>
              <a:t>[6] 11-25/1247r0, AMP Beacon</a:t>
            </a:r>
          </a:p>
        </p:txBody>
      </p:sp>
    </p:spTree>
    <p:extLst>
      <p:ext uri="{BB962C8B-B14F-4D97-AF65-F5344CB8AC3E}">
        <p14:creationId xmlns:p14="http://schemas.microsoft.com/office/powerpoint/2010/main" val="1885570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C6A225D-CC72-46D4-B04F-837434E9C6E8}"/>
              </a:ext>
            </a:extLst>
          </p:cNvPr>
          <p:cNvSpPr>
            <a:spLocks noGrp="1"/>
          </p:cNvSpPr>
          <p:nvPr>
            <p:ph type="sldNum" idx="10"/>
          </p:nvPr>
        </p:nvSpPr>
        <p:spPr/>
        <p:txBody>
          <a:bodyPr/>
          <a:lstStyle/>
          <a:p>
            <a:pPr>
              <a:defRPr/>
            </a:pPr>
            <a:r>
              <a:rPr lang="en-US" altLang="en-US"/>
              <a:t>Slide </a:t>
            </a:r>
            <a:fld id="{49DFBF5E-CB2C-45B5-BBB9-429FD974229E}" type="slidenum">
              <a:rPr lang="en-US" altLang="en-US" smtClean="0"/>
              <a:pPr>
                <a:defRPr/>
              </a:pPr>
              <a:t>2</a:t>
            </a:fld>
            <a:endParaRPr lang="en-US" altLang="en-US" dirty="0"/>
          </a:p>
        </p:txBody>
      </p:sp>
      <p:sp>
        <p:nvSpPr>
          <p:cNvPr id="5" name="Title 1">
            <a:extLst>
              <a:ext uri="{FF2B5EF4-FFF2-40B4-BE49-F238E27FC236}">
                <a16:creationId xmlns:a16="http://schemas.microsoft.com/office/drawing/2014/main" id="{594BFC05-F7BA-42D0-B699-4334EE8719B5}"/>
              </a:ext>
            </a:extLst>
          </p:cNvPr>
          <p:cNvSpPr txBox="1">
            <a:spLocks/>
          </p:cNvSpPr>
          <p:nvPr/>
        </p:nvSpPr>
        <p:spPr>
          <a:xfrm>
            <a:off x="1007436" y="702557"/>
            <a:ext cx="10352617" cy="509994"/>
          </a:xfrm>
          <a:prstGeom prst="rect">
            <a:avLst/>
          </a:prstGeom>
        </p:spPr>
        <p:txBody>
          <a:bodyPr/>
          <a:lst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a:lstStyle>
          <a:p>
            <a:r>
              <a:rPr lang="en-US" altLang="zh-CN" sz="2800" b="1" dirty="0">
                <a:solidFill>
                  <a:srgbClr val="1D1D1A"/>
                </a:solidFill>
                <a:latin typeface="Arial" panose="020B0604020202020204" pitchFamily="34" charset="0"/>
                <a:ea typeface="Microsoft YaHei" panose="020B0503020204020204" pitchFamily="34" charset="-122"/>
              </a:rPr>
              <a:t>Background</a:t>
            </a:r>
            <a:endParaRPr lang="en-US" altLang="zh-CN" sz="2800" b="1" kern="1200" dirty="0">
              <a:solidFill>
                <a:srgbClr val="1D1D1A"/>
              </a:solidFill>
              <a:latin typeface="Arial" panose="020B0604020202020204" pitchFamily="34" charset="0"/>
              <a:ea typeface="Microsoft YaHei" panose="020B0503020204020204" pitchFamily="34" charset="-122"/>
            </a:endParaRPr>
          </a:p>
        </p:txBody>
      </p:sp>
      <p:sp>
        <p:nvSpPr>
          <p:cNvPr id="6" name="TextBox 5">
            <a:extLst>
              <a:ext uri="{FF2B5EF4-FFF2-40B4-BE49-F238E27FC236}">
                <a16:creationId xmlns:a16="http://schemas.microsoft.com/office/drawing/2014/main" id="{F5BBF0EC-9E98-457D-AAF2-13BD9991D0B3}"/>
              </a:ext>
            </a:extLst>
          </p:cNvPr>
          <p:cNvSpPr txBox="1"/>
          <p:nvPr/>
        </p:nvSpPr>
        <p:spPr>
          <a:xfrm>
            <a:off x="911424" y="1412776"/>
            <a:ext cx="10448629" cy="4909036"/>
          </a:xfrm>
          <a:prstGeom prst="rect">
            <a:avLst/>
          </a:prstGeom>
          <a:noFill/>
        </p:spPr>
        <p:txBody>
          <a:bodyPr vert="horz" wrap="square" rtlCol="0">
            <a:spAutoFit/>
          </a:bodyPr>
          <a:lstStyle/>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b="1" dirty="0">
                <a:solidFill>
                  <a:schemeClr val="tx1"/>
                </a:solidFill>
                <a:latin typeface="+mj-lt"/>
              </a:rPr>
              <a:t>AMP Service Period [1] was defined in Motion MM-22 in the AMP SFD [2]</a:t>
            </a:r>
            <a:r>
              <a:rPr lang="en-US" sz="1800" dirty="0">
                <a:solidFill>
                  <a:schemeClr val="tx1"/>
                </a:solidFill>
                <a:latin typeface="+mj-lt"/>
              </a:rPr>
              <a:t>: IEEE 802.11bp defines an AMP Service Period, that allows an Active Tx non-AP AMP STA to enter doze state after a minimum wake up time since the start of the AMP Service Period, if the Active Tx non-AP AMP STA does not receive any AMP DL PPDU from the AMP AP.</a:t>
            </a:r>
          </a:p>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a:solidFill>
                  <a:schemeClr val="tx1"/>
                </a:solidFill>
                <a:latin typeface="+mj-lt"/>
                <a:ea typeface="+mn-ea"/>
              </a:rPr>
              <a:t>The following motioned texts in the AMP SFD define how some parameters related to the AMP Service Period are sent by the AMP AP, or derived by the AMP STA in </a:t>
            </a:r>
            <a:r>
              <a:rPr lang="en-US" sz="1800" u="sng" dirty="0">
                <a:solidFill>
                  <a:schemeClr val="tx1"/>
                </a:solidFill>
                <a:latin typeface="+mj-lt"/>
                <a:ea typeface="+mn-ea"/>
              </a:rPr>
              <a:t>one particular use case</a:t>
            </a:r>
            <a:r>
              <a:rPr lang="en-US" sz="1800" dirty="0">
                <a:solidFill>
                  <a:schemeClr val="tx1"/>
                </a:solidFill>
                <a:latin typeface="+mj-lt"/>
                <a:ea typeface="+mn-ea"/>
              </a:rPr>
              <a:t> [3]:</a:t>
            </a:r>
          </a:p>
          <a:p>
            <a:pPr marL="1085850" lvl="1"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b="1" dirty="0">
                <a:solidFill>
                  <a:schemeClr val="tx1"/>
                </a:solidFill>
                <a:latin typeface="+mj-lt"/>
                <a:ea typeface="+mn-ea"/>
              </a:rPr>
              <a:t>	FM-7</a:t>
            </a:r>
            <a:r>
              <a:rPr lang="en-US" sz="1800" dirty="0">
                <a:solidFill>
                  <a:schemeClr val="tx1"/>
                </a:solidFill>
                <a:latin typeface="+mj-lt"/>
                <a:ea typeface="+mn-ea"/>
              </a:rPr>
              <a:t>: 802.11bp allows short timestamp to be carried in an AMP trigger Frame.</a:t>
            </a:r>
          </a:p>
          <a:p>
            <a:pPr marL="1485900" lvl="2" indent="-342900" defTabSz="1187323" eaLnBrk="1" fontAlgn="auto" hangingPunct="1">
              <a:lnSpc>
                <a:spcPct val="90000"/>
              </a:lnSpc>
              <a:spcBef>
                <a:spcPts val="400"/>
              </a:spcBef>
              <a:spcAft>
                <a:spcPts val="600"/>
              </a:spcAft>
              <a:buFont typeface="Arial" panose="020B0604020202020204" pitchFamily="34" charset="0"/>
              <a:buChar char="•"/>
              <a:tabLst>
                <a:tab pos="1207937" algn="ctr"/>
              </a:tabLst>
            </a:pPr>
            <a:r>
              <a:rPr lang="en-US" sz="1800" dirty="0">
                <a:solidFill>
                  <a:schemeClr val="tx1"/>
                </a:solidFill>
                <a:latin typeface="+mj-lt"/>
                <a:ea typeface="+mn-ea"/>
              </a:rPr>
              <a:t>Note: The presence of the short timestamp is configurable.</a:t>
            </a:r>
          </a:p>
          <a:p>
            <a:pPr marL="1085850" lvl="1"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a:solidFill>
                  <a:schemeClr val="tx1"/>
                </a:solidFill>
                <a:latin typeface="+mj-lt"/>
                <a:ea typeface="+mn-ea"/>
              </a:rPr>
              <a:t>	</a:t>
            </a:r>
            <a:r>
              <a:rPr lang="en-US" sz="1800" b="1" dirty="0">
                <a:solidFill>
                  <a:schemeClr val="tx1"/>
                </a:solidFill>
                <a:latin typeface="+mj-lt"/>
                <a:ea typeface="+mn-ea"/>
              </a:rPr>
              <a:t>FM-8</a:t>
            </a:r>
            <a:r>
              <a:rPr lang="en-US" sz="1800" dirty="0">
                <a:solidFill>
                  <a:schemeClr val="tx1"/>
                </a:solidFill>
                <a:latin typeface="+mj-lt"/>
                <a:ea typeface="+mn-ea"/>
              </a:rPr>
              <a:t>: 802.11bp allows duty-cycle configuration to be carried in an AMP trigger Frame. </a:t>
            </a:r>
          </a:p>
          <a:p>
            <a:pPr marL="1485900" lvl="2" indent="-342900" defTabSz="1187323" eaLnBrk="1" fontAlgn="auto" hangingPunct="1">
              <a:lnSpc>
                <a:spcPct val="90000"/>
              </a:lnSpc>
              <a:spcBef>
                <a:spcPts val="400"/>
              </a:spcBef>
              <a:spcAft>
                <a:spcPts val="0"/>
              </a:spcAft>
              <a:buFont typeface="Arial" panose="020B0604020202020204" pitchFamily="34" charset="0"/>
              <a:buChar char="•"/>
              <a:tabLst>
                <a:tab pos="1207937" algn="ctr"/>
              </a:tabLst>
            </a:pPr>
            <a:r>
              <a:rPr lang="en-US" sz="1800" dirty="0">
                <a:solidFill>
                  <a:schemeClr val="tx1"/>
                </a:solidFill>
                <a:latin typeface="+mj-lt"/>
                <a:ea typeface="+mn-ea"/>
              </a:rPr>
              <a:t>Details of Duty-cycle configuration (e.g., AMP service period) are TBD.</a:t>
            </a:r>
          </a:p>
          <a:p>
            <a:pPr marL="1485900" lvl="2" indent="-342900" defTabSz="1187323" eaLnBrk="1" fontAlgn="auto" hangingPunct="1">
              <a:lnSpc>
                <a:spcPct val="90000"/>
              </a:lnSpc>
              <a:spcBef>
                <a:spcPts val="400"/>
              </a:spcBef>
              <a:spcAft>
                <a:spcPts val="600"/>
              </a:spcAft>
              <a:buFont typeface="Arial" panose="020B0604020202020204" pitchFamily="34" charset="0"/>
              <a:buChar char="•"/>
              <a:tabLst>
                <a:tab pos="1207937" algn="ctr"/>
              </a:tabLst>
            </a:pPr>
            <a:r>
              <a:rPr lang="en-US" sz="1800" dirty="0">
                <a:solidFill>
                  <a:schemeClr val="tx1"/>
                </a:solidFill>
                <a:latin typeface="+mj-lt"/>
                <a:ea typeface="+mn-ea"/>
              </a:rPr>
              <a:t>Note: The presence of the duty-cycle configuration is configurable.</a:t>
            </a:r>
          </a:p>
          <a:p>
            <a:pPr marL="1085850" lvl="1"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b="1" dirty="0">
                <a:solidFill>
                  <a:schemeClr val="tx1"/>
                </a:solidFill>
                <a:latin typeface="+mj-lt"/>
              </a:rPr>
              <a:t>MM-24</a:t>
            </a:r>
            <a:r>
              <a:rPr lang="en-US" sz="1800" dirty="0">
                <a:solidFill>
                  <a:schemeClr val="tx1"/>
                </a:solidFill>
                <a:latin typeface="+mj-lt"/>
              </a:rPr>
              <a:t>: 802.11bp defines one mechanism that a non-AP AMP STA can derive its specific AMP service period in order to monitor AMP DL Frame.</a:t>
            </a:r>
          </a:p>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a:solidFill>
                  <a:schemeClr val="tx1"/>
                </a:solidFill>
                <a:latin typeface="+mj-lt"/>
                <a:ea typeface="+mn-ea"/>
              </a:rPr>
              <a:t>In this contribution, we wish to highlight a </a:t>
            </a:r>
            <a:r>
              <a:rPr lang="en-US" sz="1800" u="sng" dirty="0">
                <a:solidFill>
                  <a:schemeClr val="tx1"/>
                </a:solidFill>
                <a:latin typeface="+mj-lt"/>
                <a:ea typeface="+mn-ea"/>
              </a:rPr>
              <a:t>different use case for AMP Service Period</a:t>
            </a:r>
            <a:r>
              <a:rPr lang="en-US" sz="1800" dirty="0">
                <a:solidFill>
                  <a:schemeClr val="tx1"/>
                </a:solidFill>
                <a:latin typeface="+mj-lt"/>
                <a:ea typeface="+mn-ea"/>
              </a:rPr>
              <a:t>, and the </a:t>
            </a:r>
            <a:r>
              <a:rPr lang="en-US" sz="1800" u="sng" dirty="0">
                <a:solidFill>
                  <a:schemeClr val="tx1"/>
                </a:solidFill>
                <a:latin typeface="+mj-lt"/>
                <a:ea typeface="+mn-ea"/>
              </a:rPr>
              <a:t>corresponding implications for the signaling of the related parameters</a:t>
            </a:r>
            <a:r>
              <a:rPr lang="en-US" sz="1800" dirty="0">
                <a:solidFill>
                  <a:schemeClr val="tx1"/>
                </a:solidFill>
                <a:latin typeface="+mj-lt"/>
                <a:ea typeface="+mn-ea"/>
              </a:rPr>
              <a:t>.</a:t>
            </a:r>
          </a:p>
        </p:txBody>
      </p:sp>
    </p:spTree>
    <p:extLst>
      <p:ext uri="{BB962C8B-B14F-4D97-AF65-F5344CB8AC3E}">
        <p14:creationId xmlns:p14="http://schemas.microsoft.com/office/powerpoint/2010/main" val="1088074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AE69BC1-6DEB-45EB-B406-8713CD019428}"/>
              </a:ext>
            </a:extLst>
          </p:cNvPr>
          <p:cNvPicPr>
            <a:picLocks noChangeAspect="1"/>
          </p:cNvPicPr>
          <p:nvPr/>
        </p:nvPicPr>
        <p:blipFill>
          <a:blip r:embed="rId2"/>
          <a:stretch>
            <a:fillRect/>
          </a:stretch>
        </p:blipFill>
        <p:spPr>
          <a:xfrm>
            <a:off x="979697" y="4149080"/>
            <a:ext cx="10232606" cy="2281248"/>
          </a:xfrm>
          <a:prstGeom prst="rect">
            <a:avLst/>
          </a:prstGeom>
        </p:spPr>
      </p:pic>
      <p:sp>
        <p:nvSpPr>
          <p:cNvPr id="2" name="Slide Number Placeholder 1">
            <a:extLst>
              <a:ext uri="{FF2B5EF4-FFF2-40B4-BE49-F238E27FC236}">
                <a16:creationId xmlns:a16="http://schemas.microsoft.com/office/drawing/2014/main" id="{4C6A225D-CC72-46D4-B04F-837434E9C6E8}"/>
              </a:ext>
            </a:extLst>
          </p:cNvPr>
          <p:cNvSpPr>
            <a:spLocks noGrp="1"/>
          </p:cNvSpPr>
          <p:nvPr>
            <p:ph type="sldNum" idx="10"/>
          </p:nvPr>
        </p:nvSpPr>
        <p:spPr/>
        <p:txBody>
          <a:bodyPr/>
          <a:lstStyle/>
          <a:p>
            <a:pPr>
              <a:defRPr/>
            </a:pPr>
            <a:r>
              <a:rPr lang="en-US" altLang="en-US"/>
              <a:t>Slide </a:t>
            </a:r>
            <a:fld id="{49DFBF5E-CB2C-45B5-BBB9-429FD974229E}" type="slidenum">
              <a:rPr lang="en-US" altLang="en-US" smtClean="0"/>
              <a:pPr>
                <a:defRPr/>
              </a:pPr>
              <a:t>3</a:t>
            </a:fld>
            <a:endParaRPr lang="en-US" altLang="en-US" dirty="0"/>
          </a:p>
        </p:txBody>
      </p:sp>
      <p:sp>
        <p:nvSpPr>
          <p:cNvPr id="5" name="Title 1">
            <a:extLst>
              <a:ext uri="{FF2B5EF4-FFF2-40B4-BE49-F238E27FC236}">
                <a16:creationId xmlns:a16="http://schemas.microsoft.com/office/drawing/2014/main" id="{594BFC05-F7BA-42D0-B699-4334EE8719B5}"/>
              </a:ext>
            </a:extLst>
          </p:cNvPr>
          <p:cNvSpPr txBox="1">
            <a:spLocks/>
          </p:cNvSpPr>
          <p:nvPr/>
        </p:nvSpPr>
        <p:spPr>
          <a:xfrm>
            <a:off x="1007436" y="702557"/>
            <a:ext cx="10352617" cy="509994"/>
          </a:xfrm>
          <a:prstGeom prst="rect">
            <a:avLst/>
          </a:prstGeom>
        </p:spPr>
        <p:txBody>
          <a:bodyPr/>
          <a:lst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a:lstStyle>
          <a:p>
            <a:r>
              <a:rPr lang="en-US" altLang="zh-CN" sz="2800" b="1" dirty="0">
                <a:solidFill>
                  <a:srgbClr val="1D1D1A"/>
                </a:solidFill>
                <a:latin typeface="Arial" panose="020B0604020202020204" pitchFamily="34" charset="0"/>
                <a:ea typeface="Microsoft YaHei" panose="020B0503020204020204" pitchFamily="34" charset="-122"/>
              </a:rPr>
              <a:t>Recap on AMP Service Period in [1]</a:t>
            </a:r>
            <a:endParaRPr lang="en-US" altLang="zh-CN" sz="2800" b="1" i="1" dirty="0">
              <a:solidFill>
                <a:srgbClr val="FF0000"/>
              </a:solidFill>
              <a:latin typeface="Arial" panose="020B0604020202020204" pitchFamily="34" charset="0"/>
              <a:ea typeface="Microsoft YaHei" panose="020B0503020204020204" pitchFamily="34" charset="-122"/>
            </a:endParaRPr>
          </a:p>
        </p:txBody>
      </p:sp>
      <p:sp>
        <p:nvSpPr>
          <p:cNvPr id="6" name="TextBox 5">
            <a:extLst>
              <a:ext uri="{FF2B5EF4-FFF2-40B4-BE49-F238E27FC236}">
                <a16:creationId xmlns:a16="http://schemas.microsoft.com/office/drawing/2014/main" id="{F5BBF0EC-9E98-457D-AAF2-13BD9991D0B3}"/>
              </a:ext>
            </a:extLst>
          </p:cNvPr>
          <p:cNvSpPr txBox="1"/>
          <p:nvPr/>
        </p:nvSpPr>
        <p:spPr>
          <a:xfrm>
            <a:off x="911424" y="1412776"/>
            <a:ext cx="10448629" cy="2893100"/>
          </a:xfrm>
          <a:prstGeom prst="rect">
            <a:avLst/>
          </a:prstGeom>
          <a:noFill/>
        </p:spPr>
        <p:txBody>
          <a:bodyPr vert="horz" wrap="square" rtlCol="0">
            <a:spAutoFit/>
          </a:bodyPr>
          <a:lstStyle/>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a:solidFill>
                  <a:schemeClr val="tx1"/>
                </a:solidFill>
                <a:latin typeface="+mj-lt"/>
                <a:ea typeface="+mn-ea"/>
              </a:rPr>
              <a:t>In [1], AMP Service Period was defined as a window that the AMP AP will gain a TXOP for any non-AP AMP STAs in its BSS, regardless of association. </a:t>
            </a:r>
          </a:p>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a:solidFill>
                  <a:schemeClr val="tx1"/>
                </a:solidFill>
                <a:latin typeface="+mj-lt"/>
                <a:ea typeface="+mn-ea"/>
              </a:rPr>
              <a:t>At the start of the SP, within the SP minimum wake duration, the AMP AP will send for example, an AMP Trigger to enable channel access for the non-AP AMP STAs. If the non-AP AMP STAs do not receive any AMP DL PPDU from the AP, the non-AP AMP STA will return to idle mode for the SP interval duration (wake up at the start of the following SP).</a:t>
            </a:r>
          </a:p>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a:solidFill>
                  <a:schemeClr val="tx1"/>
                </a:solidFill>
                <a:latin typeface="+mj-lt"/>
                <a:ea typeface="+mn-ea"/>
              </a:rPr>
              <a:t>The SP parameters, namely, SP start time, SP interval and SP minimum wake duration may be carried in an frame sent periodically by the AMP AP (shown here as SP Info frame). The SP start time maybe expressed as an absolute TSF time or a relative time from the end of frame carrying this field.</a:t>
            </a:r>
          </a:p>
        </p:txBody>
      </p:sp>
    </p:spTree>
    <p:extLst>
      <p:ext uri="{BB962C8B-B14F-4D97-AF65-F5344CB8AC3E}">
        <p14:creationId xmlns:p14="http://schemas.microsoft.com/office/powerpoint/2010/main" val="3319109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F8E3D82-7434-496E-98CB-729ECDEA9FEB}"/>
              </a:ext>
            </a:extLst>
          </p:cNvPr>
          <p:cNvPicPr>
            <a:picLocks noChangeAspect="1"/>
          </p:cNvPicPr>
          <p:nvPr/>
        </p:nvPicPr>
        <p:blipFill rotWithShape="1">
          <a:blip r:embed="rId2"/>
          <a:srcRect l="-1764" t="-4621" r="-1379" b="-4206"/>
          <a:stretch/>
        </p:blipFill>
        <p:spPr>
          <a:xfrm>
            <a:off x="6600055" y="4181743"/>
            <a:ext cx="4759997" cy="2115554"/>
          </a:xfrm>
          <a:prstGeom prst="rect">
            <a:avLst/>
          </a:prstGeom>
          <a:ln>
            <a:solidFill>
              <a:schemeClr val="tx1"/>
            </a:solidFill>
          </a:ln>
        </p:spPr>
      </p:pic>
      <p:sp>
        <p:nvSpPr>
          <p:cNvPr id="2" name="Slide Number Placeholder 1">
            <a:extLst>
              <a:ext uri="{FF2B5EF4-FFF2-40B4-BE49-F238E27FC236}">
                <a16:creationId xmlns:a16="http://schemas.microsoft.com/office/drawing/2014/main" id="{4C6A225D-CC72-46D4-B04F-837434E9C6E8}"/>
              </a:ext>
            </a:extLst>
          </p:cNvPr>
          <p:cNvSpPr>
            <a:spLocks noGrp="1"/>
          </p:cNvSpPr>
          <p:nvPr>
            <p:ph type="sldNum" idx="10"/>
          </p:nvPr>
        </p:nvSpPr>
        <p:spPr/>
        <p:txBody>
          <a:bodyPr/>
          <a:lstStyle/>
          <a:p>
            <a:pPr>
              <a:defRPr/>
            </a:pPr>
            <a:r>
              <a:rPr lang="en-US" altLang="en-US"/>
              <a:t>Slide </a:t>
            </a:r>
            <a:fld id="{49DFBF5E-CB2C-45B5-BBB9-429FD974229E}" type="slidenum">
              <a:rPr lang="en-US" altLang="en-US" smtClean="0"/>
              <a:pPr>
                <a:defRPr/>
              </a:pPr>
              <a:t>4</a:t>
            </a:fld>
            <a:endParaRPr lang="en-US" altLang="en-US" dirty="0"/>
          </a:p>
        </p:txBody>
      </p:sp>
      <p:sp>
        <p:nvSpPr>
          <p:cNvPr id="5" name="Title 1">
            <a:extLst>
              <a:ext uri="{FF2B5EF4-FFF2-40B4-BE49-F238E27FC236}">
                <a16:creationId xmlns:a16="http://schemas.microsoft.com/office/drawing/2014/main" id="{594BFC05-F7BA-42D0-B699-4334EE8719B5}"/>
              </a:ext>
            </a:extLst>
          </p:cNvPr>
          <p:cNvSpPr txBox="1">
            <a:spLocks/>
          </p:cNvSpPr>
          <p:nvPr/>
        </p:nvSpPr>
        <p:spPr>
          <a:xfrm>
            <a:off x="1007436" y="702557"/>
            <a:ext cx="10352617" cy="509994"/>
          </a:xfrm>
          <a:prstGeom prst="rect">
            <a:avLst/>
          </a:prstGeom>
        </p:spPr>
        <p:txBody>
          <a:bodyPr/>
          <a:lst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a:lstStyle>
          <a:p>
            <a:r>
              <a:rPr lang="en-US" altLang="zh-CN" sz="2800" b="1" kern="1200" dirty="0">
                <a:solidFill>
                  <a:srgbClr val="1D1D1A"/>
                </a:solidFill>
                <a:latin typeface="Arial" panose="020B0604020202020204" pitchFamily="34" charset="0"/>
                <a:ea typeface="Microsoft YaHei" panose="020B0503020204020204" pitchFamily="34" charset="-122"/>
              </a:rPr>
              <a:t>The implication of different use cases (1/2)</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9BF84C1B-9675-44CE-A45A-009A0A9B0543}"/>
                  </a:ext>
                </a:extLst>
              </p:cNvPr>
              <p:cNvSpPr/>
              <p:nvPr/>
            </p:nvSpPr>
            <p:spPr>
              <a:xfrm>
                <a:off x="709708" y="1280971"/>
                <a:ext cx="10772584" cy="2913105"/>
              </a:xfrm>
              <a:prstGeom prst="rect">
                <a:avLst/>
              </a:prstGeom>
            </p:spPr>
            <p:txBody>
              <a:bodyPr wrap="square">
                <a:spAutoFit/>
              </a:bodyPr>
              <a:lstStyle/>
              <a:p>
                <a:pPr marL="285750" indent="-285750" defTabSz="1187323" eaLnBrk="1" fontAlgn="auto" hangingPunct="1">
                  <a:lnSpc>
                    <a:spcPct val="90000"/>
                  </a:lnSpc>
                  <a:spcBef>
                    <a:spcPts val="600"/>
                  </a:spcBef>
                  <a:spcAft>
                    <a:spcPts val="0"/>
                  </a:spcAft>
                  <a:buFont typeface="Arial" panose="020B0604020202020204" pitchFamily="34" charset="0"/>
                  <a:buChar char="•"/>
                  <a:tabLst>
                    <a:tab pos="1207937" algn="ctr"/>
                  </a:tabLst>
                </a:pPr>
                <a:r>
                  <a:rPr lang="en-US" sz="1700" dirty="0">
                    <a:solidFill>
                      <a:schemeClr val="tx1"/>
                    </a:solidFill>
                    <a:latin typeface="+mj-lt"/>
                  </a:rPr>
                  <a:t>When the AMP service period is used </a:t>
                </a:r>
                <a:r>
                  <a:rPr lang="en-US" sz="1700" b="1" dirty="0">
                    <a:solidFill>
                      <a:schemeClr val="tx1"/>
                    </a:solidFill>
                    <a:latin typeface="+mj-lt"/>
                  </a:rPr>
                  <a:t>during inventory </a:t>
                </a:r>
                <a:r>
                  <a:rPr lang="en-US" sz="1700" dirty="0">
                    <a:solidFill>
                      <a:schemeClr val="tx1"/>
                    </a:solidFill>
                    <a:latin typeface="+mj-lt"/>
                  </a:rPr>
                  <a:t>as shown in [3], </a:t>
                </a:r>
                <a:r>
                  <a:rPr lang="en-US" sz="1700" b="1" dirty="0">
                    <a:solidFill>
                      <a:schemeClr val="tx1"/>
                    </a:solidFill>
                    <a:latin typeface="+mj-lt"/>
                  </a:rPr>
                  <a:t>the primary goal may not be power saving, but minimizing the chance of collisions </a:t>
                </a:r>
                <a:r>
                  <a:rPr lang="en-US" sz="1700" dirty="0">
                    <a:solidFill>
                      <a:schemeClr val="tx1"/>
                    </a:solidFill>
                    <a:latin typeface="+mj-lt"/>
                  </a:rPr>
                  <a:t>for large inventory scenarios.</a:t>
                </a:r>
              </a:p>
              <a:p>
                <a:pPr marL="285750" indent="-285750" defTabSz="1187323" eaLnBrk="1" fontAlgn="auto" hangingPunct="1">
                  <a:lnSpc>
                    <a:spcPct val="90000"/>
                  </a:lnSpc>
                  <a:spcBef>
                    <a:spcPts val="600"/>
                  </a:spcBef>
                  <a:spcAft>
                    <a:spcPts val="0"/>
                  </a:spcAft>
                  <a:buFont typeface="Arial" panose="020B0604020202020204" pitchFamily="34" charset="0"/>
                  <a:buChar char="•"/>
                  <a:tabLst>
                    <a:tab pos="1207937" algn="ctr"/>
                  </a:tabLst>
                </a:pPr>
                <a:r>
                  <a:rPr lang="en-US" sz="1700" dirty="0">
                    <a:solidFill>
                      <a:schemeClr val="tx1"/>
                    </a:solidFill>
                    <a:latin typeface="+mj-lt"/>
                  </a:rPr>
                  <a:t>The interval between service periods </a:t>
                </a:r>
                <a:r>
                  <a:rPr lang="en-US" sz="1700" b="1" dirty="0">
                    <a:solidFill>
                      <a:schemeClr val="tx1"/>
                    </a:solidFill>
                    <a:latin typeface="+mj-lt"/>
                  </a:rPr>
                  <a:t>in inventory </a:t>
                </a:r>
                <a:r>
                  <a:rPr lang="en-US" sz="1700" dirty="0">
                    <a:solidFill>
                      <a:schemeClr val="tx1"/>
                    </a:solidFill>
                    <a:latin typeface="+mj-lt"/>
                  </a:rPr>
                  <a:t>is small enough, that the </a:t>
                </a:r>
                <a:r>
                  <a:rPr lang="en-US" sz="1700" b="1" dirty="0">
                    <a:solidFill>
                      <a:schemeClr val="tx1"/>
                    </a:solidFill>
                    <a:latin typeface="+mj-lt"/>
                  </a:rPr>
                  <a:t>drift is negligible </a:t>
                </a:r>
                <a:r>
                  <a:rPr lang="en-US" sz="1700" dirty="0">
                    <a:solidFill>
                      <a:schemeClr val="tx1"/>
                    </a:solidFill>
                    <a:latin typeface="+mj-lt"/>
                  </a:rPr>
                  <a:t>or is managed by considerations made by the AMP AP in its DL transmission in a subsequent SP.</a:t>
                </a:r>
              </a:p>
              <a:p>
                <a:pPr marL="1028700" lvl="1" defTabSz="1187323" eaLnBrk="1" fontAlgn="auto" hangingPunct="1">
                  <a:lnSpc>
                    <a:spcPct val="90000"/>
                  </a:lnSpc>
                  <a:spcBef>
                    <a:spcPts val="400"/>
                  </a:spcBef>
                  <a:spcAft>
                    <a:spcPts val="0"/>
                  </a:spcAft>
                  <a:buFont typeface="Arial" panose="020B0604020202020204" pitchFamily="34" charset="0"/>
                  <a:buChar char="•"/>
                  <a:tabLst>
                    <a:tab pos="1207937" algn="ctr"/>
                  </a:tabLst>
                </a:pPr>
                <a:r>
                  <a:rPr lang="en-US" sz="1700" dirty="0">
                    <a:solidFill>
                      <a:schemeClr val="tx1"/>
                    </a:solidFill>
                    <a:latin typeface="+mj-lt"/>
                  </a:rPr>
                  <a:t>For a SP interval of 200ms as shown in [3], the drift that a </a:t>
                </a:r>
                <a14:m>
                  <m:oMath xmlns:m="http://schemas.openxmlformats.org/officeDocument/2006/math">
                    <m:sSup>
                      <m:sSupPr>
                        <m:ctrlPr>
                          <a:rPr lang="en-US" sz="1700" b="0" i="1" smtClean="0">
                            <a:solidFill>
                              <a:schemeClr val="tx1"/>
                            </a:solidFill>
                            <a:latin typeface="Cambria Math" panose="02040503050406030204" pitchFamily="18" charset="0"/>
                          </a:rPr>
                        </m:ctrlPr>
                      </m:sSupPr>
                      <m:e>
                        <m:r>
                          <a:rPr lang="en-US" sz="1700" b="0" i="1" smtClean="0">
                            <a:solidFill>
                              <a:schemeClr val="tx1"/>
                            </a:solidFill>
                            <a:latin typeface="Cambria Math" panose="02040503050406030204" pitchFamily="18" charset="0"/>
                          </a:rPr>
                          <m:t>10</m:t>
                        </m:r>
                      </m:e>
                      <m:sup>
                        <m:r>
                          <a:rPr lang="en-US" sz="1700" b="0" i="1" smtClean="0">
                            <a:solidFill>
                              <a:schemeClr val="tx1"/>
                            </a:solidFill>
                            <a:latin typeface="Cambria Math" panose="02040503050406030204" pitchFamily="18" charset="0"/>
                          </a:rPr>
                          <m:t>4</m:t>
                        </m:r>
                      </m:sup>
                    </m:sSup>
                  </m:oMath>
                </a14:m>
                <a:r>
                  <a:rPr lang="en-US" sz="1700" dirty="0">
                    <a:solidFill>
                      <a:schemeClr val="tx1"/>
                    </a:solidFill>
                    <a:latin typeface="+mj-lt"/>
                  </a:rPr>
                  <a:t>ppm clock can have is </a:t>
                </a:r>
                <a14:m>
                  <m:oMath xmlns:m="http://schemas.openxmlformats.org/officeDocument/2006/math">
                    <m:r>
                      <a:rPr lang="en-US" sz="1700" b="0" i="1" smtClean="0">
                        <a:solidFill>
                          <a:schemeClr val="tx1"/>
                        </a:solidFill>
                        <a:latin typeface="Cambria Math" panose="02040503050406030204" pitchFamily="18" charset="0"/>
                      </a:rPr>
                      <m:t>±</m:t>
                    </m:r>
                  </m:oMath>
                </a14:m>
                <a:r>
                  <a:rPr lang="en-US" sz="1700" dirty="0">
                    <a:solidFill>
                      <a:schemeClr val="tx1"/>
                    </a:solidFill>
                    <a:latin typeface="+mj-lt"/>
                  </a:rPr>
                  <a:t>2ms. The AMP AP can factor this clock drift in by allowing a 2ms gap (or 4ms gap, assuming no AMP STA clock correction) before transmitting the AMP Trigger in a subsequent SP.</a:t>
                </a:r>
              </a:p>
              <a:p>
                <a:pPr marL="1028700" lvl="1" defTabSz="1187323" eaLnBrk="1" fontAlgn="auto" hangingPunct="1">
                  <a:lnSpc>
                    <a:spcPct val="90000"/>
                  </a:lnSpc>
                  <a:spcBef>
                    <a:spcPts val="400"/>
                  </a:spcBef>
                  <a:spcAft>
                    <a:spcPts val="0"/>
                  </a:spcAft>
                  <a:buFont typeface="Arial" panose="020B0604020202020204" pitchFamily="34" charset="0"/>
                  <a:buChar char="•"/>
                  <a:tabLst>
                    <a:tab pos="1207937" algn="ctr"/>
                  </a:tabLst>
                </a:pPr>
                <a:r>
                  <a:rPr lang="en-US" sz="1700" dirty="0">
                    <a:solidFill>
                      <a:schemeClr val="tx1"/>
                    </a:solidFill>
                    <a:latin typeface="+mj-lt"/>
                  </a:rPr>
                  <a:t>The minimum wake up duration for an AMP STA is also designed based on the maximum drift for this 200ms SP interval, i.e. &lt;5ms.</a:t>
                </a:r>
              </a:p>
              <a:p>
                <a:pPr marL="1028700" lvl="1" defTabSz="1187323" eaLnBrk="1" fontAlgn="auto" hangingPunct="1">
                  <a:lnSpc>
                    <a:spcPct val="90000"/>
                  </a:lnSpc>
                  <a:spcBef>
                    <a:spcPts val="400"/>
                  </a:spcBef>
                  <a:spcAft>
                    <a:spcPts val="0"/>
                  </a:spcAft>
                  <a:buFont typeface="Arial" panose="020B0604020202020204" pitchFamily="34" charset="0"/>
                  <a:buChar char="•"/>
                  <a:tabLst>
                    <a:tab pos="1207937" algn="ctr"/>
                  </a:tabLst>
                </a:pPr>
                <a:r>
                  <a:rPr lang="en-US" sz="1700" dirty="0">
                    <a:solidFill>
                      <a:schemeClr val="tx1"/>
                    </a:solidFill>
                    <a:latin typeface="+mj-lt"/>
                  </a:rPr>
                  <a:t>The impact of missing a service period (or AMP Trigger), is sleeping till the subsequent DL Trigger in service period after ~200ms.</a:t>
                </a:r>
              </a:p>
            </p:txBody>
          </p:sp>
        </mc:Choice>
        <mc:Fallback xmlns="">
          <p:sp>
            <p:nvSpPr>
              <p:cNvPr id="4" name="Rectangle 3">
                <a:extLst>
                  <a:ext uri="{FF2B5EF4-FFF2-40B4-BE49-F238E27FC236}">
                    <a16:creationId xmlns:a16="http://schemas.microsoft.com/office/drawing/2014/main" id="{9BF84C1B-9675-44CE-A45A-009A0A9B0543}"/>
                  </a:ext>
                </a:extLst>
              </p:cNvPr>
              <p:cNvSpPr>
                <a:spLocks noRot="1" noChangeAspect="1" noMove="1" noResize="1" noEditPoints="1" noAdjustHandles="1" noChangeArrowheads="1" noChangeShapeType="1" noTextEdit="1"/>
              </p:cNvSpPr>
              <p:nvPr/>
            </p:nvSpPr>
            <p:spPr>
              <a:xfrm>
                <a:off x="709708" y="1280971"/>
                <a:ext cx="10772584" cy="2913105"/>
              </a:xfrm>
              <a:prstGeom prst="rect">
                <a:avLst/>
              </a:prstGeom>
              <a:blipFill>
                <a:blip r:embed="rId3"/>
                <a:stretch>
                  <a:fillRect l="-283" t="-1464" b="-1883"/>
                </a:stretch>
              </a:blipFill>
            </p:spPr>
            <p:txBody>
              <a:bodyPr/>
              <a:lstStyle/>
              <a:p>
                <a:r>
                  <a:rPr lang="en-SG">
                    <a:noFill/>
                  </a:rPr>
                  <a:t> </a:t>
                </a:r>
              </a:p>
            </p:txBody>
          </p:sp>
        </mc:Fallback>
      </mc:AlternateContent>
      <p:sp>
        <p:nvSpPr>
          <p:cNvPr id="9" name="Rectangle 8">
            <a:extLst>
              <a:ext uri="{FF2B5EF4-FFF2-40B4-BE49-F238E27FC236}">
                <a16:creationId xmlns:a16="http://schemas.microsoft.com/office/drawing/2014/main" id="{DBFFE7AD-710D-4602-A048-54B1AEBB7204}"/>
              </a:ext>
            </a:extLst>
          </p:cNvPr>
          <p:cNvSpPr/>
          <p:nvPr/>
        </p:nvSpPr>
        <p:spPr>
          <a:xfrm>
            <a:off x="709708" y="4133469"/>
            <a:ext cx="5762981" cy="2365263"/>
          </a:xfrm>
          <a:prstGeom prst="rect">
            <a:avLst/>
          </a:prstGeom>
        </p:spPr>
        <p:txBody>
          <a:bodyPr wrap="square">
            <a:spAutoFit/>
          </a:bodyPr>
          <a:lstStyle/>
          <a:p>
            <a:pPr marL="285750" indent="-285750" defTabSz="1187323" eaLnBrk="1" fontAlgn="auto" hangingPunct="1">
              <a:lnSpc>
                <a:spcPct val="90000"/>
              </a:lnSpc>
              <a:spcBef>
                <a:spcPts val="600"/>
              </a:spcBef>
              <a:spcAft>
                <a:spcPts val="0"/>
              </a:spcAft>
              <a:buFont typeface="Arial" panose="020B0604020202020204" pitchFamily="34" charset="0"/>
              <a:buChar char="•"/>
              <a:tabLst>
                <a:tab pos="1207937" algn="ctr"/>
              </a:tabLst>
            </a:pPr>
            <a:r>
              <a:rPr lang="en-US" sz="1700" dirty="0">
                <a:solidFill>
                  <a:schemeClr val="tx1"/>
                </a:solidFill>
                <a:latin typeface="+mj-lt"/>
              </a:rPr>
              <a:t>The SP parameters carried in the AMP Trigger may have smaller overhead</a:t>
            </a:r>
          </a:p>
          <a:p>
            <a:pPr marL="1028700" lvl="1" defTabSz="1187323" eaLnBrk="1" fontAlgn="auto" hangingPunct="1">
              <a:lnSpc>
                <a:spcPct val="90000"/>
              </a:lnSpc>
              <a:spcBef>
                <a:spcPts val="400"/>
              </a:spcBef>
              <a:spcAft>
                <a:spcPts val="0"/>
              </a:spcAft>
              <a:buFont typeface="Arial" panose="020B0604020202020204" pitchFamily="34" charset="0"/>
              <a:buChar char="•"/>
              <a:tabLst>
                <a:tab pos="1207937" algn="ctr"/>
              </a:tabLst>
            </a:pPr>
            <a:r>
              <a:rPr lang="en-US" sz="1700" dirty="0">
                <a:solidFill>
                  <a:schemeClr val="tx1"/>
                </a:solidFill>
                <a:latin typeface="+mj-lt"/>
              </a:rPr>
              <a:t>Start time maybe less than equal to the Service Period interval, therefore a short TSF carried in the AMP Trigger is sufficient (TSF of 8 bits is sufficient for &lt;200ms start time indication) </a:t>
            </a:r>
          </a:p>
          <a:p>
            <a:pPr marL="1028700" lvl="1" defTabSz="1187323" eaLnBrk="1" fontAlgn="auto" hangingPunct="1">
              <a:lnSpc>
                <a:spcPct val="90000"/>
              </a:lnSpc>
              <a:spcBef>
                <a:spcPts val="400"/>
              </a:spcBef>
              <a:spcAft>
                <a:spcPts val="0"/>
              </a:spcAft>
              <a:buFont typeface="Arial" panose="020B0604020202020204" pitchFamily="34" charset="0"/>
              <a:buChar char="•"/>
              <a:tabLst>
                <a:tab pos="1207937" algn="ctr"/>
              </a:tabLst>
            </a:pPr>
            <a:r>
              <a:rPr lang="en-US" sz="1700" dirty="0">
                <a:solidFill>
                  <a:schemeClr val="tx1"/>
                </a:solidFill>
                <a:latin typeface="+mj-lt"/>
              </a:rPr>
              <a:t>SP interval of 200ms can also be expressed with fewer bits (at most 8 bits, fewer depending on the encoding used)</a:t>
            </a:r>
          </a:p>
        </p:txBody>
      </p:sp>
    </p:spTree>
    <p:extLst>
      <p:ext uri="{BB962C8B-B14F-4D97-AF65-F5344CB8AC3E}">
        <p14:creationId xmlns:p14="http://schemas.microsoft.com/office/powerpoint/2010/main" val="2046850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C6A225D-CC72-46D4-B04F-837434E9C6E8}"/>
              </a:ext>
            </a:extLst>
          </p:cNvPr>
          <p:cNvSpPr>
            <a:spLocks noGrp="1"/>
          </p:cNvSpPr>
          <p:nvPr>
            <p:ph type="sldNum" idx="10"/>
          </p:nvPr>
        </p:nvSpPr>
        <p:spPr/>
        <p:txBody>
          <a:bodyPr/>
          <a:lstStyle/>
          <a:p>
            <a:pPr>
              <a:defRPr/>
            </a:pPr>
            <a:r>
              <a:rPr lang="en-US" altLang="en-US"/>
              <a:t>Slide </a:t>
            </a:r>
            <a:fld id="{49DFBF5E-CB2C-45B5-BBB9-429FD974229E}" type="slidenum">
              <a:rPr lang="en-US" altLang="en-US" smtClean="0"/>
              <a:pPr>
                <a:defRPr/>
              </a:pPr>
              <a:t>5</a:t>
            </a:fld>
            <a:endParaRPr lang="en-US" altLang="en-US" dirty="0"/>
          </a:p>
        </p:txBody>
      </p:sp>
      <p:sp>
        <p:nvSpPr>
          <p:cNvPr id="5" name="Title 1">
            <a:extLst>
              <a:ext uri="{FF2B5EF4-FFF2-40B4-BE49-F238E27FC236}">
                <a16:creationId xmlns:a16="http://schemas.microsoft.com/office/drawing/2014/main" id="{594BFC05-F7BA-42D0-B699-4334EE8719B5}"/>
              </a:ext>
            </a:extLst>
          </p:cNvPr>
          <p:cNvSpPr txBox="1">
            <a:spLocks/>
          </p:cNvSpPr>
          <p:nvPr/>
        </p:nvSpPr>
        <p:spPr>
          <a:xfrm>
            <a:off x="1007436" y="702557"/>
            <a:ext cx="10352617" cy="509994"/>
          </a:xfrm>
          <a:prstGeom prst="rect">
            <a:avLst/>
          </a:prstGeom>
        </p:spPr>
        <p:txBody>
          <a:bodyPr/>
          <a:lst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a:lstStyle>
          <a:p>
            <a:r>
              <a:rPr lang="en-US" altLang="zh-CN" sz="2800" b="1" kern="1200" dirty="0">
                <a:solidFill>
                  <a:srgbClr val="1D1D1A"/>
                </a:solidFill>
                <a:latin typeface="Arial" panose="020B0604020202020204" pitchFamily="34" charset="0"/>
                <a:ea typeface="Microsoft YaHei" panose="020B0503020204020204" pitchFamily="34" charset="-122"/>
              </a:rPr>
              <a:t>The implication of different use cases (2/2)</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9BF84C1B-9675-44CE-A45A-009A0A9B0543}"/>
                  </a:ext>
                </a:extLst>
              </p:cNvPr>
              <p:cNvSpPr/>
              <p:nvPr/>
            </p:nvSpPr>
            <p:spPr>
              <a:xfrm>
                <a:off x="724016" y="1327963"/>
                <a:ext cx="10636037" cy="5339923"/>
              </a:xfrm>
              <a:prstGeom prst="rect">
                <a:avLst/>
              </a:prstGeom>
            </p:spPr>
            <p:txBody>
              <a:bodyPr wrap="square">
                <a:spAutoFit/>
              </a:bodyPr>
              <a:lstStyle/>
              <a:p>
                <a:pPr marL="285750" indent="-285750" defTabSz="1187323" eaLnBrk="1" fontAlgn="auto" hangingPunct="1">
                  <a:lnSpc>
                    <a:spcPct val="90000"/>
                  </a:lnSpc>
                  <a:spcBef>
                    <a:spcPts val="600"/>
                  </a:spcBef>
                  <a:spcAft>
                    <a:spcPts val="0"/>
                  </a:spcAft>
                  <a:buFont typeface="Arial" panose="020B0604020202020204" pitchFamily="34" charset="0"/>
                  <a:buChar char="•"/>
                  <a:tabLst>
                    <a:tab pos="1207937" algn="ctr"/>
                  </a:tabLst>
                </a:pPr>
                <a:r>
                  <a:rPr lang="en-US" sz="1700" dirty="0">
                    <a:solidFill>
                      <a:schemeClr val="tx1"/>
                    </a:solidFill>
                    <a:latin typeface="+mj-lt"/>
                  </a:rPr>
                  <a:t>However, </a:t>
                </a:r>
                <a:r>
                  <a:rPr lang="en-US" sz="1700" b="1" dirty="0">
                    <a:solidFill>
                      <a:schemeClr val="tx1"/>
                    </a:solidFill>
                    <a:latin typeface="+mj-lt"/>
                  </a:rPr>
                  <a:t>when AMP service period is used for a low duty cycle operation </a:t>
                </a:r>
                <a:r>
                  <a:rPr lang="en-US" sz="1700" dirty="0">
                    <a:solidFill>
                      <a:schemeClr val="tx1"/>
                    </a:solidFill>
                    <a:latin typeface="+mj-lt"/>
                  </a:rPr>
                  <a:t>like a 12-hourly sensor report [4], the purpose of using the AMP SP and the implications are significantly different:</a:t>
                </a:r>
              </a:p>
              <a:p>
                <a:pPr marL="1028700" lvl="1" defTabSz="1187323" eaLnBrk="1" fontAlgn="auto" hangingPunct="1">
                  <a:lnSpc>
                    <a:spcPct val="90000"/>
                  </a:lnSpc>
                  <a:spcBef>
                    <a:spcPts val="400"/>
                  </a:spcBef>
                  <a:spcAft>
                    <a:spcPts val="0"/>
                  </a:spcAft>
                  <a:buFont typeface="Arial" panose="020B0604020202020204" pitchFamily="34" charset="0"/>
                  <a:buChar char="•"/>
                  <a:tabLst>
                    <a:tab pos="1207937" algn="ctr"/>
                  </a:tabLst>
                </a:pPr>
                <a:r>
                  <a:rPr lang="en-US" sz="1700" b="1" dirty="0">
                    <a:solidFill>
                      <a:schemeClr val="tx1"/>
                    </a:solidFill>
                    <a:latin typeface="+mj-lt"/>
                  </a:rPr>
                  <a:t>The goal is primarily power savings </a:t>
                </a:r>
                <a:r>
                  <a:rPr lang="en-US" sz="1700" dirty="0">
                    <a:solidFill>
                      <a:schemeClr val="tx1"/>
                    </a:solidFill>
                    <a:latin typeface="+mj-lt"/>
                  </a:rPr>
                  <a:t>(not requiring an AMP STA to stay awake or channel sense in the interim ~12hours saves </a:t>
                </a:r>
                <a:r>
                  <a:rPr lang="en-US" sz="1700" dirty="0" err="1">
                    <a:solidFill>
                      <a:schemeClr val="tx1"/>
                    </a:solidFill>
                    <a:latin typeface="+mj-lt"/>
                  </a:rPr>
                  <a:t>mJ</a:t>
                </a:r>
                <a:r>
                  <a:rPr lang="en-US" sz="1700" dirty="0">
                    <a:solidFill>
                      <a:schemeClr val="tx1"/>
                    </a:solidFill>
                    <a:latin typeface="+mj-lt"/>
                  </a:rPr>
                  <a:t> of energy, and 1000x full capacitor charges [5])</a:t>
                </a:r>
              </a:p>
              <a:p>
                <a:pPr marL="1028700" lvl="1" defTabSz="1187323" eaLnBrk="1" fontAlgn="auto" hangingPunct="1">
                  <a:lnSpc>
                    <a:spcPct val="90000"/>
                  </a:lnSpc>
                  <a:spcBef>
                    <a:spcPts val="400"/>
                  </a:spcBef>
                  <a:spcAft>
                    <a:spcPts val="0"/>
                  </a:spcAft>
                  <a:buFont typeface="Arial" panose="020B0604020202020204" pitchFamily="34" charset="0"/>
                  <a:buChar char="•"/>
                  <a:tabLst>
                    <a:tab pos="1207937" algn="ctr"/>
                  </a:tabLst>
                </a:pPr>
                <a:r>
                  <a:rPr lang="en-US" sz="1700" b="1" dirty="0">
                    <a:solidFill>
                      <a:schemeClr val="tx1"/>
                    </a:solidFill>
                    <a:latin typeface="+mj-lt"/>
                  </a:rPr>
                  <a:t>Clock drift and correction are significant</a:t>
                </a:r>
                <a:r>
                  <a:rPr lang="en-US" sz="1700" dirty="0">
                    <a:solidFill>
                      <a:schemeClr val="tx1"/>
                    </a:solidFill>
                    <a:latin typeface="+mj-lt"/>
                  </a:rPr>
                  <a:t>. For a 12 hour SP interval, the drift can be </a:t>
                </a:r>
                <a14:m>
                  <m:oMath xmlns:m="http://schemas.openxmlformats.org/officeDocument/2006/math">
                    <m:r>
                      <a:rPr lang="en-US" sz="1700" b="1" i="1">
                        <a:solidFill>
                          <a:schemeClr val="tx1"/>
                        </a:solidFill>
                        <a:latin typeface="Cambria Math" panose="02040503050406030204" pitchFamily="18" charset="0"/>
                      </a:rPr>
                      <m:t>±</m:t>
                    </m:r>
                  </m:oMath>
                </a14:m>
                <a:r>
                  <a:rPr lang="en-US" sz="1700" b="1" dirty="0">
                    <a:solidFill>
                      <a:schemeClr val="tx1"/>
                    </a:solidFill>
                    <a:latin typeface="+mj-lt"/>
                  </a:rPr>
                  <a:t>432s</a:t>
                </a:r>
                <a:r>
                  <a:rPr lang="en-US" sz="1700" dirty="0">
                    <a:solidFill>
                      <a:schemeClr val="tx1"/>
                    </a:solidFill>
                    <a:latin typeface="+mj-lt"/>
                  </a:rPr>
                  <a:t>. A dedicated clock correction service for AMP SP (i.e. relative clock correction with AMP SP Advert [1]) or AMP TSF through an AMP Beacon is required.</a:t>
                </a:r>
              </a:p>
              <a:p>
                <a:pPr marL="1028700" lvl="1" defTabSz="1187323" eaLnBrk="1" fontAlgn="auto" hangingPunct="1">
                  <a:lnSpc>
                    <a:spcPct val="90000"/>
                  </a:lnSpc>
                  <a:spcBef>
                    <a:spcPts val="400"/>
                  </a:spcBef>
                  <a:spcAft>
                    <a:spcPts val="0"/>
                  </a:spcAft>
                  <a:buFont typeface="Arial" panose="020B0604020202020204" pitchFamily="34" charset="0"/>
                  <a:buChar char="•"/>
                  <a:tabLst>
                    <a:tab pos="1207937" algn="ctr"/>
                  </a:tabLst>
                </a:pPr>
                <a:r>
                  <a:rPr lang="en-US" sz="1700" dirty="0">
                    <a:solidFill>
                      <a:schemeClr val="tx1"/>
                    </a:solidFill>
                    <a:latin typeface="+mj-lt"/>
                  </a:rPr>
                  <a:t>The minimum wake duration for this use case </a:t>
                </a:r>
                <a:r>
                  <a:rPr lang="en-US" sz="1700" b="1" dirty="0">
                    <a:solidFill>
                      <a:schemeClr val="tx1"/>
                    </a:solidFill>
                    <a:latin typeface="+mj-lt"/>
                  </a:rPr>
                  <a:t>should be longer (100ms to 1s) </a:t>
                </a:r>
                <a:r>
                  <a:rPr lang="en-US" sz="1700" dirty="0">
                    <a:solidFill>
                      <a:schemeClr val="tx1"/>
                    </a:solidFill>
                    <a:latin typeface="+mj-lt"/>
                  </a:rPr>
                  <a:t>to allow the AMP AP flexibility in transmitting clock synchronization frames.</a:t>
                </a:r>
              </a:p>
              <a:p>
                <a:pPr marL="1028700" lvl="1" defTabSz="1187323" eaLnBrk="1" fontAlgn="auto" hangingPunct="1">
                  <a:lnSpc>
                    <a:spcPct val="90000"/>
                  </a:lnSpc>
                  <a:spcBef>
                    <a:spcPts val="400"/>
                  </a:spcBef>
                  <a:spcAft>
                    <a:spcPts val="0"/>
                  </a:spcAft>
                  <a:buFont typeface="Arial" panose="020B0604020202020204" pitchFamily="34" charset="0"/>
                  <a:buChar char="•"/>
                  <a:tabLst>
                    <a:tab pos="1207937" algn="ctr"/>
                  </a:tabLst>
                </a:pPr>
                <a:r>
                  <a:rPr lang="en-US" sz="1700" dirty="0">
                    <a:solidFill>
                      <a:schemeClr val="tx1"/>
                    </a:solidFill>
                    <a:latin typeface="+mj-lt"/>
                  </a:rPr>
                  <a:t>The impact of missing a service period or clock correction implies communication cut off with the AMP STA for the SP interval which maybe several hours.</a:t>
                </a:r>
              </a:p>
              <a:p>
                <a:pPr marL="285750" indent="-285750" defTabSz="1187323" eaLnBrk="1" fontAlgn="auto" hangingPunct="1">
                  <a:lnSpc>
                    <a:spcPct val="90000"/>
                  </a:lnSpc>
                  <a:spcBef>
                    <a:spcPts val="600"/>
                  </a:spcBef>
                  <a:spcAft>
                    <a:spcPts val="0"/>
                  </a:spcAft>
                  <a:buFont typeface="Arial" panose="020B0604020202020204" pitchFamily="34" charset="0"/>
                  <a:buChar char="•"/>
                  <a:tabLst>
                    <a:tab pos="1207937" algn="ctr"/>
                  </a:tabLst>
                </a:pPr>
                <a:r>
                  <a:rPr lang="en-US" sz="1700" dirty="0">
                    <a:solidFill>
                      <a:schemeClr val="tx1"/>
                    </a:solidFill>
                    <a:latin typeface="+mj-lt"/>
                  </a:rPr>
                  <a:t>The SP parameters may be carried in an AMP Trigger, however they must be carried at a deterministic interval. This points to a broadcast frame from the AMP AP (i.e. SP Advert or AMP Beacon). The presence of the SP Parameters in an AMP Trigger is configurable (maybe present) for the sensor use case, but may always be present in a Broadcast frame to support AMP SP operations for low duty cycle cases.</a:t>
                </a:r>
              </a:p>
              <a:p>
                <a:pPr marL="1028700" lvl="1" defTabSz="1187323" eaLnBrk="1" fontAlgn="auto" hangingPunct="1">
                  <a:lnSpc>
                    <a:spcPct val="90000"/>
                  </a:lnSpc>
                  <a:spcBef>
                    <a:spcPts val="400"/>
                  </a:spcBef>
                  <a:spcAft>
                    <a:spcPts val="0"/>
                  </a:spcAft>
                  <a:buFont typeface="Arial" panose="020B0604020202020204" pitchFamily="34" charset="0"/>
                  <a:buChar char="•"/>
                  <a:tabLst>
                    <a:tab pos="1207937" algn="ctr"/>
                  </a:tabLst>
                </a:pPr>
                <a:r>
                  <a:rPr lang="en-US" sz="1700" dirty="0">
                    <a:solidFill>
                      <a:schemeClr val="tx1"/>
                    </a:solidFill>
                    <a:latin typeface="+mj-lt"/>
                  </a:rPr>
                  <a:t>SP Parameters overhead (3-4 octets [1]): Start time (12 bits), SP Interval (8 bits), SP minimum wake up duration (4 bits, maybe configurable based on SP Interval), SP ID (4 bits)</a:t>
                </a:r>
              </a:p>
              <a:p>
                <a:pPr marL="1028700" lvl="1" defTabSz="1187323" eaLnBrk="1" fontAlgn="auto" hangingPunct="1">
                  <a:lnSpc>
                    <a:spcPct val="90000"/>
                  </a:lnSpc>
                  <a:spcBef>
                    <a:spcPts val="400"/>
                  </a:spcBef>
                  <a:spcAft>
                    <a:spcPts val="0"/>
                  </a:spcAft>
                  <a:buFont typeface="Arial" panose="020B0604020202020204" pitchFamily="34" charset="0"/>
                  <a:buChar char="•"/>
                  <a:tabLst>
                    <a:tab pos="1207937" algn="ctr"/>
                  </a:tabLst>
                </a:pPr>
                <a:r>
                  <a:rPr lang="en-US" sz="1700" dirty="0">
                    <a:solidFill>
                      <a:schemeClr val="tx1"/>
                    </a:solidFill>
                    <a:latin typeface="+mj-lt"/>
                  </a:rPr>
                  <a:t>SP Timing Correction (3 octets [1]): SP Advert count (10 bits), SP Advert Interval (12 bits) </a:t>
                </a:r>
                <a:r>
                  <a:rPr lang="en-US" sz="1700" u="sng" dirty="0">
                    <a:solidFill>
                      <a:schemeClr val="tx1"/>
                    </a:solidFill>
                    <a:latin typeface="+mj-lt"/>
                  </a:rPr>
                  <a:t>OR</a:t>
                </a:r>
                <a:r>
                  <a:rPr lang="en-US" sz="1700" dirty="0">
                    <a:solidFill>
                      <a:schemeClr val="tx1"/>
                    </a:solidFill>
                    <a:latin typeface="+mj-lt"/>
                  </a:rPr>
                  <a:t> TSF (24 bits) [6] – note that </a:t>
                </a:r>
                <a:r>
                  <a:rPr lang="en-US" sz="1700" i="1" u="sng" dirty="0">
                    <a:solidFill>
                      <a:schemeClr val="tx1"/>
                    </a:solidFill>
                    <a:latin typeface="+mj-lt"/>
                  </a:rPr>
                  <a:t>8 bits AMP TSF is the AMP Trigger is not sufficient if used to support low duty cycle cases</a:t>
                </a:r>
              </a:p>
            </p:txBody>
          </p:sp>
        </mc:Choice>
        <mc:Fallback xmlns="">
          <p:sp>
            <p:nvSpPr>
              <p:cNvPr id="4" name="Rectangle 3">
                <a:extLst>
                  <a:ext uri="{FF2B5EF4-FFF2-40B4-BE49-F238E27FC236}">
                    <a16:creationId xmlns:a16="http://schemas.microsoft.com/office/drawing/2014/main" id="{9BF84C1B-9675-44CE-A45A-009A0A9B0543}"/>
                  </a:ext>
                </a:extLst>
              </p:cNvPr>
              <p:cNvSpPr>
                <a:spLocks noRot="1" noChangeAspect="1" noMove="1" noResize="1" noEditPoints="1" noAdjustHandles="1" noChangeArrowheads="1" noChangeShapeType="1" noTextEdit="1"/>
              </p:cNvSpPr>
              <p:nvPr/>
            </p:nvSpPr>
            <p:spPr>
              <a:xfrm>
                <a:off x="724016" y="1327963"/>
                <a:ext cx="10636037" cy="5339923"/>
              </a:xfrm>
              <a:prstGeom prst="rect">
                <a:avLst/>
              </a:prstGeom>
              <a:blipFill>
                <a:blip r:embed="rId2"/>
                <a:stretch>
                  <a:fillRect l="-287" t="-913" r="-573"/>
                </a:stretch>
              </a:blipFill>
            </p:spPr>
            <p:txBody>
              <a:bodyPr/>
              <a:lstStyle/>
              <a:p>
                <a:r>
                  <a:rPr lang="en-SG">
                    <a:noFill/>
                  </a:rPr>
                  <a:t> </a:t>
                </a:r>
              </a:p>
            </p:txBody>
          </p:sp>
        </mc:Fallback>
      </mc:AlternateContent>
    </p:spTree>
    <p:extLst>
      <p:ext uri="{BB962C8B-B14F-4D97-AF65-F5344CB8AC3E}">
        <p14:creationId xmlns:p14="http://schemas.microsoft.com/office/powerpoint/2010/main" val="2983846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C6A225D-CC72-46D4-B04F-837434E9C6E8}"/>
              </a:ext>
            </a:extLst>
          </p:cNvPr>
          <p:cNvSpPr>
            <a:spLocks noGrp="1"/>
          </p:cNvSpPr>
          <p:nvPr>
            <p:ph type="sldNum" idx="10"/>
          </p:nvPr>
        </p:nvSpPr>
        <p:spPr/>
        <p:txBody>
          <a:bodyPr/>
          <a:lstStyle/>
          <a:p>
            <a:pPr>
              <a:defRPr/>
            </a:pPr>
            <a:r>
              <a:rPr lang="en-US" altLang="en-US"/>
              <a:t>Slide </a:t>
            </a:r>
            <a:fld id="{49DFBF5E-CB2C-45B5-BBB9-429FD974229E}" type="slidenum">
              <a:rPr lang="en-US" altLang="en-US" smtClean="0"/>
              <a:pPr>
                <a:defRPr/>
              </a:pPr>
              <a:t>6</a:t>
            </a:fld>
            <a:endParaRPr lang="en-US" altLang="en-US" dirty="0"/>
          </a:p>
        </p:txBody>
      </p:sp>
      <p:sp>
        <p:nvSpPr>
          <p:cNvPr id="5" name="Title 1">
            <a:extLst>
              <a:ext uri="{FF2B5EF4-FFF2-40B4-BE49-F238E27FC236}">
                <a16:creationId xmlns:a16="http://schemas.microsoft.com/office/drawing/2014/main" id="{594BFC05-F7BA-42D0-B699-4334EE8719B5}"/>
              </a:ext>
            </a:extLst>
          </p:cNvPr>
          <p:cNvSpPr txBox="1">
            <a:spLocks/>
          </p:cNvSpPr>
          <p:nvPr/>
        </p:nvSpPr>
        <p:spPr>
          <a:xfrm>
            <a:off x="1007436" y="702557"/>
            <a:ext cx="10352617" cy="509994"/>
          </a:xfrm>
          <a:prstGeom prst="rect">
            <a:avLst/>
          </a:prstGeom>
        </p:spPr>
        <p:txBody>
          <a:bodyPr/>
          <a:lst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a:lstStyle>
          <a:p>
            <a:r>
              <a:rPr lang="en-US" altLang="zh-CN" sz="2400" b="1" kern="1200" dirty="0">
                <a:solidFill>
                  <a:srgbClr val="1D1D1A"/>
                </a:solidFill>
                <a:latin typeface="Arial" panose="020B0604020202020204" pitchFamily="34" charset="0"/>
                <a:ea typeface="Microsoft YaHei" panose="020B0503020204020204" pitchFamily="34" charset="-122"/>
              </a:rPr>
              <a:t>AMP Service Period Signaling for Low Duty Cycle Operations</a:t>
            </a:r>
          </a:p>
        </p:txBody>
      </p:sp>
      <p:sp>
        <p:nvSpPr>
          <p:cNvPr id="19" name="Rectangle 18">
            <a:extLst>
              <a:ext uri="{FF2B5EF4-FFF2-40B4-BE49-F238E27FC236}">
                <a16:creationId xmlns:a16="http://schemas.microsoft.com/office/drawing/2014/main" id="{B8258C39-E713-4A5F-8D24-5FA334E45B1E}"/>
              </a:ext>
            </a:extLst>
          </p:cNvPr>
          <p:cNvSpPr/>
          <p:nvPr/>
        </p:nvSpPr>
        <p:spPr>
          <a:xfrm>
            <a:off x="191344" y="1715286"/>
            <a:ext cx="3384376" cy="2031325"/>
          </a:xfrm>
          <a:prstGeom prst="rect">
            <a:avLst/>
          </a:prstGeom>
        </p:spPr>
        <p:txBody>
          <a:bodyPr wrap="square">
            <a:spAutoFit/>
          </a:bodyPr>
          <a:lstStyle/>
          <a:p>
            <a:pPr marL="265113" indent="-265113">
              <a:lnSpc>
                <a:spcPct val="100000"/>
              </a:lnSpc>
              <a:buFont typeface="+mj-lt"/>
              <a:buAutoNum type="arabicPeriod"/>
            </a:pPr>
            <a:r>
              <a:rPr lang="en-US" sz="1400" dirty="0">
                <a:solidFill>
                  <a:srgbClr val="191919"/>
                </a:solidFill>
                <a:latin typeface="Arial" panose="020B0604020202020204" pitchFamily="34" charset="0"/>
              </a:rPr>
              <a:t>Broadcast frame carries SP Parameters at a </a:t>
            </a:r>
            <a:r>
              <a:rPr lang="en-US" sz="1400" b="1" dirty="0">
                <a:solidFill>
                  <a:srgbClr val="191919"/>
                </a:solidFill>
                <a:latin typeface="Arial" panose="020B0604020202020204" pitchFamily="34" charset="0"/>
              </a:rPr>
              <a:t>relaxed periodicity</a:t>
            </a:r>
            <a:endParaRPr lang="en-US" sz="1400" dirty="0"/>
          </a:p>
          <a:p>
            <a:pPr marL="265113" indent="-265113">
              <a:lnSpc>
                <a:spcPct val="100000"/>
              </a:lnSpc>
              <a:buFont typeface="+mj-lt"/>
              <a:buAutoNum type="arabicPeriod"/>
            </a:pPr>
            <a:r>
              <a:rPr lang="en-US" sz="1400" dirty="0">
                <a:solidFill>
                  <a:srgbClr val="191919"/>
                </a:solidFill>
                <a:latin typeface="Arial" panose="020B0604020202020204" pitchFamily="34" charset="0"/>
              </a:rPr>
              <a:t>Timing correction frames (SP Advert) only </a:t>
            </a:r>
            <a:r>
              <a:rPr lang="en-US" sz="1400" b="1" dirty="0">
                <a:solidFill>
                  <a:srgbClr val="191919"/>
                </a:solidFill>
                <a:latin typeface="Arial" panose="020B0604020202020204" pitchFamily="34" charset="0"/>
              </a:rPr>
              <a:t>transmitted prior to the start of the AMP SP at an interval &lt; min. wake duration </a:t>
            </a:r>
            <a:r>
              <a:rPr lang="en-US" sz="1400" dirty="0">
                <a:solidFill>
                  <a:srgbClr val="191919"/>
                </a:solidFill>
                <a:latin typeface="Arial" panose="020B0604020202020204" pitchFamily="34" charset="0"/>
              </a:rPr>
              <a:t>(</a:t>
            </a:r>
            <a:r>
              <a:rPr lang="en-US" sz="1400" i="1" u="sng" dirty="0">
                <a:solidFill>
                  <a:srgbClr val="191919"/>
                </a:solidFill>
                <a:latin typeface="Arial" panose="020B0604020202020204" pitchFamily="34" charset="0"/>
              </a:rPr>
              <a:t>burst frames with low overall channel utilization</a:t>
            </a:r>
            <a:r>
              <a:rPr lang="en-US" sz="1400" dirty="0">
                <a:solidFill>
                  <a:srgbClr val="191919"/>
                </a:solidFill>
                <a:latin typeface="Arial" panose="020B0604020202020204" pitchFamily="34" charset="0"/>
              </a:rPr>
              <a:t>)</a:t>
            </a:r>
            <a:endParaRPr lang="en-US" sz="1400" dirty="0"/>
          </a:p>
          <a:p>
            <a:pPr marL="265113" indent="-265113">
              <a:buFont typeface="+mj-lt"/>
              <a:buAutoNum type="arabicPeriod"/>
            </a:pPr>
            <a:r>
              <a:rPr lang="en-US" sz="1400" b="1" dirty="0">
                <a:solidFill>
                  <a:srgbClr val="191919"/>
                </a:solidFill>
                <a:latin typeface="Arial" panose="020B0604020202020204" pitchFamily="34" charset="0"/>
              </a:rPr>
              <a:t>AMP Trigger frame reserved for channel access parameters</a:t>
            </a:r>
            <a:endParaRPr lang="en-SG" sz="1400" dirty="0"/>
          </a:p>
        </p:txBody>
      </p:sp>
      <p:sp>
        <p:nvSpPr>
          <p:cNvPr id="20" name="Rectangle 19">
            <a:extLst>
              <a:ext uri="{FF2B5EF4-FFF2-40B4-BE49-F238E27FC236}">
                <a16:creationId xmlns:a16="http://schemas.microsoft.com/office/drawing/2014/main" id="{57E8C4B3-D97C-47E0-994B-135AE071DBC5}"/>
              </a:ext>
            </a:extLst>
          </p:cNvPr>
          <p:cNvSpPr/>
          <p:nvPr/>
        </p:nvSpPr>
        <p:spPr>
          <a:xfrm>
            <a:off x="191344" y="4076860"/>
            <a:ext cx="3528392" cy="1600438"/>
          </a:xfrm>
          <a:prstGeom prst="rect">
            <a:avLst/>
          </a:prstGeom>
        </p:spPr>
        <p:txBody>
          <a:bodyPr wrap="square">
            <a:spAutoFit/>
          </a:bodyPr>
          <a:lstStyle/>
          <a:p>
            <a:pPr marL="265113" indent="-250825">
              <a:lnSpc>
                <a:spcPct val="100000"/>
              </a:lnSpc>
              <a:buFont typeface="+mj-lt"/>
              <a:buAutoNum type="arabicPeriod"/>
            </a:pPr>
            <a:r>
              <a:rPr lang="en-US" sz="1400" dirty="0">
                <a:solidFill>
                  <a:srgbClr val="191919"/>
                </a:solidFill>
                <a:latin typeface="Arial" panose="020B0604020202020204" pitchFamily="34" charset="0"/>
              </a:rPr>
              <a:t>No dedicated frame for AMP SP</a:t>
            </a:r>
          </a:p>
          <a:p>
            <a:pPr marL="265113" indent="-250825">
              <a:lnSpc>
                <a:spcPct val="100000"/>
              </a:lnSpc>
              <a:buFont typeface="+mj-lt"/>
              <a:buAutoNum type="arabicPeriod"/>
            </a:pPr>
            <a:r>
              <a:rPr lang="en-US" sz="1400" dirty="0">
                <a:solidFill>
                  <a:srgbClr val="191919"/>
                </a:solidFill>
                <a:latin typeface="Arial" panose="020B0604020202020204" pitchFamily="34" charset="0"/>
              </a:rPr>
              <a:t>Broadcast frame carries SP Parameters and TSF </a:t>
            </a:r>
            <a:r>
              <a:rPr lang="en-US" sz="1400" b="1" dirty="0">
                <a:solidFill>
                  <a:srgbClr val="191919"/>
                </a:solidFill>
                <a:latin typeface="Arial" panose="020B0604020202020204" pitchFamily="34" charset="0"/>
              </a:rPr>
              <a:t>at an interval less than the minimum wake duration</a:t>
            </a:r>
            <a:r>
              <a:rPr lang="en-US" sz="1400" dirty="0">
                <a:solidFill>
                  <a:srgbClr val="191919"/>
                </a:solidFill>
                <a:latin typeface="Arial" panose="020B0604020202020204" pitchFamily="34" charset="0"/>
              </a:rPr>
              <a:t> (</a:t>
            </a:r>
            <a:r>
              <a:rPr lang="en-US" sz="1400" i="1" u="sng" dirty="0">
                <a:solidFill>
                  <a:srgbClr val="191919"/>
                </a:solidFill>
                <a:latin typeface="Arial" panose="020B0604020202020204" pitchFamily="34" charset="0"/>
              </a:rPr>
              <a:t>constant channel utilization</a:t>
            </a:r>
            <a:r>
              <a:rPr lang="en-US" sz="1400" dirty="0">
                <a:solidFill>
                  <a:srgbClr val="191919"/>
                </a:solidFill>
                <a:latin typeface="Arial" panose="020B0604020202020204" pitchFamily="34" charset="0"/>
              </a:rPr>
              <a:t>)</a:t>
            </a:r>
          </a:p>
          <a:p>
            <a:pPr marL="265113" indent="-250825">
              <a:lnSpc>
                <a:spcPct val="100000"/>
              </a:lnSpc>
              <a:buFont typeface="+mj-lt"/>
              <a:buAutoNum type="arabicPeriod"/>
            </a:pPr>
            <a:r>
              <a:rPr lang="en-US" sz="1400" b="1" dirty="0">
                <a:solidFill>
                  <a:srgbClr val="191919"/>
                </a:solidFill>
                <a:latin typeface="Arial" panose="020B0604020202020204" pitchFamily="34" charset="0"/>
              </a:rPr>
              <a:t>AMP Trigger frame is configured to carry SP Parameters, TSF</a:t>
            </a:r>
            <a:endParaRPr lang="en-SG" sz="1400" b="1" dirty="0"/>
          </a:p>
        </p:txBody>
      </p:sp>
      <p:sp>
        <p:nvSpPr>
          <p:cNvPr id="23" name="Rectangle 22">
            <a:extLst>
              <a:ext uri="{FF2B5EF4-FFF2-40B4-BE49-F238E27FC236}">
                <a16:creationId xmlns:a16="http://schemas.microsoft.com/office/drawing/2014/main" id="{08B84512-ED0F-48F6-88F2-0BD5117C29B5}"/>
              </a:ext>
            </a:extLst>
          </p:cNvPr>
          <p:cNvSpPr/>
          <p:nvPr/>
        </p:nvSpPr>
        <p:spPr>
          <a:xfrm>
            <a:off x="5471470" y="1345954"/>
            <a:ext cx="1249060" cy="369332"/>
          </a:xfrm>
          <a:prstGeom prst="rect">
            <a:avLst/>
          </a:prstGeom>
        </p:spPr>
        <p:txBody>
          <a:bodyPr wrap="none">
            <a:spAutoFit/>
          </a:bodyPr>
          <a:lstStyle/>
          <a:p>
            <a:pPr>
              <a:lnSpc>
                <a:spcPct val="100000"/>
              </a:lnSpc>
            </a:pPr>
            <a:r>
              <a:rPr lang="en-US" sz="1800" b="1" u="sng" dirty="0">
                <a:solidFill>
                  <a:srgbClr val="191919"/>
                </a:solidFill>
                <a:latin typeface="Arial" panose="020B0604020202020204" pitchFamily="34" charset="0"/>
              </a:rPr>
              <a:t>Option #1</a:t>
            </a:r>
            <a:endParaRPr lang="en-US" sz="1800" u="sng" dirty="0"/>
          </a:p>
        </p:txBody>
      </p:sp>
      <p:sp>
        <p:nvSpPr>
          <p:cNvPr id="24" name="Rectangle 23">
            <a:extLst>
              <a:ext uri="{FF2B5EF4-FFF2-40B4-BE49-F238E27FC236}">
                <a16:creationId xmlns:a16="http://schemas.microsoft.com/office/drawing/2014/main" id="{B1108D85-686A-44C3-AE1C-2B68E9995E81}"/>
              </a:ext>
            </a:extLst>
          </p:cNvPr>
          <p:cNvSpPr/>
          <p:nvPr/>
        </p:nvSpPr>
        <p:spPr>
          <a:xfrm>
            <a:off x="5428079" y="3655082"/>
            <a:ext cx="1249060" cy="369332"/>
          </a:xfrm>
          <a:prstGeom prst="rect">
            <a:avLst/>
          </a:prstGeom>
        </p:spPr>
        <p:txBody>
          <a:bodyPr wrap="none">
            <a:spAutoFit/>
          </a:bodyPr>
          <a:lstStyle/>
          <a:p>
            <a:pPr>
              <a:lnSpc>
                <a:spcPct val="100000"/>
              </a:lnSpc>
            </a:pPr>
            <a:r>
              <a:rPr lang="en-US" sz="1800" b="1" u="sng" dirty="0">
                <a:solidFill>
                  <a:srgbClr val="191919"/>
                </a:solidFill>
                <a:latin typeface="Arial" panose="020B0604020202020204" pitchFamily="34" charset="0"/>
              </a:rPr>
              <a:t>Option #2</a:t>
            </a:r>
            <a:endParaRPr lang="en-US" sz="1800" u="sng" dirty="0"/>
          </a:p>
        </p:txBody>
      </p:sp>
      <p:sp>
        <p:nvSpPr>
          <p:cNvPr id="6" name="TextBox 5">
            <a:extLst>
              <a:ext uri="{FF2B5EF4-FFF2-40B4-BE49-F238E27FC236}">
                <a16:creationId xmlns:a16="http://schemas.microsoft.com/office/drawing/2014/main" id="{ECEC318A-3220-417A-B155-30FFF5E5F793}"/>
              </a:ext>
            </a:extLst>
          </p:cNvPr>
          <p:cNvSpPr txBox="1"/>
          <p:nvPr/>
        </p:nvSpPr>
        <p:spPr>
          <a:xfrm>
            <a:off x="479375" y="5827743"/>
            <a:ext cx="10880677" cy="461665"/>
          </a:xfrm>
          <a:prstGeom prst="rect">
            <a:avLst/>
          </a:prstGeom>
          <a:noFill/>
          <a:ln>
            <a:solidFill>
              <a:schemeClr val="bg2"/>
            </a:solidFill>
          </a:ln>
        </p:spPr>
        <p:txBody>
          <a:bodyPr wrap="square" rtlCol="0">
            <a:spAutoFit/>
          </a:bodyPr>
          <a:lstStyle/>
          <a:p>
            <a:r>
              <a:rPr lang="en-US" i="1" dirty="0">
                <a:solidFill>
                  <a:schemeClr val="tx1"/>
                </a:solidFill>
                <a:latin typeface="+mj-lt"/>
              </a:rPr>
              <a:t>When considering very low duty cycle operations, the minimum wake duration for the AMP SP may be relaxed to 100ms to 1s to allow the AMP AP sufficient interval between timing correction frames: AMP SP Advert frames (in Option 1) or AMP BF frames (in Option 2)</a:t>
            </a:r>
            <a:endParaRPr lang="en-SG" i="1" dirty="0">
              <a:solidFill>
                <a:schemeClr val="tx1"/>
              </a:solidFill>
              <a:latin typeface="+mj-lt"/>
            </a:endParaRPr>
          </a:p>
        </p:txBody>
      </p:sp>
      <p:pic>
        <p:nvPicPr>
          <p:cNvPr id="3" name="Picture 2">
            <a:extLst>
              <a:ext uri="{FF2B5EF4-FFF2-40B4-BE49-F238E27FC236}">
                <a16:creationId xmlns:a16="http://schemas.microsoft.com/office/drawing/2014/main" id="{66050AFC-CCDA-4E7F-B14B-92FA11C98CB1}"/>
              </a:ext>
            </a:extLst>
          </p:cNvPr>
          <p:cNvPicPr>
            <a:picLocks noChangeAspect="1"/>
          </p:cNvPicPr>
          <p:nvPr/>
        </p:nvPicPr>
        <p:blipFill>
          <a:blip r:embed="rId2"/>
          <a:stretch>
            <a:fillRect/>
          </a:stretch>
        </p:blipFill>
        <p:spPr>
          <a:xfrm>
            <a:off x="3654609" y="1947178"/>
            <a:ext cx="8466165" cy="1424834"/>
          </a:xfrm>
          <a:prstGeom prst="rect">
            <a:avLst/>
          </a:prstGeom>
        </p:spPr>
      </p:pic>
      <p:pic>
        <p:nvPicPr>
          <p:cNvPr id="4" name="Picture 3">
            <a:extLst>
              <a:ext uri="{FF2B5EF4-FFF2-40B4-BE49-F238E27FC236}">
                <a16:creationId xmlns:a16="http://schemas.microsoft.com/office/drawing/2014/main" id="{BCE66211-6EBA-4513-A721-89B57DF3DA6B}"/>
              </a:ext>
            </a:extLst>
          </p:cNvPr>
          <p:cNvPicPr>
            <a:picLocks noChangeAspect="1"/>
          </p:cNvPicPr>
          <p:nvPr/>
        </p:nvPicPr>
        <p:blipFill>
          <a:blip r:embed="rId3"/>
          <a:stretch>
            <a:fillRect/>
          </a:stretch>
        </p:blipFill>
        <p:spPr>
          <a:xfrm>
            <a:off x="3648101" y="4111568"/>
            <a:ext cx="8479179" cy="1320990"/>
          </a:xfrm>
          <a:prstGeom prst="rect">
            <a:avLst/>
          </a:prstGeom>
        </p:spPr>
      </p:pic>
    </p:spTree>
    <p:extLst>
      <p:ext uri="{BB962C8B-B14F-4D97-AF65-F5344CB8AC3E}">
        <p14:creationId xmlns:p14="http://schemas.microsoft.com/office/powerpoint/2010/main" val="297670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B107678-E453-4655-BF7F-5BF067C92E70}"/>
              </a:ext>
            </a:extLst>
          </p:cNvPr>
          <p:cNvSpPr>
            <a:spLocks noGrp="1"/>
          </p:cNvSpPr>
          <p:nvPr>
            <p:ph type="sldNum" idx="10"/>
          </p:nvPr>
        </p:nvSpPr>
        <p:spPr/>
        <p:txBody>
          <a:bodyPr/>
          <a:lstStyle/>
          <a:p>
            <a:pPr>
              <a:defRPr/>
            </a:pPr>
            <a:r>
              <a:rPr lang="en-US" altLang="en-US"/>
              <a:t>Slide </a:t>
            </a:r>
            <a:fld id="{49DFBF5E-CB2C-45B5-BBB9-429FD974229E}" type="slidenum">
              <a:rPr lang="en-US" altLang="en-US" smtClean="0"/>
              <a:pPr>
                <a:defRPr/>
              </a:pPr>
              <a:t>7</a:t>
            </a:fld>
            <a:endParaRPr lang="en-US" altLang="en-US" dirty="0"/>
          </a:p>
        </p:txBody>
      </p:sp>
      <p:sp>
        <p:nvSpPr>
          <p:cNvPr id="3" name="Title 1">
            <a:extLst>
              <a:ext uri="{FF2B5EF4-FFF2-40B4-BE49-F238E27FC236}">
                <a16:creationId xmlns:a16="http://schemas.microsoft.com/office/drawing/2014/main" id="{753528A8-FB91-47A9-838D-21CE0BD0B149}"/>
              </a:ext>
            </a:extLst>
          </p:cNvPr>
          <p:cNvSpPr txBox="1">
            <a:spLocks/>
          </p:cNvSpPr>
          <p:nvPr/>
        </p:nvSpPr>
        <p:spPr>
          <a:xfrm>
            <a:off x="1007436" y="692696"/>
            <a:ext cx="10352617" cy="509994"/>
          </a:xfrm>
          <a:prstGeom prst="rect">
            <a:avLst/>
          </a:prstGeom>
        </p:spPr>
        <p:txBody>
          <a:bodyPr/>
          <a:lst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a:lstStyle>
          <a:p>
            <a:r>
              <a:rPr lang="en-US" altLang="zh-CN" sz="2800" b="1" dirty="0">
                <a:solidFill>
                  <a:schemeClr val="tx1"/>
                </a:solidFill>
                <a:latin typeface="Arial" panose="020B0604020202020204" pitchFamily="34" charset="0"/>
                <a:ea typeface="Microsoft YaHei" panose="020B0503020204020204" pitchFamily="34" charset="-122"/>
              </a:rPr>
              <a:t>Summary</a:t>
            </a:r>
            <a:endParaRPr lang="en-US" altLang="zh-CN" sz="2800" b="1" kern="1200" dirty="0">
              <a:solidFill>
                <a:schemeClr val="tx1"/>
              </a:solidFill>
              <a:latin typeface="Arial" panose="020B0604020202020204" pitchFamily="34" charset="0"/>
              <a:ea typeface="Microsoft YaHei" panose="020B0503020204020204" pitchFamily="34" charset="-122"/>
            </a:endParaRPr>
          </a:p>
        </p:txBody>
      </p:sp>
      <p:sp>
        <p:nvSpPr>
          <p:cNvPr id="4" name="Rectangle 3">
            <a:extLst>
              <a:ext uri="{FF2B5EF4-FFF2-40B4-BE49-F238E27FC236}">
                <a16:creationId xmlns:a16="http://schemas.microsoft.com/office/drawing/2014/main" id="{BBBE6F0D-4D33-428B-9CC2-2363ADADE070}"/>
              </a:ext>
            </a:extLst>
          </p:cNvPr>
          <p:cNvSpPr/>
          <p:nvPr/>
        </p:nvSpPr>
        <p:spPr>
          <a:xfrm>
            <a:off x="911365" y="1484784"/>
            <a:ext cx="10448688" cy="4779770"/>
          </a:xfrm>
          <a:prstGeom prst="rect">
            <a:avLst/>
          </a:prstGeom>
        </p:spPr>
        <p:txBody>
          <a:bodyPr wrap="square">
            <a:spAutoFit/>
          </a:bodyPr>
          <a:lstStyle/>
          <a:p>
            <a:pPr marL="342900" indent="-342900" defTabSz="1187323" eaLnBrk="1" fontAlgn="auto" hangingPunct="1">
              <a:lnSpc>
                <a:spcPct val="90000"/>
              </a:lnSpc>
              <a:spcBef>
                <a:spcPts val="600"/>
              </a:spcBef>
              <a:spcAft>
                <a:spcPts val="600"/>
              </a:spcAft>
              <a:buFont typeface="Wingdings" panose="05000000000000000000" pitchFamily="2" charset="2"/>
              <a:buChar char="q"/>
              <a:tabLst>
                <a:tab pos="1207937" algn="ctr"/>
              </a:tabLst>
            </a:pPr>
            <a:r>
              <a:rPr lang="en-US" sz="2100" dirty="0">
                <a:solidFill>
                  <a:schemeClr val="tx1"/>
                </a:solidFill>
                <a:latin typeface="+mj-lt"/>
              </a:rPr>
              <a:t>AMP Service Period in the context of high and low duty cycle operations was discussed.</a:t>
            </a:r>
          </a:p>
          <a:p>
            <a:pPr marL="342900" indent="-342900" defTabSz="1187323" eaLnBrk="1" fontAlgn="auto" hangingPunct="1">
              <a:lnSpc>
                <a:spcPct val="90000"/>
              </a:lnSpc>
              <a:spcBef>
                <a:spcPts val="600"/>
              </a:spcBef>
              <a:spcAft>
                <a:spcPts val="600"/>
              </a:spcAft>
              <a:buFont typeface="Wingdings" panose="05000000000000000000" pitchFamily="2" charset="2"/>
              <a:buChar char="q"/>
              <a:tabLst>
                <a:tab pos="1207937" algn="ctr"/>
              </a:tabLst>
            </a:pPr>
            <a:r>
              <a:rPr lang="en-US" sz="2100" dirty="0">
                <a:solidFill>
                  <a:schemeClr val="tx1"/>
                </a:solidFill>
                <a:latin typeface="+mj-lt"/>
              </a:rPr>
              <a:t>With inventory use cases [3], the goal of AMP Service Period was to minimize the collision for channel access procedure. With sensor use cases [1], the goal of AMP Service Period was to reduce power consumption and the frequency of WPT for energy harvesting.</a:t>
            </a:r>
          </a:p>
          <a:p>
            <a:pPr marL="342900" indent="-342900" defTabSz="1187323" eaLnBrk="1" fontAlgn="auto" hangingPunct="1">
              <a:lnSpc>
                <a:spcPct val="90000"/>
              </a:lnSpc>
              <a:spcBef>
                <a:spcPts val="600"/>
              </a:spcBef>
              <a:spcAft>
                <a:spcPts val="600"/>
              </a:spcAft>
              <a:buFont typeface="Wingdings" panose="05000000000000000000" pitchFamily="2" charset="2"/>
              <a:buChar char="q"/>
              <a:tabLst>
                <a:tab pos="1207937" algn="ctr"/>
              </a:tabLst>
            </a:pPr>
            <a:r>
              <a:rPr lang="en-US" sz="2100" dirty="0">
                <a:solidFill>
                  <a:schemeClr val="tx1"/>
                </a:solidFill>
                <a:latin typeface="+mj-lt"/>
              </a:rPr>
              <a:t>Two options for signaling of AMP Service Period parameters and timing correction from the AMP AP were provided:</a:t>
            </a:r>
          </a:p>
          <a:p>
            <a:pPr marL="1085850" lvl="1" indent="-342900" defTabSz="1187323" eaLnBrk="1" fontAlgn="auto" hangingPunct="1">
              <a:lnSpc>
                <a:spcPct val="90000"/>
              </a:lnSpc>
              <a:spcBef>
                <a:spcPts val="600"/>
              </a:spcBef>
              <a:spcAft>
                <a:spcPts val="600"/>
              </a:spcAft>
              <a:buFont typeface="Wingdings" panose="05000000000000000000" pitchFamily="2" charset="2"/>
              <a:buChar char="q"/>
              <a:tabLst>
                <a:tab pos="1207937" algn="ctr"/>
              </a:tabLst>
            </a:pPr>
            <a:r>
              <a:rPr lang="en-US" sz="2100" dirty="0">
                <a:solidFill>
                  <a:schemeClr val="tx1"/>
                </a:solidFill>
                <a:latin typeface="+mj-lt"/>
              </a:rPr>
              <a:t>Option 1 – Dedicated frames for SP Parameter Broadcast, and for SP Timing Correction (relaxed interval on broadcast frames, burst frames with lower channel utilization for timing correction)</a:t>
            </a:r>
          </a:p>
          <a:p>
            <a:pPr marL="1085850" lvl="1" indent="-342900" defTabSz="1187323" eaLnBrk="1" fontAlgn="auto" hangingPunct="1">
              <a:lnSpc>
                <a:spcPct val="90000"/>
              </a:lnSpc>
              <a:spcBef>
                <a:spcPts val="600"/>
              </a:spcBef>
              <a:spcAft>
                <a:spcPts val="600"/>
              </a:spcAft>
              <a:buFont typeface="Wingdings" panose="05000000000000000000" pitchFamily="2" charset="2"/>
              <a:buChar char="q"/>
              <a:tabLst>
                <a:tab pos="1207937" algn="ctr"/>
              </a:tabLst>
            </a:pPr>
            <a:r>
              <a:rPr lang="en-US" sz="2100" dirty="0">
                <a:solidFill>
                  <a:schemeClr val="tx1"/>
                </a:solidFill>
                <a:latin typeface="+mj-lt"/>
              </a:rPr>
              <a:t>Option 2 – AMP Broadcast frame configured to carry the SP Parameters, and TSF for timing correction (e.g. AMP Trigger frame when soliciting UL from the AMP STAs, AMP Beacon when only transmitting DL information)</a:t>
            </a:r>
          </a:p>
        </p:txBody>
      </p:sp>
    </p:spTree>
    <p:extLst>
      <p:ext uri="{BB962C8B-B14F-4D97-AF65-F5344CB8AC3E}">
        <p14:creationId xmlns:p14="http://schemas.microsoft.com/office/powerpoint/2010/main" val="1073128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983432" y="692696"/>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SP1a</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8</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6" name="TextBox 5">
            <a:extLst>
              <a:ext uri="{FF2B5EF4-FFF2-40B4-BE49-F238E27FC236}">
                <a16:creationId xmlns:a16="http://schemas.microsoft.com/office/drawing/2014/main" id="{451970CD-5160-40DC-946F-6212A7C744CD}"/>
              </a:ext>
            </a:extLst>
          </p:cNvPr>
          <p:cNvSpPr txBox="1"/>
          <p:nvPr/>
        </p:nvSpPr>
        <p:spPr>
          <a:xfrm>
            <a:off x="883687" y="1472699"/>
            <a:ext cx="10424625" cy="1992853"/>
          </a:xfrm>
          <a:prstGeom prst="rect">
            <a:avLst/>
          </a:prstGeom>
          <a:noFill/>
        </p:spPr>
        <p:txBody>
          <a:bodyPr vert="horz" wrap="square" rtlCol="0">
            <a:spAutoFit/>
          </a:bodyPr>
          <a:lstStyle/>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300" dirty="0">
                <a:solidFill>
                  <a:srgbClr val="000000"/>
                </a:solidFill>
                <a:latin typeface="+mj-lt"/>
                <a:ea typeface="ＭＳ Ｐゴシック"/>
              </a:rPr>
              <a:t>Do you agree to add the following text to </a:t>
            </a:r>
            <a:r>
              <a:rPr lang="en-US" sz="2300" dirty="0" err="1">
                <a:solidFill>
                  <a:srgbClr val="000000"/>
                </a:solidFill>
                <a:latin typeface="+mj-lt"/>
                <a:ea typeface="ＭＳ Ｐゴシック"/>
              </a:rPr>
              <a:t>TGbp</a:t>
            </a:r>
            <a:r>
              <a:rPr lang="en-US" sz="2300" dirty="0">
                <a:solidFill>
                  <a:srgbClr val="000000"/>
                </a:solidFill>
                <a:latin typeface="+mj-lt"/>
                <a:ea typeface="ＭＳ Ｐゴシック"/>
              </a:rPr>
              <a:t> SFD?</a:t>
            </a:r>
          </a:p>
          <a:p>
            <a:pPr marL="342900" lvl="0"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300" dirty="0">
                <a:solidFill>
                  <a:schemeClr val="tx1"/>
                </a:solidFill>
                <a:latin typeface="+mj-lt"/>
                <a:ea typeface="ＭＳ Ｐゴシック"/>
                <a:cs typeface="Arial" panose="020B0604020202020204" pitchFamily="34" charset="0"/>
              </a:rPr>
              <a:t>IEEE 802.11bp defines an AMP SP frame as one type of AMP Frame to carry AMP Service Period information.</a:t>
            </a:r>
          </a:p>
          <a:p>
            <a:pPr marL="357188" lvl="0" defTabSz="1187323" eaLnBrk="1" fontAlgn="auto" hangingPunct="1">
              <a:lnSpc>
                <a:spcPct val="90000"/>
              </a:lnSpc>
              <a:spcBef>
                <a:spcPts val="1200"/>
              </a:spcBef>
              <a:spcAft>
                <a:spcPts val="0"/>
              </a:spcAft>
              <a:tabLst>
                <a:tab pos="1207937" algn="ctr"/>
              </a:tabLst>
            </a:pPr>
            <a:r>
              <a:rPr lang="pt-BR" sz="2300" i="1" dirty="0">
                <a:solidFill>
                  <a:schemeClr val="tx1"/>
                </a:solidFill>
                <a:latin typeface="+mj-lt"/>
                <a:ea typeface="ＭＳ Ｐゴシック"/>
                <a:cs typeface="Arial" panose="020B0604020202020204" pitchFamily="34" charset="0"/>
              </a:rPr>
              <a:t>[Reference: 11-25/0039r0, 11-25/0285r1, 11-25/0787r0, 11-25/1244r0, 11-25/1560r0]</a:t>
            </a:r>
          </a:p>
        </p:txBody>
      </p:sp>
    </p:spTree>
    <p:extLst>
      <p:ext uri="{BB962C8B-B14F-4D97-AF65-F5344CB8AC3E}">
        <p14:creationId xmlns:p14="http://schemas.microsoft.com/office/powerpoint/2010/main" val="748026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983432" y="692696"/>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SP1b</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9</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6" name="TextBox 5">
            <a:extLst>
              <a:ext uri="{FF2B5EF4-FFF2-40B4-BE49-F238E27FC236}">
                <a16:creationId xmlns:a16="http://schemas.microsoft.com/office/drawing/2014/main" id="{451970CD-5160-40DC-946F-6212A7C744CD}"/>
              </a:ext>
            </a:extLst>
          </p:cNvPr>
          <p:cNvSpPr txBox="1"/>
          <p:nvPr/>
        </p:nvSpPr>
        <p:spPr>
          <a:xfrm>
            <a:off x="883687" y="1472699"/>
            <a:ext cx="10424625" cy="2948499"/>
          </a:xfrm>
          <a:prstGeom prst="rect">
            <a:avLst/>
          </a:prstGeom>
          <a:noFill/>
        </p:spPr>
        <p:txBody>
          <a:bodyPr vert="horz" wrap="square" rtlCol="0">
            <a:spAutoFit/>
          </a:bodyPr>
          <a:lstStyle/>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300" dirty="0">
                <a:solidFill>
                  <a:srgbClr val="000000"/>
                </a:solidFill>
                <a:latin typeface="+mj-lt"/>
                <a:ea typeface="ＭＳ Ｐゴシック"/>
              </a:rPr>
              <a:t>Do you agree to add the following text to </a:t>
            </a:r>
            <a:r>
              <a:rPr lang="en-US" sz="2300" dirty="0" err="1">
                <a:solidFill>
                  <a:srgbClr val="000000"/>
                </a:solidFill>
                <a:latin typeface="+mj-lt"/>
                <a:ea typeface="ＭＳ Ｐゴシック"/>
              </a:rPr>
              <a:t>TGbp</a:t>
            </a:r>
            <a:r>
              <a:rPr lang="en-US" sz="2300" dirty="0">
                <a:solidFill>
                  <a:srgbClr val="000000"/>
                </a:solidFill>
                <a:latin typeface="+mj-lt"/>
                <a:ea typeface="ＭＳ Ｐゴシック"/>
              </a:rPr>
              <a:t> SFD?</a:t>
            </a:r>
          </a:p>
          <a:p>
            <a:pPr marL="342900" lvl="0"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300" dirty="0">
                <a:solidFill>
                  <a:schemeClr val="tx1"/>
                </a:solidFill>
                <a:latin typeface="+mj-lt"/>
                <a:ea typeface="ＭＳ Ｐゴシック"/>
                <a:cs typeface="Arial" panose="020B0604020202020204" pitchFamily="34" charset="0"/>
              </a:rPr>
              <a:t>IEEE 802.11bp defines an AMP SP Info frame as a Sub-Type of AMP SP Frame to carry the SP ID, SP Start Time, SP Interval, and SP Minimum Wake Duration. The SP ID serves to uniquely identify the AMP Service Period. The SP Interval is the time interval between two subsequent service periods with the same SP ID.</a:t>
            </a:r>
          </a:p>
          <a:p>
            <a:pPr marL="357188" lvl="0" defTabSz="1187323" eaLnBrk="1" fontAlgn="auto" hangingPunct="1">
              <a:lnSpc>
                <a:spcPct val="90000"/>
              </a:lnSpc>
              <a:spcBef>
                <a:spcPts val="1200"/>
              </a:spcBef>
              <a:spcAft>
                <a:spcPts val="0"/>
              </a:spcAft>
              <a:tabLst>
                <a:tab pos="1207937" algn="ctr"/>
              </a:tabLst>
            </a:pPr>
            <a:r>
              <a:rPr lang="pt-BR" sz="2300" i="1" dirty="0">
                <a:solidFill>
                  <a:schemeClr val="tx1"/>
                </a:solidFill>
                <a:latin typeface="+mj-lt"/>
                <a:ea typeface="ＭＳ Ｐゴシック"/>
                <a:cs typeface="Arial" panose="020B0604020202020204" pitchFamily="34" charset="0"/>
              </a:rPr>
              <a:t>[Reference: 11-25/0039r0, 11-25/0285r1, 11-25/0787r0, 11-25/1244r0, 11-25/1560r0]</a:t>
            </a:r>
          </a:p>
        </p:txBody>
      </p:sp>
    </p:spTree>
    <p:extLst>
      <p:ext uri="{BB962C8B-B14F-4D97-AF65-F5344CB8AC3E}">
        <p14:creationId xmlns:p14="http://schemas.microsoft.com/office/powerpoint/2010/main" val="3724288870"/>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120651</TotalTime>
  <Words>1884</Words>
  <Application>Microsoft Office PowerPoint</Application>
  <PresentationFormat>Widescreen</PresentationFormat>
  <Paragraphs>109</Paragraphs>
  <Slides>13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Microsoft YaHei</vt:lpstr>
      <vt:lpstr>ＭＳ Ｐゴシック</vt:lpstr>
      <vt:lpstr>ＭＳ Ｐゴシック</vt:lpstr>
      <vt:lpstr>Arial</vt:lpstr>
      <vt:lpstr>Arial Unicode MS</vt:lpstr>
      <vt:lpstr>Cambria Math</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SP1a</vt:lpstr>
      <vt:lpstr>SP1b</vt:lpstr>
      <vt:lpstr>SP1c</vt:lpstr>
      <vt:lpstr>SP2a</vt:lpstr>
      <vt:lpstr>SP2b</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Slides</dc:title>
  <dc:subject/>
  <dc:creator>ian.bajaj@huawei.com</dc:creator>
  <cp:keywords/>
  <dc:description/>
  <cp:lastModifiedBy>Ian Bajaj</cp:lastModifiedBy>
  <cp:revision>1826</cp:revision>
  <cp:lastPrinted>2000-03-07T00:55:37Z</cp:lastPrinted>
  <dcterms:created xsi:type="dcterms:W3CDTF">2016-01-17T22:48:36Z</dcterms:created>
  <dcterms:modified xsi:type="dcterms:W3CDTF">2025-09-10T03:20:28Z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(3)zXz6X/c6YLpQKUlQ3R2/7Is7bgKxQG4wm8FxbRVHukvjwrDH9sUmOS9Z5itkHtopWCC8kki7
wFEVGETe0NTbp7ZlvG245CE09fCHpKuUIsYL+v9QKqbiYR7b+0KHjkyp+Y3IC9sQ2MlneKX/
SSubAG3NpwRlGwg3j4ny2cNnI7+LIyp0ks4dV3qJ4iUuUm9EMy78x69B/Zm7CZQFddgkcl6s
2SWOJVWRDJZf825Vl/</vt:lpwstr>
  </property>
  <property fmtid="{D5CDD505-2E9C-101B-9397-08002B2CF9AE}" pid="3" name="_2015_ms_pID_7253431">
    <vt:lpwstr>BCwkirEHEYaF6qNxMCHUYFOFj88ebbK5zWv/ctX8NCK/Mj4H6fN7nI
lul7x7ZWfgjCT0t7+TB/l2vQfSp8lejJTxkUQyrpFD8pY3c2XBR4s39sM17Y8t3hmQj2J71+
cSUFIfo85TH5cMORxzP9KOgASC3XwWZhyUnnFcR2//wRB+3LNxtz0X0Mlq/cozHYzDXO6Upv
1xs9zGnbZ6qLBWwLDoS/XOMxvIn7ac7m9aQX</vt:lpwstr>
  </property>
  <property fmtid="{D5CDD505-2E9C-101B-9397-08002B2CF9AE}" pid="4" name="_2015_ms_pID_7253432">
    <vt:lpwstr>kg==</vt:lpwstr>
  </property>
</Properties>
</file>