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661" r:id="rId3"/>
    <p:sldId id="741" r:id="rId4"/>
    <p:sldId id="742" r:id="rId5"/>
    <p:sldId id="713" r:id="rId6"/>
    <p:sldId id="722" r:id="rId7"/>
    <p:sldId id="715" r:id="rId8"/>
    <p:sldId id="694" r:id="rId9"/>
    <p:sldId id="714" r:id="rId10"/>
    <p:sldId id="678" r:id="rId11"/>
    <p:sldId id="679" r:id="rId12"/>
    <p:sldId id="669" r:id="rId13"/>
    <p:sldId id="743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42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94" autoAdjust="0"/>
    <p:restoredTop sz="94582" autoAdjust="0"/>
  </p:normalViewPr>
  <p:slideViewPr>
    <p:cSldViewPr>
      <p:cViewPr varScale="1">
        <p:scale>
          <a:sx n="76" d="100"/>
          <a:sy n="76" d="100"/>
        </p:scale>
        <p:origin x="86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480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904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2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7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1559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lipanpan25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843612"/>
            <a:ext cx="8420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AMP-S1G DL and UL Data Rate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2025-09-15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29827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Panpan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4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7006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Shenzhen, China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60544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3886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b="0" dirty="0"/>
              <a:t>In this contribution, we </a:t>
            </a:r>
            <a:r>
              <a:rPr lang="en-US" b="0" dirty="0"/>
              <a:t>propose AMP-S1G PHY for CN/EU/US support</a:t>
            </a:r>
          </a:p>
          <a:p>
            <a:pPr lvl="1"/>
            <a:r>
              <a:rPr lang="en-US" sz="1800" dirty="0"/>
              <a:t>Single DL data rate: 62.5 kb/s </a:t>
            </a:r>
          </a:p>
          <a:p>
            <a:pPr lvl="1"/>
            <a:r>
              <a:rPr lang="en-US" sz="1800" dirty="0"/>
              <a:t>Two UL data rates: 250 kb/s, 1 Mb/s</a:t>
            </a:r>
            <a:endParaRPr lang="en-US" dirty="0"/>
          </a:p>
          <a:p>
            <a:pPr lvl="1"/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30897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876798"/>
          </a:xfrm>
        </p:spPr>
        <p:txBody>
          <a:bodyPr/>
          <a:lstStyle/>
          <a:p>
            <a:pPr marL="0" indent="0">
              <a:buNone/>
            </a:pPr>
            <a:r>
              <a:rPr lang="en-SG" sz="1600" b="0" dirty="0"/>
              <a:t>[1] 11-24-1322-09-00bp-tgbp-motion-dock</a:t>
            </a:r>
          </a:p>
          <a:p>
            <a:pPr marL="0" indent="0">
              <a:buNone/>
            </a:pPr>
            <a:r>
              <a:rPr lang="en-SG" sz="1600" b="0" dirty="0"/>
              <a:t>[2] </a:t>
            </a:r>
            <a:r>
              <a:rPr lang="en-US" sz="1600" b="0" dirty="0"/>
              <a:t>Follow up on AMP-S1G PHY design</a:t>
            </a:r>
            <a:endParaRPr lang="en-SG" sz="1600" b="0" dirty="0"/>
          </a:p>
          <a:p>
            <a:pPr marL="0" indent="0">
              <a:buNone/>
            </a:pPr>
            <a:r>
              <a:rPr lang="en-SG" altLang="zh-CN" sz="1600" b="0" dirty="0"/>
              <a:t>[3] </a:t>
            </a:r>
            <a:r>
              <a:rPr lang="fi-FI" altLang="zh-CN" sz="1600" b="0" dirty="0"/>
              <a:t>ETSI EN 302 208 V3.4.1 (2023-12)</a:t>
            </a:r>
            <a:endParaRPr lang="en-SG" altLang="zh-CN" sz="1600" b="0" dirty="0"/>
          </a:p>
          <a:p>
            <a:pPr marL="0" indent="0">
              <a:buNone/>
            </a:pPr>
            <a:r>
              <a:rPr lang="en-SG" altLang="zh-CN" sz="1600" b="0" dirty="0"/>
              <a:t>[4] 11-25-1225-00-00bp-initial-thought-on-amp-s1g-phy-design</a:t>
            </a:r>
          </a:p>
          <a:p>
            <a:pPr marL="0" indent="0">
              <a:buNone/>
            </a:pPr>
            <a:r>
              <a:rPr lang="en-SG" altLang="zh-CN" sz="1600" b="0" dirty="0"/>
              <a:t>[5] 11-25-0816-00-00bp-feasibility-study-of-mono-static-backscatter-in-sub-1-ghz</a:t>
            </a:r>
          </a:p>
          <a:p>
            <a:pPr marL="0" indent="0">
              <a:buNone/>
            </a:pPr>
            <a:r>
              <a:rPr lang="en-SG" altLang="zh-CN" sz="1600" b="0" dirty="0"/>
              <a:t>[6] 11-25-0798-00-00bp-amp-ook-simulation-methodology-and-baseline-results</a:t>
            </a:r>
          </a:p>
          <a:p>
            <a:pPr marL="0" indent="0">
              <a:buNone/>
            </a:pPr>
            <a:r>
              <a:rPr lang="en-SG" altLang="zh-CN" sz="1600" b="0" dirty="0"/>
              <a:t>[7] 11-25-1215-00-00bp-discussion-on-amp-active-transmission</a:t>
            </a:r>
          </a:p>
          <a:p>
            <a:pPr marL="0" indent="0">
              <a:buNone/>
            </a:pPr>
            <a:endParaRPr lang="en-SG" altLang="zh-CN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1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 (for SFD)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AMP-S1G Downlink PPDU shall support single data rate:</a:t>
            </a:r>
          </a:p>
          <a:p>
            <a:pPr lvl="2"/>
            <a:r>
              <a:rPr lang="en-US" sz="1800" dirty="0"/>
              <a:t>62.5 </a:t>
            </a:r>
            <a:r>
              <a:rPr lang="en-US" altLang="zh-CN" sz="1800" dirty="0"/>
              <a:t>kb/s</a:t>
            </a:r>
          </a:p>
          <a:p>
            <a:pPr lvl="2"/>
            <a:endParaRPr lang="en-SG" dirty="0"/>
          </a:p>
          <a:p>
            <a:pPr lvl="1"/>
            <a:r>
              <a:rPr lang="en-SG" dirty="0"/>
              <a:t>Note: this motion is a revision of motion #97</a:t>
            </a:r>
          </a:p>
          <a:p>
            <a:pPr lvl="1"/>
            <a:endParaRPr lang="en-SG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58CB7E-8EAB-409E-BC81-78A9C13FF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2971" y="3809418"/>
            <a:ext cx="4380093" cy="23627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78507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 (for SFD)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The AMP-S1G Uplink PPDU shall support the following data rates:</a:t>
            </a:r>
          </a:p>
          <a:p>
            <a:pPr lvl="2"/>
            <a:r>
              <a:rPr lang="en-US" sz="1800" dirty="0"/>
              <a:t>250 </a:t>
            </a:r>
            <a:r>
              <a:rPr lang="en-US" altLang="zh-CN" sz="1800" dirty="0"/>
              <a:t>kb/s</a:t>
            </a:r>
          </a:p>
          <a:p>
            <a:pPr lvl="2"/>
            <a:r>
              <a:rPr lang="en-US" sz="1800" dirty="0"/>
              <a:t>1 Mb/s </a:t>
            </a:r>
          </a:p>
          <a:p>
            <a:pPr lvl="2"/>
            <a:endParaRPr lang="en-SG" dirty="0"/>
          </a:p>
          <a:p>
            <a:pPr lvl="1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4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5FD-CEA9-4A6A-AD62-530307E4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4C5F-856E-409B-A924-D8E569B60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77200" cy="4952998"/>
          </a:xfrm>
        </p:spPr>
        <p:txBody>
          <a:bodyPr/>
          <a:lstStyle/>
          <a:p>
            <a:r>
              <a:rPr lang="en-SG" altLang="zh-CN" b="0" dirty="0"/>
              <a:t>DL data rate related text in 11bp SFD </a:t>
            </a:r>
            <a:r>
              <a:rPr lang="en-US" altLang="zh-CN" b="0" dirty="0"/>
              <a:t>[1]</a:t>
            </a:r>
            <a:r>
              <a:rPr lang="en-SG" altLang="zh-CN" b="0" dirty="0"/>
              <a:t>:</a:t>
            </a:r>
          </a:p>
          <a:p>
            <a:pPr lvl="1"/>
            <a:r>
              <a:rPr lang="en-SG" dirty="0"/>
              <a:t>11bp shall support 250kHz in China</a:t>
            </a:r>
          </a:p>
          <a:p>
            <a:pPr lvl="1"/>
            <a:r>
              <a:rPr lang="en-US" dirty="0"/>
              <a:t>The AMP-S1G Downlink PPDU shall support at least one the following data rates:</a:t>
            </a:r>
          </a:p>
          <a:p>
            <a:pPr lvl="2"/>
            <a:r>
              <a:rPr lang="en-US" dirty="0"/>
              <a:t>62.5 kb/s</a:t>
            </a:r>
          </a:p>
          <a:p>
            <a:pPr lvl="2"/>
            <a:r>
              <a:rPr lang="en-US" dirty="0"/>
              <a:t>Support of other data rates is TBD </a:t>
            </a:r>
          </a:p>
          <a:p>
            <a:pPr lvl="2"/>
            <a:endParaRPr lang="en-US" dirty="0"/>
          </a:p>
          <a:p>
            <a:r>
              <a:rPr lang="en-US" b="0" dirty="0"/>
              <a:t>After July meeting, we received feedback from group that a single unified DL rate is preferred for easy implementation. </a:t>
            </a:r>
          </a:p>
          <a:p>
            <a:endParaRPr lang="en-US" b="0" dirty="0"/>
          </a:p>
          <a:p>
            <a:r>
              <a:rPr lang="en-US" b="0" dirty="0"/>
              <a:t>This contribution will address this feedback for DL data rate.</a:t>
            </a:r>
          </a:p>
          <a:p>
            <a:r>
              <a:rPr lang="en-US" b="0" dirty="0"/>
              <a:t>This contribution will start discussion regarding UL data rate.</a:t>
            </a:r>
          </a:p>
          <a:p>
            <a:pPr lvl="1"/>
            <a:endParaRPr lang="en-SG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2D919-5888-47E4-A34F-263AC47E3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97F2C-CC7A-4346-8564-478E93529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1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6F229-BC25-437B-9745-23C365E85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Data Rate: Consideration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FFDE91-9A3F-4A6A-880E-30058927F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371599"/>
            <a:ext cx="8898165" cy="5103813"/>
          </a:xfrm>
        </p:spPr>
        <p:txBody>
          <a:bodyPr/>
          <a:lstStyle/>
          <a:p>
            <a:r>
              <a:rPr lang="en-US" b="0" dirty="0"/>
              <a:t>In US, defining 250kHz BW makes 62.5kb/s feasible.</a:t>
            </a:r>
          </a:p>
          <a:p>
            <a:r>
              <a:rPr lang="en-US" b="0" dirty="0"/>
              <a:t>However, in EU, the maximum BW in 865-868 MHz is 200kHz, in which case, 50kb/s is the maximum allowed DL data rate. </a:t>
            </a:r>
          </a:p>
          <a:p>
            <a:r>
              <a:rPr lang="en-US" b="0" dirty="0"/>
              <a:t>We did some analysis to check how sharp the filter is needed to make 62.5 kb/s and 50kb/s to fit into the 200kHz mask.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5776A0-F24E-4EA3-9B71-985563EA8F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24CE3-9022-4778-A6DE-80737B94F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4F1829-A15E-47DD-A0D8-F2E04CA918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876" r="6221" b="7926"/>
          <a:stretch/>
        </p:blipFill>
        <p:spPr>
          <a:xfrm>
            <a:off x="1008963" y="3597782"/>
            <a:ext cx="1885951" cy="1371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48A4EF3-9EA9-4B45-A561-96A285E55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9083" y="3597782"/>
            <a:ext cx="1911668" cy="1371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9B35C8B-7585-4D6D-B1F0-9A086C535151}"/>
              </a:ext>
            </a:extLst>
          </p:cNvPr>
          <p:cNvSpPr txBox="1"/>
          <p:nvPr/>
        </p:nvSpPr>
        <p:spPr bwMode="auto">
          <a:xfrm>
            <a:off x="1617151" y="3183420"/>
            <a:ext cx="9509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62.5 kb/s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filter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A0A8ADF-2D91-444E-A508-E3814B8DE647}"/>
              </a:ext>
            </a:extLst>
          </p:cNvPr>
          <p:cNvSpPr txBox="1"/>
          <p:nvPr/>
        </p:nvSpPr>
        <p:spPr bwMode="auto">
          <a:xfrm>
            <a:off x="3186521" y="3037695"/>
            <a:ext cx="221117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cs typeface="Times New Roman" panose="02020603050405020304" pitchFamily="18" charset="0"/>
              </a:rPr>
              <a:t>62.5 </a:t>
            </a:r>
            <a:r>
              <a:rPr lang="en-US" altLang="zh-CN" sz="1100" dirty="0">
                <a:cs typeface="Times New Roman" panose="02020603050405020304" pitchFamily="18" charset="0"/>
              </a:rPr>
              <a:t>kb/s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cs typeface="Times New Roman" panose="02020603050405020304" pitchFamily="18" charset="0"/>
              </a:rPr>
              <a:t>5 order Butterworth LPF, cut off rate=90kHz, Nyquist rate=1MHz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662A1C6-BA1B-4188-B778-C7C3B0E84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9325" y="3597782"/>
            <a:ext cx="1927596" cy="13716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41474FA-3C8A-4343-8EC2-02CC0C638F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4920" y="3597782"/>
            <a:ext cx="1890237" cy="137160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3913729-8629-421A-853A-768B1DA66483}"/>
              </a:ext>
            </a:extLst>
          </p:cNvPr>
          <p:cNvSpPr txBox="1"/>
          <p:nvPr/>
        </p:nvSpPr>
        <p:spPr bwMode="auto">
          <a:xfrm>
            <a:off x="5689303" y="3175482"/>
            <a:ext cx="95090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cs typeface="Times New Roman" panose="02020603050405020304" pitchFamily="18" charset="0"/>
              </a:rPr>
              <a:t>50 kb/s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cs typeface="Times New Roman" panose="02020603050405020304" pitchFamily="18" charset="0"/>
              </a:rPr>
              <a:t>Without filter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4E5E7E-B70E-44A2-A63A-A0550934D1BB}"/>
              </a:ext>
            </a:extLst>
          </p:cNvPr>
          <p:cNvSpPr txBox="1"/>
          <p:nvPr/>
        </p:nvSpPr>
        <p:spPr bwMode="auto">
          <a:xfrm>
            <a:off x="7126899" y="3014143"/>
            <a:ext cx="22680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cs typeface="Times New Roman" panose="02020603050405020304" pitchFamily="18" charset="0"/>
              </a:rPr>
              <a:t>50 </a:t>
            </a:r>
            <a:r>
              <a:rPr lang="en-US" altLang="zh-CN" sz="1100" dirty="0">
                <a:cs typeface="Times New Roman" panose="02020603050405020304" pitchFamily="18" charset="0"/>
              </a:rPr>
              <a:t>kb/s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sz="1100" dirty="0">
                <a:cs typeface="Times New Roman" panose="02020603050405020304" pitchFamily="18" charset="0"/>
              </a:rPr>
              <a:t>4 order Butterworth LPF, cut off rate=90kHz, Nyquist rate=1MHz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EFB532-7681-4C03-A9DB-E884681112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77495" y="5062295"/>
            <a:ext cx="3945006" cy="1371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5C9EA66-FA42-4561-A160-9023651272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1389" y="5036597"/>
            <a:ext cx="3970070" cy="13716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9CC3216-40E6-43EB-AD93-612E4A9B7015}"/>
              </a:ext>
            </a:extLst>
          </p:cNvPr>
          <p:cNvSpPr txBox="1"/>
          <p:nvPr/>
        </p:nvSpPr>
        <p:spPr bwMode="auto">
          <a:xfrm>
            <a:off x="130633" y="4006583"/>
            <a:ext cx="4651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F14615-CC68-4D07-82D7-D5ED8D7B6BC6}"/>
              </a:ext>
            </a:extLst>
          </p:cNvPr>
          <p:cNvSpPr txBox="1"/>
          <p:nvPr/>
        </p:nvSpPr>
        <p:spPr bwMode="auto">
          <a:xfrm>
            <a:off x="80048" y="5257800"/>
            <a:ext cx="8167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S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Time-domain waveform</a:t>
            </a:r>
          </a:p>
        </p:txBody>
      </p:sp>
    </p:spTree>
    <p:extLst>
      <p:ext uri="{BB962C8B-B14F-4D97-AF65-F5344CB8AC3E}">
        <p14:creationId xmlns:p14="http://schemas.microsoft.com/office/powerpoint/2010/main" val="138163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Data Rate: Proposal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153400" cy="4876798"/>
          </a:xfrm>
        </p:spPr>
        <p:txBody>
          <a:bodyPr/>
          <a:lstStyle/>
          <a:p>
            <a:r>
              <a:rPr lang="en-US" b="0" dirty="0"/>
              <a:t>It looks like similar complexity is needed to make 62.5 </a:t>
            </a:r>
            <a:r>
              <a:rPr lang="en-US" altLang="zh-CN" b="0" dirty="0"/>
              <a:t>kb/s and 50 kb/s within the masks</a:t>
            </a:r>
            <a:r>
              <a:rPr lang="en-US" b="0" dirty="0"/>
              <a:t>.</a:t>
            </a:r>
          </a:p>
          <a:p>
            <a:r>
              <a:rPr lang="en-US" b="0" dirty="0"/>
              <a:t>It should be possible to fit 62.5 kb/s into EU RFID mask with BW 200kHz.</a:t>
            </a:r>
          </a:p>
          <a:p>
            <a:endParaRPr lang="en-US" altLang="zh-CN" dirty="0"/>
          </a:p>
          <a:p>
            <a:r>
              <a:rPr lang="en-US" altLang="zh-CN"/>
              <a:t>AMP-S1G </a:t>
            </a:r>
            <a:r>
              <a:rPr lang="en-US" altLang="zh-CN" dirty="0"/>
              <a:t>DL may converge to single unified data rate applicable to CN/EU/US: </a:t>
            </a:r>
          </a:p>
          <a:p>
            <a:pPr lvl="1"/>
            <a:r>
              <a:rPr lang="en-US" b="1" dirty="0"/>
              <a:t>62.5</a:t>
            </a:r>
            <a:r>
              <a:rPr lang="en-US" altLang="zh-CN" b="1" dirty="0"/>
              <a:t>kb/s</a:t>
            </a:r>
            <a:endParaRPr lang="en-US" b="1" dirty="0"/>
          </a:p>
          <a:p>
            <a:pPr lvl="1"/>
            <a:endParaRPr lang="en-SG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78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Data Rate: Consideration (1/2)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876798"/>
          </a:xfrm>
        </p:spPr>
        <p:txBody>
          <a:bodyPr/>
          <a:lstStyle/>
          <a:p>
            <a:r>
              <a:rPr lang="en-SG" b="0" dirty="0"/>
              <a:t>UHF RFID</a:t>
            </a:r>
          </a:p>
          <a:p>
            <a:pPr lvl="1"/>
            <a:r>
              <a:rPr lang="en-SG" b="0" dirty="0"/>
              <a:t>UHF RFID define DL data rate ranging 40-160 kb/s, and UL data rate ranging 40-640 kb/s. UHF RFID define transmit spectrum mask only for DL transmission, while ignoring UL transmission.</a:t>
            </a:r>
          </a:p>
          <a:p>
            <a:pPr lvl="1"/>
            <a:r>
              <a:rPr lang="en-SG" b="0" dirty="0"/>
              <a:t>China RFID certification </a:t>
            </a:r>
            <a:r>
              <a:rPr lang="en-SG" dirty="0"/>
              <a:t>applies to</a:t>
            </a:r>
            <a:r>
              <a:rPr lang="en-SG" b="0" dirty="0"/>
              <a:t> DL only. EU RFID regulation defines relaxed requirement for UL than DL [3]. </a:t>
            </a:r>
          </a:p>
          <a:p>
            <a:r>
              <a:rPr lang="en-SG" b="0" dirty="0"/>
              <a:t>AMP 2.4G backscatter supports two UL data rates, which are equal or higher than DL data rates.</a:t>
            </a:r>
          </a:p>
          <a:p>
            <a:pPr lvl="1"/>
            <a:endParaRPr lang="en-SG" b="0" dirty="0"/>
          </a:p>
          <a:p>
            <a:endParaRPr lang="en-SG" b="0" dirty="0"/>
          </a:p>
          <a:p>
            <a:r>
              <a:rPr lang="en-SG" dirty="0"/>
              <a:t>AMP-S1G UL better define &gt;= 2 data rates, which are equal or higher than DL (62.5 kb/s).</a:t>
            </a:r>
          </a:p>
          <a:p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38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54E5D-B3C8-4875-9A00-12C214EF5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Data Rate: Consideration (2/2)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7744B-F833-40BA-868D-27C9C9BA6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724398"/>
          </a:xfrm>
        </p:spPr>
        <p:txBody>
          <a:bodyPr/>
          <a:lstStyle/>
          <a:p>
            <a:r>
              <a:rPr lang="en-SG" dirty="0"/>
              <a:t>Max UL data rate consideration:</a:t>
            </a:r>
          </a:p>
          <a:p>
            <a:pPr lvl="1"/>
            <a:r>
              <a:rPr lang="en-SG" b="0" dirty="0"/>
              <a:t>[4]:</a:t>
            </a:r>
            <a:r>
              <a:rPr lang="en-SG" dirty="0"/>
              <a:t> </a:t>
            </a:r>
            <a:r>
              <a:rPr lang="en-US" dirty="0"/>
              <a:t>AMP-S1G backscatter tag typically has similar capability as AMP 2.4G backscatter tag </a:t>
            </a:r>
          </a:p>
          <a:p>
            <a:pPr lvl="2"/>
            <a:r>
              <a:rPr lang="en-US" dirty="0"/>
              <a:t>AMP-S1G tag Rx sampling rate: 2MHz</a:t>
            </a:r>
            <a:endParaRPr lang="en-US" b="1" dirty="0"/>
          </a:p>
          <a:p>
            <a:pPr lvl="1"/>
            <a:r>
              <a:rPr lang="en-SG" b="0" dirty="0"/>
              <a:t>Assume S1G </a:t>
            </a:r>
            <a:r>
              <a:rPr lang="en-US" b="0" dirty="0"/>
              <a:t>backscatter tag have Tx sampling rate 2MHz,</a:t>
            </a:r>
            <a:r>
              <a:rPr lang="en-SG" b="0" dirty="0"/>
              <a:t> the maximum UL data rate supported is 1Mb/s.</a:t>
            </a:r>
          </a:p>
          <a:p>
            <a:r>
              <a:rPr lang="en-SG" dirty="0"/>
              <a:t>Link Budget </a:t>
            </a:r>
          </a:p>
          <a:p>
            <a:pPr lvl="1"/>
            <a:r>
              <a:rPr lang="en-SG" dirty="0"/>
              <a:t>Backscatter signal RSSI at AP can be up to ~ -82 dBm</a:t>
            </a:r>
          </a:p>
          <a:p>
            <a:pPr lvl="1"/>
            <a:r>
              <a:rPr lang="en-SG" dirty="0"/>
              <a:t>Leakage after suppression : &lt; -90 dBm</a:t>
            </a:r>
          </a:p>
          <a:p>
            <a:pPr lvl="2"/>
            <a:r>
              <a:rPr lang="en-SG" dirty="0"/>
              <a:t>Leakage before suppression : 10 dBm</a:t>
            </a:r>
          </a:p>
          <a:p>
            <a:pPr lvl="2"/>
            <a:r>
              <a:rPr lang="en-SG" dirty="0"/>
              <a:t>RF + digital suppression: &gt;100dB</a:t>
            </a:r>
          </a:p>
          <a:p>
            <a:pPr lvl="1"/>
            <a:r>
              <a:rPr lang="en-SG" dirty="0"/>
              <a:t>AP noise: &lt; -90dBm</a:t>
            </a:r>
          </a:p>
          <a:p>
            <a:pPr lvl="2"/>
            <a:r>
              <a:rPr lang="en-SG" dirty="0"/>
              <a:t>Thermal noise: -114dBm (1MHz), -111dBm (2MHz), -101 dBm (20MHz), </a:t>
            </a:r>
          </a:p>
          <a:p>
            <a:pPr lvl="2"/>
            <a:r>
              <a:rPr lang="en-SG" dirty="0"/>
              <a:t>Max 20dB noise figure</a:t>
            </a:r>
          </a:p>
          <a:p>
            <a:pPr lvl="1"/>
            <a:r>
              <a:rPr lang="en-SG" b="1" dirty="0"/>
              <a:t>AP Rx SINR @ ~10 dB	</a:t>
            </a:r>
          </a:p>
          <a:p>
            <a:pPr lvl="1"/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588F0-B75A-476E-827C-E66648CCD3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09F295-ECA6-41A8-86A5-488566ACC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47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C050C-8A03-43BC-9986-A7BD254A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Data Rate:</a:t>
            </a:r>
            <a:r>
              <a:rPr lang="en-US" altLang="zh-CN" dirty="0"/>
              <a:t> Simulation Assumptions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5036A-C298-44FF-A6C1-C574D45A7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3A516-0003-4CDE-8D44-EC0C52037A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B9575-893C-4B68-8F00-ECB6ED89A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9F41B2F-031C-45BF-823F-60BC5AC73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27948"/>
              </p:ext>
            </p:extLst>
          </p:nvPr>
        </p:nvGraphicFramePr>
        <p:xfrm>
          <a:off x="852303" y="2209800"/>
          <a:ext cx="7148697" cy="3223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5697">
                  <a:extLst>
                    <a:ext uri="{9D8B030D-6E8A-4147-A177-3AD203B41FA5}">
                      <a16:colId xmlns:a16="http://schemas.microsoft.com/office/drawing/2014/main" val="1974980531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1596046395"/>
                    </a:ext>
                  </a:extLst>
                </a:gridCol>
              </a:tblGrid>
              <a:tr h="311463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Parameter 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UL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160553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AP Tx sampling rate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875246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AP Rx sampling rate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/>
                        <a:t>20</a:t>
                      </a:r>
                      <a:endParaRPr lang="en-SG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322221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Receiver 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Envelope detector </a:t>
                      </a:r>
                      <a:r>
                        <a:rPr lang="en-US" altLang="zh-CN" sz="1400" dirty="0"/>
                        <a:t>and </a:t>
                      </a:r>
                      <a:r>
                        <a:rPr lang="en-SG" sz="1400" dirty="0"/>
                        <a:t>Coherent detector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921540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Data field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100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772495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Tx 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8167188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Rx filter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Case A: 20MHz filter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Case B: narrow BW filter of B+5MHz, where B is the signal null-to-null BW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947438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SNR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Average signal power divided by noise power in 20MHz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34634"/>
                  </a:ext>
                </a:extLst>
              </a:tr>
              <a:tr h="311463">
                <a:tc>
                  <a:txBody>
                    <a:bodyPr/>
                    <a:lstStyle/>
                    <a:p>
                      <a:r>
                        <a:rPr lang="en-SG" sz="1400" dirty="0"/>
                        <a:t>Other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Model interference and noise together as SNR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573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23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C03AC-30F7-42B2-8AE6-66EBDBD78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Data Rate: </a:t>
            </a:r>
            <a:r>
              <a:rPr lang="en-SG" dirty="0"/>
              <a:t>Simulation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54B6F-22AD-4C78-92BA-D12810E818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D57E5-6132-40D3-B5FD-C061BA027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71B469-46C4-44CF-9CA2-23D878AC8371}"/>
              </a:ext>
            </a:extLst>
          </p:cNvPr>
          <p:cNvSpPr txBox="1"/>
          <p:nvPr/>
        </p:nvSpPr>
        <p:spPr bwMode="auto">
          <a:xfrm>
            <a:off x="5562600" y="5454651"/>
            <a:ext cx="18219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BW filter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BEEBAD-1D3C-40F5-9346-3ABE3764289F}"/>
              </a:ext>
            </a:extLst>
          </p:cNvPr>
          <p:cNvSpPr txBox="1"/>
          <p:nvPr/>
        </p:nvSpPr>
        <p:spPr bwMode="auto">
          <a:xfrm>
            <a:off x="1553312" y="5423695"/>
            <a:ext cx="13965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20MHz filter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42298BE-47F7-4E18-81EF-76261F0D91AD}"/>
              </a:ext>
            </a:extLst>
          </p:cNvPr>
          <p:cNvSpPr txBox="1"/>
          <p:nvPr/>
        </p:nvSpPr>
        <p:spPr bwMode="auto">
          <a:xfrm>
            <a:off x="1066800" y="5923756"/>
            <a:ext cx="25010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results align with [6]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3DE280-8EA4-4DBB-9EC6-EC6AA5F8574D}"/>
              </a:ext>
            </a:extLst>
          </p:cNvPr>
          <p:cNvSpPr txBox="1"/>
          <p:nvPr/>
        </p:nvSpPr>
        <p:spPr bwMode="auto">
          <a:xfrm>
            <a:off x="5334000" y="5874910"/>
            <a:ext cx="250100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results align with [7]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8D267A-F041-45AF-B8C5-C501E130865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2"/>
          <a:stretch/>
        </p:blipFill>
        <p:spPr>
          <a:xfrm>
            <a:off x="104362" y="2123067"/>
            <a:ext cx="4320000" cy="28968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0E3F61-00E9-490E-9403-0602B213007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99"/>
          <a:stretch/>
        </p:blipFill>
        <p:spPr>
          <a:xfrm>
            <a:off x="4572000" y="2129783"/>
            <a:ext cx="4320000" cy="289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789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Data Rate: Proposal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876798"/>
          </a:xfrm>
        </p:spPr>
        <p:txBody>
          <a:bodyPr/>
          <a:lstStyle/>
          <a:p>
            <a:r>
              <a:rPr lang="en-US" b="0" dirty="0"/>
              <a:t>According to simulation results</a:t>
            </a:r>
          </a:p>
          <a:p>
            <a:pPr lvl="1"/>
            <a:r>
              <a:rPr lang="en-US" dirty="0"/>
              <a:t>Data rate 1Mb/s with 20MHz filter under non-coherent detector achieves 10% PER @ ~ 0 dB</a:t>
            </a:r>
          </a:p>
          <a:p>
            <a:pPr lvl="1"/>
            <a:r>
              <a:rPr lang="en-US" dirty="0"/>
              <a:t>Date rates up to 1Mb/s are all feasible.</a:t>
            </a:r>
          </a:p>
          <a:p>
            <a:endParaRPr lang="en-SG" dirty="0"/>
          </a:p>
          <a:p>
            <a:r>
              <a:rPr lang="en-SG" dirty="0"/>
              <a:t>Suggest AMP-S1G UL support two data rates</a:t>
            </a:r>
          </a:p>
          <a:p>
            <a:pPr lvl="1"/>
            <a:r>
              <a:rPr lang="en-SG" b="1" dirty="0"/>
              <a:t>250 kb/s</a:t>
            </a:r>
          </a:p>
          <a:p>
            <a:pPr lvl="1"/>
            <a:r>
              <a:rPr lang="en-SG" b="1" dirty="0"/>
              <a:t>1 Mb/s</a:t>
            </a:r>
          </a:p>
          <a:p>
            <a:endParaRPr lang="en-SG" dirty="0"/>
          </a:p>
          <a:p>
            <a:endParaRPr lang="en-SG" dirty="0"/>
          </a:p>
          <a:p>
            <a:r>
              <a:rPr lang="en-SG" b="0" dirty="0"/>
              <a:t>Above proposal makes AMP-S1G and 2.4G support same UL data rates, which may simplify implementation.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45298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96145</TotalTime>
  <Words>1046</Words>
  <Application>Microsoft Office PowerPoint</Application>
  <PresentationFormat>On-screen Show (4:3)</PresentationFormat>
  <Paragraphs>194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ACcord Submission Template</vt:lpstr>
      <vt:lpstr>AMP-S1G DL and UL Data Rate</vt:lpstr>
      <vt:lpstr>Introduction </vt:lpstr>
      <vt:lpstr>DL Data Rate: Consideration</vt:lpstr>
      <vt:lpstr>DL Data Rate: Proposal</vt:lpstr>
      <vt:lpstr>UL Data Rate: Consideration (1/2)</vt:lpstr>
      <vt:lpstr>UL Data Rate: Consideration (2/2)</vt:lpstr>
      <vt:lpstr>UL Data Rate: Simulation Assumptions</vt:lpstr>
      <vt:lpstr>UL Data Rate: Simulation results</vt:lpstr>
      <vt:lpstr>UL Data Rate: Proposal</vt:lpstr>
      <vt:lpstr>Summary </vt:lpstr>
      <vt:lpstr>Reference </vt:lpstr>
      <vt:lpstr>SP 1 (for SFD)</vt:lpstr>
      <vt:lpstr>SP 2 (for SFD)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2945</cp:revision>
  <cp:lastPrinted>1998-02-10T13:28:00Z</cp:lastPrinted>
  <dcterms:created xsi:type="dcterms:W3CDTF">2009-12-02T19:05:00Z</dcterms:created>
  <dcterms:modified xsi:type="dcterms:W3CDTF">2025-09-17T00:18:49Z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