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9" r:id="rId2"/>
    <p:sldId id="661" r:id="rId3"/>
    <p:sldId id="741" r:id="rId4"/>
    <p:sldId id="742" r:id="rId5"/>
    <p:sldId id="713" r:id="rId6"/>
    <p:sldId id="722" r:id="rId7"/>
    <p:sldId id="715" r:id="rId8"/>
    <p:sldId id="694" r:id="rId9"/>
    <p:sldId id="714" r:id="rId10"/>
    <p:sldId id="678" r:id="rId11"/>
    <p:sldId id="679" r:id="rId12"/>
    <p:sldId id="669" r:id="rId13"/>
    <p:sldId id="743" r:id="rId14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iou, Laurent" initials="CL" lastIdx="1" clrIdx="0"/>
  <p:cmAuthor id="2" name="Hanxiao (Tony, CT Lab)" initials="H(CL" lastIdx="3" clrIdx="1"/>
  <p:cmAuthor id="3" name="weijie" initials="weijie" lastIdx="1" clrIdx="2"/>
  <p:cmAuthor id="4" name="lipanpan (D)" initials="l(" lastIdx="42" clrIdx="3">
    <p:extLst>
      <p:ext uri="{19B8F6BF-5375-455C-9EA6-DF929625EA0E}">
        <p15:presenceInfo xmlns:p15="http://schemas.microsoft.com/office/powerpoint/2012/main" userId="S-1-5-21-147214757-305610072-1517763936-104985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94" autoAdjust="0"/>
    <p:restoredTop sz="94582" autoAdjust="0"/>
  </p:normalViewPr>
  <p:slideViewPr>
    <p:cSldViewPr>
      <p:cViewPr varScale="1">
        <p:scale>
          <a:sx n="98" d="100"/>
          <a:sy n="98" d="100"/>
        </p:scale>
        <p:origin x="126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2480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Doc 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3F99EF29-387F-42BB-8A81-132E16DF8442}" type="slidenum">
              <a:rPr lang="en-US" dirty="0"/>
              <a:t>‹#›</a:t>
            </a:fld>
            <a:endParaRPr lang="en-US" dirty="0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 defTabSz="933450">
              <a:defRPr/>
            </a:pPr>
            <a:r>
              <a:rPr lang="en-US" dirty="0"/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Doc Title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3662" tIns="46038" rIns="93662" bIns="46038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7200" lvl="4" algn="r" defTabSz="933450">
              <a:defRPr smtClean="0"/>
            </a:lvl5pPr>
          </a:lstStyle>
          <a:p>
            <a:pPr lvl="4"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870C1BA4-1CEE-4CD8-8532-343A8D2B3155}" type="slidenum">
              <a:rPr lang="en-US" dirty="0"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 Title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/>
              <a:t>John Doe, Some Company</a:t>
            </a:r>
          </a:p>
        </p:txBody>
      </p:sp>
      <p:sp>
        <p:nvSpPr>
          <p:cNvPr id="10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/>
              <a:t>Page </a:t>
            </a:r>
            <a:fld id="{9A6FF2A5-3843-4034-80EC-B86A7C49C539}" type="slidenum">
              <a:rPr lang="en-US" dirty="0"/>
              <a:t>1</a:t>
            </a:fld>
            <a:endParaRPr lang="en-US" dirty="0"/>
          </a:p>
        </p:txBody>
      </p:sp>
      <p:sp>
        <p:nvSpPr>
          <p:cNvPr id="10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102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904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10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502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9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1800" b="1"/>
            </a:lvl1pPr>
            <a:lvl2pPr>
              <a:defRPr sz="1800"/>
            </a:lvl2pPr>
            <a:lvl3pPr marL="1085850" indent="-228600">
              <a:buFont typeface="Arial" panose="020B0604020202020204" pitchFamily="34" charset="0"/>
              <a:buChar char="•"/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dirty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/>
              <a:t>Panpan Li (Huawei)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533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2"/>
            <a:ext cx="7772400" cy="46481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US" altLang="zh-CN" dirty="0"/>
              <a:t>Panpan Li (Huawei)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 dirty="0"/>
              <a:t>Slide </a:t>
            </a:r>
            <a:fld id="{1020D93E-1000-485A-B4A0-9946B8CFFE0D}" type="slidenum">
              <a:rPr lang="en-US" dirty="0"/>
              <a:t>‹#›</a:t>
            </a:fld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8145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9C1BB8C-F310-4487-A728-D71901F75197}"/>
              </a:ext>
            </a:extLst>
          </p:cNvPr>
          <p:cNvSpPr txBox="1">
            <a:spLocks/>
          </p:cNvSpPr>
          <p:nvPr userDrawn="1"/>
        </p:nvSpPr>
        <p:spPr>
          <a:xfrm>
            <a:off x="609600" y="268579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Sep.</a:t>
            </a:r>
            <a:r>
              <a:rPr lang="en-US" sz="1800" b="1" dirty="0"/>
              <a:t> 2025</a:t>
            </a:r>
            <a:endParaRPr lang="en-GB" sz="1800" b="1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9E5A8537-B6D2-4949-91B2-84817C1813A8}"/>
              </a:ext>
            </a:extLst>
          </p:cNvPr>
          <p:cNvSpPr/>
          <p:nvPr userDrawn="1"/>
        </p:nvSpPr>
        <p:spPr>
          <a:xfrm>
            <a:off x="5486400" y="264652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</a:t>
            </a:r>
            <a:r>
              <a:rPr lang="en-US" sz="1800" b="1" dirty="0">
                <a:solidFill>
                  <a:srgbClr val="000000"/>
                </a:solidFill>
                <a:latin typeface="+mn-lt"/>
              </a:rPr>
              <a:t>1559</a:t>
            </a:r>
            <a:r>
              <a:rPr lang="en-US" altLang="zh-CN" sz="1800" b="1" dirty="0">
                <a:solidFill>
                  <a:srgbClr val="000000"/>
                </a:solidFill>
                <a:latin typeface="+mn-lt"/>
              </a:rPr>
              <a:t>r0</a:t>
            </a:r>
            <a:endParaRPr lang="en-SG" sz="18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hyperlink" Target="mailto:lipanpan25@huawei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843612"/>
            <a:ext cx="8420100" cy="870323"/>
          </a:xfrm>
          <a:noFill/>
        </p:spPr>
        <p:txBody>
          <a:bodyPr/>
          <a:lstStyle/>
          <a:p>
            <a:r>
              <a:rPr lang="en-US" altLang="zh-CN" sz="3200" dirty="0">
                <a:solidFill>
                  <a:schemeClr val="tx1"/>
                </a:solidFill>
              </a:rPr>
              <a:t>AMP-S1G DL and UL Data Rate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173" name="Rectangle 6"/>
          <p:cNvSpPr>
            <a:spLocks noGrp="1" noChangeArrowheads="1"/>
          </p:cNvSpPr>
          <p:nvPr>
            <p:ph idx="1"/>
          </p:nvPr>
        </p:nvSpPr>
        <p:spPr>
          <a:xfrm>
            <a:off x="723900" y="1952653"/>
            <a:ext cx="7772400" cy="4495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1800" dirty="0"/>
              <a:t>Date:</a:t>
            </a:r>
            <a:r>
              <a:rPr lang="en-US" sz="1800" b="0" dirty="0"/>
              <a:t> 2025-09-15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D5093-8DB1-4D32-9684-E1C84F4525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52ED8AE-202C-478D-A913-2D69842F1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Panpan Li (Huawei)</a:t>
            </a:r>
            <a:endParaRPr lang="en-US" dirty="0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200" y="2162576"/>
            <a:ext cx="1368339" cy="2500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graphicFrame>
        <p:nvGraphicFramePr>
          <p:cNvPr id="5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729827"/>
              </p:ext>
            </p:extLst>
          </p:nvPr>
        </p:nvGraphicFramePr>
        <p:xfrm>
          <a:off x="952500" y="2701138"/>
          <a:ext cx="7467600" cy="13772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70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0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8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Panpan Li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+mn-lt"/>
                          <a:ea typeface="Times New Roman" panose="02020603050405020304"/>
                          <a:cs typeface="Arial" panose="020B0604020202020204"/>
                        </a:rPr>
                        <a:t>Huawei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Singapore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+mn-lt"/>
                          <a:ea typeface="Times New Roman" panose="02020603050405020304"/>
                          <a:cs typeface="Arial" panose="020B0604020202020204"/>
                          <a:hlinkClick r:id="rId4"/>
                        </a:rPr>
                        <a:t>lipanpan25@huawei.com</a:t>
                      </a: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Lei Huang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Lumin</a:t>
                      </a:r>
                      <a:r>
                        <a:rPr lang="en-US" altLang="zh-CN" sz="1200" dirty="0"/>
                        <a:t> Liu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7006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Bin Qian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Shenzhen, China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05441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CA60F-8872-4DFB-AE86-5AC2F2962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Summary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55AC6-1614-4E30-83F8-2D9B7D4E0E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3ED10-F730-474F-8DAE-611505216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F20404-3488-480B-84D2-361B23565915}"/>
              </a:ext>
            </a:extLst>
          </p:cNvPr>
          <p:cNvSpPr txBox="1">
            <a:spLocks/>
          </p:cNvSpPr>
          <p:nvPr/>
        </p:nvSpPr>
        <p:spPr bwMode="auto">
          <a:xfrm>
            <a:off x="685800" y="1447802"/>
            <a:ext cx="7772400" cy="38861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SG" b="0" dirty="0"/>
              <a:t>In this contribution, we </a:t>
            </a:r>
            <a:r>
              <a:rPr lang="en-US" b="0" dirty="0"/>
              <a:t>propose AMP-S1G PHY for CN/EU/US support</a:t>
            </a:r>
          </a:p>
          <a:p>
            <a:pPr lvl="1"/>
            <a:r>
              <a:rPr lang="en-US" sz="1800" dirty="0"/>
              <a:t>Single DL data rate: 62.5 kb/s </a:t>
            </a:r>
          </a:p>
          <a:p>
            <a:pPr lvl="1"/>
            <a:r>
              <a:rPr lang="en-US" sz="1800" dirty="0"/>
              <a:t>Two UL data rates: 250 kb/s, 1 Mb/s</a:t>
            </a:r>
            <a:endParaRPr lang="en-US" dirty="0"/>
          </a:p>
          <a:p>
            <a:pPr lvl="1"/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3308977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5D853-0C52-47F6-AD81-67871DD7C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Reference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0D1C3-E2B0-4F66-9812-8A8B3D900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2"/>
            <a:ext cx="7772400" cy="4876798"/>
          </a:xfrm>
        </p:spPr>
        <p:txBody>
          <a:bodyPr/>
          <a:lstStyle/>
          <a:p>
            <a:pPr marL="0" indent="0">
              <a:buNone/>
            </a:pPr>
            <a:r>
              <a:rPr lang="en-SG" sz="1600" b="0" dirty="0"/>
              <a:t>[1] 11-24-1322-09-00bp-tgbp-motion-dock</a:t>
            </a:r>
          </a:p>
          <a:p>
            <a:pPr marL="0" indent="0">
              <a:buNone/>
            </a:pPr>
            <a:r>
              <a:rPr lang="en-SG" sz="1600" b="0" dirty="0"/>
              <a:t>[2] </a:t>
            </a:r>
            <a:r>
              <a:rPr lang="en-US" sz="1600" b="0" dirty="0"/>
              <a:t>Follow up on AMP-S1G PHY design</a:t>
            </a:r>
            <a:endParaRPr lang="en-SG" sz="1600" b="0" dirty="0"/>
          </a:p>
          <a:p>
            <a:pPr marL="0" indent="0">
              <a:buNone/>
            </a:pPr>
            <a:r>
              <a:rPr lang="en-SG" altLang="zh-CN" sz="1600" b="0" dirty="0"/>
              <a:t>[3] </a:t>
            </a:r>
            <a:r>
              <a:rPr lang="fi-FI" altLang="zh-CN" sz="1600" b="0" dirty="0"/>
              <a:t>ETSI EN 302 208 V3.4.1 (2023-12)</a:t>
            </a:r>
            <a:endParaRPr lang="en-SG" altLang="zh-CN" sz="1600" b="0" dirty="0"/>
          </a:p>
          <a:p>
            <a:pPr marL="0" indent="0">
              <a:buNone/>
            </a:pPr>
            <a:r>
              <a:rPr lang="en-SG" altLang="zh-CN" sz="1600" b="0" dirty="0"/>
              <a:t>[4] 11-25-1225-00-00bp-initial-thought-on-amp-s1g-phy-design</a:t>
            </a:r>
          </a:p>
          <a:p>
            <a:pPr marL="0" indent="0">
              <a:buNone/>
            </a:pPr>
            <a:r>
              <a:rPr lang="en-SG" altLang="zh-CN" sz="1600" b="0" dirty="0"/>
              <a:t>[5] 11-25-0816-00-00bp-feasibility-study-of-mono-static-backscatter-in-sub-1-ghz</a:t>
            </a:r>
          </a:p>
          <a:p>
            <a:pPr marL="0" indent="0">
              <a:buNone/>
            </a:pPr>
            <a:r>
              <a:rPr lang="en-SG" altLang="zh-CN" sz="1600" b="0" dirty="0"/>
              <a:t>[6] 11-25-0798-00-00bp-amp-ook-simulation-methodology-and-baseline-results</a:t>
            </a:r>
          </a:p>
          <a:p>
            <a:pPr marL="0" indent="0">
              <a:buNone/>
            </a:pPr>
            <a:r>
              <a:rPr lang="en-SG" altLang="zh-CN" sz="1600" b="0" dirty="0"/>
              <a:t>[7] 11-25-1215-00-00bp-discussion-on-amp-active-transmission</a:t>
            </a:r>
          </a:p>
          <a:p>
            <a:pPr marL="0" indent="0">
              <a:buNone/>
            </a:pPr>
            <a:endParaRPr lang="en-SG" altLang="zh-CN" sz="1600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34686-0ADE-48B3-9C85-1F60296D3C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7823B-3365-4BFA-B188-B8398C7A4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1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ABA6-5533-4A5F-862A-305A496E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 1 (for SFD)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55133-4621-4D6B-95AC-006DC3C36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2"/>
            <a:ext cx="7772400" cy="4648198"/>
          </a:xfrm>
        </p:spPr>
        <p:txBody>
          <a:bodyPr/>
          <a:lstStyle/>
          <a:p>
            <a:r>
              <a:rPr lang="en-SG" b="1" dirty="0"/>
              <a:t>Do you agree to add the following text to TG bp SFD?</a:t>
            </a:r>
          </a:p>
          <a:p>
            <a:pPr lvl="1"/>
            <a:r>
              <a:rPr lang="en-US" dirty="0"/>
              <a:t>The AMP-S1G Downlink PPDU shall support single data rate:</a:t>
            </a:r>
          </a:p>
          <a:p>
            <a:pPr lvl="2"/>
            <a:r>
              <a:rPr lang="en-US" sz="1800" dirty="0"/>
              <a:t>62.5 </a:t>
            </a:r>
            <a:r>
              <a:rPr lang="en-US" altLang="zh-CN" sz="1800" dirty="0"/>
              <a:t>kb/s</a:t>
            </a:r>
          </a:p>
          <a:p>
            <a:pPr lvl="2"/>
            <a:endParaRPr lang="en-SG" dirty="0"/>
          </a:p>
          <a:p>
            <a:pPr lvl="1"/>
            <a:r>
              <a:rPr lang="en-SG" dirty="0"/>
              <a:t>Note: this motion is a revision of motion #97</a:t>
            </a:r>
          </a:p>
          <a:p>
            <a:pPr lvl="1"/>
            <a:endParaRPr lang="en-SG" dirty="0"/>
          </a:p>
          <a:p>
            <a:pPr lvl="1"/>
            <a:endParaRPr lang="en-SG" dirty="0"/>
          </a:p>
          <a:p>
            <a:pPr marL="400050" lvl="1" indent="0">
              <a:buNone/>
            </a:pPr>
            <a:r>
              <a:rPr lang="en-US" altLang="zh-CN" sz="1800" dirty="0"/>
              <a:t>Yes</a:t>
            </a:r>
          </a:p>
          <a:p>
            <a:pPr marL="400050" lvl="1" indent="0">
              <a:buNone/>
            </a:pPr>
            <a:r>
              <a:rPr lang="en-US" sz="1800" dirty="0"/>
              <a:t>No</a:t>
            </a:r>
          </a:p>
          <a:p>
            <a:pPr marL="400050" lvl="1" indent="0">
              <a:buNone/>
            </a:pPr>
            <a:r>
              <a:rPr lang="en-US" sz="1800" dirty="0"/>
              <a:t>Abstain</a:t>
            </a:r>
            <a:endParaRPr lang="en-SG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F6983-B140-43A3-A1F2-B9A9C02EE9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2B05A-9D0F-4D02-95DA-C9FFA0CBA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58CB7E-8EAB-409E-BC81-78A9C13FF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2971" y="3809418"/>
            <a:ext cx="4380093" cy="23627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78507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ABA6-5533-4A5F-862A-305A496E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 2 (for SFD)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55133-4621-4D6B-95AC-006DC3C36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2"/>
            <a:ext cx="7772400" cy="4648198"/>
          </a:xfrm>
        </p:spPr>
        <p:txBody>
          <a:bodyPr/>
          <a:lstStyle/>
          <a:p>
            <a:r>
              <a:rPr lang="en-SG" b="1" dirty="0"/>
              <a:t>Do you agree to add the following text to TG bp SFD?</a:t>
            </a:r>
          </a:p>
          <a:p>
            <a:pPr lvl="1"/>
            <a:r>
              <a:rPr lang="en-US" dirty="0"/>
              <a:t>The AMP-S1G Uplink PPDU shall support the following data rates:</a:t>
            </a:r>
          </a:p>
          <a:p>
            <a:pPr lvl="2"/>
            <a:r>
              <a:rPr lang="en-US" sz="1800" dirty="0"/>
              <a:t>250 </a:t>
            </a:r>
            <a:r>
              <a:rPr lang="en-US" altLang="zh-CN" sz="1800" dirty="0"/>
              <a:t>kb/s</a:t>
            </a:r>
          </a:p>
          <a:p>
            <a:pPr lvl="2"/>
            <a:r>
              <a:rPr lang="en-US" sz="1800" dirty="0"/>
              <a:t>1 Mb/s </a:t>
            </a:r>
          </a:p>
          <a:p>
            <a:pPr lvl="2"/>
            <a:endParaRPr lang="en-SG" dirty="0"/>
          </a:p>
          <a:p>
            <a:pPr lvl="1"/>
            <a:endParaRPr lang="en-SG" dirty="0"/>
          </a:p>
          <a:p>
            <a:pPr marL="400050" lvl="1" indent="0">
              <a:buNone/>
            </a:pPr>
            <a:r>
              <a:rPr lang="en-US" altLang="zh-CN" sz="1800" dirty="0"/>
              <a:t>Yes</a:t>
            </a:r>
          </a:p>
          <a:p>
            <a:pPr marL="400050" lvl="1" indent="0">
              <a:buNone/>
            </a:pPr>
            <a:r>
              <a:rPr lang="en-US" sz="1800" dirty="0"/>
              <a:t>No</a:t>
            </a:r>
          </a:p>
          <a:p>
            <a:pPr marL="400050" lvl="1" indent="0">
              <a:buNone/>
            </a:pPr>
            <a:r>
              <a:rPr lang="en-US" sz="1800" dirty="0"/>
              <a:t>Abstain</a:t>
            </a:r>
            <a:endParaRPr lang="en-SG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F6983-B140-43A3-A1F2-B9A9C02EE9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2B05A-9D0F-4D02-95DA-C9FFA0CBA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48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395FD-CEA9-4A6A-AD62-530307E44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4C5F-856E-409B-A924-D8E569B60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2"/>
            <a:ext cx="8077200" cy="4952998"/>
          </a:xfrm>
        </p:spPr>
        <p:txBody>
          <a:bodyPr/>
          <a:lstStyle/>
          <a:p>
            <a:r>
              <a:rPr lang="en-SG" altLang="zh-CN" b="0" dirty="0"/>
              <a:t>DL data rate related text in 11bp SFD </a:t>
            </a:r>
            <a:r>
              <a:rPr lang="en-US" altLang="zh-CN" b="0" dirty="0"/>
              <a:t>[1]</a:t>
            </a:r>
            <a:r>
              <a:rPr lang="en-SG" altLang="zh-CN" b="0" dirty="0"/>
              <a:t>:</a:t>
            </a:r>
          </a:p>
          <a:p>
            <a:pPr lvl="1"/>
            <a:r>
              <a:rPr lang="en-SG" dirty="0"/>
              <a:t>11bp shall support 250kHz in China</a:t>
            </a:r>
          </a:p>
          <a:p>
            <a:pPr lvl="1"/>
            <a:r>
              <a:rPr lang="en-US" dirty="0"/>
              <a:t>The AMP-S1G Downlink PPDU shall support at least one the following data rates:</a:t>
            </a:r>
          </a:p>
          <a:p>
            <a:pPr lvl="2"/>
            <a:r>
              <a:rPr lang="en-US" dirty="0"/>
              <a:t>62.5 kb/s</a:t>
            </a:r>
          </a:p>
          <a:p>
            <a:pPr lvl="2"/>
            <a:r>
              <a:rPr lang="en-US" dirty="0"/>
              <a:t>Support of other data rates is TBD </a:t>
            </a:r>
          </a:p>
          <a:p>
            <a:pPr lvl="2"/>
            <a:endParaRPr lang="en-US" dirty="0"/>
          </a:p>
          <a:p>
            <a:r>
              <a:rPr lang="en-US" b="0" dirty="0"/>
              <a:t>After July meeting, we received feedback from group that a single unified DL rate is preferred for easy implementation. </a:t>
            </a:r>
          </a:p>
          <a:p>
            <a:endParaRPr lang="en-US" b="0" dirty="0"/>
          </a:p>
          <a:p>
            <a:r>
              <a:rPr lang="en-US" b="0" dirty="0"/>
              <a:t>This contribution will address this feedback for DL data rate.</a:t>
            </a:r>
          </a:p>
          <a:p>
            <a:r>
              <a:rPr lang="en-US" b="0" dirty="0"/>
              <a:t>This contribution will start discussion regarding UL data rate.</a:t>
            </a:r>
          </a:p>
          <a:p>
            <a:pPr lvl="1"/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2D919-5888-47E4-A34F-263AC47E35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97F2C-CC7A-4346-8564-478E935296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614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6F229-BC25-437B-9745-23C365E85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 Data Rate: Consideration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FDE91-9A3F-4A6A-880E-30058927F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1371599"/>
            <a:ext cx="8898165" cy="5103813"/>
          </a:xfrm>
        </p:spPr>
        <p:txBody>
          <a:bodyPr/>
          <a:lstStyle/>
          <a:p>
            <a:r>
              <a:rPr lang="en-US" b="0" dirty="0"/>
              <a:t>In US, defining 250kHz BW makes 62.5kb/s feasible.</a:t>
            </a:r>
          </a:p>
          <a:p>
            <a:r>
              <a:rPr lang="en-US" b="0" dirty="0"/>
              <a:t>However, in EU, the maximum BW in 865-868 MHz is 200kHz, in which case, 50kb/s is the maximum allowed DL data rate. </a:t>
            </a:r>
          </a:p>
          <a:p>
            <a:r>
              <a:rPr lang="en-US" b="0" dirty="0"/>
              <a:t>We did some analysis to check how sharp the filter is needed to make 62.5 kb/s and 50kb/s to fit into the 200kHz mask.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776A0-F24E-4EA3-9B71-985563EA8F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24CE3-9022-4778-A6DE-80737B94F1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4F1829-A15E-47DD-A0D8-F2E04CA918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876" r="6221" b="7926"/>
          <a:stretch/>
        </p:blipFill>
        <p:spPr>
          <a:xfrm>
            <a:off x="1008963" y="3597782"/>
            <a:ext cx="1885951" cy="1371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48A4EF3-9EA9-4B45-A561-96A285E55F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083" y="3597782"/>
            <a:ext cx="1911668" cy="13716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9B35C8B-7585-4D6D-B1F0-9A086C535151}"/>
              </a:ext>
            </a:extLst>
          </p:cNvPr>
          <p:cNvSpPr txBox="1"/>
          <p:nvPr/>
        </p:nvSpPr>
        <p:spPr bwMode="auto">
          <a:xfrm>
            <a:off x="1617151" y="3183420"/>
            <a:ext cx="95090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62.5 kb/s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filter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0A8ADF-2D91-444E-A508-E3814B8DE647}"/>
              </a:ext>
            </a:extLst>
          </p:cNvPr>
          <p:cNvSpPr txBox="1"/>
          <p:nvPr/>
        </p:nvSpPr>
        <p:spPr bwMode="auto">
          <a:xfrm>
            <a:off x="3186521" y="3037695"/>
            <a:ext cx="2211175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100" dirty="0">
                <a:cs typeface="Times New Roman" panose="02020603050405020304" pitchFamily="18" charset="0"/>
              </a:rPr>
              <a:t>62.5 </a:t>
            </a:r>
            <a:r>
              <a:rPr lang="en-US" altLang="zh-CN" sz="1100" dirty="0">
                <a:cs typeface="Times New Roman" panose="02020603050405020304" pitchFamily="18" charset="0"/>
              </a:rPr>
              <a:t>kb/s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100" dirty="0">
                <a:cs typeface="Times New Roman" panose="02020603050405020304" pitchFamily="18" charset="0"/>
              </a:rPr>
              <a:t>5 order Butterworth LPF, cut off rate=90kHz, Nyquist rate=1MHz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662A1C6-BA1B-4188-B778-C7C3B0E848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9325" y="3597782"/>
            <a:ext cx="1927596" cy="13716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41474FA-3C8A-4343-8EC2-02CC0C638F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4920" y="3597782"/>
            <a:ext cx="1890237" cy="13716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3913729-8629-421A-853A-768B1DA66483}"/>
              </a:ext>
            </a:extLst>
          </p:cNvPr>
          <p:cNvSpPr txBox="1"/>
          <p:nvPr/>
        </p:nvSpPr>
        <p:spPr bwMode="auto">
          <a:xfrm>
            <a:off x="5689303" y="3175482"/>
            <a:ext cx="95090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100" dirty="0">
                <a:cs typeface="Times New Roman" panose="02020603050405020304" pitchFamily="18" charset="0"/>
              </a:rPr>
              <a:t>50 kb/s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100" dirty="0">
                <a:cs typeface="Times New Roman" panose="02020603050405020304" pitchFamily="18" charset="0"/>
              </a:rPr>
              <a:t>Without filter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4E5E7E-B70E-44A2-A63A-A0550934D1BB}"/>
              </a:ext>
            </a:extLst>
          </p:cNvPr>
          <p:cNvSpPr txBox="1"/>
          <p:nvPr/>
        </p:nvSpPr>
        <p:spPr bwMode="auto">
          <a:xfrm>
            <a:off x="7126899" y="3014143"/>
            <a:ext cx="2268000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100" dirty="0">
                <a:cs typeface="Times New Roman" panose="02020603050405020304" pitchFamily="18" charset="0"/>
              </a:rPr>
              <a:t>50 </a:t>
            </a:r>
            <a:r>
              <a:rPr lang="en-US" altLang="zh-CN" sz="1100" dirty="0">
                <a:cs typeface="Times New Roman" panose="02020603050405020304" pitchFamily="18" charset="0"/>
              </a:rPr>
              <a:t>kb/s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100" dirty="0">
                <a:cs typeface="Times New Roman" panose="02020603050405020304" pitchFamily="18" charset="0"/>
              </a:rPr>
              <a:t>4 order Butterworth LPF, cut off rate=90kHz, Nyquist rate=1MHz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EFB532-7681-4C03-A9DB-E884681112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77495" y="5062295"/>
            <a:ext cx="3945006" cy="1371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C9EA66-FA42-4561-A160-9023651272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1389" y="5036597"/>
            <a:ext cx="3970070" cy="13716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9CC3216-40E6-43EB-AD93-612E4A9B7015}"/>
              </a:ext>
            </a:extLst>
          </p:cNvPr>
          <p:cNvSpPr txBox="1"/>
          <p:nvPr/>
        </p:nvSpPr>
        <p:spPr bwMode="auto">
          <a:xfrm>
            <a:off x="130633" y="4006583"/>
            <a:ext cx="46519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F14615-CC68-4D07-82D7-D5ED8D7B6BC6}"/>
              </a:ext>
            </a:extLst>
          </p:cNvPr>
          <p:cNvSpPr txBox="1"/>
          <p:nvPr/>
        </p:nvSpPr>
        <p:spPr bwMode="auto">
          <a:xfrm>
            <a:off x="80048" y="5257800"/>
            <a:ext cx="8167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Time-domain waveform</a:t>
            </a:r>
          </a:p>
        </p:txBody>
      </p:sp>
    </p:spTree>
    <p:extLst>
      <p:ext uri="{BB962C8B-B14F-4D97-AF65-F5344CB8AC3E}">
        <p14:creationId xmlns:p14="http://schemas.microsoft.com/office/powerpoint/2010/main" val="1381638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913A-3D7F-4190-83DA-9766A8F45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 Data Rate: Proposal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D9987-2BE4-46FE-91D1-BB564A4EF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2"/>
            <a:ext cx="8153400" cy="4876798"/>
          </a:xfrm>
        </p:spPr>
        <p:txBody>
          <a:bodyPr/>
          <a:lstStyle/>
          <a:p>
            <a:r>
              <a:rPr lang="en-US" b="0" dirty="0"/>
              <a:t>It looks like similar complexity is needed to make 62.5 </a:t>
            </a:r>
            <a:r>
              <a:rPr lang="en-US" altLang="zh-CN" b="0" dirty="0"/>
              <a:t>kb/s and 50 kb/s within the masks</a:t>
            </a:r>
            <a:r>
              <a:rPr lang="en-US" b="0" dirty="0"/>
              <a:t>.</a:t>
            </a:r>
          </a:p>
          <a:p>
            <a:r>
              <a:rPr lang="en-US" b="0" dirty="0"/>
              <a:t>It should be possible to fit 62.5 kb/s into EU RFID mask with BW 200kHz.</a:t>
            </a:r>
          </a:p>
          <a:p>
            <a:endParaRPr lang="en-US" altLang="zh-CN" dirty="0"/>
          </a:p>
          <a:p>
            <a:r>
              <a:rPr lang="en-US" altLang="zh-CN" dirty="0"/>
              <a:t>If AMP-S1G support only 200kHz, 250kHz BW, then AMP-S1G DL may converge to single unified data rate applicable to CN/EU/US: </a:t>
            </a:r>
          </a:p>
          <a:p>
            <a:pPr lvl="1"/>
            <a:r>
              <a:rPr lang="en-US" b="1" dirty="0"/>
              <a:t>62.5</a:t>
            </a:r>
            <a:r>
              <a:rPr lang="en-US" altLang="zh-CN" b="1" dirty="0"/>
              <a:t>kb/s</a:t>
            </a:r>
            <a:endParaRPr lang="en-US" b="1" dirty="0"/>
          </a:p>
          <a:p>
            <a:pPr lvl="1"/>
            <a:endParaRPr lang="en-SG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6BDA5-22A5-41E7-927D-2280E026A6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4EEB2-26A6-4CAC-8685-8ABFA7630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781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913A-3D7F-4190-83DA-9766A8F45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UL Data Rate: Consideration (1/2)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D9987-2BE4-46FE-91D1-BB564A4EF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2"/>
            <a:ext cx="7772400" cy="4876798"/>
          </a:xfrm>
        </p:spPr>
        <p:txBody>
          <a:bodyPr/>
          <a:lstStyle/>
          <a:p>
            <a:r>
              <a:rPr lang="en-SG" b="0" dirty="0"/>
              <a:t>UHF RFID</a:t>
            </a:r>
          </a:p>
          <a:p>
            <a:pPr lvl="1"/>
            <a:r>
              <a:rPr lang="en-SG" b="0" dirty="0"/>
              <a:t>UHF RFID define DL data rate ranging 40-160 kb/s, and UL data rate ranging 40-640 kb/s. UHF RFID define transmit spectrum mask only for DL transmission, while ignoring UL transmission.</a:t>
            </a:r>
          </a:p>
          <a:p>
            <a:pPr lvl="1"/>
            <a:r>
              <a:rPr lang="en-SG" b="0" dirty="0"/>
              <a:t>China RFID certification </a:t>
            </a:r>
            <a:r>
              <a:rPr lang="en-SG" dirty="0"/>
              <a:t>applies to</a:t>
            </a:r>
            <a:r>
              <a:rPr lang="en-SG" b="0" dirty="0"/>
              <a:t> DL only. EU RFID regulation defines relaxed requirement for UL than DL [3]. </a:t>
            </a:r>
          </a:p>
          <a:p>
            <a:r>
              <a:rPr lang="en-SG" b="0" dirty="0"/>
              <a:t>AMP 2.4G backscatter supports two UL data rates, which are equal or higher than DL data rates.</a:t>
            </a:r>
          </a:p>
          <a:p>
            <a:pPr lvl="1"/>
            <a:endParaRPr lang="en-SG" b="0" dirty="0"/>
          </a:p>
          <a:p>
            <a:endParaRPr lang="en-SG" b="0" dirty="0"/>
          </a:p>
          <a:p>
            <a:r>
              <a:rPr lang="en-SG" dirty="0"/>
              <a:t>AMP-S1G UL better define &gt;= 2 data rates, which are equal or higher than DL (62.5 kb/s).</a:t>
            </a:r>
          </a:p>
          <a:p>
            <a:endParaRPr lang="en-SG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6BDA5-22A5-41E7-927D-2280E026A6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4EEB2-26A6-4CAC-8685-8ABFA7630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3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4E5D-B3C8-4875-9A00-12C214EF5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UL Data Rate: Consideration (2/2)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7744B-F833-40BA-868D-27C9C9BA6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2"/>
            <a:ext cx="7772400" cy="4724398"/>
          </a:xfrm>
        </p:spPr>
        <p:txBody>
          <a:bodyPr/>
          <a:lstStyle/>
          <a:p>
            <a:r>
              <a:rPr lang="en-SG" dirty="0"/>
              <a:t>Max UL data rate consideration:</a:t>
            </a:r>
          </a:p>
          <a:p>
            <a:pPr lvl="1"/>
            <a:r>
              <a:rPr lang="en-SG" b="0" dirty="0"/>
              <a:t>[4]:</a:t>
            </a:r>
            <a:r>
              <a:rPr lang="en-SG" dirty="0"/>
              <a:t> </a:t>
            </a:r>
            <a:r>
              <a:rPr lang="en-US" dirty="0"/>
              <a:t>AMP-S1G backscatter tag typically has similar capability as AMP 2.4G backscatter tag </a:t>
            </a:r>
          </a:p>
          <a:p>
            <a:pPr lvl="2"/>
            <a:r>
              <a:rPr lang="en-US" dirty="0"/>
              <a:t>AMP-S1G tag Rx sampling rate: 2MHz</a:t>
            </a:r>
            <a:endParaRPr lang="en-US" b="1" dirty="0"/>
          </a:p>
          <a:p>
            <a:pPr lvl="1"/>
            <a:r>
              <a:rPr lang="en-SG" b="0" dirty="0"/>
              <a:t>Assume S1G </a:t>
            </a:r>
            <a:r>
              <a:rPr lang="en-US" b="0" dirty="0"/>
              <a:t>backscatter tag have Tx sampling rate 2MHz,</a:t>
            </a:r>
            <a:r>
              <a:rPr lang="en-SG" b="0" dirty="0"/>
              <a:t> the maximum UL data rate supported is 1Mb/s.</a:t>
            </a:r>
          </a:p>
          <a:p>
            <a:r>
              <a:rPr lang="en-SG" dirty="0"/>
              <a:t>Link Budget </a:t>
            </a:r>
          </a:p>
          <a:p>
            <a:pPr lvl="1"/>
            <a:r>
              <a:rPr lang="en-SG" dirty="0"/>
              <a:t>Backscatter signal RSSI at AP can be up to ~ -82 dBm</a:t>
            </a:r>
          </a:p>
          <a:p>
            <a:pPr lvl="1"/>
            <a:r>
              <a:rPr lang="en-SG" dirty="0"/>
              <a:t>Leakage after suppression : &lt; -90 dBm</a:t>
            </a:r>
          </a:p>
          <a:p>
            <a:pPr lvl="2"/>
            <a:r>
              <a:rPr lang="en-SG" dirty="0"/>
              <a:t>Leakage before suppression : 10 dBm</a:t>
            </a:r>
          </a:p>
          <a:p>
            <a:pPr lvl="2"/>
            <a:r>
              <a:rPr lang="en-SG" dirty="0"/>
              <a:t>RF + digital suppression: &gt;100dB</a:t>
            </a:r>
          </a:p>
          <a:p>
            <a:pPr lvl="1"/>
            <a:r>
              <a:rPr lang="en-SG" dirty="0"/>
              <a:t>AP noise: &lt; -90dBm</a:t>
            </a:r>
          </a:p>
          <a:p>
            <a:pPr lvl="2"/>
            <a:r>
              <a:rPr lang="en-SG" dirty="0"/>
              <a:t>Thermal noise: -114dBm (1MHz), -111dBm (2MHz), -101 dBm (20MHz), </a:t>
            </a:r>
          </a:p>
          <a:p>
            <a:pPr lvl="2"/>
            <a:r>
              <a:rPr lang="en-SG" dirty="0"/>
              <a:t>Max 20dB noise figure</a:t>
            </a:r>
          </a:p>
          <a:p>
            <a:pPr lvl="1"/>
            <a:r>
              <a:rPr lang="en-SG" b="1" dirty="0"/>
              <a:t>AP Rx SINR @ ~10 dB	</a:t>
            </a:r>
          </a:p>
          <a:p>
            <a:pPr lvl="1"/>
            <a:endParaRPr lang="en-SG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588F0-B75A-476E-827C-E66648CCD3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9F295-ECA6-41A8-86A5-488566ACC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147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C050C-8A03-43BC-9986-A7BD254A0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UL Data Rate:</a:t>
            </a:r>
            <a:r>
              <a:rPr lang="en-US" altLang="zh-CN" dirty="0"/>
              <a:t> Simulation Assumptions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5036A-C298-44FF-A6C1-C574D45A7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F3A516-0003-4CDE-8D44-EC0C52037A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B9575-893C-4B68-8F00-ECB6ED89AD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9F41B2F-031C-45BF-823F-60BC5AC73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727948"/>
              </p:ext>
            </p:extLst>
          </p:nvPr>
        </p:nvGraphicFramePr>
        <p:xfrm>
          <a:off x="852303" y="2209800"/>
          <a:ext cx="7148697" cy="3223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5697">
                  <a:extLst>
                    <a:ext uri="{9D8B030D-6E8A-4147-A177-3AD203B41FA5}">
                      <a16:colId xmlns:a16="http://schemas.microsoft.com/office/drawing/2014/main" val="1974980531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1596046395"/>
                    </a:ext>
                  </a:extLst>
                </a:gridCol>
              </a:tblGrid>
              <a:tr h="311463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Parameter 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UL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160553"/>
                  </a:ext>
                </a:extLst>
              </a:tr>
              <a:tr h="311463">
                <a:tc>
                  <a:txBody>
                    <a:bodyPr/>
                    <a:lstStyle/>
                    <a:p>
                      <a:r>
                        <a:rPr lang="en-SG" sz="1400" dirty="0"/>
                        <a:t>AP Tx sampling rate (MHz)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875246"/>
                  </a:ext>
                </a:extLst>
              </a:tr>
              <a:tr h="311463">
                <a:tc>
                  <a:txBody>
                    <a:bodyPr/>
                    <a:lstStyle/>
                    <a:p>
                      <a:r>
                        <a:rPr lang="en-SG" sz="1400" dirty="0"/>
                        <a:t>AP Rx sampling rate (MHz)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/>
                        <a:t>20</a:t>
                      </a:r>
                      <a:endParaRPr lang="en-SG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322221"/>
                  </a:ext>
                </a:extLst>
              </a:tr>
              <a:tr h="311463">
                <a:tc>
                  <a:txBody>
                    <a:bodyPr/>
                    <a:lstStyle/>
                    <a:p>
                      <a:r>
                        <a:rPr lang="en-SG" sz="1400" dirty="0"/>
                        <a:t>Receiver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dirty="0"/>
                        <a:t>Envelope detector </a:t>
                      </a:r>
                      <a:r>
                        <a:rPr lang="en-US" altLang="zh-CN" sz="1400" dirty="0"/>
                        <a:t>and </a:t>
                      </a:r>
                      <a:r>
                        <a:rPr lang="en-SG" sz="1400" dirty="0"/>
                        <a:t>Coherent detector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921540"/>
                  </a:ext>
                </a:extLst>
              </a:tr>
              <a:tr h="311463">
                <a:tc>
                  <a:txBody>
                    <a:bodyPr/>
                    <a:lstStyle/>
                    <a:p>
                      <a:r>
                        <a:rPr lang="en-SG" sz="1400" dirty="0"/>
                        <a:t>Data field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100 bits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772495"/>
                  </a:ext>
                </a:extLst>
              </a:tr>
              <a:tr h="311463">
                <a:tc>
                  <a:txBody>
                    <a:bodyPr/>
                    <a:lstStyle/>
                    <a:p>
                      <a:r>
                        <a:rPr lang="en-SG" sz="1400" dirty="0"/>
                        <a:t>Tx filter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167188"/>
                  </a:ext>
                </a:extLst>
              </a:tr>
              <a:tr h="311463">
                <a:tc>
                  <a:txBody>
                    <a:bodyPr/>
                    <a:lstStyle/>
                    <a:p>
                      <a:r>
                        <a:rPr lang="en-SG" sz="1400" dirty="0"/>
                        <a:t>Rx filter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dirty="0"/>
                        <a:t>Case A: 20MHz filter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dirty="0"/>
                        <a:t>Case B: narrow BW filter of B+5MHz, where B is the signal null-to-null BW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947438"/>
                  </a:ext>
                </a:extLst>
              </a:tr>
              <a:tr h="311463">
                <a:tc>
                  <a:txBody>
                    <a:bodyPr/>
                    <a:lstStyle/>
                    <a:p>
                      <a:r>
                        <a:rPr lang="en-SG" sz="1400" dirty="0"/>
                        <a:t>SNR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Average signal power divided by noise power in 20MHz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34634"/>
                  </a:ext>
                </a:extLst>
              </a:tr>
              <a:tr h="311463">
                <a:tc>
                  <a:txBody>
                    <a:bodyPr/>
                    <a:lstStyle/>
                    <a:p>
                      <a:r>
                        <a:rPr lang="en-SG" sz="1400" dirty="0"/>
                        <a:t>Other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Model interference and noise together as SNR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573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238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C03AC-30F7-42B2-8AE6-66EBDBD78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UL Data Rate: </a:t>
            </a:r>
            <a:r>
              <a:rPr lang="en-SG" dirty="0"/>
              <a:t>Simulation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454B6F-22AD-4C78-92BA-D12810E818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D57E5-6132-40D3-B5FD-C061BA027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71B469-46C4-44CF-9CA2-23D878AC8371}"/>
              </a:ext>
            </a:extLst>
          </p:cNvPr>
          <p:cNvSpPr txBox="1"/>
          <p:nvPr/>
        </p:nvSpPr>
        <p:spPr bwMode="auto">
          <a:xfrm>
            <a:off x="5562600" y="5454651"/>
            <a:ext cx="18219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Narrow BW filter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BEEBAD-1D3C-40F5-9346-3ABE3764289F}"/>
              </a:ext>
            </a:extLst>
          </p:cNvPr>
          <p:cNvSpPr txBox="1"/>
          <p:nvPr/>
        </p:nvSpPr>
        <p:spPr bwMode="auto">
          <a:xfrm>
            <a:off x="1553312" y="5423695"/>
            <a:ext cx="13965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20MHz filter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2298BE-47F7-4E18-81EF-76261F0D91AD}"/>
              </a:ext>
            </a:extLst>
          </p:cNvPr>
          <p:cNvSpPr txBox="1"/>
          <p:nvPr/>
        </p:nvSpPr>
        <p:spPr bwMode="auto">
          <a:xfrm>
            <a:off x="1066800" y="5923756"/>
            <a:ext cx="25010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of results align with [6]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3DE280-8EA4-4DBB-9EC6-EC6AA5F8574D}"/>
              </a:ext>
            </a:extLst>
          </p:cNvPr>
          <p:cNvSpPr txBox="1"/>
          <p:nvPr/>
        </p:nvSpPr>
        <p:spPr bwMode="auto">
          <a:xfrm>
            <a:off x="5334000" y="5874910"/>
            <a:ext cx="25010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of results align with [7]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8D267A-F041-45AF-B8C5-C501E130865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92"/>
          <a:stretch/>
        </p:blipFill>
        <p:spPr>
          <a:xfrm>
            <a:off x="104362" y="2123067"/>
            <a:ext cx="4320000" cy="28968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0E3F61-00E9-490E-9403-0602B213007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99"/>
          <a:stretch/>
        </p:blipFill>
        <p:spPr>
          <a:xfrm>
            <a:off x="4572000" y="2129783"/>
            <a:ext cx="4320000" cy="2890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789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913A-3D7F-4190-83DA-9766A8F45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UL Data Rate: Proposal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D9987-2BE4-46FE-91D1-BB564A4EF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2"/>
            <a:ext cx="7772400" cy="4876798"/>
          </a:xfrm>
        </p:spPr>
        <p:txBody>
          <a:bodyPr/>
          <a:lstStyle/>
          <a:p>
            <a:r>
              <a:rPr lang="en-US" b="0" dirty="0"/>
              <a:t>According to simulation results</a:t>
            </a:r>
          </a:p>
          <a:p>
            <a:pPr lvl="1"/>
            <a:r>
              <a:rPr lang="en-US" dirty="0"/>
              <a:t>Data rate 1Mb/s with 20MHz filter under non-coherent detector achieves 10% PER @ ~ 0 dB</a:t>
            </a:r>
          </a:p>
          <a:p>
            <a:pPr lvl="1"/>
            <a:r>
              <a:rPr lang="en-US" dirty="0"/>
              <a:t>Date rates up to 1Mb/s are all feasible.</a:t>
            </a:r>
          </a:p>
          <a:p>
            <a:endParaRPr lang="en-SG" dirty="0"/>
          </a:p>
          <a:p>
            <a:r>
              <a:rPr lang="en-SG" dirty="0"/>
              <a:t>Suggest AMP-S1G UL support two data rates</a:t>
            </a:r>
          </a:p>
          <a:p>
            <a:pPr lvl="1"/>
            <a:r>
              <a:rPr lang="en-SG" b="1" dirty="0"/>
              <a:t>250 kb/s</a:t>
            </a:r>
          </a:p>
          <a:p>
            <a:pPr lvl="1"/>
            <a:r>
              <a:rPr lang="en-SG" b="1" dirty="0"/>
              <a:t>1 Mb/s</a:t>
            </a:r>
          </a:p>
          <a:p>
            <a:endParaRPr lang="en-SG" dirty="0"/>
          </a:p>
          <a:p>
            <a:endParaRPr lang="en-SG" dirty="0"/>
          </a:p>
          <a:p>
            <a:r>
              <a:rPr lang="en-SG" b="0" dirty="0"/>
              <a:t>Above proposal makes AMP-S1G and 2.4G support same UL data rates, which may simplify implementation.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6BDA5-22A5-41E7-927D-2280E026A6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4EEB2-26A6-4CAC-8685-8ABFA7630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452981"/>
      </p:ext>
    </p:extLst>
  </p:cSld>
  <p:clrMapOvr>
    <a:masterClrMapping/>
  </p:clrMapOvr>
</p:sld>
</file>

<file path=ppt/theme/theme1.xml><?xml version="1.0" encoding="utf-8"?>
<a:theme xmlns:a="http://schemas.openxmlformats.org/drawingml/2006/main" name="ACcord Submission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ACcord Submissio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/>
      <a:lstStyle>
        <a:defPPr marL="342900" indent="-342900">
          <a:spcBef>
            <a:spcPts val="600"/>
          </a:spcBef>
          <a:spcAft>
            <a:spcPts val="600"/>
          </a:spcAft>
          <a:buFont typeface="Wingdings" panose="05000000000000000000" pitchFamily="2" charset="2"/>
          <a:buChar char="q"/>
          <a:defRPr sz="2000" dirty="0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>
    <a:extraClrScheme>
      <a:clrScheme name="ACcord Submissio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ord Submission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66FF"/>
    </a:hlink>
    <a:folHlink>
      <a:srgbClr val="0000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95974</TotalTime>
  <Words>1056</Words>
  <Application>Microsoft Office PowerPoint</Application>
  <PresentationFormat>On-screen Show (4:3)</PresentationFormat>
  <Paragraphs>194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Wingdings</vt:lpstr>
      <vt:lpstr>ACcord Submission Template</vt:lpstr>
      <vt:lpstr>AMP-S1G DL and UL Data Rate</vt:lpstr>
      <vt:lpstr>Introduction </vt:lpstr>
      <vt:lpstr>DL Data Rate: Consideration</vt:lpstr>
      <vt:lpstr>DL Data Rate: Proposal</vt:lpstr>
      <vt:lpstr>UL Data Rate: Consideration (1/2)</vt:lpstr>
      <vt:lpstr>UL Data Rate: Consideration (2/2)</vt:lpstr>
      <vt:lpstr>UL Data Rate: Simulation Assumptions</vt:lpstr>
      <vt:lpstr>UL Data Rate: Simulation results</vt:lpstr>
      <vt:lpstr>UL Data Rate: Proposal</vt:lpstr>
      <vt:lpstr>Summary </vt:lpstr>
      <vt:lpstr>Reference </vt:lpstr>
      <vt:lpstr>SP 1 (for SFD)</vt:lpstr>
      <vt:lpstr>SP 2 (for SFD)</vt:lpstr>
    </vt:vector>
  </TitlesOfParts>
  <Company>&lt;Company Name&gt;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&lt;Document Title&gt;</dc:title>
  <dc:creator>robert.stacey@intel.com</dc:creator>
  <cp:keywords>CTPClassification=:VisualMarkings=, CTPClassification=CTP_IC:VisualMarkings=, CTPClassification=CTP_IC</cp:keywords>
  <cp:lastModifiedBy>lipanpan (D)</cp:lastModifiedBy>
  <cp:revision>2944</cp:revision>
  <cp:lastPrinted>1998-02-10T13:28:00Z</cp:lastPrinted>
  <dcterms:created xsi:type="dcterms:W3CDTF">2009-12-02T19:05:00Z</dcterms:created>
  <dcterms:modified xsi:type="dcterms:W3CDTF">2025-09-10T02:18:51Z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5c159031-6120-4243-bbd1-ee5f1f2e96d1</vt:lpwstr>
  </property>
  <property fmtid="{D5CDD505-2E9C-101B-9397-08002B2CF9AE}" pid="4" name="CTP_BU">
    <vt:lpwstr>NEXT GEN AND STANDARDS GROUP</vt:lpwstr>
  </property>
  <property fmtid="{D5CDD505-2E9C-101B-9397-08002B2CF9AE}" pid="5" name="CTP_TimeStamp">
    <vt:lpwstr>2018-05-10 07:13:18Z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CTP_IC</vt:lpwstr>
  </property>
  <property fmtid="{D5CDD505-2E9C-101B-9397-08002B2CF9AE}" pid="9" name="_2015_ms_pID_725343">
    <vt:lpwstr>(3)IHGcUtTQcVpbhaz8GbYTH0i9zEVN4Vq9D9Qq9ghDYKZm16nWNasUQL9qiur7TlGUm2khQebf
UlaXsX5MkrgWHV/wnSsShvdn2xA49jfGalI5o7nEH0cj+ktc8/eKHM5m/ojx6scxvgu1kE/+
J2xAT2Zc09ktadeLRAJr5tf+xYqbndDInPO2U+Z1dc3rqMPTuvHk5VyFG5bnL1ER5pDBjr0r
bcX+M0YcOfkxWMCEPC</vt:lpwstr>
  </property>
  <property fmtid="{D5CDD505-2E9C-101B-9397-08002B2CF9AE}" pid="10" name="_2015_ms_pID_7253431">
    <vt:lpwstr>f8ueCqg/JaidbgsSAmoY4gDhncDfkD4LbjqsqHWpYqwhjWi+kZLl/M
VDV4MPvbjzwuMe1e+HhWNceMAb1b2wvdO38tG4aXqQjBsvUXEO3yBURId4qo7LlrkJbAZHCR
78VBHLm4HWoZU3pNh44FZYY9V//CMgMwZYU+ZlLFyO/pmd4zoMyi7bzFZodHIu9+/bglJE4k
C+OUk1nJobIuMyNEZv84RbMqZGQBUTiwaMtq</vt:lpwstr>
  </property>
  <property fmtid="{D5CDD505-2E9C-101B-9397-08002B2CF9AE}" pid="11" name="_2015_ms_pID_7253432">
    <vt:lpwstr>8g==</vt:lpwstr>
  </property>
  <property fmtid="{D5CDD505-2E9C-101B-9397-08002B2CF9AE}" pid="12" name="KSOProductBuildVer">
    <vt:lpwstr>2052-10.1.0.6395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1721014986</vt:lpwstr>
  </property>
</Properties>
</file>