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1" r:id="rId2"/>
    <p:sldId id="991" r:id="rId3"/>
    <p:sldId id="1012" r:id="rId4"/>
    <p:sldId id="1014" r:id="rId5"/>
    <p:sldId id="993" r:id="rId6"/>
    <p:sldId id="1011" r:id="rId7"/>
    <p:sldId id="1003" r:id="rId8"/>
    <p:sldId id="994" r:id="rId9"/>
    <p:sldId id="1029" r:id="rId10"/>
    <p:sldId id="1026" r:id="rId11"/>
    <p:sldId id="1023" r:id="rId12"/>
    <p:sldId id="1024" r:id="rId13"/>
    <p:sldId id="1008" r:id="rId14"/>
    <p:sldId id="1019" r:id="rId15"/>
    <p:sldId id="1013" r:id="rId16"/>
    <p:sldId id="1027" r:id="rId17"/>
    <p:sldId id="1016" r:id="rId18"/>
    <p:sldId id="1030" r:id="rId19"/>
    <p:sldId id="1031" r:id="rId20"/>
    <p:sldId id="947" r:id="rId21"/>
    <p:sldId id="1005" r:id="rId22"/>
    <p:sldId id="1036" r:id="rId23"/>
    <p:sldId id="1038" r:id="rId24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anbin (G)" initials="q(" lastIdx="17" clrIdx="0">
    <p:extLst>
      <p:ext uri="{19B8F6BF-5375-455C-9EA6-DF929625EA0E}">
        <p15:presenceInfo xmlns:p15="http://schemas.microsoft.com/office/powerpoint/2012/main" userId="S-1-5-21-147214757-305610072-1517763936-8974838" providerId="AD"/>
      </p:ext>
    </p:extLst>
  </p:cmAuthor>
  <p:cmAuthor id="2" name="liulumin" initials="l" lastIdx="9" clrIdx="1">
    <p:extLst>
      <p:ext uri="{19B8F6BF-5375-455C-9EA6-DF929625EA0E}">
        <p15:presenceInfo xmlns:p15="http://schemas.microsoft.com/office/powerpoint/2012/main" userId="S-1-5-21-147214757-305610072-1517763936-110312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6EF"/>
    <a:srgbClr val="00FFFF"/>
    <a:srgbClr val="FF3300"/>
    <a:srgbClr val="FF0000"/>
    <a:srgbClr val="339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8" autoAdjust="0"/>
    <p:restoredTop sz="96649" autoAdjust="0"/>
  </p:normalViewPr>
  <p:slideViewPr>
    <p:cSldViewPr>
      <p:cViewPr varScale="1">
        <p:scale>
          <a:sx n="98" d="100"/>
          <a:sy n="98" d="100"/>
        </p:scale>
        <p:origin x="1640" y="6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2928" y="-936"/>
      </p:cViewPr>
      <p:guideLst>
        <p:guide orient="horz" pos="2312"/>
        <p:guide pos="28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802.11-19/xxxxr0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Alice Chen (Qualcomm)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9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 dirty="0"/>
              <a:t>doc.: IEEE 802.11-19/xxxxr0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09259" y="9615488"/>
            <a:ext cx="10454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 dirty="0"/>
              <a:t>(Huawei)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506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802.11-19/xxxxr0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Alice Chen (Qualcomm)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Alice Chen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en-US" altLang="en-US" dirty="0"/>
              <a:t> 2024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25286-F119-41CC-B936-A99D615BE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0F447-7DAF-4F40-945E-510B714F8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9830A6D-8C9E-4B26-958C-BFDE032B0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3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795" y="1931779"/>
            <a:ext cx="8572500" cy="13757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lang="en-US" sz="1600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200150" indent="-260604">
              <a:buFont typeface="Qualcomm Regular" pitchFamily="34" charset="0"/>
              <a:buChar char="−"/>
              <a:defRPr/>
            </a:lvl5pPr>
            <a:lvl6pPr marL="1628775" indent="0">
              <a:buNone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12655" y="740540"/>
            <a:ext cx="8574733" cy="48474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>
              <a:defRPr sz="3600">
                <a:latin typeface="Qualcomm Office Regular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212655" y="1426466"/>
            <a:ext cx="8574733" cy="35086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Tx/>
              <a:buNone/>
              <a:defRPr lang="en-US" sz="2400" b="0" kern="1200" dirty="0" smtClean="0">
                <a:solidFill>
                  <a:schemeClr val="bg2"/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7773" y="504825"/>
            <a:ext cx="8588453" cy="0"/>
          </a:xfrm>
          <a:prstGeom prst="line">
            <a:avLst/>
          </a:prstGeom>
          <a:ln w="47625">
            <a:gradFill flip="none" rotWithShape="1">
              <a:gsLst>
                <a:gs pos="100000">
                  <a:srgbClr val="004274"/>
                </a:gs>
                <a:gs pos="0">
                  <a:srgbClr val="008E95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>
            <a:grpSpLocks noChangeAspect="1"/>
          </p:cNvGrpSpPr>
          <p:nvPr userDrawn="1"/>
        </p:nvGrpSpPr>
        <p:grpSpPr>
          <a:xfrm>
            <a:off x="7716645" y="6546300"/>
            <a:ext cx="721158" cy="157272"/>
            <a:chOff x="187326" y="5085556"/>
            <a:chExt cx="8393112" cy="1830388"/>
          </a:xfrm>
          <a:solidFill>
            <a:schemeClr val="bg1">
              <a:lumMod val="75000"/>
            </a:schemeClr>
          </a:solidFill>
        </p:grpSpPr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3603626" y="5388769"/>
              <a:ext cx="585787" cy="892175"/>
            </a:xfrm>
            <a:custGeom>
              <a:avLst/>
              <a:gdLst>
                <a:gd name="T0" fmla="*/ 0 w 156"/>
                <a:gd name="T1" fmla="*/ 218 h 238"/>
                <a:gd name="T2" fmla="*/ 20 w 156"/>
                <a:gd name="T3" fmla="*/ 238 h 238"/>
                <a:gd name="T4" fmla="*/ 156 w 156"/>
                <a:gd name="T5" fmla="*/ 238 h 238"/>
                <a:gd name="T6" fmla="*/ 126 w 156"/>
                <a:gd name="T7" fmla="*/ 189 h 238"/>
                <a:gd name="T8" fmla="*/ 47 w 156"/>
                <a:gd name="T9" fmla="*/ 189 h 238"/>
                <a:gd name="T10" fmla="*/ 47 w 156"/>
                <a:gd name="T11" fmla="*/ 0 h 238"/>
                <a:gd name="T12" fmla="*/ 0 w 156"/>
                <a:gd name="T13" fmla="*/ 0 h 238"/>
                <a:gd name="T14" fmla="*/ 0 w 156"/>
                <a:gd name="T15" fmla="*/ 2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38">
                  <a:moveTo>
                    <a:pt x="0" y="218"/>
                  </a:moveTo>
                  <a:cubicBezTo>
                    <a:pt x="0" y="227"/>
                    <a:pt x="11" y="238"/>
                    <a:pt x="20" y="238"/>
                  </a:cubicBezTo>
                  <a:cubicBezTo>
                    <a:pt x="156" y="238"/>
                    <a:pt x="156" y="238"/>
                    <a:pt x="156" y="238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187326" y="5085556"/>
              <a:ext cx="1541462" cy="1830388"/>
            </a:xfrm>
            <a:custGeom>
              <a:avLst/>
              <a:gdLst>
                <a:gd name="T0" fmla="*/ 411 w 411"/>
                <a:gd name="T1" fmla="*/ 206 h 488"/>
                <a:gd name="T2" fmla="*/ 206 w 411"/>
                <a:gd name="T3" fmla="*/ 0 h 488"/>
                <a:gd name="T4" fmla="*/ 0 w 411"/>
                <a:gd name="T5" fmla="*/ 206 h 488"/>
                <a:gd name="T6" fmla="*/ 206 w 411"/>
                <a:gd name="T7" fmla="*/ 412 h 488"/>
                <a:gd name="T8" fmla="*/ 241 w 411"/>
                <a:gd name="T9" fmla="*/ 408 h 488"/>
                <a:gd name="T10" fmla="*/ 240 w 411"/>
                <a:gd name="T11" fmla="*/ 488 h 488"/>
                <a:gd name="T12" fmla="*/ 298 w 411"/>
                <a:gd name="T13" fmla="*/ 488 h 488"/>
                <a:gd name="T14" fmla="*/ 298 w 411"/>
                <a:gd name="T15" fmla="*/ 389 h 488"/>
                <a:gd name="T16" fmla="*/ 411 w 411"/>
                <a:gd name="T17" fmla="*/ 206 h 488"/>
                <a:gd name="T18" fmla="*/ 298 w 411"/>
                <a:gd name="T19" fmla="*/ 302 h 488"/>
                <a:gd name="T20" fmla="*/ 298 w 411"/>
                <a:gd name="T21" fmla="*/ 236 h 488"/>
                <a:gd name="T22" fmla="*/ 240 w 411"/>
                <a:gd name="T23" fmla="*/ 252 h 488"/>
                <a:gd name="T24" fmla="*/ 241 w 411"/>
                <a:gd name="T25" fmla="*/ 334 h 488"/>
                <a:gd name="T26" fmla="*/ 206 w 411"/>
                <a:gd name="T27" fmla="*/ 339 h 488"/>
                <a:gd name="T28" fmla="*/ 73 w 411"/>
                <a:gd name="T29" fmla="*/ 206 h 488"/>
                <a:gd name="T30" fmla="*/ 206 w 411"/>
                <a:gd name="T31" fmla="*/ 73 h 488"/>
                <a:gd name="T32" fmla="*/ 339 w 411"/>
                <a:gd name="T33" fmla="*/ 206 h 488"/>
                <a:gd name="T34" fmla="*/ 298 w 411"/>
                <a:gd name="T35" fmla="*/ 3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488">
                  <a:moveTo>
                    <a:pt x="411" y="206"/>
                  </a:moveTo>
                  <a:cubicBezTo>
                    <a:pt x="411" y="92"/>
                    <a:pt x="319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19"/>
                    <a:pt x="92" y="412"/>
                    <a:pt x="206" y="412"/>
                  </a:cubicBezTo>
                  <a:cubicBezTo>
                    <a:pt x="218" y="412"/>
                    <a:pt x="229" y="410"/>
                    <a:pt x="241" y="408"/>
                  </a:cubicBezTo>
                  <a:cubicBezTo>
                    <a:pt x="240" y="488"/>
                    <a:pt x="240" y="488"/>
                    <a:pt x="240" y="488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389"/>
                    <a:pt x="298" y="389"/>
                    <a:pt x="298" y="389"/>
                  </a:cubicBezTo>
                  <a:cubicBezTo>
                    <a:pt x="365" y="355"/>
                    <a:pt x="411" y="286"/>
                    <a:pt x="411" y="206"/>
                  </a:cubicBezTo>
                  <a:close/>
                  <a:moveTo>
                    <a:pt x="298" y="302"/>
                  </a:moveTo>
                  <a:cubicBezTo>
                    <a:pt x="298" y="236"/>
                    <a:pt x="298" y="236"/>
                    <a:pt x="298" y="236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1" y="334"/>
                    <a:pt x="241" y="334"/>
                    <a:pt x="241" y="334"/>
                  </a:cubicBezTo>
                  <a:cubicBezTo>
                    <a:pt x="229" y="337"/>
                    <a:pt x="218" y="339"/>
                    <a:pt x="206" y="339"/>
                  </a:cubicBezTo>
                  <a:cubicBezTo>
                    <a:pt x="132" y="339"/>
                    <a:pt x="73" y="279"/>
                    <a:pt x="73" y="206"/>
                  </a:cubicBezTo>
                  <a:cubicBezTo>
                    <a:pt x="73" y="132"/>
                    <a:pt x="132" y="73"/>
                    <a:pt x="206" y="73"/>
                  </a:cubicBezTo>
                  <a:cubicBezTo>
                    <a:pt x="279" y="73"/>
                    <a:pt x="339" y="132"/>
                    <a:pt x="339" y="206"/>
                  </a:cubicBezTo>
                  <a:cubicBezTo>
                    <a:pt x="339" y="244"/>
                    <a:pt x="323" y="278"/>
                    <a:pt x="298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1863726" y="5388769"/>
              <a:ext cx="652462" cy="892175"/>
            </a:xfrm>
            <a:custGeom>
              <a:avLst/>
              <a:gdLst>
                <a:gd name="T0" fmla="*/ 154 w 174"/>
                <a:gd name="T1" fmla="*/ 238 h 238"/>
                <a:gd name="T2" fmla="*/ 20 w 174"/>
                <a:gd name="T3" fmla="*/ 238 h 238"/>
                <a:gd name="T4" fmla="*/ 0 w 174"/>
                <a:gd name="T5" fmla="*/ 218 h 238"/>
                <a:gd name="T6" fmla="*/ 0 w 174"/>
                <a:gd name="T7" fmla="*/ 0 h 238"/>
                <a:gd name="T8" fmla="*/ 46 w 174"/>
                <a:gd name="T9" fmla="*/ 0 h 238"/>
                <a:gd name="T10" fmla="*/ 46 w 174"/>
                <a:gd name="T11" fmla="*/ 189 h 238"/>
                <a:gd name="T12" fmla="*/ 127 w 174"/>
                <a:gd name="T13" fmla="*/ 189 h 238"/>
                <a:gd name="T14" fmla="*/ 127 w 174"/>
                <a:gd name="T15" fmla="*/ 0 h 238"/>
                <a:gd name="T16" fmla="*/ 174 w 174"/>
                <a:gd name="T17" fmla="*/ 0 h 238"/>
                <a:gd name="T18" fmla="*/ 174 w 174"/>
                <a:gd name="T19" fmla="*/ 218 h 238"/>
                <a:gd name="T20" fmla="*/ 154 w 174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38">
                  <a:moveTo>
                    <a:pt x="154" y="238"/>
                  </a:moveTo>
                  <a:cubicBezTo>
                    <a:pt x="20" y="238"/>
                    <a:pt x="20" y="238"/>
                    <a:pt x="20" y="238"/>
                  </a:cubicBezTo>
                  <a:cubicBezTo>
                    <a:pt x="11" y="238"/>
                    <a:pt x="0" y="228"/>
                    <a:pt x="0" y="2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28"/>
                    <a:pt x="163" y="238"/>
                    <a:pt x="15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4079876" y="5358606"/>
              <a:ext cx="712787" cy="946150"/>
            </a:xfrm>
            <a:custGeom>
              <a:avLst/>
              <a:gdLst>
                <a:gd name="T0" fmla="*/ 190 w 190"/>
                <a:gd name="T1" fmla="*/ 17 h 252"/>
                <a:gd name="T2" fmla="*/ 126 w 190"/>
                <a:gd name="T3" fmla="*/ 0 h 252"/>
                <a:gd name="T4" fmla="*/ 0 w 190"/>
                <a:gd name="T5" fmla="*/ 126 h 252"/>
                <a:gd name="T6" fmla="*/ 126 w 190"/>
                <a:gd name="T7" fmla="*/ 252 h 252"/>
                <a:gd name="T8" fmla="*/ 187 w 190"/>
                <a:gd name="T9" fmla="*/ 237 h 252"/>
                <a:gd name="T10" fmla="*/ 164 w 190"/>
                <a:gd name="T11" fmla="*/ 196 h 252"/>
                <a:gd name="T12" fmla="*/ 126 w 190"/>
                <a:gd name="T13" fmla="*/ 205 h 252"/>
                <a:gd name="T14" fmla="*/ 47 w 190"/>
                <a:gd name="T15" fmla="*/ 126 h 252"/>
                <a:gd name="T16" fmla="*/ 126 w 190"/>
                <a:gd name="T17" fmla="*/ 46 h 252"/>
                <a:gd name="T18" fmla="*/ 167 w 190"/>
                <a:gd name="T19" fmla="*/ 58 h 252"/>
                <a:gd name="T20" fmla="*/ 190 w 190"/>
                <a:gd name="T21" fmla="*/ 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52">
                  <a:moveTo>
                    <a:pt x="190" y="17"/>
                  </a:moveTo>
                  <a:cubicBezTo>
                    <a:pt x="171" y="6"/>
                    <a:pt x="149" y="0"/>
                    <a:pt x="126" y="0"/>
                  </a:cubicBez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6" y="252"/>
                  </a:cubicBezTo>
                  <a:cubicBezTo>
                    <a:pt x="148" y="252"/>
                    <a:pt x="169" y="246"/>
                    <a:pt x="187" y="237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53" y="202"/>
                    <a:pt x="140" y="205"/>
                    <a:pt x="126" y="205"/>
                  </a:cubicBezTo>
                  <a:cubicBezTo>
                    <a:pt x="82" y="205"/>
                    <a:pt x="47" y="170"/>
                    <a:pt x="47" y="126"/>
                  </a:cubicBezTo>
                  <a:cubicBezTo>
                    <a:pt x="47" y="82"/>
                    <a:pt x="82" y="46"/>
                    <a:pt x="126" y="46"/>
                  </a:cubicBezTo>
                  <a:cubicBezTo>
                    <a:pt x="141" y="46"/>
                    <a:pt x="155" y="51"/>
                    <a:pt x="167" y="58"/>
                  </a:cubicBezTo>
                  <a:lnTo>
                    <a:pt x="19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5" name="Freeform 11"/>
            <p:cNvSpPr>
              <a:spLocks noEditPoints="1"/>
            </p:cNvSpPr>
            <p:nvPr userDrawn="1"/>
          </p:nvSpPr>
          <p:spPr bwMode="auto">
            <a:xfrm>
              <a:off x="4725988" y="5358606"/>
              <a:ext cx="944562" cy="949325"/>
            </a:xfrm>
            <a:custGeom>
              <a:avLst/>
              <a:gdLst>
                <a:gd name="T0" fmla="*/ 126 w 252"/>
                <a:gd name="T1" fmla="*/ 0 h 253"/>
                <a:gd name="T2" fmla="*/ 0 w 252"/>
                <a:gd name="T3" fmla="*/ 127 h 253"/>
                <a:gd name="T4" fmla="*/ 126 w 252"/>
                <a:gd name="T5" fmla="*/ 253 h 253"/>
                <a:gd name="T6" fmla="*/ 252 w 252"/>
                <a:gd name="T7" fmla="*/ 127 h 253"/>
                <a:gd name="T8" fmla="*/ 126 w 252"/>
                <a:gd name="T9" fmla="*/ 0 h 253"/>
                <a:gd name="T10" fmla="*/ 126 w 252"/>
                <a:gd name="T11" fmla="*/ 206 h 253"/>
                <a:gd name="T12" fmla="*/ 47 w 252"/>
                <a:gd name="T13" fmla="*/ 127 h 253"/>
                <a:gd name="T14" fmla="*/ 126 w 252"/>
                <a:gd name="T15" fmla="*/ 47 h 253"/>
                <a:gd name="T16" fmla="*/ 206 w 252"/>
                <a:gd name="T17" fmla="*/ 127 h 253"/>
                <a:gd name="T18" fmla="*/ 126 w 252"/>
                <a:gd name="T19" fmla="*/ 20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53">
                  <a:moveTo>
                    <a:pt x="126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7"/>
                  </a:cubicBezTo>
                  <a:cubicBezTo>
                    <a:pt x="252" y="57"/>
                    <a:pt x="196" y="0"/>
                    <a:pt x="126" y="0"/>
                  </a:cubicBezTo>
                  <a:close/>
                  <a:moveTo>
                    <a:pt x="126" y="206"/>
                  </a:moveTo>
                  <a:cubicBezTo>
                    <a:pt x="82" y="206"/>
                    <a:pt x="47" y="171"/>
                    <a:pt x="47" y="127"/>
                  </a:cubicBezTo>
                  <a:cubicBezTo>
                    <a:pt x="47" y="83"/>
                    <a:pt x="82" y="47"/>
                    <a:pt x="126" y="47"/>
                  </a:cubicBezTo>
                  <a:cubicBezTo>
                    <a:pt x="170" y="47"/>
                    <a:pt x="206" y="83"/>
                    <a:pt x="206" y="127"/>
                  </a:cubicBezTo>
                  <a:cubicBezTo>
                    <a:pt x="206" y="170"/>
                    <a:pt x="170" y="206"/>
                    <a:pt x="126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6" name="Freeform 12"/>
            <p:cNvSpPr>
              <a:spLocks noEditPoints="1"/>
            </p:cNvSpPr>
            <p:nvPr userDrawn="1"/>
          </p:nvSpPr>
          <p:spPr bwMode="auto">
            <a:xfrm>
              <a:off x="2584451" y="5393531"/>
              <a:ext cx="952500" cy="884238"/>
            </a:xfrm>
            <a:custGeom>
              <a:avLst/>
              <a:gdLst>
                <a:gd name="T0" fmla="*/ 354 w 600"/>
                <a:gd name="T1" fmla="*/ 0 h 557"/>
                <a:gd name="T2" fmla="*/ 245 w 600"/>
                <a:gd name="T3" fmla="*/ 0 h 557"/>
                <a:gd name="T4" fmla="*/ 0 w 600"/>
                <a:gd name="T5" fmla="*/ 557 h 557"/>
                <a:gd name="T6" fmla="*/ 115 w 600"/>
                <a:gd name="T7" fmla="*/ 557 h 557"/>
                <a:gd name="T8" fmla="*/ 174 w 600"/>
                <a:gd name="T9" fmla="*/ 434 h 557"/>
                <a:gd name="T10" fmla="*/ 430 w 600"/>
                <a:gd name="T11" fmla="*/ 434 h 557"/>
                <a:gd name="T12" fmla="*/ 434 w 600"/>
                <a:gd name="T13" fmla="*/ 446 h 557"/>
                <a:gd name="T14" fmla="*/ 484 w 600"/>
                <a:gd name="T15" fmla="*/ 557 h 557"/>
                <a:gd name="T16" fmla="*/ 600 w 600"/>
                <a:gd name="T17" fmla="*/ 557 h 557"/>
                <a:gd name="T18" fmla="*/ 354 w 600"/>
                <a:gd name="T19" fmla="*/ 0 h 557"/>
                <a:gd name="T20" fmla="*/ 210 w 600"/>
                <a:gd name="T21" fmla="*/ 342 h 557"/>
                <a:gd name="T22" fmla="*/ 300 w 600"/>
                <a:gd name="T23" fmla="*/ 141 h 557"/>
                <a:gd name="T24" fmla="*/ 389 w 600"/>
                <a:gd name="T25" fmla="*/ 342 h 557"/>
                <a:gd name="T26" fmla="*/ 210 w 600"/>
                <a:gd name="T27" fmla="*/ 34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0" h="557">
                  <a:moveTo>
                    <a:pt x="354" y="0"/>
                  </a:moveTo>
                  <a:lnTo>
                    <a:pt x="245" y="0"/>
                  </a:lnTo>
                  <a:lnTo>
                    <a:pt x="0" y="557"/>
                  </a:lnTo>
                  <a:lnTo>
                    <a:pt x="115" y="557"/>
                  </a:lnTo>
                  <a:lnTo>
                    <a:pt x="174" y="434"/>
                  </a:lnTo>
                  <a:lnTo>
                    <a:pt x="430" y="434"/>
                  </a:lnTo>
                  <a:lnTo>
                    <a:pt x="434" y="446"/>
                  </a:lnTo>
                  <a:lnTo>
                    <a:pt x="484" y="557"/>
                  </a:lnTo>
                  <a:lnTo>
                    <a:pt x="600" y="557"/>
                  </a:lnTo>
                  <a:lnTo>
                    <a:pt x="354" y="0"/>
                  </a:lnTo>
                  <a:close/>
                  <a:moveTo>
                    <a:pt x="210" y="342"/>
                  </a:moveTo>
                  <a:lnTo>
                    <a:pt x="300" y="141"/>
                  </a:lnTo>
                  <a:lnTo>
                    <a:pt x="389" y="342"/>
                  </a:lnTo>
                  <a:lnTo>
                    <a:pt x="210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7" name="Freeform 13"/>
            <p:cNvSpPr>
              <a:spLocks/>
            </p:cNvSpPr>
            <p:nvPr userDrawn="1"/>
          </p:nvSpPr>
          <p:spPr bwMode="auto">
            <a:xfrm>
              <a:off x="5599113" y="5382419"/>
              <a:ext cx="2932112" cy="966788"/>
            </a:xfrm>
            <a:custGeom>
              <a:avLst/>
              <a:gdLst>
                <a:gd name="T0" fmla="*/ 770 w 782"/>
                <a:gd name="T1" fmla="*/ 211 h 258"/>
                <a:gd name="T2" fmla="*/ 685 w 782"/>
                <a:gd name="T3" fmla="*/ 14 h 258"/>
                <a:gd name="T4" fmla="*/ 658 w 782"/>
                <a:gd name="T5" fmla="*/ 0 h 258"/>
                <a:gd name="T6" fmla="*/ 632 w 782"/>
                <a:gd name="T7" fmla="*/ 14 h 258"/>
                <a:gd name="T8" fmla="*/ 569 w 782"/>
                <a:gd name="T9" fmla="*/ 158 h 258"/>
                <a:gd name="T10" fmla="*/ 506 w 782"/>
                <a:gd name="T11" fmla="*/ 14 h 258"/>
                <a:gd name="T12" fmla="*/ 480 w 782"/>
                <a:gd name="T13" fmla="*/ 0 h 258"/>
                <a:gd name="T14" fmla="*/ 454 w 782"/>
                <a:gd name="T15" fmla="*/ 14 h 258"/>
                <a:gd name="T16" fmla="*/ 391 w 782"/>
                <a:gd name="T17" fmla="*/ 159 h 258"/>
                <a:gd name="T18" fmla="*/ 328 w 782"/>
                <a:gd name="T19" fmla="*/ 14 h 258"/>
                <a:gd name="T20" fmla="*/ 302 w 782"/>
                <a:gd name="T21" fmla="*/ 0 h 258"/>
                <a:gd name="T22" fmla="*/ 276 w 782"/>
                <a:gd name="T23" fmla="*/ 14 h 258"/>
                <a:gd name="T24" fmla="*/ 213 w 782"/>
                <a:gd name="T25" fmla="*/ 158 h 258"/>
                <a:gd name="T26" fmla="*/ 150 w 782"/>
                <a:gd name="T27" fmla="*/ 14 h 258"/>
                <a:gd name="T28" fmla="*/ 124 w 782"/>
                <a:gd name="T29" fmla="*/ 0 h 258"/>
                <a:gd name="T30" fmla="*/ 97 w 782"/>
                <a:gd name="T31" fmla="*/ 14 h 258"/>
                <a:gd name="T32" fmla="*/ 12 w 782"/>
                <a:gd name="T33" fmla="*/ 211 h 258"/>
                <a:gd name="T34" fmla="*/ 56 w 782"/>
                <a:gd name="T35" fmla="*/ 233 h 258"/>
                <a:gd name="T36" fmla="*/ 124 w 782"/>
                <a:gd name="T37" fmla="*/ 76 h 258"/>
                <a:gd name="T38" fmla="*/ 191 w 782"/>
                <a:gd name="T39" fmla="*/ 233 h 258"/>
                <a:gd name="T40" fmla="*/ 235 w 782"/>
                <a:gd name="T41" fmla="*/ 233 h 258"/>
                <a:gd name="T42" fmla="*/ 302 w 782"/>
                <a:gd name="T43" fmla="*/ 76 h 258"/>
                <a:gd name="T44" fmla="*/ 369 w 782"/>
                <a:gd name="T45" fmla="*/ 233 h 258"/>
                <a:gd name="T46" fmla="*/ 388 w 782"/>
                <a:gd name="T47" fmla="*/ 245 h 258"/>
                <a:gd name="T48" fmla="*/ 391 w 782"/>
                <a:gd name="T49" fmla="*/ 245 h 258"/>
                <a:gd name="T50" fmla="*/ 394 w 782"/>
                <a:gd name="T51" fmla="*/ 245 h 258"/>
                <a:gd name="T52" fmla="*/ 413 w 782"/>
                <a:gd name="T53" fmla="*/ 233 h 258"/>
                <a:gd name="T54" fmla="*/ 480 w 782"/>
                <a:gd name="T55" fmla="*/ 76 h 258"/>
                <a:gd name="T56" fmla="*/ 547 w 782"/>
                <a:gd name="T57" fmla="*/ 233 h 258"/>
                <a:gd name="T58" fmla="*/ 591 w 782"/>
                <a:gd name="T59" fmla="*/ 233 h 258"/>
                <a:gd name="T60" fmla="*/ 658 w 782"/>
                <a:gd name="T61" fmla="*/ 76 h 258"/>
                <a:gd name="T62" fmla="*/ 726 w 782"/>
                <a:gd name="T63" fmla="*/ 233 h 258"/>
                <a:gd name="T64" fmla="*/ 770 w 782"/>
                <a:gd name="T65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2" h="258">
                  <a:moveTo>
                    <a:pt x="770" y="211"/>
                  </a:moveTo>
                  <a:cubicBezTo>
                    <a:pt x="685" y="14"/>
                    <a:pt x="685" y="14"/>
                    <a:pt x="685" y="14"/>
                  </a:cubicBezTo>
                  <a:cubicBezTo>
                    <a:pt x="680" y="4"/>
                    <a:pt x="671" y="0"/>
                    <a:pt x="658" y="0"/>
                  </a:cubicBezTo>
                  <a:cubicBezTo>
                    <a:pt x="646" y="0"/>
                    <a:pt x="637" y="4"/>
                    <a:pt x="632" y="14"/>
                  </a:cubicBezTo>
                  <a:cubicBezTo>
                    <a:pt x="569" y="158"/>
                    <a:pt x="569" y="158"/>
                    <a:pt x="569" y="158"/>
                  </a:cubicBezTo>
                  <a:cubicBezTo>
                    <a:pt x="506" y="14"/>
                    <a:pt x="506" y="14"/>
                    <a:pt x="506" y="14"/>
                  </a:cubicBezTo>
                  <a:cubicBezTo>
                    <a:pt x="501" y="4"/>
                    <a:pt x="493" y="0"/>
                    <a:pt x="480" y="0"/>
                  </a:cubicBezTo>
                  <a:cubicBezTo>
                    <a:pt x="468" y="0"/>
                    <a:pt x="459" y="4"/>
                    <a:pt x="454" y="14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28" y="14"/>
                    <a:pt x="328" y="14"/>
                    <a:pt x="328" y="14"/>
                  </a:cubicBezTo>
                  <a:cubicBezTo>
                    <a:pt x="323" y="4"/>
                    <a:pt x="314" y="0"/>
                    <a:pt x="302" y="0"/>
                  </a:cubicBezTo>
                  <a:cubicBezTo>
                    <a:pt x="289" y="0"/>
                    <a:pt x="281" y="4"/>
                    <a:pt x="276" y="14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45" y="4"/>
                    <a:pt x="136" y="0"/>
                    <a:pt x="124" y="0"/>
                  </a:cubicBezTo>
                  <a:cubicBezTo>
                    <a:pt x="111" y="0"/>
                    <a:pt x="102" y="4"/>
                    <a:pt x="97" y="14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0" y="242"/>
                    <a:pt x="42" y="258"/>
                    <a:pt x="56" y="23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200" y="249"/>
                    <a:pt x="227" y="248"/>
                    <a:pt x="235" y="233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3" y="241"/>
                    <a:pt x="381" y="244"/>
                    <a:pt x="388" y="245"/>
                  </a:cubicBezTo>
                  <a:cubicBezTo>
                    <a:pt x="389" y="245"/>
                    <a:pt x="390" y="245"/>
                    <a:pt x="391" y="245"/>
                  </a:cubicBezTo>
                  <a:cubicBezTo>
                    <a:pt x="392" y="245"/>
                    <a:pt x="393" y="245"/>
                    <a:pt x="394" y="245"/>
                  </a:cubicBezTo>
                  <a:cubicBezTo>
                    <a:pt x="401" y="244"/>
                    <a:pt x="409" y="241"/>
                    <a:pt x="413" y="233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547" y="233"/>
                    <a:pt x="547" y="233"/>
                    <a:pt x="547" y="233"/>
                  </a:cubicBezTo>
                  <a:cubicBezTo>
                    <a:pt x="555" y="248"/>
                    <a:pt x="582" y="249"/>
                    <a:pt x="591" y="233"/>
                  </a:cubicBezTo>
                  <a:cubicBezTo>
                    <a:pt x="658" y="76"/>
                    <a:pt x="658" y="76"/>
                    <a:pt x="658" y="76"/>
                  </a:cubicBezTo>
                  <a:cubicBezTo>
                    <a:pt x="726" y="233"/>
                    <a:pt x="726" y="233"/>
                    <a:pt x="726" y="233"/>
                  </a:cubicBezTo>
                  <a:cubicBezTo>
                    <a:pt x="740" y="258"/>
                    <a:pt x="782" y="242"/>
                    <a:pt x="77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8" name="Freeform 14"/>
            <p:cNvSpPr>
              <a:spLocks noEditPoints="1"/>
            </p:cNvSpPr>
            <p:nvPr userDrawn="1"/>
          </p:nvSpPr>
          <p:spPr bwMode="auto">
            <a:xfrm>
              <a:off x="8370888" y="5396706"/>
              <a:ext cx="209550" cy="206375"/>
            </a:xfrm>
            <a:custGeom>
              <a:avLst/>
              <a:gdLst>
                <a:gd name="T0" fmla="*/ 29 w 56"/>
                <a:gd name="T1" fmla="*/ 0 h 55"/>
                <a:gd name="T2" fmla="*/ 0 w 56"/>
                <a:gd name="T3" fmla="*/ 28 h 55"/>
                <a:gd name="T4" fmla="*/ 29 w 56"/>
                <a:gd name="T5" fmla="*/ 55 h 55"/>
                <a:gd name="T6" fmla="*/ 56 w 56"/>
                <a:gd name="T7" fmla="*/ 28 h 55"/>
                <a:gd name="T8" fmla="*/ 29 w 56"/>
                <a:gd name="T9" fmla="*/ 0 h 55"/>
                <a:gd name="T10" fmla="*/ 29 w 56"/>
                <a:gd name="T11" fmla="*/ 51 h 55"/>
                <a:gd name="T12" fmla="*/ 6 w 56"/>
                <a:gd name="T13" fmla="*/ 28 h 55"/>
                <a:gd name="T14" fmla="*/ 29 w 56"/>
                <a:gd name="T15" fmla="*/ 5 h 55"/>
                <a:gd name="T16" fmla="*/ 51 w 56"/>
                <a:gd name="T17" fmla="*/ 28 h 55"/>
                <a:gd name="T18" fmla="*/ 29 w 56"/>
                <a:gd name="T19" fmla="*/ 51 h 55"/>
                <a:gd name="T20" fmla="*/ 41 w 56"/>
                <a:gd name="T21" fmla="*/ 21 h 55"/>
                <a:gd name="T22" fmla="*/ 30 w 56"/>
                <a:gd name="T23" fmla="*/ 12 h 55"/>
                <a:gd name="T24" fmla="*/ 18 w 56"/>
                <a:gd name="T25" fmla="*/ 12 h 55"/>
                <a:gd name="T26" fmla="*/ 18 w 56"/>
                <a:gd name="T27" fmla="*/ 44 h 55"/>
                <a:gd name="T28" fmla="*/ 23 w 56"/>
                <a:gd name="T29" fmla="*/ 44 h 55"/>
                <a:gd name="T30" fmla="*/ 23 w 56"/>
                <a:gd name="T31" fmla="*/ 30 h 55"/>
                <a:gd name="T32" fmla="*/ 28 w 56"/>
                <a:gd name="T33" fmla="*/ 30 h 55"/>
                <a:gd name="T34" fmla="*/ 37 w 56"/>
                <a:gd name="T35" fmla="*/ 44 h 55"/>
                <a:gd name="T36" fmla="*/ 42 w 56"/>
                <a:gd name="T37" fmla="*/ 44 h 55"/>
                <a:gd name="T38" fmla="*/ 33 w 56"/>
                <a:gd name="T39" fmla="*/ 30 h 55"/>
                <a:gd name="T40" fmla="*/ 41 w 56"/>
                <a:gd name="T41" fmla="*/ 21 h 55"/>
                <a:gd name="T42" fmla="*/ 23 w 56"/>
                <a:gd name="T43" fmla="*/ 26 h 55"/>
                <a:gd name="T44" fmla="*/ 23 w 56"/>
                <a:gd name="T45" fmla="*/ 16 h 55"/>
                <a:gd name="T46" fmla="*/ 29 w 56"/>
                <a:gd name="T47" fmla="*/ 16 h 55"/>
                <a:gd name="T48" fmla="*/ 36 w 56"/>
                <a:gd name="T49" fmla="*/ 21 h 55"/>
                <a:gd name="T50" fmla="*/ 28 w 56"/>
                <a:gd name="T51" fmla="*/ 26 h 55"/>
                <a:gd name="T52" fmla="*/ 23 w 56"/>
                <a:gd name="T53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55">
                  <a:moveTo>
                    <a:pt x="29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5"/>
                    <a:pt x="29" y="55"/>
                  </a:cubicBezTo>
                  <a:cubicBezTo>
                    <a:pt x="44" y="55"/>
                    <a:pt x="56" y="44"/>
                    <a:pt x="56" y="28"/>
                  </a:cubicBezTo>
                  <a:cubicBezTo>
                    <a:pt x="56" y="12"/>
                    <a:pt x="44" y="0"/>
                    <a:pt x="29" y="0"/>
                  </a:cubicBezTo>
                  <a:close/>
                  <a:moveTo>
                    <a:pt x="29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5"/>
                    <a:pt x="16" y="5"/>
                    <a:pt x="29" y="5"/>
                  </a:cubicBezTo>
                  <a:cubicBezTo>
                    <a:pt x="41" y="5"/>
                    <a:pt x="51" y="15"/>
                    <a:pt x="51" y="28"/>
                  </a:cubicBezTo>
                  <a:cubicBezTo>
                    <a:pt x="51" y="41"/>
                    <a:pt x="41" y="51"/>
                    <a:pt x="29" y="51"/>
                  </a:cubicBezTo>
                  <a:close/>
                  <a:moveTo>
                    <a:pt x="41" y="21"/>
                  </a:moveTo>
                  <a:cubicBezTo>
                    <a:pt x="41" y="15"/>
                    <a:pt x="38" y="12"/>
                    <a:pt x="3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8" y="29"/>
                    <a:pt x="41" y="27"/>
                    <a:pt x="41" y="21"/>
                  </a:cubicBezTo>
                  <a:close/>
                  <a:moveTo>
                    <a:pt x="23" y="2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6"/>
                    <a:pt x="36" y="17"/>
                    <a:pt x="36" y="21"/>
                  </a:cubicBezTo>
                  <a:cubicBezTo>
                    <a:pt x="36" y="26"/>
                    <a:pt x="33" y="26"/>
                    <a:pt x="28" y="26"/>
                  </a:cubicBezTo>
                  <a:lnTo>
                    <a:pt x="2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217485" y="6477716"/>
            <a:ext cx="1946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fld id="{AB307C75-CA2F-4BA6-858A-60F533452F31}" type="datetimeFigureOut">
              <a:rPr lang="en-US" sz="10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lang="en-US" sz="10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3221753" y="6477716"/>
            <a:ext cx="270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Qualcomm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222375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45552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February 2023</a:t>
            </a: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4917E5-2694-35C2-56FD-CD52CE524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74714" y="6475413"/>
            <a:ext cx="317375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Alfred Asterjadhi, Qualcomm Technologies Inc.</a:t>
            </a:r>
          </a:p>
        </p:txBody>
      </p:sp>
    </p:spTree>
    <p:extLst>
      <p:ext uri="{BB962C8B-B14F-4D97-AF65-F5344CB8AC3E}">
        <p14:creationId xmlns:p14="http://schemas.microsoft.com/office/powerpoint/2010/main" val="31171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5" y="6475413"/>
            <a:ext cx="58189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May</a:t>
            </a:r>
            <a:r>
              <a:rPr lang="en-US" altLang="en-US" dirty="0"/>
              <a:t> 2024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5" y="6475413"/>
            <a:ext cx="58189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en-US" altLang="en-US" dirty="0"/>
              <a:t> 2024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8205-394C-426D-8FC1-81C9ED9A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4" y="6475413"/>
            <a:ext cx="581891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7E5C-8145-4D78-8DFD-A73CB80D8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D36828-69CB-428A-B4D6-804E25381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en-US" dirty="0"/>
              <a:t>November 2023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5" y="6475413"/>
            <a:ext cx="58189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361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Sep.</a:t>
            </a:r>
            <a:r>
              <a:rPr lang="en-US" altLang="en-US" dirty="0"/>
              <a:t> 2025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58316" y="6475413"/>
            <a:ext cx="12856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Lumin Liu (Huawei)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802.11-25/</a:t>
            </a:r>
            <a:r>
              <a:rPr lang="en-SG" altLang="en-US" sz="1800" b="1" dirty="0"/>
              <a:t>1556</a:t>
            </a:r>
            <a:r>
              <a:rPr lang="en-US" altLang="zh-CN" sz="1800" b="1" dirty="0"/>
              <a:t>r</a:t>
            </a:r>
            <a:r>
              <a:rPr lang="en-GB" altLang="en-US" sz="1800" b="1" dirty="0"/>
              <a:t>0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1" r:id="rId12"/>
    <p:sldLayoutId id="214748577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r>
              <a:rPr lang="en-US" altLang="en-US" dirty="0"/>
              <a:t>Sync Design for </a:t>
            </a:r>
            <a:r>
              <a:rPr lang="en-US" altLang="zh-CN" dirty="0"/>
              <a:t>AMP Backscatter Uplink Transmission</a:t>
            </a:r>
            <a:endParaRPr lang="en-GB" altLang="en-US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799" y="1971369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</a:t>
            </a:r>
            <a:r>
              <a:rPr lang="en-GB" altLang="en-US" sz="2000"/>
              <a:t>:</a:t>
            </a:r>
            <a:r>
              <a:rPr lang="en-GB" altLang="en-US" sz="2000" b="0"/>
              <a:t> 2025-09-12</a:t>
            </a:r>
            <a:endParaRPr lang="en-GB" altLang="en-US" sz="2000" b="0" dirty="0"/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EAD0EE-0DFD-4F81-B0C3-618EF9CBF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02846"/>
              </p:ext>
            </p:extLst>
          </p:nvPr>
        </p:nvGraphicFramePr>
        <p:xfrm>
          <a:off x="1053465" y="2942299"/>
          <a:ext cx="6934200" cy="1503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/>
                        <a:t>Lumin</a:t>
                      </a:r>
                      <a:r>
                        <a:rPr lang="en-US" altLang="zh-CN" sz="1100" dirty="0"/>
                        <a:t>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Huawei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Singapore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liulumin1@h-partners.com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Bin Qian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Shenzhen, China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322422"/>
                  </a:ext>
                </a:extLst>
              </a:tr>
              <a:tr h="28137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Lei Huang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Singapore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283733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Panpan</a:t>
                      </a:r>
                      <a:r>
                        <a:rPr lang="en-US" sz="1100" dirty="0"/>
                        <a:t> 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Singapore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8" y="1752600"/>
            <a:ext cx="8330351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SG" altLang="zh-CN" sz="1800" dirty="0"/>
              <a:t>To simulate the delayed response in backscatter UL, 360us noise is assumed before the UL PPDU.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SG" altLang="zh-CN" sz="1800" dirty="0"/>
              <a:t>Definition of false alarm, successful sync and miss detection: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SG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SG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SG" altLang="zh-CN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SG" altLang="zh-CN" sz="1600" b="1" dirty="0"/>
              <a:t>False alarm</a:t>
            </a:r>
            <a:r>
              <a:rPr lang="en-SG" altLang="zh-CN" sz="1400" dirty="0"/>
              <a:t>: </a:t>
            </a:r>
            <a:r>
              <a:rPr lang="en-SG" altLang="zh-CN" sz="1400" dirty="0" err="1"/>
              <a:t>detected_sync_location</a:t>
            </a:r>
            <a:r>
              <a:rPr lang="en-SG" altLang="zh-CN" sz="1400" dirty="0"/>
              <a:t> – </a:t>
            </a:r>
            <a:r>
              <a:rPr lang="en-SG" altLang="zh-CN" sz="1400" dirty="0" err="1"/>
              <a:t>true_sync_location</a:t>
            </a:r>
            <a:r>
              <a:rPr lang="en-SG" altLang="zh-CN" sz="1400" dirty="0"/>
              <a:t> &lt; -0.5* </a:t>
            </a:r>
            <a:r>
              <a:rPr lang="en-SG" altLang="zh-CN" sz="1400" dirty="0" err="1"/>
              <a:t>chip_duration</a:t>
            </a:r>
            <a:endParaRPr lang="en-SG" altLang="zh-CN" sz="14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SG" altLang="zh-CN" sz="1600" b="1" dirty="0"/>
              <a:t>Sync success</a:t>
            </a:r>
            <a:r>
              <a:rPr lang="en-SG" altLang="zh-CN" sz="1400" dirty="0"/>
              <a:t>: -0.5*</a:t>
            </a:r>
            <a:r>
              <a:rPr lang="en-SG" altLang="zh-CN" sz="1400" dirty="0" err="1"/>
              <a:t>chip_duration</a:t>
            </a:r>
            <a:r>
              <a:rPr lang="en-SG" altLang="zh-CN" sz="1400" dirty="0"/>
              <a:t>&lt; </a:t>
            </a:r>
            <a:r>
              <a:rPr lang="en-SG" altLang="zh-CN" sz="1400" dirty="0" err="1"/>
              <a:t>detected_sync_location</a:t>
            </a:r>
            <a:r>
              <a:rPr lang="en-SG" altLang="zh-CN" sz="1400" dirty="0"/>
              <a:t> – </a:t>
            </a:r>
            <a:r>
              <a:rPr lang="en-SG" altLang="zh-CN" sz="1400" dirty="0" err="1"/>
              <a:t>true_sync_location</a:t>
            </a:r>
            <a:r>
              <a:rPr lang="en-SG" altLang="zh-CN" sz="1400" dirty="0"/>
              <a:t> &lt;0.5*</a:t>
            </a:r>
            <a:r>
              <a:rPr lang="en-SG" altLang="zh-CN" sz="1400" dirty="0" err="1"/>
              <a:t>chip_duration</a:t>
            </a:r>
            <a:endParaRPr lang="en-SG" altLang="zh-CN" sz="14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SG" altLang="zh-CN" sz="1600" b="1" dirty="0"/>
              <a:t>Miss detection</a:t>
            </a:r>
            <a:r>
              <a:rPr lang="en-SG" altLang="zh-CN" sz="1400" dirty="0"/>
              <a:t>: </a:t>
            </a:r>
            <a:r>
              <a:rPr lang="en-SG" altLang="zh-CN" sz="1400" dirty="0" err="1"/>
              <a:t>detected_sync_location</a:t>
            </a:r>
            <a:r>
              <a:rPr lang="en-SG" altLang="zh-CN" sz="1400" dirty="0"/>
              <a:t> – </a:t>
            </a:r>
            <a:r>
              <a:rPr lang="en-SG" altLang="zh-CN" sz="1400" dirty="0" err="1"/>
              <a:t>true_sync_location</a:t>
            </a:r>
            <a:r>
              <a:rPr lang="en-SG" altLang="zh-CN" sz="1400" dirty="0"/>
              <a:t> &lt;0.5*</a:t>
            </a:r>
            <a:r>
              <a:rPr lang="en-SG" altLang="zh-CN" sz="1400" dirty="0" err="1"/>
              <a:t>chip_duration</a:t>
            </a:r>
            <a:endParaRPr lang="en-SG" altLang="zh-CN" sz="14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SG" altLang="zh-CN" sz="14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SG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Sync Detection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3A0741F-3758-44A8-B6AE-3B6B0E66F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5400" y="3124200"/>
            <a:ext cx="5314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2E184BB-4F62-4EBD-8896-9DB3F2141689}"/>
              </a:ext>
            </a:extLst>
          </p:cNvPr>
          <p:cNvGrpSpPr/>
          <p:nvPr/>
        </p:nvGrpSpPr>
        <p:grpSpPr>
          <a:xfrm>
            <a:off x="4579601" y="2819400"/>
            <a:ext cx="4335799" cy="3276600"/>
            <a:chOff x="4579601" y="2819400"/>
            <a:chExt cx="4335799" cy="3276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CE9F9B-619F-4870-AE80-150A44372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9601" y="2819400"/>
              <a:ext cx="4335799" cy="325184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1D53FE-13CA-45D4-8D7C-901E521977F2}"/>
                </a:ext>
              </a:extLst>
            </p:cNvPr>
            <p:cNvSpPr/>
            <p:nvPr/>
          </p:nvSpPr>
          <p:spPr bwMode="auto">
            <a:xfrm>
              <a:off x="6404749" y="5867400"/>
              <a:ext cx="9906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Threshold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SG" altLang="zh-CN" dirty="0">
                <a:solidFill>
                  <a:schemeClr val="tx1"/>
                </a:solidFill>
              </a:rPr>
              <a:t>Detecting Threshold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06AC8-955E-4E38-8CF1-0AA7E53972B7}"/>
              </a:ext>
            </a:extLst>
          </p:cNvPr>
          <p:cNvSpPr txBox="1"/>
          <p:nvPr/>
        </p:nvSpPr>
        <p:spPr>
          <a:xfrm>
            <a:off x="6549080" y="4311044"/>
            <a:ext cx="725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0.171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109B6-F4BA-484D-81C3-41CB13EE9B57}"/>
              </a:ext>
            </a:extLst>
          </p:cNvPr>
          <p:cNvSpPr txBox="1"/>
          <p:nvPr/>
        </p:nvSpPr>
        <p:spPr>
          <a:xfrm>
            <a:off x="2057400" y="4544037"/>
            <a:ext cx="72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0.09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51352" y="1764682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Two repetitions, [S, S] </a:t>
            </a:r>
            <a:r>
              <a:rPr lang="en-SG" altLang="zh-CN" sz="1800" kern="0" dirty="0"/>
              <a:t>(10k trials, 0 </a:t>
            </a:r>
            <a:r>
              <a:rPr lang="en-US" altLang="zh-CN" sz="1800" kern="0" dirty="0"/>
              <a:t>ppm</a:t>
            </a:r>
            <a:r>
              <a:rPr lang="en-SG" altLang="zh-CN" sz="1800" kern="0" dirty="0"/>
              <a:t>)</a:t>
            </a:r>
            <a:r>
              <a:rPr lang="en-US" altLang="zh-CN" sz="1800" kern="0" dirty="0"/>
              <a:t> 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kern="0" dirty="0"/>
              <a:t>Detecting threshold is obtained with 1% false alarm rate.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800" kern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1FD68A-E2EB-4D15-AA14-A55863612959}"/>
              </a:ext>
            </a:extLst>
          </p:cNvPr>
          <p:cNvGrpSpPr/>
          <p:nvPr/>
        </p:nvGrpSpPr>
        <p:grpSpPr>
          <a:xfrm>
            <a:off x="237370" y="2868470"/>
            <a:ext cx="4227431" cy="3227530"/>
            <a:chOff x="237370" y="2868470"/>
            <a:chExt cx="4227431" cy="32275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870D07-55A3-4E8B-901E-41136917E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7370" y="2868470"/>
              <a:ext cx="4227431" cy="315409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AC6FDA-EF0B-4D1C-B3D6-7903E732181C}"/>
                </a:ext>
              </a:extLst>
            </p:cNvPr>
            <p:cNvSpPr/>
            <p:nvPr/>
          </p:nvSpPr>
          <p:spPr bwMode="auto">
            <a:xfrm>
              <a:off x="1981200" y="5867400"/>
              <a:ext cx="9906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Threshold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id="{8691D96E-D9ED-4207-A01F-9873A5B40864}"/>
              </a:ext>
            </a:extLst>
          </p:cNvPr>
          <p:cNvSpPr txBox="1"/>
          <p:nvPr/>
        </p:nvSpPr>
        <p:spPr>
          <a:xfrm>
            <a:off x="1905000" y="4391637"/>
            <a:ext cx="725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0.09</a:t>
            </a:r>
          </a:p>
        </p:txBody>
      </p:sp>
    </p:spTree>
    <p:extLst>
      <p:ext uri="{BB962C8B-B14F-4D97-AF65-F5344CB8AC3E}">
        <p14:creationId xmlns:p14="http://schemas.microsoft.com/office/powerpoint/2010/main" val="54202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Three repetitions, [S, S, S] </a:t>
            </a:r>
            <a:r>
              <a:rPr lang="en-SG" altLang="zh-CN" sz="1800" kern="0" dirty="0"/>
              <a:t>(10k trials, 0 </a:t>
            </a:r>
            <a:r>
              <a:rPr lang="en-US" altLang="zh-CN" sz="1800" kern="0" dirty="0"/>
              <a:t>ppm</a:t>
            </a:r>
            <a:r>
              <a:rPr lang="en-SG" altLang="zh-CN" sz="1800" kern="0" dirty="0"/>
              <a:t>)</a:t>
            </a:r>
            <a:r>
              <a:rPr lang="en-US" altLang="zh-CN" sz="1800" kern="0" dirty="0"/>
              <a:t> 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kern="0" dirty="0"/>
              <a:t>Detecting threshold is obtained with 1% false alarm rate.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8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E9F9B-619F-4870-AE80-150A44372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0100" y="2889853"/>
            <a:ext cx="4335799" cy="32061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SG" altLang="zh-CN" dirty="0">
                <a:solidFill>
                  <a:schemeClr val="tx1"/>
                </a:solidFill>
              </a:rPr>
              <a:t>Detecting Threshold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870D07-55A3-4E8B-901E-41136917E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07" y="2928933"/>
            <a:ext cx="4131357" cy="3154097"/>
          </a:xfrm>
          <a:prstGeom prst="rect">
            <a:avLst/>
          </a:prstGeom>
          <a:ln w="22225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506AC8-955E-4E38-8CF1-0AA7E53972B7}"/>
              </a:ext>
            </a:extLst>
          </p:cNvPr>
          <p:cNvSpPr txBox="1"/>
          <p:nvPr/>
        </p:nvSpPr>
        <p:spPr>
          <a:xfrm>
            <a:off x="1905000" y="4391637"/>
            <a:ext cx="725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0.092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D146C1-2B09-46E4-9D9E-DB4C7CCD0ABC}"/>
              </a:ext>
            </a:extLst>
          </p:cNvPr>
          <p:cNvSpPr txBox="1"/>
          <p:nvPr/>
        </p:nvSpPr>
        <p:spPr>
          <a:xfrm>
            <a:off x="6699676" y="4296928"/>
            <a:ext cx="725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0.171</a:t>
            </a:r>
          </a:p>
        </p:txBody>
      </p:sp>
    </p:spTree>
    <p:extLst>
      <p:ext uri="{BB962C8B-B14F-4D97-AF65-F5344CB8AC3E}">
        <p14:creationId xmlns:p14="http://schemas.microsoft.com/office/powerpoint/2010/main" val="194092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</a:rPr>
              <a:t>Sync Performance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85800" y="1752600"/>
            <a:ext cx="788236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250Kbps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2 repetitions and 3 repetitions provide similar sync detection performance.</a:t>
            </a:r>
            <a:endParaRPr lang="en-US" altLang="zh-CN" kern="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800" kern="0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170B3C3-5B63-43B6-AF75-AC1F48428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210" y="2351352"/>
            <a:ext cx="4117752" cy="302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9A410DA0-B718-40F2-A1B4-6D356E66C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2389782"/>
            <a:ext cx="3996160" cy="295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243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</a:rPr>
              <a:t>Sync Performance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8" y="1752600"/>
            <a:ext cx="794935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1Mbps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2 repetitions and 3 repetitions provide similar sync detection performance.</a:t>
            </a:r>
            <a:endParaRPr lang="en-US" altLang="zh-CN" sz="105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800" kern="0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170B3C3-5B63-43B6-AF75-AC1F48428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298" y="2432770"/>
            <a:ext cx="4071576" cy="30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9A410DA0-B718-40F2-A1B4-6D356E66C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310" y="2427260"/>
            <a:ext cx="4179016" cy="317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708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SG" altLang="zh-CN" dirty="0">
                <a:solidFill>
                  <a:schemeClr val="tx1"/>
                </a:solidFill>
              </a:rPr>
              <a:t>PPM Estimation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51352" y="1764682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Large clock error leads to evident decoding performance loss, thus PPM estimation is needed at the AP side to calibrate the decoding algorithm.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PPM estimation is based on the relative peak intervals during sync detection.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800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0C36C5-F8CF-4035-BCDD-5978E34E0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79" y="3810000"/>
            <a:ext cx="4816863" cy="19334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CC587B-CF0F-4951-A28E-7385F4F55A0E}"/>
              </a:ext>
            </a:extLst>
          </p:cNvPr>
          <p:cNvCxnSpPr>
            <a:cxnSpLocks/>
          </p:cNvCxnSpPr>
          <p:nvPr/>
        </p:nvCxnSpPr>
        <p:spPr bwMode="auto">
          <a:xfrm>
            <a:off x="1962000" y="36576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7B67F7-115B-47E7-AB18-9B4A789829C6}"/>
              </a:ext>
            </a:extLst>
          </p:cNvPr>
          <p:cNvCxnSpPr>
            <a:cxnSpLocks/>
          </p:cNvCxnSpPr>
          <p:nvPr/>
        </p:nvCxnSpPr>
        <p:spPr bwMode="auto">
          <a:xfrm>
            <a:off x="2438400" y="36576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E5C340-D218-4473-909B-8CEA12006648}"/>
              </a:ext>
            </a:extLst>
          </p:cNvPr>
          <p:cNvSpPr txBox="1"/>
          <p:nvPr/>
        </p:nvSpPr>
        <p:spPr>
          <a:xfrm>
            <a:off x="1480027" y="584183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peak1_idx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435368-E7B7-451E-8322-0C595E263B9C}"/>
              </a:ext>
            </a:extLst>
          </p:cNvPr>
          <p:cNvSpPr txBox="1"/>
          <p:nvPr/>
        </p:nvSpPr>
        <p:spPr>
          <a:xfrm>
            <a:off x="2209800" y="586861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peak2_idx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65CDC3-D35F-4706-89E9-41E4D461A99F}"/>
                  </a:ext>
                </a:extLst>
              </p:cNvPr>
              <p:cNvSpPr txBox="1"/>
              <p:nvPr/>
            </p:nvSpPr>
            <p:spPr>
              <a:xfrm>
                <a:off x="5277871" y="4150193"/>
                <a:ext cx="3657540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𝐸𝑠𝑡𝑖𝑚𝑎𝑡𝑒𝑑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𝑃𝑃𝑀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320</m:t>
                              </m:r>
                            </m:num>
                            <m:den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𝑖𝑑𝑥</m:t>
                              </m:r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𝑖𝑑𝑥</m:t>
                              </m:r>
                            </m:den>
                          </m:f>
                          <m:r>
                            <a:rPr lang="en-SG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SG" b="0" i="0" smtClean="0">
                          <a:latin typeface="Cambria Math" panose="02040503050406030204" pitchFamily="18" charset="0"/>
                        </a:rPr>
                        <m:t>∗1</m:t>
                      </m:r>
                      <m:r>
                        <m:rPr>
                          <m:sty m:val="p"/>
                        </m:rPr>
                        <a:rPr lang="en-SG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SG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65CDC3-D35F-4706-89E9-41E4D461A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871" y="4150193"/>
                <a:ext cx="3657540" cy="414985"/>
              </a:xfrm>
              <a:prstGeom prst="rect">
                <a:avLst/>
              </a:prstGeom>
              <a:blipFill>
                <a:blip r:embed="rId3"/>
                <a:stretch>
                  <a:fillRect l="-1167" r="-1000" b="-1323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3F483CB-1D13-43C4-8BDE-F0837A4764E7}"/>
              </a:ext>
            </a:extLst>
          </p:cNvPr>
          <p:cNvSpPr txBox="1"/>
          <p:nvPr/>
        </p:nvSpPr>
        <p:spPr>
          <a:xfrm>
            <a:off x="5257799" y="3519100"/>
            <a:ext cx="3733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Example: 250Kbps, </a:t>
            </a:r>
            <a:r>
              <a:rPr lang="en-SG" dirty="0" err="1"/>
              <a:t>Fs_Rx</a:t>
            </a:r>
            <a:r>
              <a:rPr lang="en-SG" dirty="0"/>
              <a:t>=20MHz, Sync = [S, S]</a:t>
            </a:r>
          </a:p>
        </p:txBody>
      </p:sp>
    </p:spTree>
    <p:extLst>
      <p:ext uri="{BB962C8B-B14F-4D97-AF65-F5344CB8AC3E}">
        <p14:creationId xmlns:p14="http://schemas.microsoft.com/office/powerpoint/2010/main" val="194046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SG" altLang="zh-CN" dirty="0">
                <a:solidFill>
                  <a:schemeClr val="tx1"/>
                </a:solidFill>
              </a:rPr>
              <a:t>PPM Estimation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51352" y="1764682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250Kbps, [S, S] and [S,  S,  S], PPM estimation at 10% PER SNR: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400" kern="0" dirty="0"/>
          </a:p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400" kern="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500" kern="0" dirty="0">
              <a:solidFill>
                <a:srgbClr val="00B050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kern="0" dirty="0">
                <a:solidFill>
                  <a:srgbClr val="00B050"/>
                </a:solidFill>
              </a:rPr>
              <a:t>Green triangle dot </a:t>
            </a:r>
            <a:r>
              <a:rPr lang="en-US" altLang="zh-CN" sz="1400" kern="0" dirty="0"/>
              <a:t>represents the mean values of the absolute ppm estimation error.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kern="0" dirty="0">
                <a:solidFill>
                  <a:srgbClr val="FFC000"/>
                </a:solidFill>
              </a:rPr>
              <a:t>Orange line </a:t>
            </a:r>
            <a:r>
              <a:rPr lang="en-US" altLang="zh-CN" sz="1400" kern="0" dirty="0"/>
              <a:t>represents the median values of the absolute ppm estimation error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With 3 repetitions, the mean estimation error can be reduced within 10k ppm.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8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543B5-E937-43C7-A9A4-5C58CACE9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834" y="2247124"/>
            <a:ext cx="3603828" cy="26531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3E6C3D-FA9F-4353-9531-215C5F743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8" y="2298334"/>
            <a:ext cx="3706167" cy="266042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3F3F269-CCBB-4369-9EDE-F607F71F04E9}"/>
              </a:ext>
            </a:extLst>
          </p:cNvPr>
          <p:cNvGrpSpPr/>
          <p:nvPr/>
        </p:nvGrpSpPr>
        <p:grpSpPr>
          <a:xfrm>
            <a:off x="7924800" y="2448785"/>
            <a:ext cx="1242880" cy="261610"/>
            <a:chOff x="7901120" y="2459995"/>
            <a:chExt cx="1242880" cy="2616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FAA822-BCD3-4ACA-9BDF-006E4FAA60C3}"/>
                </a:ext>
              </a:extLst>
            </p:cNvPr>
            <p:cNvSpPr txBox="1"/>
            <p:nvPr/>
          </p:nvSpPr>
          <p:spPr>
            <a:xfrm>
              <a:off x="8229600" y="2459995"/>
              <a:ext cx="91440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50" dirty="0">
                  <a:solidFill>
                    <a:schemeClr val="accent1"/>
                  </a:solidFill>
                </a:rPr>
                <a:t>Maximum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7C819C-8BDE-4548-B74B-68352F4D3E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01120" y="2581072"/>
              <a:ext cx="32848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6F8929-BD71-4295-9C41-5DC89E396C2D}"/>
              </a:ext>
            </a:extLst>
          </p:cNvPr>
          <p:cNvGrpSpPr/>
          <p:nvPr/>
        </p:nvGrpSpPr>
        <p:grpSpPr>
          <a:xfrm>
            <a:off x="7924800" y="3355727"/>
            <a:ext cx="1357302" cy="253916"/>
            <a:chOff x="7901120" y="2459995"/>
            <a:chExt cx="1357302" cy="2539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99FA2B-6CDE-4085-8E31-74C6737479F1}"/>
                </a:ext>
              </a:extLst>
            </p:cNvPr>
            <p:cNvSpPr txBox="1"/>
            <p:nvPr/>
          </p:nvSpPr>
          <p:spPr>
            <a:xfrm>
              <a:off x="8229599" y="2459995"/>
              <a:ext cx="1028823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50" dirty="0">
                  <a:solidFill>
                    <a:schemeClr val="accent1"/>
                  </a:solidFill>
                </a:rPr>
                <a:t>Upper quartile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053D720-A46F-465B-8A8D-A5D2AE5631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01120" y="2581072"/>
              <a:ext cx="32848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2C1946-C26A-4197-A8A1-61316AFC4EA5}"/>
              </a:ext>
            </a:extLst>
          </p:cNvPr>
          <p:cNvGrpSpPr/>
          <p:nvPr/>
        </p:nvGrpSpPr>
        <p:grpSpPr>
          <a:xfrm>
            <a:off x="7924800" y="4264151"/>
            <a:ext cx="1404320" cy="253916"/>
            <a:chOff x="7901120" y="2459995"/>
            <a:chExt cx="1404320" cy="25391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F62C56-9067-421E-8C7B-8EF620545D2C}"/>
                </a:ext>
              </a:extLst>
            </p:cNvPr>
            <p:cNvSpPr txBox="1"/>
            <p:nvPr/>
          </p:nvSpPr>
          <p:spPr>
            <a:xfrm>
              <a:off x="8229600" y="2459995"/>
              <a:ext cx="1075840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50" dirty="0">
                  <a:solidFill>
                    <a:schemeClr val="accent1"/>
                  </a:solidFill>
                </a:rPr>
                <a:t>Lower quartile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599AC4F-2A36-4827-8337-90519EDA18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01120" y="2581072"/>
              <a:ext cx="32848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4E4E32-3C43-4D31-9E67-D43EB7806986}"/>
              </a:ext>
            </a:extLst>
          </p:cNvPr>
          <p:cNvGrpSpPr/>
          <p:nvPr/>
        </p:nvGrpSpPr>
        <p:grpSpPr>
          <a:xfrm>
            <a:off x="7924800" y="4495800"/>
            <a:ext cx="1242880" cy="261610"/>
            <a:chOff x="7901120" y="2459995"/>
            <a:chExt cx="1242880" cy="2616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83ED48-ABBD-4F4C-A746-08D520A038D0}"/>
                </a:ext>
              </a:extLst>
            </p:cNvPr>
            <p:cNvSpPr txBox="1"/>
            <p:nvPr/>
          </p:nvSpPr>
          <p:spPr>
            <a:xfrm>
              <a:off x="8229600" y="2459995"/>
              <a:ext cx="91440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50" dirty="0">
                  <a:solidFill>
                    <a:schemeClr val="accent1"/>
                  </a:solidFill>
                </a:rPr>
                <a:t>Minimum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B247C3C-AE0A-4EF8-A573-8D123B5593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01120" y="2581072"/>
              <a:ext cx="32848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11024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SG" altLang="zh-CN" dirty="0">
                <a:solidFill>
                  <a:schemeClr val="tx1"/>
                </a:solidFill>
              </a:rPr>
              <a:t>PPM Estimation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51352" y="1764682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1Mbps, [S, S] and [S, S, S], PPM estimation at 10% PER SNR 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800" kern="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kern="0" dirty="0">
              <a:solidFill>
                <a:srgbClr val="00B050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kern="0" dirty="0">
                <a:solidFill>
                  <a:srgbClr val="00B050"/>
                </a:solidFill>
              </a:rPr>
              <a:t>Green triangle dot </a:t>
            </a:r>
            <a:r>
              <a:rPr lang="en-US" altLang="zh-CN" sz="1400" kern="0" dirty="0"/>
              <a:t>represents the mean values of the absolute ppm estimation error.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kern="0" dirty="0">
                <a:solidFill>
                  <a:srgbClr val="FFC000"/>
                </a:solidFill>
              </a:rPr>
              <a:t>Orange line </a:t>
            </a:r>
            <a:r>
              <a:rPr lang="en-US" altLang="zh-CN" sz="1400" kern="0" dirty="0"/>
              <a:t>represents the median values of the absolute ppm estimation error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With 3 repetitions, the estimation error can be reduced to 20k ppm.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800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5EABF3-80BB-458C-9D6E-7D1ABBEDF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627" y="2220295"/>
            <a:ext cx="3595240" cy="2732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4A487C-6619-4062-B5AB-DF943FB97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2307599"/>
            <a:ext cx="3581399" cy="26227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2531188-8F45-49AF-84E0-B1221636212F}"/>
              </a:ext>
            </a:extLst>
          </p:cNvPr>
          <p:cNvGrpSpPr/>
          <p:nvPr/>
        </p:nvGrpSpPr>
        <p:grpSpPr>
          <a:xfrm>
            <a:off x="7917505" y="2603494"/>
            <a:ext cx="1242880" cy="261610"/>
            <a:chOff x="7901120" y="2459995"/>
            <a:chExt cx="1242880" cy="2616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DD417F-1FE4-45A8-B198-049D85C5B3AE}"/>
                </a:ext>
              </a:extLst>
            </p:cNvPr>
            <p:cNvSpPr txBox="1"/>
            <p:nvPr/>
          </p:nvSpPr>
          <p:spPr>
            <a:xfrm>
              <a:off x="8229600" y="2459995"/>
              <a:ext cx="914400" cy="2616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SG" sz="1050" dirty="0">
                  <a:solidFill>
                    <a:schemeClr val="accent1"/>
                  </a:solidFill>
                </a:rPr>
                <a:t>Maximum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D784DA2-EB19-4134-AAC6-43AF993032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01120" y="2581072"/>
              <a:ext cx="32848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2D93B4-05F7-401E-84F5-3795F2631987}"/>
              </a:ext>
            </a:extLst>
          </p:cNvPr>
          <p:cNvGrpSpPr/>
          <p:nvPr/>
        </p:nvGrpSpPr>
        <p:grpSpPr>
          <a:xfrm>
            <a:off x="7924800" y="3299344"/>
            <a:ext cx="1357302" cy="253916"/>
            <a:chOff x="7901120" y="2459995"/>
            <a:chExt cx="1357302" cy="2539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FAF197-128B-4F3B-B4C0-91629CE6A3A6}"/>
                </a:ext>
              </a:extLst>
            </p:cNvPr>
            <p:cNvSpPr txBox="1"/>
            <p:nvPr/>
          </p:nvSpPr>
          <p:spPr>
            <a:xfrm>
              <a:off x="8229599" y="2459995"/>
              <a:ext cx="1028823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50" dirty="0">
                  <a:solidFill>
                    <a:schemeClr val="accent1"/>
                  </a:solidFill>
                </a:rPr>
                <a:t>Upper quartile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DCA2932-8035-4923-BF72-D8C3BAF9D8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01120" y="2581072"/>
              <a:ext cx="32848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5390FD-7E47-41CA-991A-DD2D0E974093}"/>
              </a:ext>
            </a:extLst>
          </p:cNvPr>
          <p:cNvGrpSpPr/>
          <p:nvPr/>
        </p:nvGrpSpPr>
        <p:grpSpPr>
          <a:xfrm>
            <a:off x="7924800" y="3995195"/>
            <a:ext cx="1404320" cy="253916"/>
            <a:chOff x="7901120" y="2459995"/>
            <a:chExt cx="1404320" cy="2539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55E703-92D5-4AB5-8CA1-925D1CA60E80}"/>
                </a:ext>
              </a:extLst>
            </p:cNvPr>
            <p:cNvSpPr txBox="1"/>
            <p:nvPr/>
          </p:nvSpPr>
          <p:spPr>
            <a:xfrm>
              <a:off x="8229600" y="2459995"/>
              <a:ext cx="1075840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50" dirty="0">
                  <a:solidFill>
                    <a:schemeClr val="accent1"/>
                  </a:solidFill>
                </a:rPr>
                <a:t>Lower quartile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EF1C5F2-BC97-4ED7-B96C-5B2C72F111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01120" y="2581072"/>
              <a:ext cx="32848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A26BFA-1CB2-46CA-B592-4C991943A2CB}"/>
              </a:ext>
            </a:extLst>
          </p:cNvPr>
          <p:cNvGrpSpPr/>
          <p:nvPr/>
        </p:nvGrpSpPr>
        <p:grpSpPr>
          <a:xfrm>
            <a:off x="7924800" y="4175518"/>
            <a:ext cx="1242880" cy="261610"/>
            <a:chOff x="7901120" y="2459995"/>
            <a:chExt cx="1242880" cy="2616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6C2D45-F735-486A-A036-996589D3A00E}"/>
                </a:ext>
              </a:extLst>
            </p:cNvPr>
            <p:cNvSpPr txBox="1"/>
            <p:nvPr/>
          </p:nvSpPr>
          <p:spPr>
            <a:xfrm>
              <a:off x="8229600" y="2459995"/>
              <a:ext cx="91440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50" dirty="0">
                  <a:solidFill>
                    <a:schemeClr val="accent1"/>
                  </a:solidFill>
                </a:rPr>
                <a:t>Minimum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E3B90C4-4259-422A-B063-46F8B48063C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01120" y="2581072"/>
              <a:ext cx="32848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97035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</a:rPr>
              <a:t>AMP S1G Backscatter UL Sync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Suggest AMP S1G UL sync sequence same as AMP 2.4G UL sync for backscatter: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kern="0" dirty="0"/>
              <a:t>S1G and 2.4G have similar tag capabilities and the same clock requirement, the previous discussions in 2.4G still hold in S1G.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Suggest AMP S1G sync chip duration same as S1G data chip duration: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kern="0" dirty="0"/>
              <a:t>S1G backscatter UL data rate is TBD.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kern="0" dirty="0"/>
              <a:t>UL data rate is indicated by DL, which is known at AP side.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kern="0" dirty="0"/>
              <a:t>To reduce tag complexity, sync chip duration shall be same as data chip duration.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800" kern="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800" kern="0" dirty="0"/>
              <a:t> </a:t>
            </a:r>
            <a:endParaRPr lang="en-US" altLang="zh-CN" kern="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800" kern="0" dirty="0"/>
          </a:p>
        </p:txBody>
      </p:sp>
    </p:spTree>
    <p:extLst>
      <p:ext uri="{BB962C8B-B14F-4D97-AF65-F5344CB8AC3E}">
        <p14:creationId xmlns:p14="http://schemas.microsoft.com/office/powerpoint/2010/main" val="348912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7526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AMP 2.4G Backscatter UL Sync: repeated structure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Length 8 base sequence: [1 1 0 1 0 1 0 0].</a:t>
            </a:r>
            <a:endParaRPr lang="en-US" altLang="zh-CN" sz="14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3 repetitions are needed to provide reliable PPM estimation.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Clock error needs to be smaller than 20k ppm after PPM estimation.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i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SG" altLang="zh-CN" sz="1800" dirty="0"/>
              <a:t>The sequence can be adopted for both 2.4G and S1G.</a:t>
            </a: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marL="0" indent="0" algn="just">
              <a:lnSpc>
                <a:spcPct val="80000"/>
              </a:lnSpc>
              <a:buNone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19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</p:spTree>
    <p:extLst>
      <p:ext uri="{BB962C8B-B14F-4D97-AF65-F5344CB8AC3E}">
        <p14:creationId xmlns:p14="http://schemas.microsoft.com/office/powerpoint/2010/main" val="228848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4478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In backscattering UL, AMP backscatter STAs modulate the excitation signal from AMP AP.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The clock error can be up to 100k ppm, which leads to ~10% chip duration difference.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Sync field for backscatter UL needs to indicate the start of the UL PPDU and is used to estimate the clock error.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The purpose of this contribution is to discuss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SG" altLang="zh-CN" sz="1600" dirty="0"/>
              <a:t>Baseline data PER performance for UL backscattering with up to 100k ppm clock error.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SG" altLang="zh-CN" sz="1600" dirty="0"/>
              <a:t>Sync sequence design, sync simulations and </a:t>
            </a:r>
            <a:r>
              <a:rPr lang="en-SG" altLang="zh-CN" sz="1600"/>
              <a:t>PPM estimation with </a:t>
            </a:r>
            <a:r>
              <a:rPr lang="en-SG" altLang="zh-CN" sz="1600" dirty="0"/>
              <a:t>up to 100k ppm clock error.</a:t>
            </a:r>
            <a:endParaRPr lang="en-US" altLang="zh-CN" sz="1600" dirty="0"/>
          </a:p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Lumin Liu</a:t>
            </a:r>
            <a:r>
              <a:rPr lang="en-GB" dirty="0"/>
              <a:t>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</p:spTree>
    <p:extLst>
      <p:ext uri="{BB962C8B-B14F-4D97-AF65-F5344CB8AC3E}">
        <p14:creationId xmlns:p14="http://schemas.microsoft.com/office/powerpoint/2010/main" val="1594697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F92BED-E778-4DAB-A6C8-CB5F0135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D20C79-1FC4-4DC8-AB33-9CC13A6EF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/>
              <a:t>[1] 11-25-0798-00-00bp-amp-ook-simulation-methodology-and-baseline-results</a:t>
            </a:r>
          </a:p>
          <a:p>
            <a:pPr marL="0" indent="0">
              <a:buNone/>
            </a:pPr>
            <a:r>
              <a:rPr lang="en-US" altLang="zh-CN" sz="1800" dirty="0"/>
              <a:t>[2] 11-25-1223-00-00bp-sync-field-design-discussion</a:t>
            </a:r>
          </a:p>
          <a:p>
            <a:pPr marL="0" indent="0">
              <a:buNone/>
            </a:pPr>
            <a:r>
              <a:rPr lang="en-US" altLang="zh-CN" sz="1800" dirty="0"/>
              <a:t>[3] 11-25-1231-01-00bp-backscattering-ul-sync-design-considerations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614505-79A9-455F-A818-E1A36B4E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F32995-32D9-468D-BB4D-1FC2B795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4324" y="6480918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(Huawei)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</p:spTree>
    <p:extLst>
      <p:ext uri="{BB962C8B-B14F-4D97-AF65-F5344CB8AC3E}">
        <p14:creationId xmlns:p14="http://schemas.microsoft.com/office/powerpoint/2010/main" val="1964074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7526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Do you agree to add following content to </a:t>
            </a:r>
            <a:r>
              <a:rPr lang="en-US" altLang="zh-CN" sz="1800" dirty="0" err="1"/>
              <a:t>TGbp</a:t>
            </a:r>
            <a:r>
              <a:rPr lang="en-US" altLang="zh-CN" sz="1800" dirty="0"/>
              <a:t> SFD: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AMP Sync field for uplink backscattering transmission has a structure of [S, S, S] for both 2.4GHz and sub-1GHz.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S = [1 1 0 1 0 1 0 0].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marL="0" indent="0" algn="just">
              <a:lnSpc>
                <a:spcPct val="80000"/>
              </a:lnSpc>
              <a:buNone/>
            </a:pPr>
            <a:endParaRPr lang="en-US" altLang="zh-CN" sz="1800" dirty="0"/>
          </a:p>
          <a:p>
            <a:pPr marL="0" indent="0" algn="just">
              <a:lnSpc>
                <a:spcPct val="80000"/>
              </a:lnSpc>
              <a:buNone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Straw Poll #1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</p:spTree>
    <p:extLst>
      <p:ext uri="{BB962C8B-B14F-4D97-AF65-F5344CB8AC3E}">
        <p14:creationId xmlns:p14="http://schemas.microsoft.com/office/powerpoint/2010/main" val="2269157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7526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Do you agree to add following content to </a:t>
            </a:r>
            <a:r>
              <a:rPr lang="en-US" altLang="zh-CN" sz="1800" dirty="0" err="1"/>
              <a:t>TGbp</a:t>
            </a:r>
            <a:r>
              <a:rPr lang="en-US" altLang="zh-CN" sz="1800" dirty="0"/>
              <a:t> SFD: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The same chip duration shall be used for AMP backscattering uplink Sync field and AMP backscattering uplink data field </a:t>
            </a:r>
            <a:r>
              <a:rPr lang="en-US" altLang="zh-CN" sz="1600"/>
              <a:t>in sub-1GHz.</a:t>
            </a:r>
            <a:endParaRPr lang="en-US" altLang="zh-CN" sz="16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marL="0" indent="0" algn="just">
              <a:lnSpc>
                <a:spcPct val="80000"/>
              </a:lnSpc>
              <a:buNone/>
            </a:pPr>
            <a:endParaRPr lang="en-US" altLang="zh-CN" sz="1800" dirty="0"/>
          </a:p>
          <a:p>
            <a:pPr marL="0" indent="0" algn="just">
              <a:lnSpc>
                <a:spcPct val="80000"/>
              </a:lnSpc>
              <a:buNone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Straw Poll #2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</p:spTree>
    <p:extLst>
      <p:ext uri="{BB962C8B-B14F-4D97-AF65-F5344CB8AC3E}">
        <p14:creationId xmlns:p14="http://schemas.microsoft.com/office/powerpoint/2010/main" val="80379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7526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Joint sync and data detection performance V.S. PER baseline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250Kbps &amp; 1Mbps, three repetitions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marL="0" indent="0" algn="just">
              <a:lnSpc>
                <a:spcPct val="80000"/>
              </a:lnSpc>
              <a:buNone/>
            </a:pPr>
            <a:endParaRPr lang="en-US" altLang="zh-CN" sz="1800" dirty="0"/>
          </a:p>
          <a:p>
            <a:pPr marL="0" indent="0" algn="just">
              <a:lnSpc>
                <a:spcPct val="80000"/>
              </a:lnSpc>
              <a:buNone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23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Appendix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8DC43-2988-4EB6-B1F3-0CBC7E066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099" y="2760529"/>
            <a:ext cx="4312676" cy="3134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D624A5-A58D-4A26-B806-BF329AC76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2758224"/>
            <a:ext cx="4280052" cy="31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4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752600"/>
            <a:ext cx="7772400" cy="41148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Block diagram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7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Settings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UL Backscattering Simulation Diagram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261ADDC-79E6-4FCB-AB35-21595CA0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4800" y="2210647"/>
            <a:ext cx="8839200" cy="1751752"/>
          </a:xfrm>
          <a:prstGeom prst="rect">
            <a:avLst/>
          </a:prstGeom>
        </p:spPr>
      </p:pic>
      <p:graphicFrame>
        <p:nvGraphicFramePr>
          <p:cNvPr id="9" name="表格 2">
            <a:extLst>
              <a:ext uri="{FF2B5EF4-FFF2-40B4-BE49-F238E27FC236}">
                <a16:creationId xmlns:a16="http://schemas.microsoft.com/office/drawing/2014/main" id="{BFE7E711-BA3B-48C0-B7F6-50A669783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82778"/>
              </p:ext>
            </p:extLst>
          </p:nvPr>
        </p:nvGraphicFramePr>
        <p:xfrm>
          <a:off x="1066800" y="4255934"/>
          <a:ext cx="7010400" cy="22194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67891">
                  <a:extLst>
                    <a:ext uri="{9D8B030D-6E8A-4147-A177-3AD203B41FA5}">
                      <a16:colId xmlns:a16="http://schemas.microsoft.com/office/drawing/2014/main" val="725555724"/>
                    </a:ext>
                  </a:extLst>
                </a:gridCol>
                <a:gridCol w="4142509">
                  <a:extLst>
                    <a:ext uri="{9D8B030D-6E8A-4147-A177-3AD203B41FA5}">
                      <a16:colId xmlns:a16="http://schemas.microsoft.com/office/drawing/2014/main" val="4137323774"/>
                    </a:ext>
                  </a:extLst>
                </a:gridCol>
              </a:tblGrid>
              <a:tr h="299239"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Scenario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2.4G UL backscatter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839667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Data rate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250 kbps, 1 Mbps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287880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Base waveforms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Square Pulse and OFDM with L-LTF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07411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Detector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Non-coherent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971378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Timing assumption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Ideal timing/ Per-bit Retiming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369965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Channel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AWGN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871372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Clock offset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-100k ppm ~ 100k ppm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530923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Payload size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100 bits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941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9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7526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0 ppm PER baseline, 10k trials.</a:t>
            </a:r>
            <a:endParaRPr lang="en-US" altLang="zh-CN" sz="16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marL="0" indent="0" algn="just">
              <a:lnSpc>
                <a:spcPct val="80000"/>
              </a:lnSpc>
              <a:buNone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Data PER Baseline 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</a:t>
            </a:r>
            <a:r>
              <a:rPr lang="en-SG" sz="1800" b="1" dirty="0"/>
              <a:t>.</a:t>
            </a:r>
            <a:r>
              <a:rPr lang="en-US" sz="1800" b="1" dirty="0"/>
              <a:t>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F67AB-B84F-4444-A628-C12CB026C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2567621"/>
            <a:ext cx="4257998" cy="32049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643657-91A6-4743-828C-025FBB726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0" y="2674588"/>
            <a:ext cx="4257998" cy="31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8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5240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Ideal </a:t>
            </a:r>
            <a:r>
              <a:rPr lang="en-SG" altLang="zh-CN" sz="1800" dirty="0"/>
              <a:t>clock accuracy: 0 ppm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SG" altLang="zh-CN" sz="1600" dirty="0"/>
              <a:t>Simulation results are aligned with [1], [2].</a:t>
            </a:r>
            <a:endParaRPr lang="en-US" altLang="zh-CN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Data PER Baseline 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6140FED-5807-49A2-A4F4-A7FD50C82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013353"/>
              </p:ext>
            </p:extLst>
          </p:nvPr>
        </p:nvGraphicFramePr>
        <p:xfrm>
          <a:off x="1096069" y="2437431"/>
          <a:ext cx="6497837" cy="3622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657">
                  <a:extLst>
                    <a:ext uri="{9D8B030D-6E8A-4147-A177-3AD203B41FA5}">
                      <a16:colId xmlns:a16="http://schemas.microsoft.com/office/drawing/2014/main" val="2896616627"/>
                    </a:ext>
                  </a:extLst>
                </a:gridCol>
                <a:gridCol w="998312">
                  <a:extLst>
                    <a:ext uri="{9D8B030D-6E8A-4147-A177-3AD203B41FA5}">
                      <a16:colId xmlns:a16="http://schemas.microsoft.com/office/drawing/2014/main" val="3141703513"/>
                    </a:ext>
                  </a:extLst>
                </a:gridCol>
                <a:gridCol w="933715">
                  <a:extLst>
                    <a:ext uri="{9D8B030D-6E8A-4147-A177-3AD203B41FA5}">
                      <a16:colId xmlns:a16="http://schemas.microsoft.com/office/drawing/2014/main" val="3265647579"/>
                    </a:ext>
                  </a:extLst>
                </a:gridCol>
                <a:gridCol w="1039418">
                  <a:extLst>
                    <a:ext uri="{9D8B030D-6E8A-4147-A177-3AD203B41FA5}">
                      <a16:colId xmlns:a16="http://schemas.microsoft.com/office/drawing/2014/main" val="2480538232"/>
                    </a:ext>
                  </a:extLst>
                </a:gridCol>
                <a:gridCol w="907290">
                  <a:extLst>
                    <a:ext uri="{9D8B030D-6E8A-4147-A177-3AD203B41FA5}">
                      <a16:colId xmlns:a16="http://schemas.microsoft.com/office/drawing/2014/main" val="2989723640"/>
                    </a:ext>
                  </a:extLst>
                </a:gridCol>
                <a:gridCol w="1268445">
                  <a:extLst>
                    <a:ext uri="{9D8B030D-6E8A-4147-A177-3AD203B41FA5}">
                      <a16:colId xmlns:a16="http://schemas.microsoft.com/office/drawing/2014/main" val="95826947"/>
                    </a:ext>
                  </a:extLst>
                </a:gridCol>
              </a:tblGrid>
              <a:tr h="444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waveform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platform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250kbps, non-coherent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1Mbps, non-coherent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1242685"/>
                  </a:ext>
                </a:extLst>
              </a:tr>
              <a:tr h="444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Ideal Timing </a:t>
                      </a:r>
                    </a:p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(10% PER)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non-Ideal Timing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(10% PER)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Ideal Timing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(10% PER)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non-Ideal Timing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(10% PER)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36516"/>
                  </a:ext>
                </a:extLst>
              </a:tr>
              <a:tr h="444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Pulse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[1]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-3.50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-2.60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0.30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812200"/>
                  </a:ext>
                </a:extLst>
              </a:tr>
              <a:tr h="444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[2]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-3.47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-2.91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0.34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1.32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80919"/>
                  </a:ext>
                </a:extLst>
              </a:tr>
              <a:tr h="444500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-2.9 (subject to timing algorithm)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1.39 (subject to timing algorithm)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51383"/>
                  </a:ext>
                </a:extLst>
              </a:tr>
              <a:tr h="444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OFDM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[1]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-3.40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-2.40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0.70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2.10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259223"/>
                  </a:ext>
                </a:extLst>
              </a:tr>
              <a:tr h="444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[2]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-3.32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-2.84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0.73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2.04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30700"/>
                  </a:ext>
                </a:extLst>
              </a:tr>
              <a:tr h="444500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-2.74 (subject to timing algorithm)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1.89 (subject to timing algorithm)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849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57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C352645F-D5F7-4A71-8611-5FC98DE29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7307" y="1668284"/>
            <a:ext cx="3958804" cy="301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3716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Practical </a:t>
            </a:r>
            <a:r>
              <a:rPr lang="en-SG" altLang="zh-CN" sz="1800" dirty="0"/>
              <a:t>clock accuracy: up to 100k ppm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SG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SG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SG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SG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SG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SG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  <a:p>
            <a:pPr lvl="1" algn="just">
              <a:buFont typeface="Wingdings" panose="05000000000000000000" pitchFamily="2" charset="2"/>
              <a:buChar char="n"/>
            </a:pPr>
            <a:r>
              <a:rPr lang="en-US" altLang="zh-CN" sz="1600" dirty="0"/>
              <a:t>For clock error within 10k ppm, the PER performance is quite close to ideal clock.</a:t>
            </a:r>
          </a:p>
          <a:p>
            <a:pPr lvl="1" algn="just">
              <a:buFont typeface="Wingdings" panose="05000000000000000000" pitchFamily="2" charset="2"/>
              <a:buChar char="n"/>
            </a:pPr>
            <a:r>
              <a:rPr lang="en-US" altLang="zh-CN" sz="1600" dirty="0"/>
              <a:t>For clock error up to 20k ppm, the PER performance is less than 1 dB worse.</a:t>
            </a:r>
          </a:p>
          <a:p>
            <a:pPr lvl="1" algn="just">
              <a:buFont typeface="Wingdings" panose="05000000000000000000" pitchFamily="2" charset="2"/>
              <a:buChar char="n"/>
            </a:pPr>
            <a:r>
              <a:rPr lang="en-US" altLang="zh-CN" sz="1600" dirty="0"/>
              <a:t>For clock error up to 50k ppm and 100k ppm, the PER performance is degraded evidently.</a:t>
            </a:r>
          </a:p>
          <a:p>
            <a:pPr lvl="1" algn="just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rgbClr val="FF0000"/>
                </a:solidFill>
              </a:rPr>
              <a:t>PPM estimation needs to reduces the clock error within 20k ppm.</a:t>
            </a:r>
          </a:p>
          <a:p>
            <a:pPr lvl="1" algn="just">
              <a:buFont typeface="Wingdings" panose="05000000000000000000" pitchFamily="2" charset="2"/>
              <a:buChar char="n"/>
            </a:pPr>
            <a:r>
              <a:rPr lang="en-US" altLang="zh-CN" sz="1600" dirty="0"/>
              <a:t>Similar conclusions are demonstrated in [3]. 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9B81FB9-24C8-4F5E-95F9-CD18497B8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106" y="1798156"/>
            <a:ext cx="3898899" cy="288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Data PER Baseline 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</p:spTree>
    <p:extLst>
      <p:ext uri="{BB962C8B-B14F-4D97-AF65-F5344CB8AC3E}">
        <p14:creationId xmlns:p14="http://schemas.microsoft.com/office/powerpoint/2010/main" val="394095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7772400" cy="4419600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800" dirty="0"/>
                  <a:t>Group consensus: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AMP UL PPDU format: Sync + Data.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Only two data rates for backscatter UL: 250kbps and 1Mbps, with chip duration 2us and 0.5us.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UL data rate is known at the AP side, so the sync chip duration is consistent with data chip duration and a unified sync sequence can be used for 250kbps and 1Mbps.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800" dirty="0"/>
                  <a:t>Proposal: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Correlation-based sync detector;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Repeated sync sequence, e.g.,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SG" altLang="zh-CN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SG" altLang="zh-CN" sz="16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SG" altLang="zh-CN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1600" dirty="0"/>
                  <a:t> or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SG" altLang="zh-CN" sz="1600" i="1" dirty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SG" altLang="zh-CN" sz="16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SG" altLang="zh-CN" sz="1600" i="1" dirty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SG" altLang="zh-CN" sz="16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SG" altLang="zh-CN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1600" dirty="0"/>
                  <a:t> are used for PPM estimation.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Sync sequence shorter than 10 is preferred, due to 10% chip offset.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altLang="zh-CN" sz="18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altLang="zh-CN" sz="1800" dirty="0"/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endParaRPr lang="en-US" altLang="zh-CN" sz="1800" dirty="0"/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endParaRPr lang="en-US" altLang="zh-CN" sz="1800" dirty="0"/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1200" dirty="0"/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endParaRPr lang="en-US" altLang="zh-CN" sz="1600" dirty="0"/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endParaRPr lang="en-US" altLang="zh-CN" sz="1600" dirty="0"/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endParaRPr lang="en-US" altLang="zh-CN" sz="1600" dirty="0"/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endParaRPr lang="en-US" altLang="zh-CN" sz="1600" dirty="0"/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endParaRPr lang="en-US" altLang="zh-CN" sz="1600" dirty="0"/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endParaRPr lang="en-US" altLang="zh-CN" sz="1600" dirty="0"/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endParaRPr lang="en-US" altLang="zh-CN" sz="1600" dirty="0"/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endParaRPr lang="en-US" altLang="zh-CN" sz="1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7772400" cy="4419600"/>
              </a:xfrm>
              <a:blipFill>
                <a:blip r:embed="rId2"/>
                <a:stretch>
                  <a:fillRect l="-471" r="-471" b="-386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UL Sync Design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</p:spTree>
    <p:extLst>
      <p:ext uri="{BB962C8B-B14F-4D97-AF65-F5344CB8AC3E}">
        <p14:creationId xmlns:p14="http://schemas.microsoft.com/office/powerpoint/2010/main" val="158202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7526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Proposed base sequence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S = [1, 1, 0, 1, 0, 1, 0, 0]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Good auto </a:t>
            </a:r>
            <a:r>
              <a:rPr lang="en-SG" altLang="zh-CN" sz="1600" dirty="0"/>
              <a:t>correlation property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SG" altLang="zh-CN" sz="1600" dirty="0"/>
              <a:t>Only negative sidelobe before peaks</a:t>
            </a:r>
            <a:endParaRPr lang="en-US" altLang="zh-CN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Sync Sequence Proposal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04AF56-489D-4630-AEF2-F7505BF39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582" y="3429000"/>
            <a:ext cx="3861649" cy="29684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756095-065E-4496-87DE-E4B656076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3450261"/>
            <a:ext cx="3861649" cy="2971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10BB46-BDE9-48CD-9097-62898862E9C8}"/>
              </a:ext>
            </a:extLst>
          </p:cNvPr>
          <p:cNvSpPr txBox="1"/>
          <p:nvPr/>
        </p:nvSpPr>
        <p:spPr>
          <a:xfrm>
            <a:off x="2209800" y="42672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highlight>
                  <a:srgbClr val="FFFF00"/>
                </a:highlight>
              </a:rPr>
              <a:t>Slope: 1.5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6E2C83-3BE3-4B4D-8448-48851DE9C18D}"/>
              </a:ext>
            </a:extLst>
          </p:cNvPr>
          <p:cNvSpPr txBox="1"/>
          <p:nvPr/>
        </p:nvSpPr>
        <p:spPr>
          <a:xfrm>
            <a:off x="5926104" y="439504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highlight>
                  <a:srgbClr val="FFFF00"/>
                </a:highlight>
              </a:rPr>
              <a:t>Slope: 1.5</a:t>
            </a:r>
          </a:p>
        </p:txBody>
      </p:sp>
    </p:spTree>
    <p:extLst>
      <p:ext uri="{BB962C8B-B14F-4D97-AF65-F5344CB8AC3E}">
        <p14:creationId xmlns:p14="http://schemas.microsoft.com/office/powerpoint/2010/main" val="323854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97FC22F-8E2A-4B66-BA07-95F0EE75D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7" y="1883259"/>
            <a:ext cx="8505277" cy="294469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2556" y="1791789"/>
            <a:ext cx="7772400" cy="436906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SG" altLang="zh-CN" sz="1800" dirty="0"/>
              <a:t>Normalized correlation sync detector is used.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When the sync detector detects a value larger than the threshold:</a:t>
            </a:r>
          </a:p>
          <a:p>
            <a:pPr lvl="1" algn="just">
              <a:buFont typeface="Wingdings" panose="05000000000000000000" pitchFamily="2" charset="2"/>
              <a:buChar char="n"/>
            </a:pPr>
            <a:r>
              <a:rPr lang="en-US" altLang="zh-CN" sz="1600" dirty="0"/>
              <a:t>Find the peak value in the following 1 chip, mark it as peak1.</a:t>
            </a:r>
          </a:p>
          <a:p>
            <a:pPr lvl="1" algn="just">
              <a:buFont typeface="Wingdings" panose="05000000000000000000" pitchFamily="2" charset="2"/>
              <a:buChar char="n"/>
            </a:pPr>
            <a:r>
              <a:rPr lang="en-US" altLang="zh-CN" sz="1600" dirty="0"/>
              <a:t>Find the peak value which is within 7-chip to 9-chip duration, mark it as peak2.</a:t>
            </a:r>
          </a:p>
          <a:p>
            <a:pPr lvl="1" algn="just">
              <a:buFont typeface="Wingdings" panose="05000000000000000000" pitchFamily="2" charset="2"/>
              <a:buChar char="n"/>
            </a:pPr>
            <a:r>
              <a:rPr lang="en-US" altLang="zh-CN" sz="1600" dirty="0"/>
              <a:t>If (peak1+peak2)/2 &gt; threshold, the detector detects the sync.</a:t>
            </a:r>
          </a:p>
          <a:p>
            <a:pPr lvl="1" algn="just">
              <a:buFont typeface="Wingdings" panose="05000000000000000000" pitchFamily="2" charset="2"/>
              <a:buChar char="n"/>
            </a:pPr>
            <a:r>
              <a:rPr lang="en-US" altLang="zh-CN" sz="1600" dirty="0"/>
              <a:t>The data decoding starts at peak2_idx + (peak2_idx-peak1_idx).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8316" y="6475413"/>
            <a:ext cx="1285609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Lumin Liu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Sync Detection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Sep. 2025</a:t>
            </a:r>
          </a:p>
        </p:txBody>
      </p:sp>
    </p:spTree>
    <p:extLst>
      <p:ext uri="{BB962C8B-B14F-4D97-AF65-F5344CB8AC3E}">
        <p14:creationId xmlns:p14="http://schemas.microsoft.com/office/powerpoint/2010/main" val="928014572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137961</TotalTime>
  <Words>1578</Words>
  <Application>Microsoft Office PowerPoint</Application>
  <PresentationFormat>On-screen Show (4:3)</PresentationFormat>
  <Paragraphs>378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Qualcomm Office Regular</vt:lpstr>
      <vt:lpstr>Qualcomm Regular</vt:lpstr>
      <vt:lpstr>Cambria Math</vt:lpstr>
      <vt:lpstr>Times New Roman</vt:lpstr>
      <vt:lpstr>Wingdings</vt:lpstr>
      <vt:lpstr>802-11-Submission</vt:lpstr>
      <vt:lpstr>Sync Design for AMP Backscatter Uplink Transmission</vt:lpstr>
      <vt:lpstr>Introduction</vt:lpstr>
      <vt:lpstr>UL Backscattering Simulation Diagram</vt:lpstr>
      <vt:lpstr>Data PER Baseline </vt:lpstr>
      <vt:lpstr>Data PER Baseline </vt:lpstr>
      <vt:lpstr>Data PER Baseline </vt:lpstr>
      <vt:lpstr>UL Sync Design</vt:lpstr>
      <vt:lpstr>Sync Sequence Proposal </vt:lpstr>
      <vt:lpstr>Sync Detection</vt:lpstr>
      <vt:lpstr>Sync Detection</vt:lpstr>
      <vt:lpstr>Detecting Threshold</vt:lpstr>
      <vt:lpstr>Detecting Threshold</vt:lpstr>
      <vt:lpstr>Sync Performance</vt:lpstr>
      <vt:lpstr>Sync Performance</vt:lpstr>
      <vt:lpstr>PPM Estimation</vt:lpstr>
      <vt:lpstr>PPM Estimation</vt:lpstr>
      <vt:lpstr>PPM Estimation</vt:lpstr>
      <vt:lpstr>AMP S1G Backscatter UL Sync</vt:lpstr>
      <vt:lpstr>Summary</vt:lpstr>
      <vt:lpstr>References</vt:lpstr>
      <vt:lpstr>Straw Poll #1</vt:lpstr>
      <vt:lpstr>Straw Poll #2</vt:lpstr>
      <vt:lpstr>Appendix</vt:lpstr>
    </vt:vector>
  </TitlesOfParts>
  <Company>Qualcomm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alicel@qti.qualcomm.com</dc:creator>
  <cp:lastModifiedBy>liulumin</cp:lastModifiedBy>
  <cp:revision>2802</cp:revision>
  <cp:lastPrinted>1998-02-10T13:28:06Z</cp:lastPrinted>
  <dcterms:created xsi:type="dcterms:W3CDTF">2004-12-02T14:01:45Z</dcterms:created>
  <dcterms:modified xsi:type="dcterms:W3CDTF">2025-09-11T03:02:22Z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2015_ms_pID_725343">
    <vt:lpwstr>(3)GyR2t0sibbzX/AfuVSLGbiDQXEK7JHuI3T6gluXZn8awu9JywenDtB2hism/Tnxfu6GqsUXv
kpT7CxXxflOPPE555ABh87kP671V0o2yJsAZ5gO1rDyV0UcsFDY649G2Z/F3NGU+pWF4CAoi
mENffFl3PPEKPrQwKKIdNsTyJ6NIaMkP2WZKUNW/qGT5b7mGzDKzdDwERbCA2vdJfuVG4piS
Zo77qAk+oOAzVR9UJG</vt:lpwstr>
  </property>
  <property fmtid="{D5CDD505-2E9C-101B-9397-08002B2CF9AE}" pid="4" name="_2015_ms_pID_7253431">
    <vt:lpwstr>QqXyb4hI/1n12WKacaRK2Yj/wu3oOtVYgoCKkkNYHLX/qPsxuylakP
Xpvttth0NDPydvDe/P4uamCnfEPkBO6u/qRHxBM6QI7MEw9Pw14szoClRtP3eFRicsycRXN9
Aj3odckTexpbpsM6v13jIj6pSnKSolalwHvvB+UEFmhNMLVy+SMXezAANjz02qO+e6aiILYI
rOQOKmQZbr0b5EOUprDl7k2SqNjtmBBSLOS+</vt:lpwstr>
  </property>
  <property fmtid="{D5CDD505-2E9C-101B-9397-08002B2CF9AE}" pid="5" name="_2015_ms_pID_7253432">
    <vt:lpwstr>HSfqHsW8KMjes66UXt3kUP4=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1756884769</vt:lpwstr>
  </property>
</Properties>
</file>