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41" r:id="rId3"/>
    <p:sldId id="363" r:id="rId4"/>
    <p:sldId id="345" r:id="rId5"/>
    <p:sldId id="262" r:id="rId6"/>
    <p:sldId id="343" r:id="rId7"/>
    <p:sldId id="344" r:id="rId8"/>
    <p:sldId id="346" r:id="rId9"/>
    <p:sldId id="350" r:id="rId10"/>
    <p:sldId id="364" r:id="rId11"/>
    <p:sldId id="353" r:id="rId12"/>
    <p:sldId id="354" r:id="rId13"/>
    <p:sldId id="358" r:id="rId14"/>
    <p:sldId id="362" r:id="rId15"/>
    <p:sldId id="355" r:id="rId16"/>
    <p:sldId id="365" r:id="rId17"/>
    <p:sldId id="366" r:id="rId18"/>
    <p:sldId id="356" r:id="rId19"/>
    <p:sldId id="357" r:id="rId20"/>
    <p:sldId id="360" r:id="rId21"/>
    <p:sldId id="329" r:id="rId22"/>
    <p:sldId id="367" r:id="rId23"/>
    <p:sldId id="277" r:id="rId24"/>
    <p:sldId id="264" r:id="rId25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  <a:srgbClr val="FF33CC"/>
    <a:srgbClr val="FF6600"/>
    <a:srgbClr val="3399FF"/>
    <a:srgbClr val="3366FF"/>
    <a:srgbClr val="FF9966"/>
    <a:srgbClr val="3333FF"/>
    <a:srgbClr val="FF505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04" autoAdjust="0"/>
    <p:restoredTop sz="94660"/>
  </p:normalViewPr>
  <p:slideViewPr>
    <p:cSldViewPr>
      <p:cViewPr varScale="1">
        <p:scale>
          <a:sx n="120" d="100"/>
          <a:sy n="120" d="100"/>
        </p:scale>
        <p:origin x="1008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43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06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4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46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49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22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54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852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19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0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20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078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21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30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235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22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390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23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488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24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94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69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45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70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9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46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00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Sep,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Bilal Sadiq, Samsung Electronics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5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Bilal Sadiq, Samsung Electronics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49BEE93-3A03-4D07-A6FC-E0E12B1D2B94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96913" y="333375"/>
            <a:ext cx="1874823" cy="2730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Sep, 2025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Bilal Sadiq, Samsung Electronics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2DF069A-7978-4EFA-BBE6-89A59EFC52B2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96913" y="333375"/>
            <a:ext cx="1874823" cy="2730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Sep, 2025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981201"/>
            <a:ext cx="3808413" cy="41132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1"/>
            <a:ext cx="3810000" cy="41132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April, 2025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Bilal Sadiq, Samsung Electronics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5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Bilal Sadiq, Samsung Electronics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17CB7AA-B353-4300-A7D9-A8B676128AA1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96913" y="333375"/>
            <a:ext cx="1874823" cy="2730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Sep, 2025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Bilal Sadiq, Samsung Electronics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3B66872-6510-4449-AE10-251B91615BD1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96913" y="333375"/>
            <a:ext cx="1874823" cy="2730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Sep, 2025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Bilal Sadiq, Samsung Electronics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B43B2D3-95EE-441F-A135-73F50A38556C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96913" y="333375"/>
            <a:ext cx="1874823" cy="2730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Sep, 2025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Bilal Sadiq, Samsung Electronics</a:t>
            </a: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F30C2CA-85D2-446E-851F-FEFCCB4D509D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96913" y="333375"/>
            <a:ext cx="1874823" cy="2730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Sep, 2025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85802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2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Bilal Sadiq, Samsung Electronics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6C9027B-42AB-47C6-BBF0-FC61860A1783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96913" y="333375"/>
            <a:ext cx="1874823" cy="2730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Sep, 2025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1" y="685802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1" y="1981201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3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135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Sep, 2025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5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Bilal Sadiq, Samsung Electronics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9" y="6475415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4" y="6475414"/>
            <a:ext cx="538609" cy="138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sz="9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007" y="6477815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9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33694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802.11-25/1553r0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marL="557213" indent="-214313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8572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2001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15430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18859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2288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25717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29146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257175" indent="-257175" algn="l" defTabSz="336947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 b="1">
          <a:solidFill>
            <a:srgbClr val="000000"/>
          </a:solidFill>
          <a:latin typeface="+mn-lt"/>
          <a:ea typeface="+mn-ea"/>
          <a:cs typeface="+mn-cs"/>
        </a:defRPr>
      </a:lvl1pPr>
      <a:lvl2pPr marL="557213" indent="-214313" algn="l" defTabSz="336947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2pPr>
      <a:lvl3pPr marL="857250" indent="-171450" algn="l" defTabSz="336947" rtl="0" eaLnBrk="1" fontAlgn="base" hangingPunct="1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2001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4pPr>
      <a:lvl5pPr marL="15430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5pPr>
      <a:lvl6pPr marL="18859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6pPr>
      <a:lvl7pPr marL="22288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7pPr>
      <a:lvl8pPr marL="25717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8pPr>
      <a:lvl9pPr marL="29146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1102519"/>
          </a:xfrm>
          <a:ln/>
        </p:spPr>
        <p:txBody>
          <a:bodyPr/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US" altLang="zh-CN" dirty="0">
                <a:cs typeface="Arial" panose="020B0604020202020204" pitchFamily="34" charset="0"/>
              </a:rPr>
              <a:t>Millimeter Wave Beacon as Backbone of Beam Management</a:t>
            </a:r>
            <a:endParaRPr lang="en-GB" dirty="0">
              <a:solidFill>
                <a:srgbClr val="3333FF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00033"/>
            <a:ext cx="6400800" cy="357188"/>
          </a:xfrm>
          <a:ln/>
        </p:spPr>
        <p:txBody>
          <a:bodyPr/>
          <a:lstStyle/>
          <a:p>
            <a:pPr>
              <a:spcBef>
                <a:spcPts val="375"/>
              </a:spcBef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sz="1500" dirty="0"/>
              <a:t>Date:</a:t>
            </a:r>
            <a:r>
              <a:rPr lang="en-GB" sz="1500" b="0" dirty="0"/>
              <a:t> 2025-09-10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763897"/>
              </p:ext>
            </p:extLst>
          </p:nvPr>
        </p:nvGraphicFramePr>
        <p:xfrm>
          <a:off x="603250" y="3270250"/>
          <a:ext cx="8553450" cy="224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" name="Document" r:id="rId4" imgW="10587397" imgH="2774197" progId="Word.Document.8">
                  <p:embed/>
                </p:oleObj>
              </mc:Choice>
              <mc:Fallback>
                <p:oleObj name="Document" r:id="rId4" imgW="10587397" imgH="2774197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3270250"/>
                        <a:ext cx="8553450" cy="2241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745331" y="2982020"/>
            <a:ext cx="108585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9120" tIns="34560" rIns="69120" bIns="34560"/>
          <a:lstStyle/>
          <a:p>
            <a:pPr>
              <a:spcBef>
                <a:spcPts val="375"/>
              </a:spcBef>
              <a:tabLst>
                <a:tab pos="257175" algn="l"/>
                <a:tab pos="942975" algn="l"/>
                <a:tab pos="1628775" algn="l"/>
                <a:tab pos="2314575" algn="l"/>
                <a:tab pos="3000375" algn="l"/>
                <a:tab pos="3686175" algn="l"/>
                <a:tab pos="4371975" algn="l"/>
                <a:tab pos="5057775" algn="l"/>
                <a:tab pos="5743575" algn="l"/>
                <a:tab pos="6429375" algn="l"/>
                <a:tab pos="7115175" algn="l"/>
                <a:tab pos="7800975" algn="l"/>
              </a:tabLst>
            </a:pPr>
            <a:r>
              <a:rPr lang="en-GB" sz="15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D3456E7-021F-412A-8AF6-20DA34F75BF3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96913" y="333375"/>
            <a:ext cx="1874823" cy="2730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Sep, 2025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AACE0-F9FB-46FF-9058-DAA4958A2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</a:t>
            </a:r>
            <a:r>
              <a:rPr lang="en-US" dirty="0" err="1"/>
              <a:t>mmwave</a:t>
            </a:r>
            <a:r>
              <a:rPr lang="en-US" dirty="0"/>
              <a:t> beacon in beam mgmt.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607D98-DDFC-4453-A2E8-5C7AB116CA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II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8F8E07-D2F0-42ED-AEB7-20D87E61AD0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Bilal Sadiq, Samsung Electronics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6AE62-757C-4A86-9154-F5BB9E446D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ABCC52B-A3F7-440B-BBF2-55191E6E7773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73D83E-6C6B-453F-A9D8-06B1C0517DC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Sep,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284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Content Placeholder 2">
                <a:extLst>
                  <a:ext uri="{FF2B5EF4-FFF2-40B4-BE49-F238E27FC236}">
                    <a16:creationId xmlns:a16="http://schemas.microsoft.com/office/drawing/2014/main" id="{872DB703-1B31-4214-80BD-62327DF6F6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1" y="1600200"/>
                <a:ext cx="6095999" cy="4675189"/>
              </a:xfrm>
            </p:spPr>
            <p:txBody>
              <a:bodyPr/>
              <a:lstStyle/>
              <a:p>
                <a:pPr marL="285750" indent="-28575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How will a </a:t>
                </a:r>
                <a:r>
                  <a:rPr lang="en-US" dirty="0" err="1"/>
                  <a:t>mmWave</a:t>
                </a:r>
                <a:r>
                  <a:rPr lang="en-US" dirty="0"/>
                  <a:t> beacon transmission look like:</a:t>
                </a:r>
              </a:p>
              <a:p>
                <a:pPr marL="585788" lvl="1" indent="-285750" algn="just">
                  <a:spcBef>
                    <a:spcPts val="12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sz="1600" dirty="0"/>
                  <a:t>Lean PHY, thanks no legacy bloat and ~8x up-clocking [2—4,9] </a:t>
                </a:r>
              </a:p>
              <a:p>
                <a:pPr marL="300038" lvl="1" indent="0" algn="just">
                  <a:spcBef>
                    <a:spcPts val="600"/>
                  </a:spcBef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sz="1600" dirty="0"/>
                  <a:t>				+</a:t>
                </a:r>
              </a:p>
              <a:p>
                <a:pPr marL="585788" lvl="1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sz="1600" dirty="0"/>
                  <a:t>Minimalist Beacon, thanks to NSA MLO with Sub-7GHz link [5—7, many vociferous comments on </a:t>
                </a:r>
                <a:r>
                  <a:rPr lang="en-US" sz="1600" i="1" dirty="0"/>
                  <a:t>beacon-like</a:t>
                </a:r>
                <a:r>
                  <a:rPr lang="en-US" sz="1600" dirty="0"/>
                  <a:t> frame!]</a:t>
                </a:r>
              </a:p>
              <a:p>
                <a:pPr marL="585788" lvl="1" indent="-285750" algn="just">
                  <a:spcBef>
                    <a:spcPts val="12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14:m>
                  <m:oMath xmlns:m="http://schemas.openxmlformats.org/officeDocument/2006/math">
                    <m:r>
                      <a:rPr lang="en-US" sz="1600" b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⇒</m:t>
                    </m:r>
                  </m:oMath>
                </a14:m>
                <a:r>
                  <a:rPr lang="en-US" sz="1600" b="1" dirty="0">
                    <a:sym typeface="Wingdings" panose="05000000000000000000" pitchFamily="2" charset="2"/>
                  </a:rPr>
                  <a:t> minimalist preamble with just a few data OFDM symbols tacked on</a:t>
                </a:r>
                <a:endParaRPr lang="en-US" sz="1600" b="1" dirty="0"/>
              </a:p>
              <a:p>
                <a:pPr marL="585788" lvl="1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1" name="Content Placeholder 2">
                <a:extLst>
                  <a:ext uri="{FF2B5EF4-FFF2-40B4-BE49-F238E27FC236}">
                    <a16:creationId xmlns:a16="http://schemas.microsoft.com/office/drawing/2014/main" id="{872DB703-1B31-4214-80BD-62327DF6F6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1600200"/>
                <a:ext cx="6095999" cy="4675189"/>
              </a:xfrm>
              <a:blipFill>
                <a:blip r:embed="rId3"/>
                <a:stretch>
                  <a:fillRect l="-700" t="-783" r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685802"/>
            <a:ext cx="8685214" cy="1065213"/>
          </a:xfrm>
        </p:spPr>
        <p:txBody>
          <a:bodyPr/>
          <a:lstStyle/>
          <a:p>
            <a:r>
              <a:rPr lang="en-US" sz="2800" dirty="0" err="1"/>
              <a:t>mmWave</a:t>
            </a:r>
            <a:r>
              <a:rPr lang="en-US" sz="2800" dirty="0"/>
              <a:t> Beacon and Beam Management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3" y="333375"/>
            <a:ext cx="1874823" cy="273050"/>
          </a:xfrm>
        </p:spPr>
        <p:txBody>
          <a:bodyPr/>
          <a:lstStyle/>
          <a:p>
            <a:r>
              <a:rPr lang="en-US" dirty="0"/>
              <a:t>Sep, 2025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C94DCF-7296-48FE-A546-19DC94658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1858270"/>
            <a:ext cx="2329006" cy="163251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8F3B9A40-8D23-4309-8EE0-4B4439A80914}"/>
              </a:ext>
            </a:extLst>
          </p:cNvPr>
          <p:cNvGrpSpPr/>
          <p:nvPr/>
        </p:nvGrpSpPr>
        <p:grpSpPr>
          <a:xfrm>
            <a:off x="3622381" y="4114800"/>
            <a:ext cx="1696052" cy="822960"/>
            <a:chOff x="2346960" y="4572000"/>
            <a:chExt cx="1696052" cy="82296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1B27A14-4EA3-4F4B-8650-A0AD1042A2EA}"/>
                </a:ext>
              </a:extLst>
            </p:cNvPr>
            <p:cNvSpPr/>
            <p:nvPr/>
          </p:nvSpPr>
          <p:spPr bwMode="auto">
            <a:xfrm>
              <a:off x="2346960" y="4572000"/>
              <a:ext cx="320040" cy="822960"/>
            </a:xfrm>
            <a:prstGeom prst="rect">
              <a:avLst/>
            </a:prstGeom>
            <a:solidFill>
              <a:srgbClr val="FF99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rPr>
                <a:t>mSTF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30D26EB-6271-48C2-B43E-7A7FEAD8FBBB}"/>
                </a:ext>
              </a:extLst>
            </p:cNvPr>
            <p:cNvSpPr/>
            <p:nvPr/>
          </p:nvSpPr>
          <p:spPr bwMode="auto">
            <a:xfrm>
              <a:off x="2667000" y="4572000"/>
              <a:ext cx="228600" cy="82296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rPr>
                <a:t>mLTF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2554D11-3C8B-484F-A007-270346D0A935}"/>
                </a:ext>
              </a:extLst>
            </p:cNvPr>
            <p:cNvSpPr/>
            <p:nvPr/>
          </p:nvSpPr>
          <p:spPr bwMode="auto">
            <a:xfrm>
              <a:off x="2895600" y="4572000"/>
              <a:ext cx="137160" cy="822960"/>
            </a:xfrm>
            <a:prstGeom prst="rect">
              <a:avLst/>
            </a:prstGeom>
            <a:solidFill>
              <a:srgbClr val="33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0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rPr>
                <a:t>SIG/DATA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9E51CC5-F9FC-478E-A1C5-C31AE14F06C7}"/>
                </a:ext>
              </a:extLst>
            </p:cNvPr>
            <p:cNvSpPr/>
            <p:nvPr/>
          </p:nvSpPr>
          <p:spPr bwMode="auto">
            <a:xfrm>
              <a:off x="3038150" y="4572000"/>
              <a:ext cx="137160" cy="822960"/>
            </a:xfrm>
            <a:prstGeom prst="rect">
              <a:avLst/>
            </a:prstGeom>
            <a:solidFill>
              <a:srgbClr val="33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0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rPr>
                <a:t>DATA/Pilots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3F52BCD-92FE-4435-8B15-7AFFEA668729}"/>
                </a:ext>
              </a:extLst>
            </p:cNvPr>
            <p:cNvSpPr/>
            <p:nvPr/>
          </p:nvSpPr>
          <p:spPr bwMode="auto">
            <a:xfrm>
              <a:off x="3182001" y="4572000"/>
              <a:ext cx="137160" cy="822960"/>
            </a:xfrm>
            <a:prstGeom prst="rect">
              <a:avLst/>
            </a:prstGeom>
            <a:solidFill>
              <a:srgbClr val="33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0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rPr>
                <a:t>DATA/Pilots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FAC3075-9842-4501-A78A-CBECB538C682}"/>
                </a:ext>
              </a:extLst>
            </p:cNvPr>
            <p:cNvSpPr/>
            <p:nvPr/>
          </p:nvSpPr>
          <p:spPr bwMode="auto">
            <a:xfrm>
              <a:off x="3324551" y="4572000"/>
              <a:ext cx="137160" cy="822960"/>
            </a:xfrm>
            <a:prstGeom prst="rect">
              <a:avLst/>
            </a:prstGeom>
            <a:solidFill>
              <a:srgbClr val="33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DATA/Pilots</a:t>
              </a:r>
              <a:endParaRPr kumimoji="0" 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B813A4F-D920-4B34-AF3A-06F52B5C4C96}"/>
                </a:ext>
              </a:extLst>
            </p:cNvPr>
            <p:cNvSpPr/>
            <p:nvPr/>
          </p:nvSpPr>
          <p:spPr bwMode="auto">
            <a:xfrm>
              <a:off x="3476901" y="4572000"/>
              <a:ext cx="137160" cy="822960"/>
            </a:xfrm>
            <a:prstGeom prst="rect">
              <a:avLst/>
            </a:prstGeom>
            <a:solidFill>
              <a:srgbClr val="33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0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rPr>
                <a:t>DATA/Pilots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D1CD8B6-2FA0-4017-B209-44114C67069B}"/>
                </a:ext>
              </a:extLst>
            </p:cNvPr>
            <p:cNvSpPr/>
            <p:nvPr/>
          </p:nvSpPr>
          <p:spPr bwMode="auto">
            <a:xfrm>
              <a:off x="3619451" y="4572000"/>
              <a:ext cx="137160" cy="822960"/>
            </a:xfrm>
            <a:prstGeom prst="rect">
              <a:avLst/>
            </a:prstGeom>
            <a:solidFill>
              <a:srgbClr val="33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0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rPr>
                <a:t>DATA/Pilots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EF7055C-C79C-4FCC-A3FB-E90451550980}"/>
                </a:ext>
              </a:extLst>
            </p:cNvPr>
            <p:cNvSpPr/>
            <p:nvPr/>
          </p:nvSpPr>
          <p:spPr bwMode="auto">
            <a:xfrm>
              <a:off x="3763302" y="4572000"/>
              <a:ext cx="137160" cy="822960"/>
            </a:xfrm>
            <a:prstGeom prst="rect">
              <a:avLst/>
            </a:prstGeom>
            <a:solidFill>
              <a:srgbClr val="33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0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rPr>
                <a:t>DATA/Pilots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592AB2F-1771-4780-B9D4-38EC4C163086}"/>
                </a:ext>
              </a:extLst>
            </p:cNvPr>
            <p:cNvSpPr/>
            <p:nvPr/>
          </p:nvSpPr>
          <p:spPr bwMode="auto">
            <a:xfrm>
              <a:off x="3905852" y="4572000"/>
              <a:ext cx="137160" cy="822960"/>
            </a:xfrm>
            <a:prstGeom prst="rect">
              <a:avLst/>
            </a:prstGeom>
            <a:solidFill>
              <a:srgbClr val="33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0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rPr>
                <a:t>DATA/Pilots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37544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ontent Placeholder 2">
            <a:extLst>
              <a:ext uri="{FF2B5EF4-FFF2-40B4-BE49-F238E27FC236}">
                <a16:creationId xmlns:a16="http://schemas.microsoft.com/office/drawing/2014/main" id="{872DB703-1B31-4214-80BD-62327DF6F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00200"/>
            <a:ext cx="7543799" cy="4675189"/>
          </a:xfrm>
        </p:spPr>
        <p:txBody>
          <a:bodyPr/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How will a </a:t>
            </a:r>
            <a:r>
              <a:rPr lang="en-US" dirty="0" err="1"/>
              <a:t>mmWave</a:t>
            </a:r>
            <a:r>
              <a:rPr lang="en-US" dirty="0"/>
              <a:t> beacon transmission look like:</a:t>
            </a: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600" dirty="0"/>
              <a:t>M</a:t>
            </a:r>
            <a:r>
              <a:rPr lang="en-US" sz="1600" dirty="0">
                <a:sym typeface="Wingdings" panose="05000000000000000000" pitchFamily="2" charset="2"/>
              </a:rPr>
              <a:t>inimalist preamble with just a few data OFDM symbols tacked on</a:t>
            </a: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600" dirty="0">
                <a:sym typeface="Wingdings" panose="05000000000000000000" pitchFamily="2" charset="2"/>
              </a:rPr>
              <a:t>To get some perspective, consider these example numbers:</a:t>
            </a: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800" dirty="0">
              <a:sym typeface="Wingdings" panose="05000000000000000000" pitchFamily="2" charset="2"/>
            </a:endParaRP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600" dirty="0">
              <a:sym typeface="Wingdings" panose="05000000000000000000" pitchFamily="2" charset="2"/>
            </a:endParaRPr>
          </a:p>
          <a:p>
            <a:pPr marL="300038" lvl="1" indent="0" algn="just">
              <a:spcBef>
                <a:spcPts val="600"/>
              </a:spcBef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600" dirty="0">
              <a:sym typeface="Wingdings" panose="05000000000000000000" pitchFamily="2" charset="2"/>
            </a:endParaRP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600" dirty="0">
              <a:sym typeface="Wingdings" panose="05000000000000000000" pitchFamily="2" charset="2"/>
            </a:endParaRPr>
          </a:p>
          <a:p>
            <a:pPr marL="300038" lvl="1" indent="0" algn="just">
              <a:spcBef>
                <a:spcPts val="600"/>
              </a:spcBef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600" dirty="0">
              <a:sym typeface="Wingdings" panose="05000000000000000000" pitchFamily="2" charset="2"/>
            </a:endParaRP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600" dirty="0">
              <a:sym typeface="Wingdings" panose="05000000000000000000" pitchFamily="2" charset="2"/>
            </a:endParaRP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600" dirty="0">
              <a:sym typeface="Wingdings" panose="05000000000000000000" pitchFamily="2" charset="2"/>
            </a:endParaRP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600" dirty="0">
              <a:sym typeface="Wingdings" panose="05000000000000000000" pitchFamily="2" charset="2"/>
            </a:endParaRP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600" dirty="0">
              <a:sym typeface="Wingdings" panose="05000000000000000000" pitchFamily="2" charset="2"/>
            </a:endParaRPr>
          </a:p>
          <a:p>
            <a:pPr marL="885825" lvl="2" indent="-285750" algn="just">
              <a:spcBef>
                <a:spcPts val="12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400" dirty="0">
              <a:sym typeface="Wingdings" panose="05000000000000000000" pitchFamily="2" charset="2"/>
            </a:endParaRPr>
          </a:p>
          <a:p>
            <a:pPr marL="885825" lvl="2" indent="-285750" algn="just">
              <a:spcBef>
                <a:spcPts val="12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400" dirty="0">
              <a:sym typeface="Wingdings" panose="05000000000000000000" pitchFamily="2" charset="2"/>
            </a:endParaRPr>
          </a:p>
          <a:p>
            <a:pPr marL="885825" lvl="2" indent="-285750" algn="just">
              <a:spcBef>
                <a:spcPts val="12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400" dirty="0">
              <a:sym typeface="Wingdings" panose="05000000000000000000" pitchFamily="2" charset="2"/>
            </a:endParaRPr>
          </a:p>
          <a:p>
            <a:pPr marL="885825" lvl="2" indent="-285750" algn="just">
              <a:spcBef>
                <a:spcPts val="12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900" dirty="0">
              <a:sym typeface="Wingdings" panose="05000000000000000000" pitchFamily="2" charset="2"/>
            </a:endParaRP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685802"/>
            <a:ext cx="8685214" cy="1065213"/>
          </a:xfrm>
        </p:spPr>
        <p:txBody>
          <a:bodyPr/>
          <a:lstStyle/>
          <a:p>
            <a:r>
              <a:rPr lang="en-US" sz="2800" dirty="0" err="1"/>
              <a:t>mmWave</a:t>
            </a:r>
            <a:r>
              <a:rPr lang="en-US" sz="2800" dirty="0"/>
              <a:t> Beacon and Beam Management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3" y="333375"/>
            <a:ext cx="1874823" cy="273050"/>
          </a:xfrm>
        </p:spPr>
        <p:txBody>
          <a:bodyPr/>
          <a:lstStyle/>
          <a:p>
            <a:r>
              <a:rPr lang="en-US" dirty="0"/>
              <a:t>Sep, 2025</a:t>
            </a:r>
            <a:endParaRPr lang="en-GB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10DDBBB-5B63-442D-9351-03569365BBAB}"/>
              </a:ext>
            </a:extLst>
          </p:cNvPr>
          <p:cNvSpPr/>
          <p:nvPr/>
        </p:nvSpPr>
        <p:spPr>
          <a:xfrm>
            <a:off x="4964120" y="2891305"/>
            <a:ext cx="3971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0075" lvl="2" indent="0" algn="just">
              <a:spcBef>
                <a:spcPts val="1200"/>
              </a:spcBef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200" dirty="0">
                <a:solidFill>
                  <a:srgbClr val="FF6600"/>
                </a:solidFill>
                <a:sym typeface="Wingdings" panose="05000000000000000000" pitchFamily="2" charset="2"/>
              </a:rPr>
              <a:t>Disclaimer: These number are just an example, please see PHY contribution on numerology for detailed proposal</a:t>
            </a:r>
            <a:endParaRPr lang="en-US" sz="1200" dirty="0">
              <a:solidFill>
                <a:srgbClr val="FF6600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8EEC4FA-A78B-4DA4-BDAE-8340A57C1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630710"/>
            <a:ext cx="1828959" cy="125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702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Content Placeholder 2">
                <a:extLst>
                  <a:ext uri="{FF2B5EF4-FFF2-40B4-BE49-F238E27FC236}">
                    <a16:creationId xmlns:a16="http://schemas.microsoft.com/office/drawing/2014/main" id="{872DB703-1B31-4214-80BD-62327DF6F6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1" y="1600200"/>
                <a:ext cx="7543799" cy="4675189"/>
              </a:xfrm>
            </p:spPr>
            <p:txBody>
              <a:bodyPr/>
              <a:lstStyle/>
              <a:p>
                <a:pPr marL="285750" indent="-28575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How will a </a:t>
                </a:r>
                <a:r>
                  <a:rPr lang="en-US" dirty="0" err="1"/>
                  <a:t>mmWave</a:t>
                </a:r>
                <a:r>
                  <a:rPr lang="en-US" dirty="0"/>
                  <a:t> beacon transmission look like:</a:t>
                </a:r>
              </a:p>
              <a:p>
                <a:pPr marL="585788" lvl="1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sz="1600" dirty="0"/>
                  <a:t>M</a:t>
                </a:r>
                <a:r>
                  <a:rPr lang="en-US" sz="1600" dirty="0">
                    <a:sym typeface="Wingdings" panose="05000000000000000000" pitchFamily="2" charset="2"/>
                  </a:rPr>
                  <a:t>inimalist preamble with just a few data OFDM symbols tacked on</a:t>
                </a:r>
              </a:p>
              <a:p>
                <a:pPr marL="585788" lvl="1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sz="1600" dirty="0">
                    <a:sym typeface="Wingdings" panose="05000000000000000000" pitchFamily="2" charset="2"/>
                  </a:rPr>
                  <a:t>To get some perspective, consider these example numbers:</a:t>
                </a:r>
              </a:p>
              <a:p>
                <a:pPr marL="585788" lvl="1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800" dirty="0">
                  <a:sym typeface="Wingdings" panose="05000000000000000000" pitchFamily="2" charset="2"/>
                </a:endParaRPr>
              </a:p>
              <a:p>
                <a:pPr marL="585788" lvl="1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600" dirty="0">
                  <a:sym typeface="Wingdings" panose="05000000000000000000" pitchFamily="2" charset="2"/>
                </a:endParaRPr>
              </a:p>
              <a:p>
                <a:pPr marL="300038" lvl="1" indent="0" algn="just">
                  <a:spcBef>
                    <a:spcPts val="600"/>
                  </a:spcBef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600" dirty="0">
                  <a:sym typeface="Wingdings" panose="05000000000000000000" pitchFamily="2" charset="2"/>
                </a:endParaRPr>
              </a:p>
              <a:p>
                <a:pPr marL="585788" lvl="1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600" dirty="0">
                  <a:sym typeface="Wingdings" panose="05000000000000000000" pitchFamily="2" charset="2"/>
                </a:endParaRPr>
              </a:p>
              <a:p>
                <a:pPr marL="585788" lvl="1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sz="1600" dirty="0">
                    <a:sym typeface="Wingdings" panose="05000000000000000000" pitchFamily="2" charset="2"/>
                  </a:rPr>
                  <a:t>Modern </a:t>
                </a:r>
                <a:r>
                  <a:rPr lang="en-US" sz="1600" dirty="0" err="1">
                    <a:sym typeface="Wingdings" panose="05000000000000000000" pitchFamily="2" charset="2"/>
                  </a:rPr>
                  <a:t>mmWave</a:t>
                </a:r>
                <a:r>
                  <a:rPr lang="en-US" sz="1600" dirty="0">
                    <a:sym typeface="Wingdings" panose="05000000000000000000" pitchFamily="2" charset="2"/>
                  </a:rPr>
                  <a:t> data communication BFICs need ~10s 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≪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𝐶𝑃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𝑜𝑓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𝑚𝑆𝑇𝐹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US" sz="1600" dirty="0">
                    <a:sym typeface="Wingdings" panose="05000000000000000000" pitchFamily="2" charset="2"/>
                  </a:rPr>
                  <a:t>of settling time for applying new antenna coefficients</a:t>
                </a:r>
              </a:p>
              <a:p>
                <a:pPr marL="885825" lvl="2" indent="-285750" algn="just">
                  <a:spcBef>
                    <a:spcPts val="3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sz="1400" dirty="0">
                    <a:sym typeface="Wingdings" panose="05000000000000000000" pitchFamily="2" charset="2"/>
                  </a:rPr>
                  <a:t>for pre-determined raster based beam switches</a:t>
                </a:r>
              </a:p>
              <a:p>
                <a:pPr marL="585788" lvl="1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sz="1600" dirty="0">
                    <a:sym typeface="Wingdings" panose="05000000000000000000" pitchFamily="2" charset="2"/>
                  </a:rPr>
                  <a:t>Total beam-sweep duration, assuming 60 beams: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60×7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𝜇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=420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𝜇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</m:t>
                    </m:r>
                  </m:oMath>
                </a14:m>
                <a:r>
                  <a:rPr lang="en-US" sz="1600" dirty="0">
                    <a:sym typeface="Wingdings" panose="05000000000000000000" pitchFamily="2" charset="2"/>
                  </a:rPr>
                  <a:t> </a:t>
                </a:r>
              </a:p>
              <a:p>
                <a:pPr marL="300038" lvl="1" indent="0" algn="just">
                  <a:spcBef>
                    <a:spcPts val="600"/>
                  </a:spcBef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600" dirty="0">
                  <a:sym typeface="Wingdings" panose="05000000000000000000" pitchFamily="2" charset="2"/>
                </a:endParaRPr>
              </a:p>
              <a:p>
                <a:pPr marL="585788" lvl="1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600" dirty="0">
                  <a:sym typeface="Wingdings" panose="05000000000000000000" pitchFamily="2" charset="2"/>
                </a:endParaRPr>
              </a:p>
              <a:p>
                <a:pPr marL="585788" lvl="1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600" dirty="0">
                  <a:sym typeface="Wingdings" panose="05000000000000000000" pitchFamily="2" charset="2"/>
                </a:endParaRPr>
              </a:p>
              <a:p>
                <a:pPr marL="585788" lvl="1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600" dirty="0">
                  <a:sym typeface="Wingdings" panose="05000000000000000000" pitchFamily="2" charset="2"/>
                </a:endParaRPr>
              </a:p>
              <a:p>
                <a:pPr marL="585788" lvl="1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600" dirty="0">
                  <a:sym typeface="Wingdings" panose="05000000000000000000" pitchFamily="2" charset="2"/>
                </a:endParaRPr>
              </a:p>
              <a:p>
                <a:pPr marL="885825" lvl="2" indent="-285750" algn="just">
                  <a:spcBef>
                    <a:spcPts val="12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400" dirty="0">
                  <a:sym typeface="Wingdings" panose="05000000000000000000" pitchFamily="2" charset="2"/>
                </a:endParaRPr>
              </a:p>
              <a:p>
                <a:pPr marL="885825" lvl="2" indent="-285750" algn="just">
                  <a:spcBef>
                    <a:spcPts val="12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400" dirty="0">
                  <a:sym typeface="Wingdings" panose="05000000000000000000" pitchFamily="2" charset="2"/>
                </a:endParaRPr>
              </a:p>
              <a:p>
                <a:pPr marL="885825" lvl="2" indent="-285750" algn="just">
                  <a:spcBef>
                    <a:spcPts val="12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400" dirty="0">
                  <a:sym typeface="Wingdings" panose="05000000000000000000" pitchFamily="2" charset="2"/>
                </a:endParaRPr>
              </a:p>
              <a:p>
                <a:pPr marL="885825" lvl="2" indent="-285750" algn="just">
                  <a:spcBef>
                    <a:spcPts val="12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900" dirty="0">
                  <a:sym typeface="Wingdings" panose="05000000000000000000" pitchFamily="2" charset="2"/>
                </a:endParaRPr>
              </a:p>
              <a:p>
                <a:pPr marL="585788" lvl="1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1" name="Content Placeholder 2">
                <a:extLst>
                  <a:ext uri="{FF2B5EF4-FFF2-40B4-BE49-F238E27FC236}">
                    <a16:creationId xmlns:a16="http://schemas.microsoft.com/office/drawing/2014/main" id="{872DB703-1B31-4214-80BD-62327DF6F6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1600200"/>
                <a:ext cx="7543799" cy="4675189"/>
              </a:xfrm>
              <a:blipFill>
                <a:blip r:embed="rId3"/>
                <a:stretch>
                  <a:fillRect l="-566" t="-783" r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685802"/>
            <a:ext cx="8685214" cy="1065213"/>
          </a:xfrm>
        </p:spPr>
        <p:txBody>
          <a:bodyPr/>
          <a:lstStyle/>
          <a:p>
            <a:r>
              <a:rPr lang="en-US" sz="2800" dirty="0" err="1"/>
              <a:t>mmWave</a:t>
            </a:r>
            <a:r>
              <a:rPr lang="en-US" sz="2800" dirty="0"/>
              <a:t> Beacon and Beam Management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3" y="333375"/>
            <a:ext cx="1874823" cy="273050"/>
          </a:xfrm>
        </p:spPr>
        <p:txBody>
          <a:bodyPr/>
          <a:lstStyle/>
          <a:p>
            <a:r>
              <a:rPr lang="en-US" dirty="0"/>
              <a:t>Sep, 2025</a:t>
            </a:r>
            <a:endParaRPr lang="en-GB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10DDBBB-5B63-442D-9351-03569365BBAB}"/>
              </a:ext>
            </a:extLst>
          </p:cNvPr>
          <p:cNvSpPr/>
          <p:nvPr/>
        </p:nvSpPr>
        <p:spPr>
          <a:xfrm>
            <a:off x="4964120" y="2891305"/>
            <a:ext cx="3971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0075" lvl="2" indent="0" algn="just">
              <a:spcBef>
                <a:spcPts val="1200"/>
              </a:spcBef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200" dirty="0">
                <a:solidFill>
                  <a:srgbClr val="FF6600"/>
                </a:solidFill>
                <a:sym typeface="Wingdings" panose="05000000000000000000" pitchFamily="2" charset="2"/>
              </a:rPr>
              <a:t>Disclaimer: These number are just an example, please see PHY contribution on numerology for detailed proposal</a:t>
            </a:r>
            <a:endParaRPr lang="en-US" sz="1200" dirty="0">
              <a:solidFill>
                <a:srgbClr val="FF6600"/>
              </a:solidFill>
            </a:endParaRP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EF418E0F-C536-4EEE-9772-E20D0F1FB459}"/>
              </a:ext>
            </a:extLst>
          </p:cNvPr>
          <p:cNvGrpSpPr/>
          <p:nvPr/>
        </p:nvGrpSpPr>
        <p:grpSpPr>
          <a:xfrm>
            <a:off x="2286000" y="5029200"/>
            <a:ext cx="5353064" cy="1653356"/>
            <a:chOff x="1594946" y="4797970"/>
            <a:chExt cx="4878291" cy="1653356"/>
          </a:xfrm>
        </p:grpSpPr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id="{F16EC9DD-3D71-4DE3-A3A7-0803628C8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94946" y="4797970"/>
              <a:ext cx="3108960" cy="642972"/>
            </a:xfrm>
            <a:prstGeom prst="rect">
              <a:avLst/>
            </a:prstGeom>
          </p:spPr>
        </p:pic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401CCEEB-E089-4476-BBE5-42BE5A157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16741" y="5817643"/>
              <a:ext cx="4256496" cy="633683"/>
            </a:xfrm>
            <a:prstGeom prst="rect">
              <a:avLst/>
            </a:prstGeom>
          </p:spPr>
        </p:pic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02045A5F-8808-4F7A-A8D4-9EA9053C06FE}"/>
                </a:ext>
              </a:extLst>
            </p:cNvPr>
            <p:cNvSpPr/>
            <p:nvPr/>
          </p:nvSpPr>
          <p:spPr bwMode="auto">
            <a:xfrm>
              <a:off x="1610464" y="5436654"/>
              <a:ext cx="918210" cy="411480"/>
            </a:xfrm>
            <a:custGeom>
              <a:avLst/>
              <a:gdLst>
                <a:gd name="connsiteX0" fmla="*/ 918210 w 918210"/>
                <a:gd name="connsiteY0" fmla="*/ 411480 h 411480"/>
                <a:gd name="connsiteX1" fmla="*/ 914400 w 918210"/>
                <a:gd name="connsiteY1" fmla="*/ 335280 h 411480"/>
                <a:gd name="connsiteX2" fmla="*/ 0 w 918210"/>
                <a:gd name="connsiteY2" fmla="*/ 68580 h 411480"/>
                <a:gd name="connsiteX3" fmla="*/ 3810 w 918210"/>
                <a:gd name="connsiteY3" fmla="*/ 0 h 41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8210" h="411480">
                  <a:moveTo>
                    <a:pt x="918210" y="411480"/>
                  </a:moveTo>
                  <a:lnTo>
                    <a:pt x="914400" y="335280"/>
                  </a:lnTo>
                  <a:lnTo>
                    <a:pt x="0" y="68580"/>
                  </a:lnTo>
                  <a:lnTo>
                    <a:pt x="3810" y="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E1EB61CE-6EB8-4357-A1C7-8414589AEBB1}"/>
                </a:ext>
              </a:extLst>
            </p:cNvPr>
            <p:cNvSpPr/>
            <p:nvPr/>
          </p:nvSpPr>
          <p:spPr bwMode="auto">
            <a:xfrm flipV="1">
              <a:off x="3041604" y="5436654"/>
              <a:ext cx="1632099" cy="411480"/>
            </a:xfrm>
            <a:custGeom>
              <a:avLst/>
              <a:gdLst>
                <a:gd name="connsiteX0" fmla="*/ 918210 w 918210"/>
                <a:gd name="connsiteY0" fmla="*/ 411480 h 411480"/>
                <a:gd name="connsiteX1" fmla="*/ 914400 w 918210"/>
                <a:gd name="connsiteY1" fmla="*/ 335280 h 411480"/>
                <a:gd name="connsiteX2" fmla="*/ 0 w 918210"/>
                <a:gd name="connsiteY2" fmla="*/ 68580 h 411480"/>
                <a:gd name="connsiteX3" fmla="*/ 3810 w 918210"/>
                <a:gd name="connsiteY3" fmla="*/ 0 h 41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8210" h="411480">
                  <a:moveTo>
                    <a:pt x="918210" y="411480"/>
                  </a:moveTo>
                  <a:lnTo>
                    <a:pt x="914400" y="335280"/>
                  </a:lnTo>
                  <a:lnTo>
                    <a:pt x="0" y="68580"/>
                  </a:lnTo>
                  <a:lnTo>
                    <a:pt x="3810" y="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DAF4BE41-305B-4BDB-BF80-7603668112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2630710"/>
            <a:ext cx="1828959" cy="125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851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ontent Placeholder 2">
            <a:extLst>
              <a:ext uri="{FF2B5EF4-FFF2-40B4-BE49-F238E27FC236}">
                <a16:creationId xmlns:a16="http://schemas.microsoft.com/office/drawing/2014/main" id="{872DB703-1B31-4214-80BD-62327DF6F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00200"/>
            <a:ext cx="7856537" cy="4675189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dirty="0" err="1">
                <a:sym typeface="Wingdings" panose="05000000000000000000" pitchFamily="2" charset="2"/>
              </a:rPr>
              <a:t>mSTF</a:t>
            </a:r>
            <a:r>
              <a:rPr lang="en-US" dirty="0">
                <a:sym typeface="Wingdings" panose="05000000000000000000" pitchFamily="2" charset="2"/>
              </a:rPr>
              <a:t>/</a:t>
            </a:r>
            <a:r>
              <a:rPr lang="en-US" dirty="0" err="1">
                <a:sym typeface="Wingdings" panose="05000000000000000000" pitchFamily="2" charset="2"/>
              </a:rPr>
              <a:t>mLTF</a:t>
            </a:r>
            <a:r>
              <a:rPr lang="en-US" dirty="0">
                <a:sym typeface="Wingdings" panose="05000000000000000000" pitchFamily="2" charset="2"/>
              </a:rPr>
              <a:t>/Pilots act as RS for beam management, for</a:t>
            </a:r>
            <a:endParaRPr lang="en-US" sz="1600" dirty="0">
              <a:sym typeface="Wingdings" panose="05000000000000000000" pitchFamily="2" charset="2"/>
            </a:endParaRPr>
          </a:p>
          <a:p>
            <a:pPr marL="700088" lvl="1" indent="-400050" algn="just">
              <a:spcBef>
                <a:spcPts val="600"/>
              </a:spcBef>
              <a:buFont typeface="+mj-lt"/>
              <a:buAutoNum type="romanLcPeriod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600" b="1" dirty="0" err="1">
                <a:sym typeface="Wingdings" panose="05000000000000000000" pitchFamily="2" charset="2"/>
              </a:rPr>
              <a:t>Initial+Steady-state</a:t>
            </a:r>
            <a:r>
              <a:rPr lang="en-US" sz="1600" b="1" dirty="0">
                <a:sym typeface="Wingdings" panose="05000000000000000000" pitchFamily="2" charset="2"/>
              </a:rPr>
              <a:t> emerging beam discovery,</a:t>
            </a:r>
          </a:p>
          <a:p>
            <a:pPr marL="700088" lvl="1" indent="-400050" algn="just">
              <a:spcBef>
                <a:spcPts val="600"/>
              </a:spcBef>
              <a:buFont typeface="+mj-lt"/>
              <a:buAutoNum type="romanLcPeriod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600" b="1" dirty="0">
                <a:sym typeface="Wingdings" panose="05000000000000000000" pitchFamily="2" charset="2"/>
              </a:rPr>
              <a:t>Beam failure detection, recovery beam discovery</a:t>
            </a:r>
          </a:p>
          <a:p>
            <a:pPr marL="700088" lvl="1" indent="-400050" algn="just">
              <a:spcBef>
                <a:spcPts val="600"/>
              </a:spcBef>
              <a:buFont typeface="+mj-lt"/>
              <a:buAutoNum type="romanLcPeriod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600" dirty="0">
                <a:sym typeface="Wingdings" panose="05000000000000000000" pitchFamily="2" charset="2"/>
              </a:rPr>
              <a:t>Up to implementation: Autonomous non-AP STA-side beam tracking &amp; refinement</a:t>
            </a:r>
          </a:p>
          <a:p>
            <a:pPr marL="885825" lvl="2" indent="-285750" algn="just">
              <a:spcBef>
                <a:spcPts val="3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400" dirty="0">
                <a:sym typeface="Wingdings" panose="05000000000000000000" pitchFamily="2" charset="2"/>
              </a:rPr>
              <a:t>Once decoded for one beam, data symbols of other beams also act as RS</a:t>
            </a:r>
          </a:p>
          <a:p>
            <a:pPr marL="885825" lvl="2" indent="-285750" algn="just">
              <a:spcBef>
                <a:spcPts val="3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400" dirty="0">
                <a:sym typeface="Wingdings" panose="05000000000000000000" pitchFamily="2" charset="2"/>
              </a:rPr>
              <a:t>STA implementation can use these for autonomous beam tracking and refinement</a:t>
            </a:r>
            <a:endParaRPr lang="en-US" sz="1600" dirty="0">
              <a:sym typeface="Wingdings" panose="05000000000000000000" pitchFamily="2" charset="2"/>
            </a:endParaRP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600" dirty="0">
              <a:sym typeface="Wingdings" panose="05000000000000000000" pitchFamily="2" charset="2"/>
            </a:endParaRP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600" dirty="0">
              <a:sym typeface="Wingdings" panose="05000000000000000000" pitchFamily="2" charset="2"/>
            </a:endParaRPr>
          </a:p>
          <a:p>
            <a:pPr marL="885825" lvl="2" indent="-285750" algn="just">
              <a:spcBef>
                <a:spcPts val="12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400" dirty="0">
              <a:sym typeface="Wingdings" panose="05000000000000000000" pitchFamily="2" charset="2"/>
            </a:endParaRPr>
          </a:p>
          <a:p>
            <a:pPr marL="885825" lvl="2" indent="-285750" algn="just">
              <a:spcBef>
                <a:spcPts val="12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400" dirty="0">
              <a:sym typeface="Wingdings" panose="05000000000000000000" pitchFamily="2" charset="2"/>
            </a:endParaRPr>
          </a:p>
          <a:p>
            <a:pPr marL="885825" lvl="2" indent="-285750" algn="just">
              <a:spcBef>
                <a:spcPts val="12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400" dirty="0">
              <a:sym typeface="Wingdings" panose="05000000000000000000" pitchFamily="2" charset="2"/>
            </a:endParaRPr>
          </a:p>
          <a:p>
            <a:pPr marL="885825" lvl="2" indent="-285750" algn="just">
              <a:spcBef>
                <a:spcPts val="12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900" dirty="0">
              <a:sym typeface="Wingdings" panose="05000000000000000000" pitchFamily="2" charset="2"/>
            </a:endParaRP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685802"/>
            <a:ext cx="8685214" cy="1065213"/>
          </a:xfrm>
        </p:spPr>
        <p:txBody>
          <a:bodyPr/>
          <a:lstStyle/>
          <a:p>
            <a:r>
              <a:rPr lang="en-US" sz="2800" dirty="0"/>
              <a:t>Role of </a:t>
            </a:r>
            <a:r>
              <a:rPr lang="en-US" sz="2800" dirty="0" err="1"/>
              <a:t>mmWave</a:t>
            </a:r>
            <a:r>
              <a:rPr lang="en-US" sz="2800" dirty="0"/>
              <a:t> beacon in beam management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3" y="333375"/>
            <a:ext cx="1874823" cy="273050"/>
          </a:xfrm>
        </p:spPr>
        <p:txBody>
          <a:bodyPr/>
          <a:lstStyle/>
          <a:p>
            <a:r>
              <a:rPr lang="en-US" dirty="0"/>
              <a:t>Sep, 2025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2656DD-66C6-4984-BDF0-36B8DA3191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647" y="1524000"/>
            <a:ext cx="1407152" cy="108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740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ontent Placeholder 2">
            <a:extLst>
              <a:ext uri="{FF2B5EF4-FFF2-40B4-BE49-F238E27FC236}">
                <a16:creationId xmlns:a16="http://schemas.microsoft.com/office/drawing/2014/main" id="{872DB703-1B31-4214-80BD-62327DF6F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00200"/>
            <a:ext cx="7856537" cy="4675189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dirty="0" err="1">
                <a:sym typeface="Wingdings" panose="05000000000000000000" pitchFamily="2" charset="2"/>
              </a:rPr>
              <a:t>mSTF</a:t>
            </a:r>
            <a:r>
              <a:rPr lang="en-US" dirty="0">
                <a:sym typeface="Wingdings" panose="05000000000000000000" pitchFamily="2" charset="2"/>
              </a:rPr>
              <a:t>/</a:t>
            </a:r>
            <a:r>
              <a:rPr lang="en-US" dirty="0" err="1">
                <a:sym typeface="Wingdings" panose="05000000000000000000" pitchFamily="2" charset="2"/>
              </a:rPr>
              <a:t>mLTF</a:t>
            </a:r>
            <a:r>
              <a:rPr lang="en-US" dirty="0">
                <a:sym typeface="Wingdings" panose="05000000000000000000" pitchFamily="2" charset="2"/>
              </a:rPr>
              <a:t>/Pilots act as RS for beam management, for</a:t>
            </a:r>
            <a:endParaRPr lang="en-US" sz="1600" dirty="0">
              <a:sym typeface="Wingdings" panose="05000000000000000000" pitchFamily="2" charset="2"/>
            </a:endParaRPr>
          </a:p>
          <a:p>
            <a:pPr marL="700088" lvl="1" indent="-400050" algn="just">
              <a:spcBef>
                <a:spcPts val="600"/>
              </a:spcBef>
              <a:buFont typeface="+mj-lt"/>
              <a:buAutoNum type="romanLcPeriod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600" b="1" dirty="0" err="1">
                <a:sym typeface="Wingdings" panose="05000000000000000000" pitchFamily="2" charset="2"/>
              </a:rPr>
              <a:t>Initial+Steady-state</a:t>
            </a:r>
            <a:r>
              <a:rPr lang="en-US" sz="1600" b="1" dirty="0">
                <a:sym typeface="Wingdings" panose="05000000000000000000" pitchFamily="2" charset="2"/>
              </a:rPr>
              <a:t> emerging beam discovery,</a:t>
            </a:r>
          </a:p>
          <a:p>
            <a:pPr marL="700088" lvl="1" indent="-400050" algn="just">
              <a:spcBef>
                <a:spcPts val="600"/>
              </a:spcBef>
              <a:buFont typeface="+mj-lt"/>
              <a:buAutoNum type="romanLcPeriod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600" b="1" dirty="0">
                <a:sym typeface="Wingdings" panose="05000000000000000000" pitchFamily="2" charset="2"/>
              </a:rPr>
              <a:t>Beam failure detection, recovery beam discovery</a:t>
            </a:r>
          </a:p>
          <a:p>
            <a:pPr marL="700088" lvl="1" indent="-400050" algn="just">
              <a:spcBef>
                <a:spcPts val="600"/>
              </a:spcBef>
              <a:buFont typeface="+mj-lt"/>
              <a:buAutoNum type="romanLcPeriod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600" dirty="0">
                <a:sym typeface="Wingdings" panose="05000000000000000000" pitchFamily="2" charset="2"/>
              </a:rPr>
              <a:t>Up to implementation: Autonomous non-AP STA-side beam tracking &amp; refinement</a:t>
            </a:r>
          </a:p>
          <a:p>
            <a:pPr marL="885825" lvl="2" indent="-285750" algn="just">
              <a:spcBef>
                <a:spcPts val="3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400" dirty="0">
                <a:sym typeface="Wingdings" panose="05000000000000000000" pitchFamily="2" charset="2"/>
              </a:rPr>
              <a:t>Once decoded for one beam, data symbols of other beams also act as RS</a:t>
            </a:r>
          </a:p>
          <a:p>
            <a:pPr marL="885825" lvl="2" indent="-285750" algn="just">
              <a:spcBef>
                <a:spcPts val="3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400" dirty="0">
                <a:sym typeface="Wingdings" panose="05000000000000000000" pitchFamily="2" charset="2"/>
              </a:rPr>
              <a:t>STA implementation can use these for autonomous beam tracking and refinement</a:t>
            </a:r>
            <a:endParaRPr lang="en-US" sz="1600" dirty="0">
              <a:sym typeface="Wingdings" panose="05000000000000000000" pitchFamily="2" charset="2"/>
            </a:endParaRP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600" dirty="0">
              <a:sym typeface="Wingdings" panose="05000000000000000000" pitchFamily="2" charset="2"/>
            </a:endParaRP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600" dirty="0">
              <a:sym typeface="Wingdings" panose="05000000000000000000" pitchFamily="2" charset="2"/>
            </a:endParaRPr>
          </a:p>
          <a:p>
            <a:pPr marL="885825" lvl="2" indent="-285750" algn="just">
              <a:spcBef>
                <a:spcPts val="12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400" dirty="0">
              <a:sym typeface="Wingdings" panose="05000000000000000000" pitchFamily="2" charset="2"/>
            </a:endParaRPr>
          </a:p>
          <a:p>
            <a:pPr marL="885825" lvl="2" indent="-285750" algn="just">
              <a:spcBef>
                <a:spcPts val="12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400" dirty="0">
              <a:sym typeface="Wingdings" panose="05000000000000000000" pitchFamily="2" charset="2"/>
            </a:endParaRPr>
          </a:p>
          <a:p>
            <a:pPr marL="885825" lvl="2" indent="-285750" algn="just">
              <a:spcBef>
                <a:spcPts val="12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400" dirty="0">
              <a:sym typeface="Wingdings" panose="05000000000000000000" pitchFamily="2" charset="2"/>
            </a:endParaRPr>
          </a:p>
          <a:p>
            <a:pPr marL="885825" lvl="2" indent="-285750" algn="just">
              <a:spcBef>
                <a:spcPts val="12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900" dirty="0">
              <a:sym typeface="Wingdings" panose="05000000000000000000" pitchFamily="2" charset="2"/>
            </a:endParaRP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685802"/>
            <a:ext cx="8685214" cy="1065213"/>
          </a:xfrm>
        </p:spPr>
        <p:txBody>
          <a:bodyPr/>
          <a:lstStyle/>
          <a:p>
            <a:r>
              <a:rPr lang="en-US" sz="2800" dirty="0"/>
              <a:t>Role of </a:t>
            </a:r>
            <a:r>
              <a:rPr lang="en-US" sz="2800" dirty="0" err="1"/>
              <a:t>mmWave</a:t>
            </a:r>
            <a:r>
              <a:rPr lang="en-US" sz="2800" dirty="0"/>
              <a:t> beacon in beam management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3" y="333375"/>
            <a:ext cx="1874823" cy="273050"/>
          </a:xfrm>
        </p:spPr>
        <p:txBody>
          <a:bodyPr/>
          <a:lstStyle/>
          <a:p>
            <a:r>
              <a:rPr lang="en-US" dirty="0"/>
              <a:t>Sep, 2025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ontent Placeholder 2">
                <a:extLst>
                  <a:ext uri="{FF2B5EF4-FFF2-40B4-BE49-F238E27FC236}">
                    <a16:creationId xmlns:a16="http://schemas.microsoft.com/office/drawing/2014/main" id="{88EFF080-56A1-4AC3-A528-0FC684B1171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85801" y="3581400"/>
                <a:ext cx="7543799" cy="3276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2160" tIns="46080" rIns="92160" bIns="46080" numCol="1" anchor="t" anchorCtr="0" compatLnSpc="1">
                <a:prstTxWarp prst="textNoShape">
                  <a:avLst/>
                </a:prstTxWarp>
              </a:bodyPr>
              <a:lstStyle>
                <a:lvl1pPr marL="257175" indent="-257175" algn="l" defTabSz="336947" rtl="0" eaLnBrk="1" fontAlgn="base" hangingPunct="1">
                  <a:spcBef>
                    <a:spcPts val="45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800" b="1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557213" indent="-214313" algn="l" defTabSz="336947" rtl="0" eaLnBrk="1" fontAlgn="base" hangingPunct="1">
                  <a:spcBef>
                    <a:spcPts val="37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500">
                    <a:solidFill>
                      <a:srgbClr val="000000"/>
                    </a:solidFill>
                    <a:latin typeface="+mn-lt"/>
                    <a:ea typeface="+mn-ea"/>
                  </a:defRPr>
                </a:lvl2pPr>
                <a:lvl3pPr marL="857250" indent="-171450" algn="l" defTabSz="336947" rtl="0" eaLnBrk="1" fontAlgn="base" hangingPunct="1">
                  <a:spcBef>
                    <a:spcPts val="338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>
                    <a:solidFill>
                      <a:srgbClr val="000000"/>
                    </a:solidFill>
                    <a:latin typeface="+mn-lt"/>
                    <a:ea typeface="+mn-ea"/>
                  </a:defRPr>
                </a:lvl3pPr>
                <a:lvl4pPr marL="1200150" indent="-171450" algn="l" defTabSz="336947" rtl="0" eaLnBrk="1" fontAlgn="base" hangingPunct="1">
                  <a:spcBef>
                    <a:spcPts val="3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200">
                    <a:solidFill>
                      <a:srgbClr val="000000"/>
                    </a:solidFill>
                    <a:latin typeface="+mn-lt"/>
                    <a:ea typeface="+mn-ea"/>
                  </a:defRPr>
                </a:lvl4pPr>
                <a:lvl5pPr marL="1543050" indent="-171450" algn="l" defTabSz="336947" rtl="0" eaLnBrk="1" fontAlgn="base" hangingPunct="1">
                  <a:spcBef>
                    <a:spcPts val="3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200">
                    <a:solidFill>
                      <a:srgbClr val="000000"/>
                    </a:solidFill>
                    <a:latin typeface="+mn-lt"/>
                    <a:ea typeface="+mn-ea"/>
                  </a:defRPr>
                </a:lvl5pPr>
                <a:lvl6pPr marL="1885950" indent="-171450" algn="l" defTabSz="336947" rtl="0" eaLnBrk="1" fontAlgn="base" hangingPunct="1">
                  <a:spcBef>
                    <a:spcPts val="3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200">
                    <a:solidFill>
                      <a:srgbClr val="000000"/>
                    </a:solidFill>
                    <a:latin typeface="+mn-lt"/>
                    <a:ea typeface="+mn-ea"/>
                  </a:defRPr>
                </a:lvl6pPr>
                <a:lvl7pPr marL="2228850" indent="-171450" algn="l" defTabSz="336947" rtl="0" eaLnBrk="1" fontAlgn="base" hangingPunct="1">
                  <a:spcBef>
                    <a:spcPts val="3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200">
                    <a:solidFill>
                      <a:srgbClr val="000000"/>
                    </a:solidFill>
                    <a:latin typeface="+mn-lt"/>
                    <a:ea typeface="+mn-ea"/>
                  </a:defRPr>
                </a:lvl7pPr>
                <a:lvl8pPr marL="2571750" indent="-171450" algn="l" defTabSz="336947" rtl="0" eaLnBrk="1" fontAlgn="base" hangingPunct="1">
                  <a:spcBef>
                    <a:spcPts val="3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200">
                    <a:solidFill>
                      <a:srgbClr val="000000"/>
                    </a:solidFill>
                    <a:latin typeface="+mn-lt"/>
                    <a:ea typeface="+mn-ea"/>
                  </a:defRPr>
                </a:lvl8pPr>
                <a:lvl9pPr marL="2914650" indent="-171450" algn="l" defTabSz="336947" rtl="0" eaLnBrk="1" fontAlgn="base" hangingPunct="1">
                  <a:spcBef>
                    <a:spcPts val="3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200">
                    <a:solidFill>
                      <a:srgbClr val="000000"/>
                    </a:solidFill>
                    <a:latin typeface="+mn-lt"/>
                    <a:ea typeface="+mn-ea"/>
                  </a:defRPr>
                </a:lvl9pPr>
              </a:lstStyle>
              <a:p>
                <a:pPr marL="342900" indent="-342900">
                  <a:spcBef>
                    <a:spcPts val="600"/>
                  </a:spcBef>
                  <a:buFont typeface="+mj-lt"/>
                  <a:buAutoNum type="arabicPeriod" startAt="2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kern="0" dirty="0">
                    <a:sym typeface="Wingdings" panose="05000000000000000000" pitchFamily="2" charset="2"/>
                  </a:rPr>
                  <a:t>Measurement and Reporting based on beacon</a:t>
                </a:r>
                <a:endParaRPr lang="en-US" sz="1600" kern="0" dirty="0">
                  <a:sym typeface="Wingdings" panose="05000000000000000000" pitchFamily="2" charset="2"/>
                </a:endParaRPr>
              </a:p>
              <a:p>
                <a:pPr marL="700088" lvl="1" indent="-400050" algn="just">
                  <a:spcBef>
                    <a:spcPts val="600"/>
                  </a:spcBef>
                  <a:buFont typeface="+mj-lt"/>
                  <a:buAutoNum type="romanLcPeriod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sz="1600" b="1" kern="0" dirty="0">
                    <a:sym typeface="Wingdings" panose="05000000000000000000" pitchFamily="2" charset="2"/>
                  </a:rPr>
                  <a:t>For emerging beams discovery/maintaining beam candidates</a:t>
                </a:r>
              </a:p>
              <a:p>
                <a:pPr marL="885825" lvl="2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sz="1400" dirty="0">
                    <a:sym typeface="Wingdings" panose="05000000000000000000" pitchFamily="2" charset="2"/>
                  </a:rPr>
                  <a:t>AP configures a STA to measure RSRP on beacon sweeps and maintain list of top </a:t>
                </a:r>
                <a14:m>
                  <m:oMath xmlns:m="http://schemas.openxmlformats.org/officeDocument/2006/math">
                    <m:r>
                      <a:rPr lang="en-US" sz="140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𝑁</m:t>
                    </m:r>
                    <m:r>
                      <a:rPr lang="en-US" sz="140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1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40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1,2,4</m:t>
                        </m:r>
                      </m:e>
                    </m:d>
                  </m:oMath>
                </a14:m>
                <a:r>
                  <a:rPr lang="en-US" sz="1400" dirty="0">
                    <a:sym typeface="Wingdings" panose="05000000000000000000" pitchFamily="2" charset="2"/>
                  </a:rPr>
                  <a:t> RSRP beams</a:t>
                </a:r>
              </a:p>
              <a:p>
                <a:pPr marL="885825" lvl="2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sz="1400" dirty="0">
                    <a:sym typeface="Wingdings" panose="05000000000000000000" pitchFamily="2" charset="2"/>
                  </a:rPr>
                  <a:t>STA reports to AP the RSRP measurements performed on beacon sweep, to assist with AP’s beam management (can be reported through </a:t>
                </a:r>
                <a:r>
                  <a:rPr lang="en-US" sz="1400" dirty="0" err="1">
                    <a:sym typeface="Wingdings" panose="05000000000000000000" pitchFamily="2" charset="2"/>
                  </a:rPr>
                  <a:t>mSTA</a:t>
                </a:r>
                <a:r>
                  <a:rPr lang="en-US" sz="1400" dirty="0">
                    <a:sym typeface="Wingdings" panose="05000000000000000000" pitchFamily="2" charset="2"/>
                  </a:rPr>
                  <a:t> or </a:t>
                </a:r>
                <a:r>
                  <a:rPr lang="en-US" sz="1400" dirty="0" err="1">
                    <a:sym typeface="Wingdings" panose="05000000000000000000" pitchFamily="2" charset="2"/>
                  </a:rPr>
                  <a:t>sSTA</a:t>
                </a:r>
                <a:r>
                  <a:rPr lang="en-US" sz="1400" dirty="0">
                    <a:sym typeface="Wingdings" panose="05000000000000000000" pitchFamily="2" charset="2"/>
                  </a:rPr>
                  <a:t>, exploiting MLO)</a:t>
                </a:r>
              </a:p>
              <a:p>
                <a:pPr marL="700088" lvl="1" indent="-400050" algn="just">
                  <a:spcBef>
                    <a:spcPts val="600"/>
                  </a:spcBef>
                  <a:buFont typeface="+mj-lt"/>
                  <a:buAutoNum type="romanLcPeriod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sz="1600" b="1" kern="0" dirty="0">
                    <a:sym typeface="Wingdings" panose="05000000000000000000" pitchFamily="2" charset="2"/>
                  </a:rPr>
                  <a:t>For beam failure detection</a:t>
                </a:r>
              </a:p>
              <a:p>
                <a:pPr marL="885825" lvl="2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sz="1400" dirty="0">
                    <a:sym typeface="Wingdings" panose="05000000000000000000" pitchFamily="2" charset="2"/>
                  </a:rPr>
                  <a:t>AP identifies beacon beam associated with the currently in-use beam from the AP-side</a:t>
                </a:r>
              </a:p>
              <a:p>
                <a:pPr marL="885825" lvl="2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sz="1400" dirty="0">
                    <a:sym typeface="Wingdings" panose="05000000000000000000" pitchFamily="2" charset="2"/>
                  </a:rPr>
                  <a:t>STA measures this beacon beam to monitor the health of the connection (and run various internal mobility management algorithms)</a:t>
                </a:r>
              </a:p>
              <a:p>
                <a:pPr marL="585788" lvl="1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600" kern="0" dirty="0">
                  <a:sym typeface="Wingdings" panose="05000000000000000000" pitchFamily="2" charset="2"/>
                </a:endParaRPr>
              </a:p>
              <a:p>
                <a:pPr marL="585788" lvl="1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600" kern="0" dirty="0">
                  <a:sym typeface="Wingdings" panose="05000000000000000000" pitchFamily="2" charset="2"/>
                </a:endParaRPr>
              </a:p>
              <a:p>
                <a:pPr marL="585788" lvl="1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600" kern="0" dirty="0">
                  <a:sym typeface="Wingdings" panose="05000000000000000000" pitchFamily="2" charset="2"/>
                </a:endParaRPr>
              </a:p>
              <a:p>
                <a:pPr marL="885825" lvl="2" indent="-285750" algn="just">
                  <a:spcBef>
                    <a:spcPts val="12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400" kern="0" dirty="0">
                  <a:sym typeface="Wingdings" panose="05000000000000000000" pitchFamily="2" charset="2"/>
                </a:endParaRPr>
              </a:p>
              <a:p>
                <a:pPr marL="885825" lvl="2" indent="-285750" algn="just">
                  <a:spcBef>
                    <a:spcPts val="12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400" kern="0" dirty="0">
                  <a:sym typeface="Wingdings" panose="05000000000000000000" pitchFamily="2" charset="2"/>
                </a:endParaRPr>
              </a:p>
              <a:p>
                <a:pPr marL="885825" lvl="2" indent="-285750" algn="just">
                  <a:spcBef>
                    <a:spcPts val="12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400" kern="0" dirty="0">
                  <a:sym typeface="Wingdings" panose="05000000000000000000" pitchFamily="2" charset="2"/>
                </a:endParaRPr>
              </a:p>
              <a:p>
                <a:pPr marL="885825" lvl="2" indent="-285750" algn="just">
                  <a:spcBef>
                    <a:spcPts val="12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900" kern="0" dirty="0">
                  <a:sym typeface="Wingdings" panose="05000000000000000000" pitchFamily="2" charset="2"/>
                </a:endParaRPr>
              </a:p>
              <a:p>
                <a:pPr marL="585788" lvl="1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Content Placeholder 2">
                <a:extLst>
                  <a:ext uri="{FF2B5EF4-FFF2-40B4-BE49-F238E27FC236}">
                    <a16:creationId xmlns:a16="http://schemas.microsoft.com/office/drawing/2014/main" id="{88EFF080-56A1-4AC3-A528-0FC684B11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1" y="3581400"/>
                <a:ext cx="7543799" cy="3276600"/>
              </a:xfrm>
              <a:prstGeom prst="rect">
                <a:avLst/>
              </a:prstGeom>
              <a:blipFill>
                <a:blip r:embed="rId4"/>
                <a:stretch>
                  <a:fillRect l="-566" t="-1117" r="-243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A70A4F55-BC89-4ACC-A226-A60D60979E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647" y="1524000"/>
            <a:ext cx="1407152" cy="108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030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685802"/>
            <a:ext cx="8685214" cy="1065213"/>
          </a:xfrm>
        </p:spPr>
        <p:txBody>
          <a:bodyPr/>
          <a:lstStyle/>
          <a:p>
            <a:r>
              <a:rPr lang="en-US" sz="2800" dirty="0"/>
              <a:t>Some Steady-state Example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3" y="333375"/>
            <a:ext cx="1874823" cy="273050"/>
          </a:xfrm>
        </p:spPr>
        <p:txBody>
          <a:bodyPr/>
          <a:lstStyle/>
          <a:p>
            <a:r>
              <a:rPr lang="en-US" dirty="0"/>
              <a:t>Sep, 2025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557A99-5A22-4EBA-B60E-23B60AB8E5B9}"/>
              </a:ext>
            </a:extLst>
          </p:cNvPr>
          <p:cNvSpPr txBox="1"/>
          <p:nvPr/>
        </p:nvSpPr>
        <p:spPr>
          <a:xfrm>
            <a:off x="1600200" y="1830392"/>
            <a:ext cx="7315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dirty="0" err="1">
                <a:solidFill>
                  <a:srgbClr val="0000FF"/>
                </a:solidFill>
              </a:rPr>
              <a:t>mAP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3F5C5F-D08C-4288-B816-1E5034F5893C}"/>
              </a:ext>
            </a:extLst>
          </p:cNvPr>
          <p:cNvSpPr txBox="1"/>
          <p:nvPr/>
        </p:nvSpPr>
        <p:spPr>
          <a:xfrm>
            <a:off x="762000" y="1830392"/>
            <a:ext cx="7315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dirty="0" err="1">
                <a:solidFill>
                  <a:srgbClr val="00FF00"/>
                </a:solidFill>
              </a:rPr>
              <a:t>sAP</a:t>
            </a:r>
            <a:endParaRPr lang="en-US" sz="1800" dirty="0">
              <a:solidFill>
                <a:srgbClr val="00FF00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52969D4-270E-4F94-AD51-567DDD32349B}"/>
              </a:ext>
            </a:extLst>
          </p:cNvPr>
          <p:cNvCxnSpPr>
            <a:cxnSpLocks/>
            <a:stCxn id="8" idx="2"/>
          </p:cNvCxnSpPr>
          <p:nvPr/>
        </p:nvCxnSpPr>
        <p:spPr bwMode="auto">
          <a:xfrm>
            <a:off x="1965960" y="2199724"/>
            <a:ext cx="0" cy="41148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426BC2-25A9-4D6C-B4D1-780923BEF142}"/>
              </a:ext>
            </a:extLst>
          </p:cNvPr>
          <p:cNvCxnSpPr>
            <a:stCxn id="12" idx="2"/>
          </p:cNvCxnSpPr>
          <p:nvPr/>
        </p:nvCxnSpPr>
        <p:spPr bwMode="auto">
          <a:xfrm>
            <a:off x="1127760" y="2199724"/>
            <a:ext cx="0" cy="41148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5FEFDA6-CB72-43DA-A3EC-4C7648535EA5}"/>
              </a:ext>
            </a:extLst>
          </p:cNvPr>
          <p:cNvSpPr txBox="1"/>
          <p:nvPr/>
        </p:nvSpPr>
        <p:spPr>
          <a:xfrm>
            <a:off x="1007666" y="1524000"/>
            <a:ext cx="1078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AP MLD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6AF692F-4A8F-4FEE-A1B5-6A35D2998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299" y="2057400"/>
            <a:ext cx="819088" cy="1291964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D9F3069D-8B59-4236-8F42-97A21AE8382A}"/>
              </a:ext>
            </a:extLst>
          </p:cNvPr>
          <p:cNvGrpSpPr/>
          <p:nvPr/>
        </p:nvGrpSpPr>
        <p:grpSpPr>
          <a:xfrm rot="5400000">
            <a:off x="1850998" y="3084242"/>
            <a:ext cx="228600" cy="156117"/>
            <a:chOff x="4110652" y="4267200"/>
            <a:chExt cx="228600" cy="156117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CD89DDE-80D7-46AF-8F5A-3174E10DFE25}"/>
                </a:ext>
              </a:extLst>
            </p:cNvPr>
            <p:cNvSpPr/>
            <p:nvPr/>
          </p:nvSpPr>
          <p:spPr bwMode="auto">
            <a:xfrm>
              <a:off x="4110652" y="4298789"/>
              <a:ext cx="228600" cy="10409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D0ADCD8-4A37-4D19-B41F-A4B24EFCDDA3}"/>
                </a:ext>
              </a:extLst>
            </p:cNvPr>
            <p:cNvSpPr/>
            <p:nvPr/>
          </p:nvSpPr>
          <p:spPr bwMode="auto">
            <a:xfrm>
              <a:off x="4114369" y="4267200"/>
              <a:ext cx="224883" cy="156117"/>
            </a:xfrm>
            <a:custGeom>
              <a:avLst/>
              <a:gdLst>
                <a:gd name="connsiteX0" fmla="*/ 0 w 910683"/>
                <a:gd name="connsiteY0" fmla="*/ 85493 h 156117"/>
                <a:gd name="connsiteX1" fmla="*/ 70624 w 910683"/>
                <a:gd name="connsiteY1" fmla="*/ 0 h 156117"/>
                <a:gd name="connsiteX2" fmla="*/ 226742 w 910683"/>
                <a:gd name="connsiteY2" fmla="*/ 156117 h 156117"/>
                <a:gd name="connsiteX3" fmla="*/ 379142 w 910683"/>
                <a:gd name="connsiteY3" fmla="*/ 3717 h 156117"/>
                <a:gd name="connsiteX4" fmla="*/ 531542 w 910683"/>
                <a:gd name="connsiteY4" fmla="*/ 156117 h 156117"/>
                <a:gd name="connsiteX5" fmla="*/ 683942 w 910683"/>
                <a:gd name="connsiteY5" fmla="*/ 3717 h 156117"/>
                <a:gd name="connsiteX6" fmla="*/ 832624 w 910683"/>
                <a:gd name="connsiteY6" fmla="*/ 152400 h 156117"/>
                <a:gd name="connsiteX7" fmla="*/ 910683 w 910683"/>
                <a:gd name="connsiteY7" fmla="*/ 81776 h 156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0683" h="156117">
                  <a:moveTo>
                    <a:pt x="0" y="85493"/>
                  </a:moveTo>
                  <a:lnTo>
                    <a:pt x="70624" y="0"/>
                  </a:lnTo>
                  <a:lnTo>
                    <a:pt x="226742" y="156117"/>
                  </a:lnTo>
                  <a:lnTo>
                    <a:pt x="379142" y="3717"/>
                  </a:lnTo>
                  <a:lnTo>
                    <a:pt x="531542" y="156117"/>
                  </a:lnTo>
                  <a:lnTo>
                    <a:pt x="683942" y="3717"/>
                  </a:lnTo>
                  <a:lnTo>
                    <a:pt x="832624" y="152400"/>
                  </a:lnTo>
                  <a:lnTo>
                    <a:pt x="910683" y="81776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261937BC-9E5A-44BE-A306-CC6F6FF78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299" y="3280036"/>
            <a:ext cx="819088" cy="1291964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6721C71C-5F9B-4917-A8BB-49E492753F82}"/>
              </a:ext>
            </a:extLst>
          </p:cNvPr>
          <p:cNvSpPr txBox="1"/>
          <p:nvPr/>
        </p:nvSpPr>
        <p:spPr>
          <a:xfrm>
            <a:off x="4572000" y="1845781"/>
            <a:ext cx="73152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err="1">
                <a:solidFill>
                  <a:srgbClr val="00FF00"/>
                </a:solidFill>
              </a:rPr>
              <a:t>sSTA</a:t>
            </a:r>
            <a:endParaRPr lang="en-US" sz="1600" dirty="0">
              <a:solidFill>
                <a:srgbClr val="00FF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CD8936A-2893-43D2-8550-94FB742CD27A}"/>
              </a:ext>
            </a:extLst>
          </p:cNvPr>
          <p:cNvSpPr txBox="1"/>
          <p:nvPr/>
        </p:nvSpPr>
        <p:spPr>
          <a:xfrm>
            <a:off x="3733800" y="1845781"/>
            <a:ext cx="73152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err="1">
                <a:solidFill>
                  <a:srgbClr val="0000FF"/>
                </a:solidFill>
              </a:rPr>
              <a:t>mSTA</a:t>
            </a:r>
            <a:endParaRPr lang="en-US" sz="1600" dirty="0">
              <a:solidFill>
                <a:srgbClr val="0000FF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BD56D5D-B186-43B5-823C-58A048BB3A53}"/>
              </a:ext>
            </a:extLst>
          </p:cNvPr>
          <p:cNvCxnSpPr>
            <a:cxnSpLocks/>
            <a:stCxn id="47" idx="2"/>
          </p:cNvCxnSpPr>
          <p:nvPr/>
        </p:nvCxnSpPr>
        <p:spPr bwMode="auto">
          <a:xfrm>
            <a:off x="4937760" y="2184335"/>
            <a:ext cx="0" cy="413018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92A3E84-06B1-41C7-92EF-26B38CCFD884}"/>
              </a:ext>
            </a:extLst>
          </p:cNvPr>
          <p:cNvCxnSpPr>
            <a:stCxn id="48" idx="2"/>
          </p:cNvCxnSpPr>
          <p:nvPr/>
        </p:nvCxnSpPr>
        <p:spPr bwMode="auto">
          <a:xfrm>
            <a:off x="4099560" y="2184335"/>
            <a:ext cx="0" cy="413018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BB21FE8E-2EA0-467E-B093-4D578E05DDCC}"/>
              </a:ext>
            </a:extLst>
          </p:cNvPr>
          <p:cNvSpPr txBox="1"/>
          <p:nvPr/>
        </p:nvSpPr>
        <p:spPr>
          <a:xfrm>
            <a:off x="3679502" y="1524000"/>
            <a:ext cx="1678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Non-AP MLD1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3B2780A-1272-4CCB-AE64-19030CB943E2}"/>
              </a:ext>
            </a:extLst>
          </p:cNvPr>
          <p:cNvGrpSpPr/>
          <p:nvPr/>
        </p:nvGrpSpPr>
        <p:grpSpPr>
          <a:xfrm rot="5400000">
            <a:off x="1024621" y="3084243"/>
            <a:ext cx="228600" cy="156117"/>
            <a:chOff x="4110652" y="4267200"/>
            <a:chExt cx="228600" cy="156117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91C866A-C8B6-4392-8195-4108BC345A17}"/>
                </a:ext>
              </a:extLst>
            </p:cNvPr>
            <p:cNvSpPr/>
            <p:nvPr/>
          </p:nvSpPr>
          <p:spPr bwMode="auto">
            <a:xfrm>
              <a:off x="4110652" y="4298789"/>
              <a:ext cx="228600" cy="10409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4F01BA6-EC97-4369-A153-660015B7B3C5}"/>
                </a:ext>
              </a:extLst>
            </p:cNvPr>
            <p:cNvSpPr/>
            <p:nvPr/>
          </p:nvSpPr>
          <p:spPr bwMode="auto">
            <a:xfrm>
              <a:off x="4114369" y="4267200"/>
              <a:ext cx="224883" cy="156117"/>
            </a:xfrm>
            <a:custGeom>
              <a:avLst/>
              <a:gdLst>
                <a:gd name="connsiteX0" fmla="*/ 0 w 910683"/>
                <a:gd name="connsiteY0" fmla="*/ 85493 h 156117"/>
                <a:gd name="connsiteX1" fmla="*/ 70624 w 910683"/>
                <a:gd name="connsiteY1" fmla="*/ 0 h 156117"/>
                <a:gd name="connsiteX2" fmla="*/ 226742 w 910683"/>
                <a:gd name="connsiteY2" fmla="*/ 156117 h 156117"/>
                <a:gd name="connsiteX3" fmla="*/ 379142 w 910683"/>
                <a:gd name="connsiteY3" fmla="*/ 3717 h 156117"/>
                <a:gd name="connsiteX4" fmla="*/ 531542 w 910683"/>
                <a:gd name="connsiteY4" fmla="*/ 156117 h 156117"/>
                <a:gd name="connsiteX5" fmla="*/ 683942 w 910683"/>
                <a:gd name="connsiteY5" fmla="*/ 3717 h 156117"/>
                <a:gd name="connsiteX6" fmla="*/ 832624 w 910683"/>
                <a:gd name="connsiteY6" fmla="*/ 152400 h 156117"/>
                <a:gd name="connsiteX7" fmla="*/ 910683 w 910683"/>
                <a:gd name="connsiteY7" fmla="*/ 81776 h 156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0683" h="156117">
                  <a:moveTo>
                    <a:pt x="0" y="85493"/>
                  </a:moveTo>
                  <a:lnTo>
                    <a:pt x="70624" y="0"/>
                  </a:lnTo>
                  <a:lnTo>
                    <a:pt x="226742" y="156117"/>
                  </a:lnTo>
                  <a:lnTo>
                    <a:pt x="379142" y="3717"/>
                  </a:lnTo>
                  <a:lnTo>
                    <a:pt x="531542" y="156117"/>
                  </a:lnTo>
                  <a:lnTo>
                    <a:pt x="683942" y="3717"/>
                  </a:lnTo>
                  <a:lnTo>
                    <a:pt x="832624" y="152400"/>
                  </a:lnTo>
                  <a:lnTo>
                    <a:pt x="910683" y="81776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09C16E7E-9CEA-40C4-A4D5-4FD6F689E369}"/>
              </a:ext>
            </a:extLst>
          </p:cNvPr>
          <p:cNvCxnSpPr/>
          <p:nvPr/>
        </p:nvCxnSpPr>
        <p:spPr bwMode="auto">
          <a:xfrm>
            <a:off x="1959722" y="4648200"/>
            <a:ext cx="213983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EB0ACE0-A73E-4267-AA13-8B37BB5F1AD6}"/>
              </a:ext>
            </a:extLst>
          </p:cNvPr>
          <p:cNvCxnSpPr>
            <a:cxnSpLocks/>
          </p:cNvCxnSpPr>
          <p:nvPr/>
        </p:nvCxnSpPr>
        <p:spPr bwMode="auto">
          <a:xfrm>
            <a:off x="1127760" y="4953000"/>
            <a:ext cx="38100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FF00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DCDD8B57-0EB2-4273-AFF7-E08C19F6311A}"/>
              </a:ext>
            </a:extLst>
          </p:cNvPr>
          <p:cNvSpPr/>
          <p:nvPr/>
        </p:nvSpPr>
        <p:spPr>
          <a:xfrm>
            <a:off x="1890423" y="4691133"/>
            <a:ext cx="257025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42925">
              <a:spcBef>
                <a:spcPts val="1200"/>
              </a:spcBef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050" b="1" dirty="0">
                <a:solidFill>
                  <a:schemeClr val="tx1"/>
                </a:solidFill>
                <a:sym typeface="Wingdings" panose="05000000000000000000" pitchFamily="2" charset="2"/>
              </a:rPr>
              <a:t>Beam report pull thru </a:t>
            </a:r>
            <a:r>
              <a:rPr lang="en-US" sz="1050" b="1" dirty="0" err="1">
                <a:solidFill>
                  <a:srgbClr val="0000FF"/>
                </a:solidFill>
                <a:sym typeface="Wingdings" panose="05000000000000000000" pitchFamily="2" charset="2"/>
              </a:rPr>
              <a:t>mSTA</a:t>
            </a:r>
            <a:r>
              <a:rPr lang="en-US" sz="1050" b="1" dirty="0">
                <a:solidFill>
                  <a:schemeClr val="tx1"/>
                </a:solidFill>
                <a:sym typeface="Wingdings" panose="05000000000000000000" pitchFamily="2" charset="2"/>
              </a:rPr>
              <a:t> or </a:t>
            </a:r>
            <a:r>
              <a:rPr lang="en-US" sz="1050" b="1" dirty="0" err="1">
                <a:solidFill>
                  <a:srgbClr val="00FF00"/>
                </a:solidFill>
                <a:sym typeface="Wingdings" panose="05000000000000000000" pitchFamily="2" charset="2"/>
              </a:rPr>
              <a:t>sSTA</a:t>
            </a:r>
            <a:r>
              <a:rPr lang="en-US" sz="105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endParaRPr lang="en-US" sz="1050" b="1" dirty="0">
              <a:solidFill>
                <a:schemeClr val="tx1"/>
              </a:solidFill>
            </a:endParaRP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B2EA5B7-C346-4EFF-A505-63F982EE5706}"/>
              </a:ext>
            </a:extLst>
          </p:cNvPr>
          <p:cNvCxnSpPr>
            <a:cxnSpLocks/>
          </p:cNvCxnSpPr>
          <p:nvPr/>
        </p:nvCxnSpPr>
        <p:spPr bwMode="auto">
          <a:xfrm flipH="1">
            <a:off x="1959722" y="5238988"/>
            <a:ext cx="213983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710C2F0-6567-4250-9C9F-BC4CA47C4F53}"/>
              </a:ext>
            </a:extLst>
          </p:cNvPr>
          <p:cNvCxnSpPr>
            <a:cxnSpLocks/>
          </p:cNvCxnSpPr>
          <p:nvPr/>
        </p:nvCxnSpPr>
        <p:spPr bwMode="auto">
          <a:xfrm flipH="1">
            <a:off x="1127760" y="5543788"/>
            <a:ext cx="38100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FF00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D16DD365-6FE6-4B3E-B777-A3A9C5994669}"/>
              </a:ext>
            </a:extLst>
          </p:cNvPr>
          <p:cNvSpPr/>
          <p:nvPr/>
        </p:nvSpPr>
        <p:spPr>
          <a:xfrm>
            <a:off x="1977884" y="5281921"/>
            <a:ext cx="257025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42925">
              <a:spcBef>
                <a:spcPts val="1200"/>
              </a:spcBef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050" b="1" dirty="0">
                <a:solidFill>
                  <a:schemeClr val="tx1"/>
                </a:solidFill>
                <a:sym typeface="Wingdings" panose="05000000000000000000" pitchFamily="2" charset="2"/>
              </a:rPr>
              <a:t>Beam report thru </a:t>
            </a:r>
            <a:r>
              <a:rPr lang="en-US" sz="1050" b="1" dirty="0" err="1">
                <a:solidFill>
                  <a:srgbClr val="0000FF"/>
                </a:solidFill>
                <a:sym typeface="Wingdings" panose="05000000000000000000" pitchFamily="2" charset="2"/>
              </a:rPr>
              <a:t>mSTA</a:t>
            </a:r>
            <a:r>
              <a:rPr lang="en-US" sz="1050" b="1" dirty="0">
                <a:solidFill>
                  <a:schemeClr val="tx1"/>
                </a:solidFill>
                <a:sym typeface="Wingdings" panose="05000000000000000000" pitchFamily="2" charset="2"/>
              </a:rPr>
              <a:t> or </a:t>
            </a:r>
            <a:r>
              <a:rPr lang="en-US" sz="1050" b="1" dirty="0" err="1">
                <a:solidFill>
                  <a:srgbClr val="00FF00"/>
                </a:solidFill>
                <a:sym typeface="Wingdings" panose="05000000000000000000" pitchFamily="2" charset="2"/>
              </a:rPr>
              <a:t>sSTA</a:t>
            </a:r>
            <a:r>
              <a:rPr lang="en-US" sz="105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endParaRPr lang="en-US" sz="1050" b="1" dirty="0">
              <a:solidFill>
                <a:schemeClr val="tx1"/>
              </a:solidFill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10E8CA7A-A3D3-4B7D-9DC5-25366EB8C7B5}"/>
              </a:ext>
            </a:extLst>
          </p:cNvPr>
          <p:cNvGrpSpPr/>
          <p:nvPr/>
        </p:nvGrpSpPr>
        <p:grpSpPr>
          <a:xfrm>
            <a:off x="4933122" y="2731530"/>
            <a:ext cx="2067906" cy="1943132"/>
            <a:chOff x="4933122" y="2731530"/>
            <a:chExt cx="2067906" cy="1943132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B8C7FFD-9F5F-400E-B150-8342897C288E}"/>
                </a:ext>
              </a:extLst>
            </p:cNvPr>
            <p:cNvSpPr/>
            <p:nvPr/>
          </p:nvSpPr>
          <p:spPr>
            <a:xfrm>
              <a:off x="4933122" y="2731530"/>
              <a:ext cx="2067906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542925">
                <a:spcBef>
                  <a:spcPts val="1200"/>
                </a:spcBef>
                <a:tabLst>
                  <a:tab pos="684610" algn="l"/>
                  <a:tab pos="1370410" algn="l"/>
                  <a:tab pos="2056210" algn="l"/>
                  <a:tab pos="2742010" algn="l"/>
                  <a:tab pos="3427810" algn="l"/>
                  <a:tab pos="4113610" algn="l"/>
                  <a:tab pos="4799410" algn="l"/>
                  <a:tab pos="5485210" algn="l"/>
                  <a:tab pos="6171010" algn="l"/>
                  <a:tab pos="6856810" algn="l"/>
                  <a:tab pos="7542610" algn="l"/>
                </a:tabLst>
              </a:pPr>
              <a:r>
                <a:rPr lang="en-US" sz="1050" b="1" dirty="0">
                  <a:solidFill>
                    <a:schemeClr val="tx1"/>
                  </a:solidFill>
                  <a:sym typeface="Wingdings" panose="05000000000000000000" pitchFamily="2" charset="2"/>
                </a:rPr>
                <a:t>Non-AP maintains measurement record in steady-state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85812EE1-6C2F-4925-A3A5-9A6E2669C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2624" y="3086235"/>
              <a:ext cx="1837423" cy="1588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23645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685802"/>
            <a:ext cx="8685214" cy="1065213"/>
          </a:xfrm>
        </p:spPr>
        <p:txBody>
          <a:bodyPr/>
          <a:lstStyle/>
          <a:p>
            <a:r>
              <a:rPr lang="en-US" sz="2800" dirty="0"/>
              <a:t>Some Steady-state Example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3" y="333375"/>
            <a:ext cx="1874823" cy="273050"/>
          </a:xfrm>
        </p:spPr>
        <p:txBody>
          <a:bodyPr/>
          <a:lstStyle/>
          <a:p>
            <a:r>
              <a:rPr lang="en-US" dirty="0"/>
              <a:t>Sep, 2025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557A99-5A22-4EBA-B60E-23B60AB8E5B9}"/>
              </a:ext>
            </a:extLst>
          </p:cNvPr>
          <p:cNvSpPr txBox="1"/>
          <p:nvPr/>
        </p:nvSpPr>
        <p:spPr>
          <a:xfrm>
            <a:off x="1600200" y="1830392"/>
            <a:ext cx="7315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dirty="0" err="1">
                <a:solidFill>
                  <a:srgbClr val="0000FF"/>
                </a:solidFill>
              </a:rPr>
              <a:t>mAP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3F5C5F-D08C-4288-B816-1E5034F5893C}"/>
              </a:ext>
            </a:extLst>
          </p:cNvPr>
          <p:cNvSpPr txBox="1"/>
          <p:nvPr/>
        </p:nvSpPr>
        <p:spPr>
          <a:xfrm>
            <a:off x="762000" y="1830392"/>
            <a:ext cx="7315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dirty="0" err="1">
                <a:solidFill>
                  <a:srgbClr val="00FF00"/>
                </a:solidFill>
              </a:rPr>
              <a:t>sAP</a:t>
            </a:r>
            <a:endParaRPr lang="en-US" sz="1800" dirty="0">
              <a:solidFill>
                <a:srgbClr val="00FF00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52969D4-270E-4F94-AD51-567DDD32349B}"/>
              </a:ext>
            </a:extLst>
          </p:cNvPr>
          <p:cNvCxnSpPr>
            <a:cxnSpLocks/>
            <a:stCxn id="8" idx="2"/>
          </p:cNvCxnSpPr>
          <p:nvPr/>
        </p:nvCxnSpPr>
        <p:spPr bwMode="auto">
          <a:xfrm>
            <a:off x="1965960" y="2199724"/>
            <a:ext cx="0" cy="41148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426BC2-25A9-4D6C-B4D1-780923BEF142}"/>
              </a:ext>
            </a:extLst>
          </p:cNvPr>
          <p:cNvCxnSpPr>
            <a:stCxn id="12" idx="2"/>
          </p:cNvCxnSpPr>
          <p:nvPr/>
        </p:nvCxnSpPr>
        <p:spPr bwMode="auto">
          <a:xfrm>
            <a:off x="1127760" y="2199724"/>
            <a:ext cx="0" cy="41148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5FEFDA6-CB72-43DA-A3EC-4C7648535EA5}"/>
              </a:ext>
            </a:extLst>
          </p:cNvPr>
          <p:cNvSpPr txBox="1"/>
          <p:nvPr/>
        </p:nvSpPr>
        <p:spPr>
          <a:xfrm>
            <a:off x="1007666" y="1524000"/>
            <a:ext cx="1078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AP MLD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6AF692F-4A8F-4FEE-A1B5-6A35D2998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299" y="2057400"/>
            <a:ext cx="819088" cy="1291964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D9F3069D-8B59-4236-8F42-97A21AE8382A}"/>
              </a:ext>
            </a:extLst>
          </p:cNvPr>
          <p:cNvGrpSpPr/>
          <p:nvPr/>
        </p:nvGrpSpPr>
        <p:grpSpPr>
          <a:xfrm rot="5400000">
            <a:off x="1850998" y="3084242"/>
            <a:ext cx="228600" cy="156117"/>
            <a:chOff x="4110652" y="4267200"/>
            <a:chExt cx="228600" cy="156117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CD89DDE-80D7-46AF-8F5A-3174E10DFE25}"/>
                </a:ext>
              </a:extLst>
            </p:cNvPr>
            <p:cNvSpPr/>
            <p:nvPr/>
          </p:nvSpPr>
          <p:spPr bwMode="auto">
            <a:xfrm>
              <a:off x="4110652" y="4298789"/>
              <a:ext cx="228600" cy="10409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D0ADCD8-4A37-4D19-B41F-A4B24EFCDDA3}"/>
                </a:ext>
              </a:extLst>
            </p:cNvPr>
            <p:cNvSpPr/>
            <p:nvPr/>
          </p:nvSpPr>
          <p:spPr bwMode="auto">
            <a:xfrm>
              <a:off x="4114369" y="4267200"/>
              <a:ext cx="224883" cy="156117"/>
            </a:xfrm>
            <a:custGeom>
              <a:avLst/>
              <a:gdLst>
                <a:gd name="connsiteX0" fmla="*/ 0 w 910683"/>
                <a:gd name="connsiteY0" fmla="*/ 85493 h 156117"/>
                <a:gd name="connsiteX1" fmla="*/ 70624 w 910683"/>
                <a:gd name="connsiteY1" fmla="*/ 0 h 156117"/>
                <a:gd name="connsiteX2" fmla="*/ 226742 w 910683"/>
                <a:gd name="connsiteY2" fmla="*/ 156117 h 156117"/>
                <a:gd name="connsiteX3" fmla="*/ 379142 w 910683"/>
                <a:gd name="connsiteY3" fmla="*/ 3717 h 156117"/>
                <a:gd name="connsiteX4" fmla="*/ 531542 w 910683"/>
                <a:gd name="connsiteY4" fmla="*/ 156117 h 156117"/>
                <a:gd name="connsiteX5" fmla="*/ 683942 w 910683"/>
                <a:gd name="connsiteY5" fmla="*/ 3717 h 156117"/>
                <a:gd name="connsiteX6" fmla="*/ 832624 w 910683"/>
                <a:gd name="connsiteY6" fmla="*/ 152400 h 156117"/>
                <a:gd name="connsiteX7" fmla="*/ 910683 w 910683"/>
                <a:gd name="connsiteY7" fmla="*/ 81776 h 156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0683" h="156117">
                  <a:moveTo>
                    <a:pt x="0" y="85493"/>
                  </a:moveTo>
                  <a:lnTo>
                    <a:pt x="70624" y="0"/>
                  </a:lnTo>
                  <a:lnTo>
                    <a:pt x="226742" y="156117"/>
                  </a:lnTo>
                  <a:lnTo>
                    <a:pt x="379142" y="3717"/>
                  </a:lnTo>
                  <a:lnTo>
                    <a:pt x="531542" y="156117"/>
                  </a:lnTo>
                  <a:lnTo>
                    <a:pt x="683942" y="3717"/>
                  </a:lnTo>
                  <a:lnTo>
                    <a:pt x="832624" y="152400"/>
                  </a:lnTo>
                  <a:lnTo>
                    <a:pt x="910683" y="81776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261937BC-9E5A-44BE-A306-CC6F6FF78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299" y="3280036"/>
            <a:ext cx="819088" cy="1291964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6721C71C-5F9B-4917-A8BB-49E492753F82}"/>
              </a:ext>
            </a:extLst>
          </p:cNvPr>
          <p:cNvSpPr txBox="1"/>
          <p:nvPr/>
        </p:nvSpPr>
        <p:spPr>
          <a:xfrm>
            <a:off x="4572000" y="1845781"/>
            <a:ext cx="73152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err="1">
                <a:solidFill>
                  <a:srgbClr val="00FF00"/>
                </a:solidFill>
              </a:rPr>
              <a:t>sSTA</a:t>
            </a:r>
            <a:endParaRPr lang="en-US" sz="1600" dirty="0">
              <a:solidFill>
                <a:srgbClr val="00FF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CD8936A-2893-43D2-8550-94FB742CD27A}"/>
              </a:ext>
            </a:extLst>
          </p:cNvPr>
          <p:cNvSpPr txBox="1"/>
          <p:nvPr/>
        </p:nvSpPr>
        <p:spPr>
          <a:xfrm>
            <a:off x="3733800" y="1845781"/>
            <a:ext cx="73152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err="1">
                <a:solidFill>
                  <a:srgbClr val="0000FF"/>
                </a:solidFill>
              </a:rPr>
              <a:t>mSTA</a:t>
            </a:r>
            <a:endParaRPr lang="en-US" sz="1600" dirty="0">
              <a:solidFill>
                <a:srgbClr val="0000FF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BD56D5D-B186-43B5-823C-58A048BB3A53}"/>
              </a:ext>
            </a:extLst>
          </p:cNvPr>
          <p:cNvCxnSpPr>
            <a:cxnSpLocks/>
            <a:stCxn id="47" idx="2"/>
          </p:cNvCxnSpPr>
          <p:nvPr/>
        </p:nvCxnSpPr>
        <p:spPr bwMode="auto">
          <a:xfrm>
            <a:off x="4937760" y="2184335"/>
            <a:ext cx="0" cy="413018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92A3E84-06B1-41C7-92EF-26B38CCFD884}"/>
              </a:ext>
            </a:extLst>
          </p:cNvPr>
          <p:cNvCxnSpPr>
            <a:stCxn id="48" idx="2"/>
          </p:cNvCxnSpPr>
          <p:nvPr/>
        </p:nvCxnSpPr>
        <p:spPr bwMode="auto">
          <a:xfrm>
            <a:off x="4099560" y="2184335"/>
            <a:ext cx="0" cy="413018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BB21FE8E-2EA0-467E-B093-4D578E05DDCC}"/>
              </a:ext>
            </a:extLst>
          </p:cNvPr>
          <p:cNvSpPr txBox="1"/>
          <p:nvPr/>
        </p:nvSpPr>
        <p:spPr>
          <a:xfrm>
            <a:off x="3679502" y="1524000"/>
            <a:ext cx="1678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Non-AP MLD1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3B2780A-1272-4CCB-AE64-19030CB943E2}"/>
              </a:ext>
            </a:extLst>
          </p:cNvPr>
          <p:cNvGrpSpPr/>
          <p:nvPr/>
        </p:nvGrpSpPr>
        <p:grpSpPr>
          <a:xfrm rot="5400000">
            <a:off x="1024621" y="3084243"/>
            <a:ext cx="228600" cy="156117"/>
            <a:chOff x="4110652" y="4267200"/>
            <a:chExt cx="228600" cy="156117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91C866A-C8B6-4392-8195-4108BC345A17}"/>
                </a:ext>
              </a:extLst>
            </p:cNvPr>
            <p:cNvSpPr/>
            <p:nvPr/>
          </p:nvSpPr>
          <p:spPr bwMode="auto">
            <a:xfrm>
              <a:off x="4110652" y="4298789"/>
              <a:ext cx="228600" cy="10409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4F01BA6-EC97-4369-A153-660015B7B3C5}"/>
                </a:ext>
              </a:extLst>
            </p:cNvPr>
            <p:cNvSpPr/>
            <p:nvPr/>
          </p:nvSpPr>
          <p:spPr bwMode="auto">
            <a:xfrm>
              <a:off x="4114369" y="4267200"/>
              <a:ext cx="224883" cy="156117"/>
            </a:xfrm>
            <a:custGeom>
              <a:avLst/>
              <a:gdLst>
                <a:gd name="connsiteX0" fmla="*/ 0 w 910683"/>
                <a:gd name="connsiteY0" fmla="*/ 85493 h 156117"/>
                <a:gd name="connsiteX1" fmla="*/ 70624 w 910683"/>
                <a:gd name="connsiteY1" fmla="*/ 0 h 156117"/>
                <a:gd name="connsiteX2" fmla="*/ 226742 w 910683"/>
                <a:gd name="connsiteY2" fmla="*/ 156117 h 156117"/>
                <a:gd name="connsiteX3" fmla="*/ 379142 w 910683"/>
                <a:gd name="connsiteY3" fmla="*/ 3717 h 156117"/>
                <a:gd name="connsiteX4" fmla="*/ 531542 w 910683"/>
                <a:gd name="connsiteY4" fmla="*/ 156117 h 156117"/>
                <a:gd name="connsiteX5" fmla="*/ 683942 w 910683"/>
                <a:gd name="connsiteY5" fmla="*/ 3717 h 156117"/>
                <a:gd name="connsiteX6" fmla="*/ 832624 w 910683"/>
                <a:gd name="connsiteY6" fmla="*/ 152400 h 156117"/>
                <a:gd name="connsiteX7" fmla="*/ 910683 w 910683"/>
                <a:gd name="connsiteY7" fmla="*/ 81776 h 156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0683" h="156117">
                  <a:moveTo>
                    <a:pt x="0" y="85493"/>
                  </a:moveTo>
                  <a:lnTo>
                    <a:pt x="70624" y="0"/>
                  </a:lnTo>
                  <a:lnTo>
                    <a:pt x="226742" y="156117"/>
                  </a:lnTo>
                  <a:lnTo>
                    <a:pt x="379142" y="3717"/>
                  </a:lnTo>
                  <a:lnTo>
                    <a:pt x="531542" y="156117"/>
                  </a:lnTo>
                  <a:lnTo>
                    <a:pt x="683942" y="3717"/>
                  </a:lnTo>
                  <a:lnTo>
                    <a:pt x="832624" y="152400"/>
                  </a:lnTo>
                  <a:lnTo>
                    <a:pt x="910683" y="81776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09C16E7E-9CEA-40C4-A4D5-4FD6F689E369}"/>
              </a:ext>
            </a:extLst>
          </p:cNvPr>
          <p:cNvCxnSpPr/>
          <p:nvPr/>
        </p:nvCxnSpPr>
        <p:spPr bwMode="auto">
          <a:xfrm>
            <a:off x="1959722" y="4648200"/>
            <a:ext cx="213983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EB0ACE0-A73E-4267-AA13-8B37BB5F1AD6}"/>
              </a:ext>
            </a:extLst>
          </p:cNvPr>
          <p:cNvCxnSpPr>
            <a:cxnSpLocks/>
          </p:cNvCxnSpPr>
          <p:nvPr/>
        </p:nvCxnSpPr>
        <p:spPr bwMode="auto">
          <a:xfrm>
            <a:off x="1127760" y="4953000"/>
            <a:ext cx="38100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FF00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DCDD8B57-0EB2-4273-AFF7-E08C19F6311A}"/>
              </a:ext>
            </a:extLst>
          </p:cNvPr>
          <p:cNvSpPr/>
          <p:nvPr/>
        </p:nvSpPr>
        <p:spPr>
          <a:xfrm>
            <a:off x="1890423" y="4691133"/>
            <a:ext cx="257025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42925">
              <a:spcBef>
                <a:spcPts val="1200"/>
              </a:spcBef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050" b="1" dirty="0">
                <a:solidFill>
                  <a:schemeClr val="tx1"/>
                </a:solidFill>
                <a:sym typeface="Wingdings" panose="05000000000000000000" pitchFamily="2" charset="2"/>
              </a:rPr>
              <a:t>Beam report pull thru </a:t>
            </a:r>
            <a:r>
              <a:rPr lang="en-US" sz="1050" b="1" dirty="0" err="1">
                <a:solidFill>
                  <a:srgbClr val="0000FF"/>
                </a:solidFill>
                <a:sym typeface="Wingdings" panose="05000000000000000000" pitchFamily="2" charset="2"/>
              </a:rPr>
              <a:t>mSTA</a:t>
            </a:r>
            <a:r>
              <a:rPr lang="en-US" sz="1050" b="1" dirty="0">
                <a:solidFill>
                  <a:schemeClr val="tx1"/>
                </a:solidFill>
                <a:sym typeface="Wingdings" panose="05000000000000000000" pitchFamily="2" charset="2"/>
              </a:rPr>
              <a:t> or </a:t>
            </a:r>
            <a:r>
              <a:rPr lang="en-US" sz="1050" b="1" dirty="0" err="1">
                <a:solidFill>
                  <a:srgbClr val="00FF00"/>
                </a:solidFill>
                <a:sym typeface="Wingdings" panose="05000000000000000000" pitchFamily="2" charset="2"/>
              </a:rPr>
              <a:t>sSTA</a:t>
            </a:r>
            <a:r>
              <a:rPr lang="en-US" sz="105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endParaRPr lang="en-US" sz="1050" b="1" dirty="0">
              <a:solidFill>
                <a:schemeClr val="tx1"/>
              </a:solidFill>
            </a:endParaRP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B2EA5B7-C346-4EFF-A505-63F982EE5706}"/>
              </a:ext>
            </a:extLst>
          </p:cNvPr>
          <p:cNvCxnSpPr>
            <a:cxnSpLocks/>
          </p:cNvCxnSpPr>
          <p:nvPr/>
        </p:nvCxnSpPr>
        <p:spPr bwMode="auto">
          <a:xfrm flipH="1">
            <a:off x="1959722" y="5238988"/>
            <a:ext cx="213983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710C2F0-6567-4250-9C9F-BC4CA47C4F53}"/>
              </a:ext>
            </a:extLst>
          </p:cNvPr>
          <p:cNvCxnSpPr>
            <a:cxnSpLocks/>
          </p:cNvCxnSpPr>
          <p:nvPr/>
        </p:nvCxnSpPr>
        <p:spPr bwMode="auto">
          <a:xfrm flipH="1">
            <a:off x="1127760" y="5543788"/>
            <a:ext cx="38100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FF00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D16DD365-6FE6-4B3E-B777-A3A9C5994669}"/>
              </a:ext>
            </a:extLst>
          </p:cNvPr>
          <p:cNvSpPr/>
          <p:nvPr/>
        </p:nvSpPr>
        <p:spPr>
          <a:xfrm>
            <a:off x="1977884" y="5281921"/>
            <a:ext cx="257025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42925">
              <a:spcBef>
                <a:spcPts val="1200"/>
              </a:spcBef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050" b="1" dirty="0">
                <a:solidFill>
                  <a:schemeClr val="tx1"/>
                </a:solidFill>
                <a:sym typeface="Wingdings" panose="05000000000000000000" pitchFamily="2" charset="2"/>
              </a:rPr>
              <a:t>Beam report thru </a:t>
            </a:r>
            <a:r>
              <a:rPr lang="en-US" sz="1050" b="1" dirty="0" err="1">
                <a:solidFill>
                  <a:srgbClr val="0000FF"/>
                </a:solidFill>
                <a:sym typeface="Wingdings" panose="05000000000000000000" pitchFamily="2" charset="2"/>
              </a:rPr>
              <a:t>mSTA</a:t>
            </a:r>
            <a:r>
              <a:rPr lang="en-US" sz="1050" b="1" dirty="0">
                <a:solidFill>
                  <a:schemeClr val="tx1"/>
                </a:solidFill>
                <a:sym typeface="Wingdings" panose="05000000000000000000" pitchFamily="2" charset="2"/>
              </a:rPr>
              <a:t> or </a:t>
            </a:r>
            <a:r>
              <a:rPr lang="en-US" sz="1050" b="1" dirty="0" err="1">
                <a:solidFill>
                  <a:srgbClr val="00FF00"/>
                </a:solidFill>
                <a:sym typeface="Wingdings" panose="05000000000000000000" pitchFamily="2" charset="2"/>
              </a:rPr>
              <a:t>sSTA</a:t>
            </a:r>
            <a:r>
              <a:rPr lang="en-US" sz="105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6A8687E-2674-443A-B395-7E6D0B3C44B2}"/>
              </a:ext>
            </a:extLst>
          </p:cNvPr>
          <p:cNvSpPr txBox="1"/>
          <p:nvPr/>
        </p:nvSpPr>
        <p:spPr>
          <a:xfrm>
            <a:off x="8127997" y="1845781"/>
            <a:ext cx="73152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err="1">
                <a:solidFill>
                  <a:srgbClr val="00FF00"/>
                </a:solidFill>
              </a:rPr>
              <a:t>sSTA</a:t>
            </a:r>
            <a:endParaRPr lang="en-US" sz="1600" dirty="0">
              <a:solidFill>
                <a:srgbClr val="00FF0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35E7913-5C3E-464F-8F1E-239E414B08A0}"/>
              </a:ext>
            </a:extLst>
          </p:cNvPr>
          <p:cNvSpPr txBox="1"/>
          <p:nvPr/>
        </p:nvSpPr>
        <p:spPr>
          <a:xfrm>
            <a:off x="7289797" y="1845781"/>
            <a:ext cx="73152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err="1">
                <a:solidFill>
                  <a:srgbClr val="0000FF"/>
                </a:solidFill>
              </a:rPr>
              <a:t>mSTA</a:t>
            </a:r>
            <a:endParaRPr lang="en-US" sz="1600" dirty="0">
              <a:solidFill>
                <a:srgbClr val="0000FF"/>
              </a:solidFill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CB05DCD0-79AC-49D3-A68C-38B8F3A3F7A5}"/>
              </a:ext>
            </a:extLst>
          </p:cNvPr>
          <p:cNvCxnSpPr>
            <a:cxnSpLocks/>
            <a:stCxn id="78" idx="2"/>
          </p:cNvCxnSpPr>
          <p:nvPr/>
        </p:nvCxnSpPr>
        <p:spPr bwMode="auto">
          <a:xfrm>
            <a:off x="8493757" y="2184335"/>
            <a:ext cx="0" cy="413018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EB43063-581E-4FEE-B317-3756BC90AA17}"/>
              </a:ext>
            </a:extLst>
          </p:cNvPr>
          <p:cNvCxnSpPr>
            <a:stCxn id="79" idx="2"/>
          </p:cNvCxnSpPr>
          <p:nvPr/>
        </p:nvCxnSpPr>
        <p:spPr bwMode="auto">
          <a:xfrm>
            <a:off x="7655557" y="2184335"/>
            <a:ext cx="0" cy="413018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2427DF74-3D4C-4634-BE05-5F232CB3492E}"/>
              </a:ext>
            </a:extLst>
          </p:cNvPr>
          <p:cNvSpPr txBox="1"/>
          <p:nvPr/>
        </p:nvSpPr>
        <p:spPr>
          <a:xfrm>
            <a:off x="7235499" y="1524000"/>
            <a:ext cx="1678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Non-AP MLD2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DCB27FB1-84CC-4CE4-B435-92DFB91E4C8B}"/>
              </a:ext>
            </a:extLst>
          </p:cNvPr>
          <p:cNvCxnSpPr>
            <a:cxnSpLocks/>
          </p:cNvCxnSpPr>
          <p:nvPr/>
        </p:nvCxnSpPr>
        <p:spPr bwMode="auto">
          <a:xfrm flipH="1">
            <a:off x="1977884" y="5867400"/>
            <a:ext cx="569026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065EA8A7-9457-4C65-82F4-485D547B4760}"/>
              </a:ext>
            </a:extLst>
          </p:cNvPr>
          <p:cNvCxnSpPr>
            <a:cxnSpLocks/>
          </p:cNvCxnSpPr>
          <p:nvPr/>
        </p:nvCxnSpPr>
        <p:spPr bwMode="auto">
          <a:xfrm flipH="1">
            <a:off x="1127760" y="6172200"/>
            <a:ext cx="737858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FF00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9FD1A6E9-2664-42D0-9877-E90DAAA62A26}"/>
              </a:ext>
            </a:extLst>
          </p:cNvPr>
          <p:cNvSpPr/>
          <p:nvPr/>
        </p:nvSpPr>
        <p:spPr>
          <a:xfrm>
            <a:off x="-51277" y="4872335"/>
            <a:ext cx="1496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42925">
              <a:spcBef>
                <a:spcPts val="1200"/>
              </a:spcBef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200" b="1" dirty="0">
                <a:solidFill>
                  <a:schemeClr val="tx1"/>
                </a:solidFill>
                <a:sym typeface="Wingdings" panose="05000000000000000000" pitchFamily="2" charset="2"/>
              </a:rPr>
              <a:t>AP triggered reporting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86" name="Right Brace 85">
            <a:extLst>
              <a:ext uri="{FF2B5EF4-FFF2-40B4-BE49-F238E27FC236}">
                <a16:creationId xmlns:a16="http://schemas.microsoft.com/office/drawing/2014/main" id="{F102CEC7-35ED-4697-A665-E8E0585CB0C1}"/>
              </a:ext>
            </a:extLst>
          </p:cNvPr>
          <p:cNvSpPr/>
          <p:nvPr/>
        </p:nvSpPr>
        <p:spPr bwMode="auto">
          <a:xfrm flipH="1">
            <a:off x="814347" y="4876800"/>
            <a:ext cx="286427" cy="731520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065205B-D00A-4F32-BA89-DCE978BF795D}"/>
              </a:ext>
            </a:extLst>
          </p:cNvPr>
          <p:cNvSpPr/>
          <p:nvPr/>
        </p:nvSpPr>
        <p:spPr>
          <a:xfrm>
            <a:off x="-51277" y="5845597"/>
            <a:ext cx="12682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42925">
              <a:spcBef>
                <a:spcPts val="1200"/>
              </a:spcBef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200" b="1" dirty="0">
                <a:solidFill>
                  <a:schemeClr val="tx1"/>
                </a:solidFill>
                <a:sym typeface="Wingdings" panose="05000000000000000000" pitchFamily="2" charset="2"/>
              </a:rPr>
              <a:t>Event-based self-reporting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90" name="Right Brace 89">
            <a:extLst>
              <a:ext uri="{FF2B5EF4-FFF2-40B4-BE49-F238E27FC236}">
                <a16:creationId xmlns:a16="http://schemas.microsoft.com/office/drawing/2014/main" id="{437BA80C-D001-4841-9AD0-683FD4CE720F}"/>
              </a:ext>
            </a:extLst>
          </p:cNvPr>
          <p:cNvSpPr/>
          <p:nvPr/>
        </p:nvSpPr>
        <p:spPr bwMode="auto">
          <a:xfrm flipH="1">
            <a:off x="814347" y="5722845"/>
            <a:ext cx="286427" cy="731520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ED76C43-11EB-4DB8-AE07-CBE6B449DC08}"/>
              </a:ext>
            </a:extLst>
          </p:cNvPr>
          <p:cNvSpPr/>
          <p:nvPr/>
        </p:nvSpPr>
        <p:spPr>
          <a:xfrm>
            <a:off x="4968241" y="5895614"/>
            <a:ext cx="333755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42925">
              <a:spcBef>
                <a:spcPts val="1200"/>
              </a:spcBef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050" b="1" dirty="0">
                <a:solidFill>
                  <a:schemeClr val="tx1"/>
                </a:solidFill>
                <a:sym typeface="Wingdings" panose="05000000000000000000" pitchFamily="2" charset="2"/>
              </a:rPr>
              <a:t>Non-AP initiated Beam report thru </a:t>
            </a:r>
            <a:r>
              <a:rPr lang="en-US" sz="1050" b="1" dirty="0" err="1">
                <a:solidFill>
                  <a:srgbClr val="0000FF"/>
                </a:solidFill>
                <a:sym typeface="Wingdings" panose="05000000000000000000" pitchFamily="2" charset="2"/>
              </a:rPr>
              <a:t>mSTA</a:t>
            </a:r>
            <a:r>
              <a:rPr lang="en-US" sz="1050" b="1" dirty="0">
                <a:solidFill>
                  <a:schemeClr val="tx1"/>
                </a:solidFill>
                <a:sym typeface="Wingdings" panose="05000000000000000000" pitchFamily="2" charset="2"/>
              </a:rPr>
              <a:t> or </a:t>
            </a:r>
            <a:r>
              <a:rPr lang="en-US" sz="1050" b="1" dirty="0" err="1">
                <a:solidFill>
                  <a:srgbClr val="00FF00"/>
                </a:solidFill>
                <a:sym typeface="Wingdings" panose="05000000000000000000" pitchFamily="2" charset="2"/>
              </a:rPr>
              <a:t>sSTA</a:t>
            </a:r>
            <a:r>
              <a:rPr lang="en-US" sz="105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endParaRPr lang="en-US" sz="1050" b="1" dirty="0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12AD02E-DFA2-434F-9CAB-D4D75A8EE233}"/>
              </a:ext>
            </a:extLst>
          </p:cNvPr>
          <p:cNvGrpSpPr/>
          <p:nvPr/>
        </p:nvGrpSpPr>
        <p:grpSpPr>
          <a:xfrm>
            <a:off x="4933122" y="2731530"/>
            <a:ext cx="2067906" cy="1943132"/>
            <a:chOff x="4933122" y="2731530"/>
            <a:chExt cx="2067906" cy="1943132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797539D-F85D-4917-A4B7-B1C4DDF9ED9B}"/>
                </a:ext>
              </a:extLst>
            </p:cNvPr>
            <p:cNvSpPr/>
            <p:nvPr/>
          </p:nvSpPr>
          <p:spPr>
            <a:xfrm>
              <a:off x="4933122" y="2731530"/>
              <a:ext cx="2067906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542925">
                <a:spcBef>
                  <a:spcPts val="1200"/>
                </a:spcBef>
                <a:tabLst>
                  <a:tab pos="684610" algn="l"/>
                  <a:tab pos="1370410" algn="l"/>
                  <a:tab pos="2056210" algn="l"/>
                  <a:tab pos="2742010" algn="l"/>
                  <a:tab pos="3427810" algn="l"/>
                  <a:tab pos="4113610" algn="l"/>
                  <a:tab pos="4799410" algn="l"/>
                  <a:tab pos="5485210" algn="l"/>
                  <a:tab pos="6171010" algn="l"/>
                  <a:tab pos="6856810" algn="l"/>
                  <a:tab pos="7542610" algn="l"/>
                </a:tabLst>
              </a:pPr>
              <a:r>
                <a:rPr lang="en-US" sz="1050" b="1" dirty="0">
                  <a:solidFill>
                    <a:schemeClr val="tx1"/>
                  </a:solidFill>
                  <a:sym typeface="Wingdings" panose="05000000000000000000" pitchFamily="2" charset="2"/>
                </a:rPr>
                <a:t>Non-AP maintains measurement record in steady-state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BA0CB0AB-21AE-4541-9445-1EAC612BD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2624" y="3086235"/>
              <a:ext cx="1837423" cy="1588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75384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ontent Placeholder 2">
            <a:extLst>
              <a:ext uri="{FF2B5EF4-FFF2-40B4-BE49-F238E27FC236}">
                <a16:creationId xmlns:a16="http://schemas.microsoft.com/office/drawing/2014/main" id="{872DB703-1B31-4214-80BD-62327DF6F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752600"/>
            <a:ext cx="7619999" cy="4675189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dirty="0">
                <a:sym typeface="Wingdings" panose="05000000000000000000" pitchFamily="2" charset="2"/>
              </a:rPr>
              <a:t>Caveats</a:t>
            </a:r>
            <a:endParaRPr lang="en-US" sz="1600" dirty="0">
              <a:sym typeface="Wingdings" panose="05000000000000000000" pitchFamily="2" charset="2"/>
            </a:endParaRP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600" dirty="0">
                <a:sym typeface="Wingdings" panose="05000000000000000000" pitchFamily="2" charset="2"/>
              </a:rPr>
              <a:t>Strictly speaking, from beacon beam-sweep, AP and STA discover AP’s </a:t>
            </a:r>
            <a:r>
              <a:rPr lang="en-US" sz="1600" u="sng" dirty="0">
                <a:sym typeface="Wingdings" panose="05000000000000000000" pitchFamily="2" charset="2"/>
              </a:rPr>
              <a:t>TX beam</a:t>
            </a:r>
            <a:r>
              <a:rPr lang="en-US" sz="1600" dirty="0">
                <a:sym typeface="Wingdings" panose="05000000000000000000" pitchFamily="2" charset="2"/>
              </a:rPr>
              <a:t> and STA’s </a:t>
            </a:r>
            <a:r>
              <a:rPr lang="en-US" sz="1600" u="sng" dirty="0">
                <a:sym typeface="Wingdings" panose="05000000000000000000" pitchFamily="2" charset="2"/>
              </a:rPr>
              <a:t>RX beam</a:t>
            </a:r>
          </a:p>
          <a:p>
            <a:pPr marL="885825" lvl="2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400" dirty="0">
                <a:sym typeface="Wingdings" panose="05000000000000000000" pitchFamily="2" charset="2"/>
              </a:rPr>
              <a:t>However, devices with beam reciprocity can determine an RX beam corresponding to the TX beam (and vice versa)</a:t>
            </a:r>
          </a:p>
          <a:p>
            <a:pPr marL="1228725" lvl="3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400" dirty="0">
                <a:sym typeface="Wingdings" panose="05000000000000000000" pitchFamily="2" charset="2"/>
              </a:rPr>
              <a:t>Beam reciprocity is also called DL/UL beam correspondence in recent Standards [TS 38.102-2, Clause 6.6]</a:t>
            </a:r>
          </a:p>
          <a:p>
            <a:pPr marL="885825" lvl="2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400" dirty="0">
                <a:sym typeface="Wingdings" panose="05000000000000000000" pitchFamily="2" charset="2"/>
              </a:rPr>
              <a:t>Most, if not all, modern </a:t>
            </a:r>
            <a:r>
              <a:rPr lang="en-US" sz="1400" dirty="0" err="1">
                <a:sym typeface="Wingdings" panose="05000000000000000000" pitchFamily="2" charset="2"/>
              </a:rPr>
              <a:t>mmWave</a:t>
            </a:r>
            <a:r>
              <a:rPr lang="en-US" sz="1400" dirty="0">
                <a:sym typeface="Wingdings" panose="05000000000000000000" pitchFamily="2" charset="2"/>
              </a:rPr>
              <a:t> data communication [</a:t>
            </a:r>
            <a:r>
              <a:rPr lang="en-US" sz="1400" dirty="0" err="1">
                <a:sym typeface="Wingdings" panose="05000000000000000000" pitchFamily="2" charset="2"/>
              </a:rPr>
              <a:t>BFIC+antenna</a:t>
            </a:r>
            <a:r>
              <a:rPr lang="en-US" sz="1400" dirty="0">
                <a:sym typeface="Wingdings" panose="05000000000000000000" pitchFamily="2" charset="2"/>
              </a:rPr>
              <a:t> array] modules support beam reciprocity</a:t>
            </a:r>
          </a:p>
          <a:p>
            <a:pPr marL="885825" lvl="2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400" dirty="0">
                <a:sym typeface="Wingdings" panose="05000000000000000000" pitchFamily="2" charset="2"/>
              </a:rPr>
              <a:t>Beam reciprocity significantly reduces beam management overhead</a:t>
            </a:r>
          </a:p>
          <a:p>
            <a:pPr marL="1228725" lvl="3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400" dirty="0">
                <a:sym typeface="Wingdings" panose="05000000000000000000" pitchFamily="2" charset="2"/>
              </a:rPr>
              <a:t>many APs may not even accommodate STAs without beam reciprocity, forcing such STAs to operate with pseudo-omni beams with reduced link budget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dirty="0">
                <a:sym typeface="Wingdings" panose="05000000000000000000" pitchFamily="2" charset="2"/>
              </a:rPr>
              <a:t>Related proposal</a:t>
            </a: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600" dirty="0">
                <a:sym typeface="Wingdings" panose="05000000000000000000" pitchFamily="2" charset="2"/>
              </a:rPr>
              <a:t>TGbq should define beam management procedures that take advantage of beam reciprocity, for devices that support beam reciprocity</a:t>
            </a:r>
          </a:p>
          <a:p>
            <a:pPr marL="885825" lvl="2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400" dirty="0">
                <a:sym typeface="Wingdings" panose="05000000000000000000" pitchFamily="2" charset="2"/>
              </a:rPr>
              <a:t>Additionally, does TGbq also need to define beam management procedures for devices that do not support beam reciprocity?</a:t>
            </a: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600" dirty="0">
              <a:sym typeface="Wingdings" panose="05000000000000000000" pitchFamily="2" charset="2"/>
            </a:endParaRP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600" dirty="0">
              <a:sym typeface="Wingdings" panose="05000000000000000000" pitchFamily="2" charset="2"/>
            </a:endParaRP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600" dirty="0">
              <a:sym typeface="Wingdings" panose="05000000000000000000" pitchFamily="2" charset="2"/>
            </a:endParaRPr>
          </a:p>
          <a:p>
            <a:pPr marL="885825" lvl="2" indent="-285750" algn="just">
              <a:spcBef>
                <a:spcPts val="12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400" dirty="0">
              <a:sym typeface="Wingdings" panose="05000000000000000000" pitchFamily="2" charset="2"/>
            </a:endParaRPr>
          </a:p>
          <a:p>
            <a:pPr marL="885825" lvl="2" indent="-285750" algn="just">
              <a:spcBef>
                <a:spcPts val="12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400" dirty="0">
              <a:sym typeface="Wingdings" panose="05000000000000000000" pitchFamily="2" charset="2"/>
            </a:endParaRPr>
          </a:p>
          <a:p>
            <a:pPr marL="885825" lvl="2" indent="-285750" algn="just">
              <a:spcBef>
                <a:spcPts val="12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400" dirty="0">
              <a:sym typeface="Wingdings" panose="05000000000000000000" pitchFamily="2" charset="2"/>
            </a:endParaRPr>
          </a:p>
          <a:p>
            <a:pPr marL="885825" lvl="2" indent="-285750" algn="just">
              <a:spcBef>
                <a:spcPts val="12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900" dirty="0">
              <a:sym typeface="Wingdings" panose="05000000000000000000" pitchFamily="2" charset="2"/>
            </a:endParaRP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685802"/>
            <a:ext cx="8685214" cy="1065213"/>
          </a:xfrm>
        </p:spPr>
        <p:txBody>
          <a:bodyPr/>
          <a:lstStyle/>
          <a:p>
            <a:r>
              <a:rPr lang="en-US" sz="2800" dirty="0"/>
              <a:t>Ancillary discussion (1/2)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3" y="333375"/>
            <a:ext cx="1874823" cy="273050"/>
          </a:xfrm>
        </p:spPr>
        <p:txBody>
          <a:bodyPr/>
          <a:lstStyle/>
          <a:p>
            <a:r>
              <a:rPr lang="en-US" dirty="0"/>
              <a:t>Sep,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40911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ontent Placeholder 2">
            <a:extLst>
              <a:ext uri="{FF2B5EF4-FFF2-40B4-BE49-F238E27FC236}">
                <a16:creationId xmlns:a16="http://schemas.microsoft.com/office/drawing/2014/main" id="{872DB703-1B31-4214-80BD-62327DF6F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13" y="1524000"/>
            <a:ext cx="7619999" cy="4675189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dirty="0">
                <a:sym typeface="Wingdings" panose="05000000000000000000" pitchFamily="2" charset="2"/>
              </a:rPr>
              <a:t>Beam management beyond the beacon</a:t>
            </a: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600" dirty="0">
                <a:sym typeface="Wingdings" panose="05000000000000000000" pitchFamily="2" charset="2"/>
              </a:rPr>
              <a:t>While piggybacking beam management on beacon is a natural choice and a baseline solution, further beam mgmt. specific RS should also be defined</a:t>
            </a:r>
          </a:p>
          <a:p>
            <a:pPr marL="885825" lvl="2" indent="-285750" algn="just">
              <a:spcBef>
                <a:spcPts val="4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400" b="1" dirty="0">
                <a:sym typeface="Wingdings" panose="05000000000000000000" pitchFamily="2" charset="2"/>
              </a:rPr>
              <a:t>Future contribution: </a:t>
            </a:r>
            <a:r>
              <a:rPr lang="en-US" sz="1400" dirty="0">
                <a:sym typeface="Wingdings" panose="05000000000000000000" pitchFamily="2" charset="2"/>
              </a:rPr>
              <a:t>Other aperiodic and periodic/semi-persistent non-AP-STA-specific beam-swept RS</a:t>
            </a:r>
          </a:p>
          <a:p>
            <a:pPr marL="1228725" lvl="3" indent="-285750" algn="just">
              <a:spcBef>
                <a:spcPts val="4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dirty="0">
                <a:sym typeface="Wingdings" panose="05000000000000000000" pitchFamily="2" charset="2"/>
              </a:rPr>
              <a:t>For beam tracking and refinement</a:t>
            </a:r>
          </a:p>
          <a:p>
            <a:pPr marL="1228725" lvl="3" indent="-285750" algn="just">
              <a:spcBef>
                <a:spcPts val="4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dirty="0">
                <a:sym typeface="Wingdings" panose="05000000000000000000" pitchFamily="2" charset="2"/>
              </a:rPr>
              <a:t>For fast initial beam acquisition, failure recovery</a:t>
            </a:r>
          </a:p>
          <a:p>
            <a:pPr marL="1228725" lvl="3" indent="-285750" algn="just">
              <a:spcBef>
                <a:spcPts val="4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dirty="0">
                <a:sym typeface="Wingdings" panose="05000000000000000000" pitchFamily="2" charset="2"/>
              </a:rPr>
              <a:t>To support higher mobility</a:t>
            </a:r>
          </a:p>
          <a:p>
            <a:pPr marL="1228725" lvl="3" indent="-285750" algn="just">
              <a:spcBef>
                <a:spcPts val="4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dirty="0">
                <a:sym typeface="Wingdings" panose="05000000000000000000" pitchFamily="2" charset="2"/>
              </a:rPr>
              <a:t>Beam measurement triggering &amp; reporting procedures</a:t>
            </a:r>
          </a:p>
          <a:p>
            <a:pPr marL="1571625" lvl="4" indent="-285750" algn="just">
              <a:spcBef>
                <a:spcPts val="4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b="1" dirty="0">
                <a:sym typeface="Wingdings" panose="05000000000000000000" pitchFamily="2" charset="2"/>
              </a:rPr>
              <a:t>within </a:t>
            </a:r>
            <a:r>
              <a:rPr lang="en-US" b="1" dirty="0" err="1">
                <a:sym typeface="Wingdings" panose="05000000000000000000" pitchFamily="2" charset="2"/>
              </a:rPr>
              <a:t>mmWave</a:t>
            </a:r>
            <a:r>
              <a:rPr lang="en-US" b="1" dirty="0">
                <a:sym typeface="Wingdings" panose="05000000000000000000" pitchFamily="2" charset="2"/>
              </a:rPr>
              <a:t> link as well as MLO-assisted (Sub-7GHz Anchor Link)</a:t>
            </a:r>
            <a:endParaRPr lang="en-US" sz="1400" dirty="0">
              <a:sym typeface="Wingdings" panose="05000000000000000000" pitchFamily="2" charset="2"/>
            </a:endParaRPr>
          </a:p>
          <a:p>
            <a:pPr marL="885825" lvl="2" indent="-285750" algn="just">
              <a:spcBef>
                <a:spcPts val="12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400" dirty="0">
              <a:sym typeface="Wingdings" panose="05000000000000000000" pitchFamily="2" charset="2"/>
            </a:endParaRPr>
          </a:p>
          <a:p>
            <a:pPr marL="885825" lvl="2" indent="-285750" algn="just">
              <a:spcBef>
                <a:spcPts val="12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400" dirty="0">
              <a:sym typeface="Wingdings" panose="05000000000000000000" pitchFamily="2" charset="2"/>
            </a:endParaRPr>
          </a:p>
          <a:p>
            <a:pPr marL="885825" lvl="2" indent="-285750" algn="just">
              <a:spcBef>
                <a:spcPts val="12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900" dirty="0">
              <a:sym typeface="Wingdings" panose="05000000000000000000" pitchFamily="2" charset="2"/>
            </a:endParaRP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685802"/>
            <a:ext cx="8685214" cy="1065213"/>
          </a:xfrm>
        </p:spPr>
        <p:txBody>
          <a:bodyPr/>
          <a:lstStyle/>
          <a:p>
            <a:r>
              <a:rPr lang="en-US" sz="2800" dirty="0"/>
              <a:t>Ancillary discussion (2/2)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3" y="333375"/>
            <a:ext cx="1874823" cy="273050"/>
          </a:xfrm>
        </p:spPr>
        <p:txBody>
          <a:bodyPr/>
          <a:lstStyle/>
          <a:p>
            <a:r>
              <a:rPr lang="en-US" dirty="0"/>
              <a:t>Sep,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862496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dirty="0"/>
              <a:t>Overview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455616" y="1600200"/>
            <a:ext cx="8231184" cy="4113213"/>
          </a:xfrm>
          <a:ln/>
        </p:spPr>
        <p:txBody>
          <a:bodyPr/>
          <a:lstStyle/>
          <a:p>
            <a:pPr marL="514350" indent="-514350" algn="just">
              <a:buFont typeface="+mj-lt"/>
              <a:buAutoNum type="romanUcPeriod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sz="2400" b="0" dirty="0">
                <a:solidFill>
                  <a:schemeClr val="tx1"/>
                </a:solidFill>
              </a:rPr>
              <a:t>Overview of </a:t>
            </a:r>
            <a:r>
              <a:rPr lang="en-GB" sz="2400" b="0" dirty="0" err="1">
                <a:solidFill>
                  <a:schemeClr val="tx1"/>
                </a:solidFill>
              </a:rPr>
              <a:t>mmWave</a:t>
            </a:r>
            <a:r>
              <a:rPr lang="en-GB" sz="2400" b="0" dirty="0">
                <a:solidFill>
                  <a:schemeClr val="tx1"/>
                </a:solidFill>
              </a:rPr>
              <a:t> beam management procedures</a:t>
            </a:r>
          </a:p>
          <a:p>
            <a:pPr marL="457200" indent="-457200" algn="just">
              <a:spcBef>
                <a:spcPts val="1800"/>
              </a:spcBef>
              <a:buFont typeface="+mj-lt"/>
              <a:buAutoNum type="romanUcPeriod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sz="2400" b="0" dirty="0">
                <a:solidFill>
                  <a:schemeClr val="tx1"/>
                </a:solidFill>
              </a:rPr>
              <a:t>Role of beacon </a:t>
            </a:r>
            <a:r>
              <a:rPr lang="en-GB" sz="2400" b="0" dirty="0"/>
              <a:t>in beam management</a:t>
            </a:r>
          </a:p>
          <a:p>
            <a:pPr marL="585788" lvl="1" indent="-285750" algn="just"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sz="1800" dirty="0"/>
              <a:t>Beacon has been staple of 802.11 BSS to handle, among other things, mobility and RRM</a:t>
            </a:r>
          </a:p>
          <a:p>
            <a:pPr marL="585788" lvl="1" indent="-285750" algn="just"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sz="1800" dirty="0"/>
              <a:t>A minimalist Beacon is well-suited to also handle </a:t>
            </a:r>
            <a:r>
              <a:rPr lang="en-GB" sz="1800" b="1" dirty="0"/>
              <a:t>beam-domain mobility </a:t>
            </a:r>
            <a:r>
              <a:rPr lang="en-GB" sz="1800" dirty="0"/>
              <a:t>in </a:t>
            </a:r>
            <a:r>
              <a:rPr lang="en-GB" sz="1800" dirty="0" err="1"/>
              <a:t>mmWave</a:t>
            </a:r>
            <a:r>
              <a:rPr lang="en-GB" sz="1800" dirty="0"/>
              <a:t> band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9" y="6475415"/>
            <a:ext cx="528637" cy="363537"/>
          </a:xfrm>
        </p:spPr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46E49E7-0CA6-478B-8F72-CF1E9D564FCA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96913" y="333375"/>
            <a:ext cx="1874823" cy="2730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Sep,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1251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C75E661-CAB7-41F0-B888-0481A5EFEAC4}"/>
              </a:ext>
            </a:extLst>
          </p:cNvPr>
          <p:cNvSpPr/>
          <p:nvPr/>
        </p:nvSpPr>
        <p:spPr bwMode="auto">
          <a:xfrm>
            <a:off x="5486400" y="2455633"/>
            <a:ext cx="701702" cy="3185160"/>
          </a:xfrm>
          <a:prstGeom prst="roundRect">
            <a:avLst/>
          </a:prstGeom>
          <a:solidFill>
            <a:srgbClr val="FF33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1300896-477A-47F6-BC5B-EA926E622086}"/>
              </a:ext>
            </a:extLst>
          </p:cNvPr>
          <p:cNvSpPr/>
          <p:nvPr/>
        </p:nvSpPr>
        <p:spPr bwMode="auto">
          <a:xfrm>
            <a:off x="4327498" y="2446351"/>
            <a:ext cx="701702" cy="3185160"/>
          </a:xfrm>
          <a:prstGeom prst="round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393" y="685800"/>
            <a:ext cx="8685214" cy="1065213"/>
          </a:xfrm>
        </p:spPr>
        <p:txBody>
          <a:bodyPr/>
          <a:lstStyle/>
          <a:p>
            <a:r>
              <a:rPr lang="en-US" sz="2800" dirty="0"/>
              <a:t>Beam mgmt. overview and role of </a:t>
            </a:r>
            <a:r>
              <a:rPr lang="en-US" sz="2800" dirty="0" err="1"/>
              <a:t>mmWave</a:t>
            </a:r>
            <a:r>
              <a:rPr lang="en-US" sz="2800" dirty="0"/>
              <a:t> beacon</a:t>
            </a:r>
            <a:br>
              <a:rPr lang="en-US" sz="2800" dirty="0"/>
            </a:br>
            <a:r>
              <a:rPr lang="en-US" sz="2800" dirty="0"/>
              <a:t>SUMMARY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3" y="333375"/>
            <a:ext cx="1874823" cy="273050"/>
          </a:xfrm>
        </p:spPr>
        <p:txBody>
          <a:bodyPr/>
          <a:lstStyle/>
          <a:p>
            <a:r>
              <a:rPr lang="en-US" dirty="0"/>
              <a:t>Sep, 2025</a:t>
            </a:r>
            <a:endParaRPr lang="en-GB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AE1A4C0-6770-46FD-BA59-A4146F2FDF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333802"/>
              </p:ext>
            </p:extLst>
          </p:nvPr>
        </p:nvGraphicFramePr>
        <p:xfrm>
          <a:off x="370081" y="2453640"/>
          <a:ext cx="8316719" cy="3185160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519795">
                  <a:extLst>
                    <a:ext uri="{9D8B030D-6E8A-4147-A177-3AD203B41FA5}">
                      <a16:colId xmlns:a16="http://schemas.microsoft.com/office/drawing/2014/main" val="884382091"/>
                    </a:ext>
                  </a:extLst>
                </a:gridCol>
                <a:gridCol w="3222728">
                  <a:extLst>
                    <a:ext uri="{9D8B030D-6E8A-4147-A177-3AD203B41FA5}">
                      <a16:colId xmlns:a16="http://schemas.microsoft.com/office/drawing/2014/main" val="139323838"/>
                    </a:ext>
                  </a:extLst>
                </a:gridCol>
                <a:gridCol w="1143549">
                  <a:extLst>
                    <a:ext uri="{9D8B030D-6E8A-4147-A177-3AD203B41FA5}">
                      <a16:colId xmlns:a16="http://schemas.microsoft.com/office/drawing/2014/main" val="3980211323"/>
                    </a:ext>
                  </a:extLst>
                </a:gridCol>
                <a:gridCol w="1143549">
                  <a:extLst>
                    <a:ext uri="{9D8B030D-6E8A-4147-A177-3AD203B41FA5}">
                      <a16:colId xmlns:a16="http://schemas.microsoft.com/office/drawing/2014/main" val="470501139"/>
                    </a:ext>
                  </a:extLst>
                </a:gridCol>
                <a:gridCol w="1143549">
                  <a:extLst>
                    <a:ext uri="{9D8B030D-6E8A-4147-A177-3AD203B41FA5}">
                      <a16:colId xmlns:a16="http://schemas.microsoft.com/office/drawing/2014/main" val="1286677153"/>
                    </a:ext>
                  </a:extLst>
                </a:gridCol>
                <a:gridCol w="1143549">
                  <a:extLst>
                    <a:ext uri="{9D8B030D-6E8A-4147-A177-3AD203B41FA5}">
                      <a16:colId xmlns:a16="http://schemas.microsoft.com/office/drawing/2014/main" val="557854748"/>
                    </a:ext>
                  </a:extLst>
                </a:gridCol>
              </a:tblGrid>
              <a:tr h="185420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Beam mgmt. procedure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Using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MLO dependent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Self-contained on </a:t>
                      </a:r>
                      <a:r>
                        <a:rPr lang="en-US" dirty="0" err="1"/>
                        <a:t>mmWave</a:t>
                      </a:r>
                      <a:r>
                        <a:rPr lang="en-US" dirty="0"/>
                        <a:t> link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369480"/>
                  </a:ext>
                </a:extLst>
              </a:tr>
              <a:tr h="18542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3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Beacon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3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Non-AP STA specific 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411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Initial beam acquisition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0218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Steady-state beam discovery/ maintaining beam candidates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3869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Beam tracking &amp; refinement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135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Beam failure detection and reporting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751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Beam recovery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652116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B913C203-0073-4784-86D3-D3C91C7D05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2008" y="1965962"/>
            <a:ext cx="8231184" cy="548638"/>
          </a:xfrm>
          <a:ln/>
        </p:spPr>
        <p:txBody>
          <a:bodyPr/>
          <a:lstStyle/>
          <a:p>
            <a:pPr marL="0" indent="0" algn="just"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sz="2000" dirty="0">
                <a:solidFill>
                  <a:schemeClr val="tx1"/>
                </a:solidFill>
              </a:rPr>
              <a:t>TGbq beam management toolkit should include following options: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B8461A8F-C4F5-41D2-B7EE-3E809AF52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8440" y="5698836"/>
            <a:ext cx="2329560" cy="54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257175" indent="-257175" algn="l" defTabSz="336947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36947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857250" indent="-171450" algn="l" defTabSz="336947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2001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5430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8859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2288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5717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9146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sz="2000" b="0" kern="0" dirty="0">
                <a:solidFill>
                  <a:schemeClr val="tx1"/>
                </a:solidFill>
                <a:highlight>
                  <a:srgbClr val="FFFF00"/>
                </a:highlight>
              </a:rPr>
              <a:t>Discussed today</a:t>
            </a:r>
          </a:p>
          <a:p>
            <a:pPr marL="0" indent="0" algn="just"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sz="2000" b="0" kern="0" dirty="0">
                <a:solidFill>
                  <a:schemeClr val="tx1"/>
                </a:solidFill>
                <a:highlight>
                  <a:srgbClr val="FF33CC"/>
                </a:highlight>
              </a:rPr>
              <a:t>Future contribution</a:t>
            </a:r>
          </a:p>
        </p:txBody>
      </p:sp>
    </p:spTree>
    <p:extLst>
      <p:ext uri="{BB962C8B-B14F-4D97-AF65-F5344CB8AC3E}">
        <p14:creationId xmlns:p14="http://schemas.microsoft.com/office/powerpoint/2010/main" val="24194822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2"/>
            <a:ext cx="8075616" cy="1065213"/>
          </a:xfrm>
        </p:spPr>
        <p:txBody>
          <a:bodyPr/>
          <a:lstStyle/>
          <a:p>
            <a:r>
              <a:rPr lang="en-US" dirty="0"/>
              <a:t>Conclusion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3" y="333375"/>
            <a:ext cx="1874823" cy="273050"/>
          </a:xfrm>
        </p:spPr>
        <p:txBody>
          <a:bodyPr/>
          <a:lstStyle/>
          <a:p>
            <a:r>
              <a:rPr lang="en-US" dirty="0"/>
              <a:t>Sep, 2025</a:t>
            </a:r>
            <a:endParaRPr lang="en-GB" dirty="0"/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8F3AB4B5-385C-4663-B1DC-D382760EC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7" y="1755854"/>
            <a:ext cx="7770813" cy="16731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257175" indent="-257175" algn="l" defTabSz="336947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36947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857250" indent="-171450" algn="l" defTabSz="336947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2001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5430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8859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2288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5717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9146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endParaRPr lang="en-US" sz="2000" kern="0" dirty="0"/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en-US" sz="2000" kern="0" dirty="0"/>
              <a:t>Beam sweep of a minimalist </a:t>
            </a:r>
            <a:r>
              <a:rPr lang="en-US" sz="2000" kern="0" dirty="0" err="1"/>
              <a:t>mmWave</a:t>
            </a:r>
            <a:r>
              <a:rPr lang="en-US" sz="2000" kern="0" dirty="0"/>
              <a:t> Beacon provides efficient bootstrapping for beam management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en-US" sz="2000" kern="0" dirty="0"/>
              <a:t>TGbq should define measurement and reports to exploit beacon for beam management, in particular, to support beam discovery, acquisition, failure detection, and recovery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DC3D23-DA2F-4C4A-A204-57DCC0CEF34D}"/>
              </a:ext>
            </a:extLst>
          </p:cNvPr>
          <p:cNvSpPr txBox="1"/>
          <p:nvPr/>
        </p:nvSpPr>
        <p:spPr>
          <a:xfrm>
            <a:off x="1524000" y="6524625"/>
            <a:ext cx="26805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>
                <a:solidFill>
                  <a:schemeClr val="tx1"/>
                </a:solidFill>
              </a:rPr>
              <a:t>*</a:t>
            </a:r>
            <a:r>
              <a:rPr lang="en-US" sz="1200" dirty="0">
                <a:solidFill>
                  <a:schemeClr val="tx1"/>
                </a:solidFill>
              </a:rPr>
              <a:t>MPE: Maximum Permissible Exposure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278BD8-4BFC-42B0-9558-6DA8E904D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250" y="4600260"/>
            <a:ext cx="4397568" cy="6546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274C1A-8EBB-4D7F-8E39-A2B8B817F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5498" y="4343400"/>
            <a:ext cx="2823518" cy="147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9409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685802"/>
            <a:ext cx="8685214" cy="1065213"/>
          </a:xfrm>
        </p:spPr>
        <p:txBody>
          <a:bodyPr/>
          <a:lstStyle/>
          <a:p>
            <a:r>
              <a:rPr lang="en-US" sz="2800" dirty="0"/>
              <a:t>TGbq NSA MLO Design Principle?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3" y="333375"/>
            <a:ext cx="1874823" cy="273050"/>
          </a:xfrm>
        </p:spPr>
        <p:txBody>
          <a:bodyPr/>
          <a:lstStyle/>
          <a:p>
            <a:r>
              <a:rPr lang="en-US" dirty="0"/>
              <a:t>Sep, 2025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4D01062-88AA-4240-8519-5E4FE88865D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96913" y="1751015"/>
                <a:ext cx="7456487" cy="467518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2160" tIns="46080" rIns="92160" bIns="46080" numCol="1" anchor="t" anchorCtr="0" compatLnSpc="1">
                <a:prstTxWarp prst="textNoShape">
                  <a:avLst/>
                </a:prstTxWarp>
              </a:bodyPr>
              <a:lstStyle>
                <a:lvl1pPr marL="257175" indent="-257175" algn="l" defTabSz="336947" rtl="0" eaLnBrk="1" fontAlgn="base" hangingPunct="1">
                  <a:spcBef>
                    <a:spcPts val="45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800" b="1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557213" indent="-214313" algn="l" defTabSz="336947" rtl="0" eaLnBrk="1" fontAlgn="base" hangingPunct="1">
                  <a:spcBef>
                    <a:spcPts val="37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500">
                    <a:solidFill>
                      <a:srgbClr val="000000"/>
                    </a:solidFill>
                    <a:latin typeface="+mn-lt"/>
                    <a:ea typeface="+mn-ea"/>
                  </a:defRPr>
                </a:lvl2pPr>
                <a:lvl3pPr marL="857250" indent="-171450" algn="l" defTabSz="336947" rtl="0" eaLnBrk="1" fontAlgn="base" hangingPunct="1">
                  <a:spcBef>
                    <a:spcPts val="338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>
                    <a:solidFill>
                      <a:srgbClr val="000000"/>
                    </a:solidFill>
                    <a:latin typeface="+mn-lt"/>
                    <a:ea typeface="+mn-ea"/>
                  </a:defRPr>
                </a:lvl3pPr>
                <a:lvl4pPr marL="1200150" indent="-171450" algn="l" defTabSz="336947" rtl="0" eaLnBrk="1" fontAlgn="base" hangingPunct="1">
                  <a:spcBef>
                    <a:spcPts val="3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200">
                    <a:solidFill>
                      <a:srgbClr val="000000"/>
                    </a:solidFill>
                    <a:latin typeface="+mn-lt"/>
                    <a:ea typeface="+mn-ea"/>
                  </a:defRPr>
                </a:lvl4pPr>
                <a:lvl5pPr marL="1543050" indent="-171450" algn="l" defTabSz="336947" rtl="0" eaLnBrk="1" fontAlgn="base" hangingPunct="1">
                  <a:spcBef>
                    <a:spcPts val="3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200">
                    <a:solidFill>
                      <a:srgbClr val="000000"/>
                    </a:solidFill>
                    <a:latin typeface="+mn-lt"/>
                    <a:ea typeface="+mn-ea"/>
                  </a:defRPr>
                </a:lvl5pPr>
                <a:lvl6pPr marL="1885950" indent="-171450" algn="l" defTabSz="336947" rtl="0" eaLnBrk="1" fontAlgn="base" hangingPunct="1">
                  <a:spcBef>
                    <a:spcPts val="3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200">
                    <a:solidFill>
                      <a:srgbClr val="000000"/>
                    </a:solidFill>
                    <a:latin typeface="+mn-lt"/>
                    <a:ea typeface="+mn-ea"/>
                  </a:defRPr>
                </a:lvl6pPr>
                <a:lvl7pPr marL="2228850" indent="-171450" algn="l" defTabSz="336947" rtl="0" eaLnBrk="1" fontAlgn="base" hangingPunct="1">
                  <a:spcBef>
                    <a:spcPts val="3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200">
                    <a:solidFill>
                      <a:srgbClr val="000000"/>
                    </a:solidFill>
                    <a:latin typeface="+mn-lt"/>
                    <a:ea typeface="+mn-ea"/>
                  </a:defRPr>
                </a:lvl7pPr>
                <a:lvl8pPr marL="2571750" indent="-171450" algn="l" defTabSz="336947" rtl="0" eaLnBrk="1" fontAlgn="base" hangingPunct="1">
                  <a:spcBef>
                    <a:spcPts val="3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200">
                    <a:solidFill>
                      <a:srgbClr val="000000"/>
                    </a:solidFill>
                    <a:latin typeface="+mn-lt"/>
                    <a:ea typeface="+mn-ea"/>
                  </a:defRPr>
                </a:lvl8pPr>
                <a:lvl9pPr marL="2914650" indent="-171450" algn="l" defTabSz="336947" rtl="0" eaLnBrk="1" fontAlgn="base" hangingPunct="1">
                  <a:spcBef>
                    <a:spcPts val="3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200">
                    <a:solidFill>
                      <a:srgbClr val="000000"/>
                    </a:solidFill>
                    <a:latin typeface="+mn-lt"/>
                    <a:ea typeface="+mn-ea"/>
                  </a:defRPr>
                </a:lvl9pPr>
              </a:lstStyle>
              <a:p>
                <a:pPr marL="342900" indent="-342900">
                  <a:spcBef>
                    <a:spcPts val="1200"/>
                  </a:spcBef>
                  <a:buFont typeface="Arial" panose="020B0604020202020204" pitchFamily="34" charset="0"/>
                  <a:buChar char="•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kern="0" dirty="0">
                    <a:sym typeface="Wingdings" panose="05000000000000000000" pitchFamily="2" charset="2"/>
                  </a:rPr>
                  <a:t>Inspired by [10] …</a:t>
                </a:r>
              </a:p>
              <a:p>
                <a:pPr marL="342900" indent="-342900">
                  <a:spcBef>
                    <a:spcPts val="1200"/>
                  </a:spcBef>
                  <a:buFont typeface="Arial" panose="020B0604020202020204" pitchFamily="34" charset="0"/>
                  <a:buChar char="•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kern="0" dirty="0">
                    <a:sym typeface="Wingdings" panose="05000000000000000000" pitchFamily="2" charset="2"/>
                  </a:rPr>
                  <a:t>There are 2 extreme approaches to exploiting MLO</a:t>
                </a:r>
              </a:p>
              <a:p>
                <a:pPr marL="942975" lvl="2" indent="-342900" algn="just">
                  <a:spcBef>
                    <a:spcPts val="600"/>
                  </a:spcBef>
                  <a:buFont typeface="+mj-lt"/>
                  <a:buAutoNum type="arabicPeriod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sz="1600" kern="0" dirty="0">
                    <a:sym typeface="Wingdings" panose="05000000000000000000" pitchFamily="2" charset="2"/>
                  </a:rPr>
                  <a:t>Maximalist Sub-7GHz usage </a:t>
                </a:r>
                <a:r>
                  <a:rPr lang="en-US" sz="1200" kern="0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(Sub-7 link is free money)</a:t>
                </a:r>
              </a:p>
              <a:p>
                <a:pPr marL="942975" lvl="2" indent="-342900" algn="just">
                  <a:spcBef>
                    <a:spcPts val="600"/>
                  </a:spcBef>
                  <a:buFont typeface="+mj-lt"/>
                  <a:buAutoNum type="arabicPeriod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sz="1600" kern="0" dirty="0">
                    <a:sym typeface="Wingdings" panose="05000000000000000000" pitchFamily="2" charset="2"/>
                  </a:rPr>
                  <a:t>Essentialist Sub-7GHz usage </a:t>
                </a:r>
                <a:r>
                  <a:rPr lang="en-US" sz="1200" kern="0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(Sub-7 is gold reserve)</a:t>
                </a:r>
                <a:endParaRPr lang="en-US" sz="1600" kern="0" dirty="0">
                  <a:solidFill>
                    <a:srgbClr val="0000FF"/>
                  </a:solidFill>
                  <a:sym typeface="Wingdings" panose="05000000000000000000" pitchFamily="2" charset="2"/>
                </a:endParaRPr>
              </a:p>
              <a:p>
                <a:pPr marL="342900" lvl="1" indent="-342900">
                  <a:spcBef>
                    <a:spcPts val="1200"/>
                  </a:spcBef>
                  <a:buFont typeface="Arial" panose="020B0604020202020204" pitchFamily="34" charset="0"/>
                  <a:buChar char="•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sz="1800" b="1" kern="0" dirty="0">
                    <a:sym typeface="Wingdings" panose="05000000000000000000" pitchFamily="2" charset="2"/>
                  </a:rPr>
                  <a:t>Reality: Sub-7 channel utilization </a:t>
                </a:r>
                <a14:m>
                  <m:oMath xmlns:m="http://schemas.openxmlformats.org/officeDocument/2006/math">
                    <m:r>
                      <a:rPr lang="en-US" sz="1800" b="1" i="1" kern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≫</m:t>
                    </m:r>
                  </m:oMath>
                </a14:m>
                <a:r>
                  <a:rPr lang="en-US" sz="1800" b="1" kern="0" dirty="0">
                    <a:sym typeface="Wingdings" panose="05000000000000000000" pitchFamily="2" charset="2"/>
                  </a:rPr>
                  <a:t> </a:t>
                </a:r>
                <a:r>
                  <a:rPr lang="en-US" sz="1800" b="1" kern="0" dirty="0" err="1">
                    <a:sym typeface="Wingdings" panose="05000000000000000000" pitchFamily="2" charset="2"/>
                  </a:rPr>
                  <a:t>mmWave</a:t>
                </a:r>
                <a:r>
                  <a:rPr lang="en-US" sz="1800" b="1" kern="0" dirty="0">
                    <a:sym typeface="Wingdings" panose="05000000000000000000" pitchFamily="2" charset="2"/>
                  </a:rPr>
                  <a:t> channel utilization</a:t>
                </a:r>
              </a:p>
              <a:p>
                <a:pPr marL="342900" indent="-342900">
                  <a:spcBef>
                    <a:spcPts val="1200"/>
                  </a:spcBef>
                  <a:buFont typeface="Arial" panose="020B0604020202020204" pitchFamily="34" charset="0"/>
                  <a:buChar char="•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14:m>
                  <m:oMath xmlns:m="http://schemas.openxmlformats.org/officeDocument/2006/math">
                    <m:r>
                      <a:rPr lang="en-US" b="1" i="1" kern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⇒</m:t>
                    </m:r>
                  </m:oMath>
                </a14:m>
                <a:r>
                  <a:rPr lang="en-US" kern="0" dirty="0">
                    <a:sym typeface="Wingdings" panose="05000000000000000000" pitchFamily="2" charset="2"/>
                  </a:rPr>
                  <a:t> Defining only Maximalist solutions will hinder success of IMMW, by needlessly burdening the higher-utilization link (Sub-7) to enable a barely-utilized link (</a:t>
                </a:r>
                <a:r>
                  <a:rPr lang="en-US" kern="0" dirty="0" err="1">
                    <a:sym typeface="Wingdings" panose="05000000000000000000" pitchFamily="2" charset="2"/>
                  </a:rPr>
                  <a:t>mmWave</a:t>
                </a:r>
                <a:r>
                  <a:rPr lang="en-US" kern="0" dirty="0">
                    <a:sym typeface="Wingdings" panose="05000000000000000000" pitchFamily="2" charset="2"/>
                  </a:rPr>
                  <a:t>).</a:t>
                </a:r>
              </a:p>
              <a:p>
                <a:pPr marL="642938" lvl="1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sz="1600" kern="0" dirty="0">
                    <a:sym typeface="Wingdings" panose="05000000000000000000" pitchFamily="2" charset="2"/>
                  </a:rPr>
                  <a:t>We strongly advocate a toolkit containing both Essentialist and Maximalist solutions for AP to choose from, Essentialist solutions being key to </a:t>
                </a:r>
                <a:r>
                  <a:rPr lang="en-US" sz="1600" kern="0" dirty="0" err="1">
                    <a:sym typeface="Wingdings" panose="05000000000000000000" pitchFamily="2" charset="2"/>
                  </a:rPr>
                  <a:t>mmWave</a:t>
                </a:r>
                <a:r>
                  <a:rPr lang="en-US" sz="1600" kern="0" dirty="0">
                    <a:sym typeface="Wingdings" panose="05000000000000000000" pitchFamily="2" charset="2"/>
                  </a:rPr>
                  <a:t> adoption.</a:t>
                </a:r>
              </a:p>
              <a:p>
                <a:pPr marL="585788" lvl="1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600" kern="0" dirty="0">
                  <a:sym typeface="Wingdings" panose="05000000000000000000" pitchFamily="2" charset="2"/>
                </a:endParaRPr>
              </a:p>
              <a:p>
                <a:pPr marL="585788" lvl="1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600" kern="0" dirty="0">
                  <a:sym typeface="Wingdings" panose="05000000000000000000" pitchFamily="2" charset="2"/>
                </a:endParaRPr>
              </a:p>
              <a:p>
                <a:pPr marL="885825" lvl="2" indent="-285750" algn="just">
                  <a:spcBef>
                    <a:spcPts val="12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400" kern="0" dirty="0">
                  <a:sym typeface="Wingdings" panose="05000000000000000000" pitchFamily="2" charset="2"/>
                </a:endParaRPr>
              </a:p>
              <a:p>
                <a:pPr marL="885825" lvl="2" indent="-285750" algn="just">
                  <a:spcBef>
                    <a:spcPts val="12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400" kern="0" dirty="0">
                  <a:sym typeface="Wingdings" panose="05000000000000000000" pitchFamily="2" charset="2"/>
                </a:endParaRPr>
              </a:p>
              <a:p>
                <a:pPr marL="885825" lvl="2" indent="-285750" algn="just">
                  <a:spcBef>
                    <a:spcPts val="12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400" kern="0" dirty="0">
                  <a:sym typeface="Wingdings" panose="05000000000000000000" pitchFamily="2" charset="2"/>
                </a:endParaRPr>
              </a:p>
              <a:p>
                <a:pPr marL="885825" lvl="2" indent="-285750" algn="just">
                  <a:spcBef>
                    <a:spcPts val="12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900" kern="0" dirty="0">
                  <a:sym typeface="Wingdings" panose="05000000000000000000" pitchFamily="2" charset="2"/>
                </a:endParaRPr>
              </a:p>
              <a:p>
                <a:pPr marL="585788" lvl="1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600" kern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4D01062-88AA-4240-8519-5E4FE8886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6913" y="1751015"/>
                <a:ext cx="7456487" cy="4675189"/>
              </a:xfrm>
              <a:prstGeom prst="rect">
                <a:avLst/>
              </a:prstGeom>
              <a:blipFill>
                <a:blip r:embed="rId3"/>
                <a:stretch>
                  <a:fillRect l="-490" t="-652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2600433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546"/>
            <a:ext cx="7770813" cy="1065213"/>
          </a:xfrm>
        </p:spPr>
        <p:txBody>
          <a:bodyPr/>
          <a:lstStyle/>
          <a:p>
            <a:r>
              <a:rPr lang="en-US" dirty="0"/>
              <a:t>Straw Poll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76401"/>
            <a:ext cx="7770813" cy="4418014"/>
          </a:xfrm>
        </p:spPr>
        <p:txBody>
          <a:bodyPr/>
          <a:lstStyle/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SP (beacon useful for beam mgmt.): 11bq amendment shall define procedures, measurements and reports to support the use of </a:t>
            </a:r>
            <a:r>
              <a:rPr lang="en-US" dirty="0" err="1"/>
              <a:t>mmWave</a:t>
            </a:r>
            <a:r>
              <a:rPr lang="en-US" dirty="0"/>
              <a:t> beacons for beam management</a:t>
            </a:r>
            <a:endParaRPr lang="en-US" sz="1500" dirty="0"/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en-US" sz="1500" dirty="0"/>
              <a:t>SP (measurement and reporting on beacon): </a:t>
            </a:r>
            <a:r>
              <a:rPr lang="en-US" sz="1600" dirty="0"/>
              <a:t>11bq amendment shall define</a:t>
            </a:r>
            <a:r>
              <a:rPr lang="en-US" sz="1500" dirty="0"/>
              <a:t> </a:t>
            </a: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600" dirty="0"/>
              <a:t>an RSRP measurement performed on beacon and associated with a beam index.</a:t>
            </a: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600" dirty="0"/>
              <a:t>a measurement report comprising RSRP measurements and associated beam indices, for </a:t>
            </a:r>
            <a:r>
              <a:rPr lang="en-US" sz="1600" dirty="0" err="1"/>
              <a:t>upto</a:t>
            </a:r>
            <a:r>
              <a:rPr lang="en-US" sz="1600" dirty="0"/>
              <a:t> N beams. </a:t>
            </a:r>
          </a:p>
          <a:p>
            <a:pPr marL="885825" lvl="2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200" dirty="0"/>
              <a:t>N TBD. Measurements other than RSRP TBD.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en-US" sz="1500" dirty="0"/>
              <a:t>SP (Beam reciprocity): </a:t>
            </a:r>
            <a:r>
              <a:rPr lang="en-US" sz="1400" dirty="0">
                <a:sym typeface="Wingdings" panose="05000000000000000000" pitchFamily="2" charset="2"/>
              </a:rPr>
              <a:t>11bq amendment should define beam management procedures that take advantage of beam reciprocity, for devices that support beam reciprocity</a:t>
            </a:r>
          </a:p>
          <a:p>
            <a:pPr marL="642938" lvl="1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ym typeface="Wingdings" panose="05000000000000000000" pitchFamily="2" charset="2"/>
              </a:rPr>
              <a:t>TBD whether to define further procedures for devices without beam reciprocity. Note: Devices without reciprocity may still be supported by 11bq amendment but may experience limited performance</a:t>
            </a:r>
          </a:p>
          <a:p>
            <a:pPr marL="300038" lvl="1" indent="0" algn="just">
              <a:spcBef>
                <a:spcPts val="0"/>
              </a:spcBef>
            </a:pPr>
            <a:endParaRPr lang="en-US" sz="1200" dirty="0">
              <a:sym typeface="Wingdings" panose="05000000000000000000" pitchFamily="2" charset="2"/>
            </a:endParaRP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en-US" sz="1500" dirty="0">
                <a:sym typeface="Wingdings" panose="05000000000000000000" pitchFamily="2" charset="2"/>
              </a:rPr>
              <a:t>SP (general beam mgmt.): 11bq amendment shall define beam mgmt. procedures for</a:t>
            </a:r>
          </a:p>
          <a:p>
            <a:pPr marL="642938" lvl="1" indent="-342900" algn="just">
              <a:spcBef>
                <a:spcPts val="0"/>
              </a:spcBef>
              <a:buFont typeface="+mj-lt"/>
              <a:buAutoNum type="arabicPeriod"/>
            </a:pPr>
            <a:r>
              <a:rPr lang="en-US" sz="1200" dirty="0">
                <a:sym typeface="Wingdings" panose="05000000000000000000" pitchFamily="2" charset="2"/>
              </a:rPr>
              <a:t>Initial beam acquisition and steady-state beam discovery</a:t>
            </a:r>
          </a:p>
          <a:p>
            <a:pPr marL="642938" lvl="1" indent="-342900" algn="just">
              <a:spcBef>
                <a:spcPts val="0"/>
              </a:spcBef>
              <a:buFont typeface="+mj-lt"/>
              <a:buAutoNum type="arabicPeriod"/>
            </a:pPr>
            <a:r>
              <a:rPr lang="en-US" sz="1200" dirty="0">
                <a:sym typeface="Wingdings" panose="05000000000000000000" pitchFamily="2" charset="2"/>
              </a:rPr>
              <a:t>Beam tracking and refinement of an already established beam</a:t>
            </a:r>
          </a:p>
          <a:p>
            <a:pPr marL="642938" lvl="1" indent="-342900" algn="just">
              <a:spcBef>
                <a:spcPts val="0"/>
              </a:spcBef>
              <a:buFont typeface="+mj-lt"/>
              <a:buAutoNum type="arabicPeriod"/>
            </a:pPr>
            <a:r>
              <a:rPr lang="en-US" sz="1200" dirty="0">
                <a:sym typeface="Wingdings" panose="05000000000000000000" pitchFamily="2" charset="2"/>
              </a:rPr>
              <a:t>Beam failure detection of an established beam and beam failure recovery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endParaRPr lang="en-GB" sz="1500" dirty="0"/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sz="1500" dirty="0"/>
          </a:p>
          <a:p>
            <a:pPr marL="0" indent="0" algn="just">
              <a:spcBef>
                <a:spcPts val="1200"/>
              </a:spcBef>
            </a:pPr>
            <a:endParaRPr lang="en-GB" sz="15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3" y="333375"/>
            <a:ext cx="1874823" cy="273050"/>
          </a:xfrm>
        </p:spPr>
        <p:txBody>
          <a:bodyPr/>
          <a:lstStyle/>
          <a:p>
            <a:r>
              <a:rPr lang="en-US" dirty="0"/>
              <a:t>Sep,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87940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1" y="1525587"/>
            <a:ext cx="8000999" cy="4113213"/>
          </a:xfrm>
        </p:spPr>
        <p:txBody>
          <a:bodyPr/>
          <a:lstStyle/>
          <a:p>
            <a:pPr marL="346075" indent="-346075"/>
            <a:r>
              <a:rPr lang="en-GB" dirty="0"/>
              <a:t>[1] </a:t>
            </a:r>
            <a:r>
              <a:rPr lang="en-US" dirty="0"/>
              <a:t>W. </a:t>
            </a:r>
            <a:r>
              <a:rPr lang="en-US" dirty="0" err="1"/>
              <a:t>Roh</a:t>
            </a:r>
            <a:r>
              <a:rPr lang="en-US" dirty="0"/>
              <a:t> </a:t>
            </a:r>
            <a:r>
              <a:rPr lang="en-US" i="1" dirty="0"/>
              <a:t>et al</a:t>
            </a:r>
            <a:r>
              <a:rPr lang="en-US" dirty="0"/>
              <a:t>., "Millimeter-wave beamforming as an enabling technology for 5G cellular communications," in </a:t>
            </a:r>
            <a:r>
              <a:rPr lang="en-US" i="1" dirty="0"/>
              <a:t>IEEE Comm Mag</a:t>
            </a:r>
            <a:r>
              <a:rPr lang="en-US" dirty="0"/>
              <a:t>, 2014</a:t>
            </a:r>
          </a:p>
          <a:p>
            <a:pPr marL="346075" indent="-346075"/>
            <a:r>
              <a:rPr lang="en-US" dirty="0"/>
              <a:t>[2] 25/0365r1, </a:t>
            </a:r>
            <a:r>
              <a:rPr lang="en-US" altLang="ko-KR" dirty="0">
                <a:solidFill>
                  <a:schemeClr val="tx1"/>
                </a:solidFill>
                <a:ea typeface="굴림" panose="020B0600000101010101" pitchFamily="50" charset="-127"/>
              </a:rPr>
              <a:t>PPDU Format for IMMW, </a:t>
            </a:r>
            <a:r>
              <a:rPr lang="en-US" altLang="ko-KR" dirty="0" err="1">
                <a:solidFill>
                  <a:schemeClr val="tx1"/>
                </a:solidFill>
                <a:ea typeface="굴림" panose="020B0600000101010101" pitchFamily="50" charset="-127"/>
              </a:rPr>
              <a:t>Eunsung</a:t>
            </a:r>
            <a:r>
              <a:rPr lang="en-US" altLang="ko-KR" dirty="0">
                <a:solidFill>
                  <a:schemeClr val="tx1"/>
                </a:solidFill>
                <a:ea typeface="굴림" panose="020B0600000101010101" pitchFamily="50" charset="-127"/>
              </a:rPr>
              <a:t> Park</a:t>
            </a:r>
          </a:p>
          <a:p>
            <a:pPr marL="346075" indent="-346075"/>
            <a:r>
              <a:rPr lang="en-US" dirty="0">
                <a:solidFill>
                  <a:schemeClr val="tx1"/>
                </a:solidFill>
                <a:ea typeface="굴림" panose="020B0600000101010101" pitchFamily="50" charset="-127"/>
              </a:rPr>
              <a:t>[3.1] 25/0853r1, </a:t>
            </a:r>
            <a:r>
              <a:rPr lang="en-US" dirty="0"/>
              <a:t>IMMW Tone Plan Discussions, Rui Cao</a:t>
            </a:r>
          </a:p>
          <a:p>
            <a:pPr marL="346075" indent="-346075"/>
            <a:r>
              <a:rPr lang="en-US" dirty="0">
                <a:solidFill>
                  <a:schemeClr val="tx1"/>
                </a:solidFill>
                <a:ea typeface="굴림" panose="020B0600000101010101" pitchFamily="50" charset="-127"/>
              </a:rPr>
              <a:t>[3.2] 25/0360r1, </a:t>
            </a:r>
            <a:r>
              <a:rPr lang="en-US" dirty="0"/>
              <a:t>High-level thoughts on IMMW PHY Design, Rui Cao</a:t>
            </a:r>
          </a:p>
          <a:p>
            <a:pPr marL="346075" indent="-346075"/>
            <a:r>
              <a:rPr lang="en-US" dirty="0"/>
              <a:t>[4] 25/1301r0, </a:t>
            </a:r>
            <a:r>
              <a:rPr lang="en-US" altLang="zh-CN" dirty="0"/>
              <a:t>On Reusing Existing PHY Spec in Sub7.25GHz Bands for IMMW, </a:t>
            </a:r>
            <a:r>
              <a:rPr lang="en-GB" dirty="0" err="1"/>
              <a:t>Jiqing</a:t>
            </a:r>
            <a:r>
              <a:rPr lang="en-GB" dirty="0"/>
              <a:t> Ni</a:t>
            </a:r>
          </a:p>
          <a:p>
            <a:pPr marL="346075" indent="-346075"/>
            <a:r>
              <a:rPr lang="en-GB" dirty="0"/>
              <a:t>[5] 25/</a:t>
            </a:r>
            <a:r>
              <a:rPr lang="en-GB" dirty="0">
                <a:solidFill>
                  <a:schemeClr val="tx1"/>
                </a:solidFill>
                <a:ea typeface="굴림" panose="020B0600000101010101" pitchFamily="50" charset="-127"/>
              </a:rPr>
              <a:t>1523r0,</a:t>
            </a:r>
            <a:r>
              <a:rPr lang="da-DK" dirty="0">
                <a:solidFill>
                  <a:schemeClr val="tx1"/>
                </a:solidFill>
                <a:ea typeface="굴림" panose="020B0600000101010101" pitchFamily="50" charset="-127"/>
              </a:rPr>
              <a:t> Minimalist Beacon for NSA mmWave, Peshal Nayak</a:t>
            </a:r>
            <a:endParaRPr lang="en-GB" dirty="0">
              <a:solidFill>
                <a:schemeClr val="tx1"/>
              </a:solidFill>
              <a:ea typeface="굴림" panose="020B0600000101010101" pitchFamily="50" charset="-127"/>
            </a:endParaRPr>
          </a:p>
          <a:p>
            <a:pPr marL="346075" indent="-346075"/>
            <a:r>
              <a:rPr lang="en-GB" dirty="0"/>
              <a:t>[6] 25/0632, </a:t>
            </a:r>
            <a:r>
              <a:rPr lang="en-US" dirty="0"/>
              <a:t>Anchor Link for ML Operation with </a:t>
            </a:r>
            <a:r>
              <a:rPr lang="en-US" dirty="0" err="1"/>
              <a:t>mmWave</a:t>
            </a:r>
            <a:r>
              <a:rPr lang="en-US" dirty="0"/>
              <a:t> Link, Peshal Nayak</a:t>
            </a:r>
          </a:p>
          <a:p>
            <a:pPr marL="346075" indent="-346075"/>
            <a:r>
              <a:rPr lang="en-US" dirty="0"/>
              <a:t>[7] 25/1577, On-Demand Beaconing for NSA </a:t>
            </a:r>
            <a:r>
              <a:rPr lang="en-US" dirty="0" err="1"/>
              <a:t>mmWave</a:t>
            </a:r>
            <a:r>
              <a:rPr lang="en-US" dirty="0"/>
              <a:t> Operation, Peshal Nayak</a:t>
            </a:r>
            <a:endParaRPr lang="en-GB" dirty="0"/>
          </a:p>
          <a:p>
            <a:pPr marL="0" indent="0"/>
            <a:r>
              <a:rPr lang="en-GB" dirty="0"/>
              <a:t>[8] 3GPP, TS </a:t>
            </a:r>
            <a:r>
              <a:rPr lang="en-US" dirty="0">
                <a:sym typeface="Wingdings" panose="05000000000000000000" pitchFamily="2" charset="2"/>
              </a:rPr>
              <a:t>38.101-2, Clause 6.6</a:t>
            </a:r>
          </a:p>
          <a:p>
            <a:pPr marL="0" indent="0"/>
            <a:r>
              <a:rPr lang="en-US" dirty="0">
                <a:sym typeface="Wingdings" panose="05000000000000000000" pitchFamily="2" charset="2"/>
              </a:rPr>
              <a:t>[9] 25/1569, Open Issues on Reusing Sub-7GHz PHY</a:t>
            </a:r>
          </a:p>
          <a:p>
            <a:pPr marL="0" indent="0"/>
            <a:r>
              <a:rPr lang="en-US" dirty="0">
                <a:sym typeface="Wingdings" panose="05000000000000000000" pitchFamily="2" charset="2"/>
              </a:rPr>
              <a:t>[10] 25/1341r1, Discussion on </a:t>
            </a:r>
            <a:r>
              <a:rPr lang="en-US" dirty="0" err="1">
                <a:sym typeface="Wingdings" panose="05000000000000000000" pitchFamily="2" charset="2"/>
              </a:rPr>
              <a:t>mmWave</a:t>
            </a:r>
            <a:r>
              <a:rPr lang="en-US" dirty="0">
                <a:sym typeface="Wingdings" panose="05000000000000000000" pitchFamily="2" charset="2"/>
              </a:rPr>
              <a:t> Link Management, Liuming Lu</a:t>
            </a:r>
          </a:p>
          <a:p>
            <a:pPr marL="0" indent="0"/>
            <a:endParaRPr lang="en-GB" dirty="0"/>
          </a:p>
          <a:p>
            <a:pPr marL="0" indent="0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3" y="333375"/>
            <a:ext cx="1874823" cy="273050"/>
          </a:xfrm>
        </p:spPr>
        <p:txBody>
          <a:bodyPr/>
          <a:lstStyle/>
          <a:p>
            <a:r>
              <a:rPr lang="en-US" dirty="0"/>
              <a:t>Sep, 2025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AACE0-F9FB-46FF-9058-DAA4958A2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</a:t>
            </a:r>
            <a:r>
              <a:rPr lang="en-US" dirty="0" err="1"/>
              <a:t>mmWave</a:t>
            </a:r>
            <a:r>
              <a:rPr lang="en-US" dirty="0"/>
              <a:t> beam mgmt. procedures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607D98-DDFC-4453-A2E8-5C7AB116CA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8F8E07-D2F0-42ED-AEB7-20D87E61AD0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Bilal Sadiq, Samsung Electronics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6AE62-757C-4A86-9154-F5BB9E446D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ABCC52B-A3F7-440B-BBF2-55191E6E7773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73D83E-6C6B-453F-A9D8-06B1C0517DC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Sep,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4736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685802"/>
            <a:ext cx="8685214" cy="1065213"/>
          </a:xfrm>
        </p:spPr>
        <p:txBody>
          <a:bodyPr/>
          <a:lstStyle/>
          <a:p>
            <a:r>
              <a:rPr lang="en-US" sz="2800" dirty="0"/>
              <a:t>Overview of </a:t>
            </a:r>
            <a:r>
              <a:rPr lang="en-US" sz="2800" dirty="0" err="1"/>
              <a:t>mmWave</a:t>
            </a:r>
            <a:r>
              <a:rPr lang="en-US" sz="2800" dirty="0"/>
              <a:t> beam management procedures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3" y="333375"/>
            <a:ext cx="1874823" cy="273050"/>
          </a:xfrm>
        </p:spPr>
        <p:txBody>
          <a:bodyPr/>
          <a:lstStyle/>
          <a:p>
            <a:r>
              <a:rPr lang="en-US" dirty="0"/>
              <a:t>Sep, 2025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0CED70-4005-4C52-8154-2733AA3C9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4114800"/>
            <a:ext cx="3733800" cy="1950301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658AA07-203A-4CD8-8100-CDE172D17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352800"/>
            <a:ext cx="4660684" cy="30142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id="{1AA266CC-CF51-407F-8D30-0CD0857012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1" y="1600200"/>
                <a:ext cx="7770813" cy="4675189"/>
              </a:xfrm>
            </p:spPr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 beam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×1</m:t>
                    </m:r>
                  </m:oMath>
                </a14:m>
                <a:r>
                  <a:rPr lang="en-US" dirty="0"/>
                  <a:t> wideband precoder or RX combiner, per RF chain</a:t>
                </a:r>
              </a:p>
              <a:p>
                <a:pPr marL="585788" lvl="1" indent="-285750" algn="just">
                  <a:spcBef>
                    <a:spcPts val="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sz="1600" dirty="0">
                    <a:solidFill>
                      <a:schemeClr val="tx1"/>
                    </a:solidFill>
                  </a:rPr>
                  <a:t>beam is also described as a wideband spatial filter in other Standards</a:t>
                </a:r>
              </a:p>
              <a:p>
                <a:pPr marL="28575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Why is wideband precoder sufficient [1]: </a:t>
                </a:r>
                <a:r>
                  <a:rPr lang="en-US" sz="1600" b="0" dirty="0">
                    <a:solidFill>
                      <a:schemeClr val="tx1"/>
                    </a:solidFill>
                  </a:rPr>
                  <a:t>Given spatial sparsity of </a:t>
                </a:r>
                <a:r>
                  <a:rPr lang="en-US" sz="1600" b="0" dirty="0" err="1">
                    <a:solidFill>
                      <a:schemeClr val="tx1"/>
                    </a:solidFill>
                  </a:rPr>
                  <a:t>mmWave</a:t>
                </a:r>
                <a:r>
                  <a:rPr lang="en-US" sz="1600" b="0" dirty="0">
                    <a:solidFill>
                      <a:schemeClr val="tx1"/>
                    </a:solidFill>
                  </a:rPr>
                  <a:t> channel, 1</a:t>
                </a:r>
                <a:r>
                  <a:rPr lang="en-US" sz="1600" b="0" baseline="30000" dirty="0">
                    <a:solidFill>
                      <a:schemeClr val="tx1"/>
                    </a:solidFill>
                  </a:rPr>
                  <a:t>st</a:t>
                </a:r>
                <a:r>
                  <a:rPr lang="en-US" sz="1600" b="0" dirty="0">
                    <a:solidFill>
                      <a:schemeClr val="tx1"/>
                    </a:solidFill>
                  </a:rPr>
                  <a:t> RSV is almost same as beamforming along the dominant path</a:t>
                </a:r>
              </a:p>
              <a:p>
                <a:pPr marL="28575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dirty="0"/>
                  <a:t>Communication relies on establishing a </a:t>
                </a:r>
                <a:r>
                  <a:rPr lang="en-US" u="sng" dirty="0"/>
                  <a:t>beam pair</a:t>
                </a:r>
                <a:r>
                  <a:rPr lang="en-US" dirty="0"/>
                  <a:t> between two STAs</a:t>
                </a:r>
              </a:p>
            </p:txBody>
          </p:sp>
        </mc:Choice>
        <mc:Fallback xmlns="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id="{1AA266CC-CF51-407F-8D30-0CD0857012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1600200"/>
                <a:ext cx="7770813" cy="4675189"/>
              </a:xfrm>
              <a:blipFill>
                <a:blip r:embed="rId5"/>
                <a:stretch>
                  <a:fillRect l="-549" t="-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25486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ontent Placeholder 2">
            <a:extLst>
              <a:ext uri="{FF2B5EF4-FFF2-40B4-BE49-F238E27FC236}">
                <a16:creationId xmlns:a16="http://schemas.microsoft.com/office/drawing/2014/main" id="{872DB703-1B31-4214-80BD-62327DF6F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00200"/>
            <a:ext cx="7770813" cy="467518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Typical beam codebook has</a:t>
            </a: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600" dirty="0">
                <a:solidFill>
                  <a:srgbClr val="FF0000"/>
                </a:solidFill>
              </a:rPr>
              <a:t>Narrow beams (NBs)</a:t>
            </a:r>
            <a:r>
              <a:rPr lang="en-US" sz="1600" dirty="0"/>
              <a:t>: smallest HPBW, highest gain</a:t>
            </a: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600" dirty="0">
                <a:solidFill>
                  <a:srgbClr val="00B050"/>
                </a:solidFill>
              </a:rPr>
              <a:t>Wide beams (WBs)</a:t>
            </a:r>
            <a:r>
              <a:rPr lang="en-US" sz="1600" dirty="0"/>
              <a:t>: Wider than NBs, e.g., 4 NBs in HPBW of one WB</a:t>
            </a: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600" dirty="0">
                <a:solidFill>
                  <a:srgbClr val="0000FF"/>
                </a:solidFill>
              </a:rPr>
              <a:t>Pseudo-omni and extra-wide beams (EWBs)</a:t>
            </a:r>
            <a:r>
              <a:rPr lang="en-US" sz="1600" dirty="0">
                <a:solidFill>
                  <a:schemeClr val="tx1"/>
                </a:solidFill>
              </a:rPr>
              <a:t>: …</a:t>
            </a: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2000" dirty="0"/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2000" dirty="0"/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2000" dirty="0"/>
          </a:p>
          <a:p>
            <a:pPr marL="0" indent="0">
              <a:spcBef>
                <a:spcPts val="1200"/>
              </a:spcBef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b="1" kern="1200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dirty="0"/>
              <a:t>Beam mgmt. procedures: Finding the right </a:t>
            </a:r>
            <a:r>
              <a:rPr lang="en-US" u="sng" dirty="0"/>
              <a:t>beam pair</a:t>
            </a:r>
            <a:r>
              <a:rPr lang="en-US" dirty="0"/>
              <a:t> for every situation</a:t>
            </a:r>
          </a:p>
          <a:p>
            <a:pPr marL="642938" lvl="1" indent="-342900" algn="just">
              <a:buFont typeface="+mj-lt"/>
              <a:buAutoNum type="arabicPeriod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sz="1600" dirty="0">
                <a:solidFill>
                  <a:schemeClr val="tx1"/>
                </a:solidFill>
              </a:rPr>
              <a:t>Initial Beam acquisition + Steady-state emerging beams discovery</a:t>
            </a:r>
          </a:p>
          <a:p>
            <a:pPr marL="642938" lvl="1" indent="-342900" algn="just">
              <a:buFont typeface="+mj-lt"/>
              <a:buAutoNum type="arabicPeriod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sz="1600" dirty="0">
                <a:solidFill>
                  <a:schemeClr val="tx1"/>
                </a:solidFill>
              </a:rPr>
              <a:t>Beam Tracking and Refinement</a:t>
            </a:r>
          </a:p>
          <a:p>
            <a:pPr marL="642938" lvl="1" indent="-342900" algn="just">
              <a:buFont typeface="+mj-lt"/>
              <a:buAutoNum type="arabicPeriod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sz="1600" dirty="0">
                <a:solidFill>
                  <a:schemeClr val="tx1"/>
                </a:solidFill>
              </a:rPr>
              <a:t>Beam Failure Detection &amp; Recovery</a:t>
            </a:r>
          </a:p>
          <a:p>
            <a:pPr marL="642938" lvl="1" indent="-342900" algn="just">
              <a:buFont typeface="+mj-lt"/>
              <a:buAutoNum type="arabicPeriod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sz="1600" dirty="0">
                <a:solidFill>
                  <a:schemeClr val="tx1"/>
                </a:solidFill>
              </a:rPr>
              <a:t>Ancillary procedures: (</a:t>
            </a:r>
            <a:r>
              <a:rPr lang="en-GB" sz="1600" dirty="0" err="1">
                <a:solidFill>
                  <a:schemeClr val="tx1"/>
                </a:solidFill>
              </a:rPr>
              <a:t>i</a:t>
            </a:r>
            <a:r>
              <a:rPr lang="en-GB" sz="1600" dirty="0">
                <a:solidFill>
                  <a:schemeClr val="tx1"/>
                </a:solidFill>
              </a:rPr>
              <a:t>) Beam switch (ii) Beam measurement &amp; reporting</a:t>
            </a:r>
            <a:endParaRPr lang="en-GB" sz="1400" dirty="0"/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685802"/>
            <a:ext cx="8685214" cy="1065213"/>
          </a:xfrm>
        </p:spPr>
        <p:txBody>
          <a:bodyPr/>
          <a:lstStyle/>
          <a:p>
            <a:r>
              <a:rPr lang="en-US" sz="2800" dirty="0"/>
              <a:t>Overview of </a:t>
            </a:r>
            <a:r>
              <a:rPr lang="en-US" sz="2800" dirty="0" err="1"/>
              <a:t>mmWave</a:t>
            </a:r>
            <a:r>
              <a:rPr lang="en-US" sz="2800" dirty="0"/>
              <a:t> beam management procedures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3" y="333375"/>
            <a:ext cx="1874823" cy="273050"/>
          </a:xfrm>
        </p:spPr>
        <p:txBody>
          <a:bodyPr/>
          <a:lstStyle/>
          <a:p>
            <a:r>
              <a:rPr lang="en-US" dirty="0"/>
              <a:t>Sep, 2025</a:t>
            </a:r>
            <a:endParaRPr lang="en-GB" dirty="0"/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82145220-68F5-499C-B3F9-5000C41E45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364" y="2895600"/>
            <a:ext cx="4123685" cy="153430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Content Placeholder 2">
                <a:extLst>
                  <a:ext uri="{FF2B5EF4-FFF2-40B4-BE49-F238E27FC236}">
                    <a16:creationId xmlns:a16="http://schemas.microsoft.com/office/drawing/2014/main" id="{872DB703-1B31-4214-80BD-62327DF6F6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1" y="1676400"/>
                <a:ext cx="7770813" cy="4113213"/>
              </a:xfrm>
            </p:spPr>
            <p:txBody>
              <a:bodyPr/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GB" dirty="0">
                    <a:solidFill>
                      <a:schemeClr val="tx1"/>
                    </a:solidFill>
                  </a:rPr>
                  <a:t>Initial beam acquisition + Steady-state emerging beams discovery</a:t>
                </a:r>
                <a:endParaRPr lang="en-US" dirty="0"/>
              </a:p>
              <a:p>
                <a:pPr marL="585788" lvl="1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sz="1600" dirty="0"/>
                  <a:t>Based on a periodically beam-swept RS (Reference Signal)</a:t>
                </a:r>
              </a:p>
              <a:p>
                <a:pPr marL="885825" lvl="2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sz="1600" dirty="0"/>
                  <a:t>One STA transmits (e.g., AP STA)</a:t>
                </a:r>
              </a:p>
              <a:p>
                <a:pPr marL="885825" lvl="2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sz="1600" dirty="0"/>
                  <a:t>Other STAs measure possibly applying different RX beams across different beam-sweep epochs</a:t>
                </a:r>
              </a:p>
              <a:p>
                <a:pPr marL="585788" lvl="1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sz="1600" dirty="0"/>
                  <a:t>Measurement and Reporting</a:t>
                </a:r>
              </a:p>
              <a:p>
                <a:pPr marL="885825" lvl="2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sz="1600" dirty="0"/>
                  <a:t>RSRP and beam index of top N beams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.,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1,2,4</m:t>
                            </m:r>
                          </m:e>
                        </m:d>
                      </m:e>
                    </m:d>
                  </m:oMath>
                </a14:m>
                <a:endParaRPr lang="en-US" sz="1600" dirty="0"/>
              </a:p>
              <a:p>
                <a:pPr marL="885825" lvl="2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sz="1600" dirty="0"/>
                  <a:t>Possibly SINR for future MAPC schemes, e.g., </a:t>
                </a:r>
                <a:r>
                  <a:rPr lang="en-US" sz="1600" dirty="0" err="1"/>
                  <a:t>CoBF</a:t>
                </a:r>
                <a:endParaRPr lang="en-US" sz="1600" dirty="0"/>
              </a:p>
              <a:p>
                <a:pPr marL="300038" lvl="1" indent="0" algn="just">
                  <a:spcBef>
                    <a:spcPts val="1200"/>
                  </a:spcBef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sz="1600" b="1" dirty="0"/>
                  <a:t>Purpose: </a:t>
                </a:r>
                <a:r>
                  <a:rPr lang="en-US" sz="1600" dirty="0"/>
                  <a:t>Discovering emerging beams, in particular, non-adjacent beams (jump or discontinuous beam changes).</a:t>
                </a:r>
                <a:endParaRPr lang="en-US" sz="1900" dirty="0"/>
              </a:p>
              <a:p>
                <a:pPr marL="585788" lvl="1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600" dirty="0"/>
              </a:p>
              <a:p>
                <a:pPr marL="585788" lvl="1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600" dirty="0"/>
              </a:p>
              <a:p>
                <a:pPr marL="28575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b="1" kern="1200" dirty="0">
                  <a:sym typeface="Wingdings" panose="05000000000000000000" pitchFamily="2" charset="2"/>
                </a:endParaRPr>
              </a:p>
              <a:p>
                <a:pPr marL="585788" lvl="1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1" name="Content Placeholder 2">
                <a:extLst>
                  <a:ext uri="{FF2B5EF4-FFF2-40B4-BE49-F238E27FC236}">
                    <a16:creationId xmlns:a16="http://schemas.microsoft.com/office/drawing/2014/main" id="{872DB703-1B31-4214-80BD-62327DF6F6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1676400"/>
                <a:ext cx="7770813" cy="4113213"/>
              </a:xfrm>
              <a:blipFill>
                <a:blip r:embed="rId3"/>
                <a:stretch>
                  <a:fillRect l="-549" t="-741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685802"/>
            <a:ext cx="8685214" cy="1065213"/>
          </a:xfrm>
        </p:spPr>
        <p:txBody>
          <a:bodyPr/>
          <a:lstStyle/>
          <a:p>
            <a:r>
              <a:rPr lang="en-US" sz="2800" dirty="0"/>
              <a:t>Overview of </a:t>
            </a:r>
            <a:r>
              <a:rPr lang="en-US" sz="2800" dirty="0" err="1"/>
              <a:t>mmWave</a:t>
            </a:r>
            <a:r>
              <a:rPr lang="en-US" sz="2800" dirty="0"/>
              <a:t> beam management procedures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3" y="333375"/>
            <a:ext cx="1874823" cy="273050"/>
          </a:xfrm>
        </p:spPr>
        <p:txBody>
          <a:bodyPr/>
          <a:lstStyle/>
          <a:p>
            <a:r>
              <a:rPr lang="en-US" dirty="0"/>
              <a:t>Sep, 2025</a:t>
            </a:r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A792C3E-BCCD-461B-8229-F953458FB15D}"/>
              </a:ext>
            </a:extLst>
          </p:cNvPr>
          <p:cNvGrpSpPr/>
          <p:nvPr/>
        </p:nvGrpSpPr>
        <p:grpSpPr>
          <a:xfrm>
            <a:off x="2165063" y="4987285"/>
            <a:ext cx="4397568" cy="1423969"/>
            <a:chOff x="2993091" y="3429000"/>
            <a:chExt cx="4397568" cy="142396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F3F3C11-641E-404C-8F5C-99CC12990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3091" y="3429000"/>
              <a:ext cx="4397568" cy="65468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DF6FAF3-3170-4379-AAAA-8E05D8485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19600" y="4191000"/>
              <a:ext cx="2286000" cy="661969"/>
            </a:xfrm>
            <a:prstGeom prst="rect">
              <a:avLst/>
            </a:prstGeom>
          </p:spPr>
        </p:pic>
      </p:grpSp>
      <p:sp>
        <p:nvSpPr>
          <p:cNvPr id="12" name="Right Brace 11">
            <a:extLst>
              <a:ext uri="{FF2B5EF4-FFF2-40B4-BE49-F238E27FC236}">
                <a16:creationId xmlns:a16="http://schemas.microsoft.com/office/drawing/2014/main" id="{4E713EA4-B9A7-4D62-9C3F-687A31B07AC9}"/>
              </a:ext>
            </a:extLst>
          </p:cNvPr>
          <p:cNvSpPr/>
          <p:nvPr/>
        </p:nvSpPr>
        <p:spPr bwMode="auto">
          <a:xfrm>
            <a:off x="6019800" y="5649254"/>
            <a:ext cx="228600" cy="8382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4C0E15-F3C0-49AB-9D11-8F1F8B90B05F}"/>
              </a:ext>
            </a:extLst>
          </p:cNvPr>
          <p:cNvSpPr txBox="1"/>
          <p:nvPr/>
        </p:nvSpPr>
        <p:spPr>
          <a:xfrm>
            <a:off x="6248400" y="5834173"/>
            <a:ext cx="27432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Next-level detail: One beam-sweep may be broken into multiple bursts, to reduce interruption. [Probably not needed]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636126-FDD3-40B6-B9E3-8B00755D2CC0}"/>
              </a:ext>
            </a:extLst>
          </p:cNvPr>
          <p:cNvSpPr/>
          <p:nvPr/>
        </p:nvSpPr>
        <p:spPr>
          <a:xfrm>
            <a:off x="3581400" y="4550506"/>
            <a:ext cx="3200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00FF"/>
                </a:solidFill>
              </a:rPr>
              <a:t>More specifically, discovering beam pairs</a:t>
            </a:r>
          </a:p>
        </p:txBody>
      </p:sp>
    </p:spTree>
    <p:extLst>
      <p:ext uri="{BB962C8B-B14F-4D97-AF65-F5344CB8AC3E}">
        <p14:creationId xmlns:p14="http://schemas.microsoft.com/office/powerpoint/2010/main" val="22750717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ontent Placeholder 2">
            <a:extLst>
              <a:ext uri="{FF2B5EF4-FFF2-40B4-BE49-F238E27FC236}">
                <a16:creationId xmlns:a16="http://schemas.microsoft.com/office/drawing/2014/main" id="{872DB703-1B31-4214-80BD-62327DF6F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76400"/>
            <a:ext cx="7770813" cy="4113213"/>
          </a:xfrm>
        </p:spPr>
        <p:txBody>
          <a:bodyPr/>
          <a:lstStyle/>
          <a:p>
            <a:pPr marL="342900" indent="-342900">
              <a:buFont typeface="+mj-lt"/>
              <a:buAutoNum type="arabicPeriod" startAt="2"/>
            </a:pPr>
            <a:r>
              <a:rPr lang="en-GB" dirty="0">
                <a:solidFill>
                  <a:schemeClr val="tx1"/>
                </a:solidFill>
              </a:rPr>
              <a:t>Beam Tracking and Refinement</a:t>
            </a:r>
            <a:endParaRPr lang="en-US" dirty="0"/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600" dirty="0"/>
              <a:t>…of an </a:t>
            </a:r>
            <a:r>
              <a:rPr lang="en-US" sz="1600" u="sng" dirty="0"/>
              <a:t>established beam pair</a:t>
            </a:r>
            <a:r>
              <a:rPr lang="en-US" sz="1600" dirty="0"/>
              <a:t> between the AP and a STA</a:t>
            </a:r>
          </a:p>
          <a:p>
            <a:pPr marL="585788" lvl="1" indent="-285750" algn="just">
              <a:spcBef>
                <a:spcPts val="12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600" b="1" dirty="0"/>
              <a:t>TX-side tracking and refinement: </a:t>
            </a:r>
          </a:p>
          <a:p>
            <a:pPr marL="885825" lvl="2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400" dirty="0"/>
              <a:t>TX (typically AP) transmits RS using multiple beams around the established TX beam being tracked or refined</a:t>
            </a:r>
          </a:p>
          <a:p>
            <a:pPr marL="1228725" lvl="3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b="1" dirty="0"/>
              <a:t>Tracking:</a:t>
            </a:r>
            <a:r>
              <a:rPr lang="en-US" dirty="0"/>
              <a:t> AP transmits beams adjacent to the established TX beam</a:t>
            </a:r>
          </a:p>
          <a:p>
            <a:pPr marL="1228725" lvl="3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b="1" dirty="0"/>
              <a:t>Refinement:</a:t>
            </a:r>
            <a:r>
              <a:rPr lang="en-US" dirty="0"/>
              <a:t> AP transmits narrower beams within and on shoulders of the established TX beam</a:t>
            </a:r>
          </a:p>
          <a:p>
            <a:pPr marL="885825" lvl="2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400" dirty="0"/>
              <a:t>RX measures using the established RX beam</a:t>
            </a:r>
          </a:p>
          <a:p>
            <a:pPr marL="885825" lvl="2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400" dirty="0"/>
              <a:t>Measurement and Reporting back to TX-side: RSRP and beam index of top N beams</a:t>
            </a:r>
          </a:p>
          <a:p>
            <a:pPr marL="585788" lvl="1" indent="-285750" algn="just">
              <a:spcBef>
                <a:spcPts val="12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600" b="1" dirty="0"/>
              <a:t>RX-side tracking and refinement: </a:t>
            </a:r>
            <a:r>
              <a:rPr lang="en-US" sz="1600" dirty="0"/>
              <a:t>TX transmits multiple repetitions of RS using the established TX beam, while RX measures using multiple receive beams candidates around the established RX beam</a:t>
            </a:r>
            <a:endParaRPr lang="en-US" sz="1900" dirty="0"/>
          </a:p>
          <a:p>
            <a:pPr marL="300038" lvl="1" indent="0" algn="just">
              <a:spcBef>
                <a:spcPts val="1200"/>
              </a:spcBef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600" b="1" dirty="0"/>
              <a:t>Purpose: </a:t>
            </a:r>
            <a:r>
              <a:rPr lang="en-US" sz="1600" dirty="0"/>
              <a:t>After initial beam acquisition, all smooth/continuous changes in the beam are handled by Beam Tracking and Refinement procedure</a:t>
            </a: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6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b="1" kern="1200" dirty="0">
              <a:sym typeface="Wingdings" panose="05000000000000000000" pitchFamily="2" charset="2"/>
            </a:endParaRP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685802"/>
            <a:ext cx="8685214" cy="1065213"/>
          </a:xfrm>
        </p:spPr>
        <p:txBody>
          <a:bodyPr/>
          <a:lstStyle/>
          <a:p>
            <a:r>
              <a:rPr lang="en-US" sz="2800" dirty="0"/>
              <a:t>Overview of </a:t>
            </a:r>
            <a:r>
              <a:rPr lang="en-US" sz="2800" dirty="0" err="1"/>
              <a:t>mmWave</a:t>
            </a:r>
            <a:r>
              <a:rPr lang="en-US" sz="2800" dirty="0"/>
              <a:t> beam management procedures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3" y="333375"/>
            <a:ext cx="1874823" cy="273050"/>
          </a:xfrm>
        </p:spPr>
        <p:txBody>
          <a:bodyPr/>
          <a:lstStyle/>
          <a:p>
            <a:r>
              <a:rPr lang="en-US" dirty="0"/>
              <a:t>Sep,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56892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ontent Placeholder 2">
            <a:extLst>
              <a:ext uri="{FF2B5EF4-FFF2-40B4-BE49-F238E27FC236}">
                <a16:creationId xmlns:a16="http://schemas.microsoft.com/office/drawing/2014/main" id="{872DB703-1B31-4214-80BD-62327DF6F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76400"/>
            <a:ext cx="7770813" cy="4113213"/>
          </a:xfrm>
        </p:spPr>
        <p:txBody>
          <a:bodyPr/>
          <a:lstStyle/>
          <a:p>
            <a:pPr marL="342900" indent="-342900">
              <a:buFont typeface="+mj-lt"/>
              <a:buAutoNum type="arabicPeriod" startAt="3"/>
            </a:pPr>
            <a:r>
              <a:rPr lang="en-US" dirty="0">
                <a:solidFill>
                  <a:schemeClr val="tx1"/>
                </a:solidFill>
              </a:rPr>
              <a:t>Beam Failure Detection and Recovery</a:t>
            </a:r>
            <a:endParaRPr lang="en-US" dirty="0"/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600" b="1" dirty="0"/>
              <a:t>Failure detection </a:t>
            </a:r>
            <a:r>
              <a:rPr lang="en-US" sz="1600" dirty="0"/>
              <a:t>of an </a:t>
            </a:r>
            <a:r>
              <a:rPr lang="en-US" sz="1600" u="sng" dirty="0"/>
              <a:t>established beam pair</a:t>
            </a:r>
            <a:r>
              <a:rPr lang="en-US" sz="1600" dirty="0"/>
              <a:t> between the AP and a STA</a:t>
            </a:r>
          </a:p>
          <a:p>
            <a:pPr marL="885825" lvl="2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400" dirty="0"/>
              <a:t>Based on periodic RS transmission (typically by AP), using the established TX beam (or a WB representative of the established TX beam)</a:t>
            </a:r>
          </a:p>
          <a:p>
            <a:pPr marL="885825" lvl="2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400" dirty="0"/>
              <a:t>RX measures using the established RX beam</a:t>
            </a:r>
          </a:p>
          <a:p>
            <a:pPr marL="585788" lvl="1" indent="-285750" algn="just">
              <a:spcBef>
                <a:spcPts val="12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600" b="1" dirty="0"/>
              <a:t>Beam Recovery</a:t>
            </a:r>
          </a:p>
          <a:p>
            <a:pPr marL="885825" lvl="2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400" dirty="0"/>
              <a:t>Based on a periodically beam-swept RS</a:t>
            </a:r>
          </a:p>
          <a:p>
            <a:pPr marL="885825" lvl="2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400" dirty="0"/>
              <a:t>Same as Steady-State Emerging Beam Discovery (see </a:t>
            </a:r>
            <a:r>
              <a:rPr lang="en-US" sz="1400" dirty="0">
                <a:hlinkClick r:id="rId3" action="ppaction://hlinksldjump"/>
              </a:rPr>
              <a:t>slide</a:t>
            </a:r>
            <a:r>
              <a:rPr lang="en-US" sz="1400" dirty="0"/>
              <a:t>)</a:t>
            </a:r>
          </a:p>
          <a:p>
            <a:pPr marL="600075" lvl="2" indent="0" algn="just">
              <a:spcBef>
                <a:spcPts val="600"/>
              </a:spcBef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400" dirty="0"/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600" dirty="0"/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6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b="1" kern="1200" dirty="0">
              <a:sym typeface="Wingdings" panose="05000000000000000000" pitchFamily="2" charset="2"/>
            </a:endParaRP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685802"/>
            <a:ext cx="8685214" cy="1065213"/>
          </a:xfrm>
        </p:spPr>
        <p:txBody>
          <a:bodyPr/>
          <a:lstStyle/>
          <a:p>
            <a:r>
              <a:rPr lang="en-US" sz="2800" dirty="0"/>
              <a:t>Overview of </a:t>
            </a:r>
            <a:r>
              <a:rPr lang="en-US" sz="2800" dirty="0" err="1"/>
              <a:t>mmWave</a:t>
            </a:r>
            <a:r>
              <a:rPr lang="en-US" sz="2800" dirty="0"/>
              <a:t> beam management procedures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3" y="333375"/>
            <a:ext cx="1874823" cy="273050"/>
          </a:xfrm>
        </p:spPr>
        <p:txBody>
          <a:bodyPr/>
          <a:lstStyle/>
          <a:p>
            <a:r>
              <a:rPr lang="en-US" dirty="0"/>
              <a:t>Sep, 2025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9CE8CE-A0BC-4019-A85F-3B183C0EF6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0632"/>
          <a:stretch/>
        </p:blipFill>
        <p:spPr>
          <a:xfrm>
            <a:off x="1808872" y="4780084"/>
            <a:ext cx="5524669" cy="88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8294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ontent Placeholder 2">
            <a:extLst>
              <a:ext uri="{FF2B5EF4-FFF2-40B4-BE49-F238E27FC236}">
                <a16:creationId xmlns:a16="http://schemas.microsoft.com/office/drawing/2014/main" id="{872DB703-1B31-4214-80BD-62327DF6F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057400"/>
            <a:ext cx="4952999" cy="4113213"/>
          </a:xfrm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Steady-state emerging beams discovery + Initial beam acquisition</a:t>
            </a:r>
            <a:endParaRPr lang="en-US" dirty="0"/>
          </a:p>
          <a:p>
            <a:pPr marL="585788" lvl="1" indent="-285750" algn="just">
              <a:spcBef>
                <a:spcPts val="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600" dirty="0"/>
              <a:t>Finding new/emerging clusters in angular space</a:t>
            </a:r>
          </a:p>
          <a:p>
            <a:pPr marL="585788" lvl="1" indent="-285750" algn="just">
              <a:spcBef>
                <a:spcPts val="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600" dirty="0">
                <a:solidFill>
                  <a:srgbClr val="0000FF"/>
                </a:solidFill>
                <a:highlight>
                  <a:srgbClr val="FFFF00"/>
                </a:highlight>
              </a:rPr>
              <a:t>Based on a periodically beam-swept 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839787"/>
            <a:ext cx="8685214" cy="1065213"/>
          </a:xfrm>
        </p:spPr>
        <p:txBody>
          <a:bodyPr/>
          <a:lstStyle/>
          <a:p>
            <a:r>
              <a:rPr lang="en-US" sz="2800" dirty="0"/>
              <a:t>Overview of </a:t>
            </a:r>
            <a:r>
              <a:rPr lang="en-US" sz="2800" dirty="0" err="1"/>
              <a:t>mmWave</a:t>
            </a:r>
            <a:r>
              <a:rPr lang="en-US" sz="2800" dirty="0"/>
              <a:t> beam management procedures</a:t>
            </a:r>
            <a:br>
              <a:rPr lang="en-US" sz="2800" dirty="0"/>
            </a:br>
            <a:br>
              <a:rPr lang="en-US" sz="600" dirty="0"/>
            </a:br>
            <a:r>
              <a:rPr lang="en-US" sz="2800" dirty="0"/>
              <a:t>RECAP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3" y="333375"/>
            <a:ext cx="1874823" cy="273050"/>
          </a:xfrm>
        </p:spPr>
        <p:txBody>
          <a:bodyPr/>
          <a:lstStyle/>
          <a:p>
            <a:r>
              <a:rPr lang="en-US" dirty="0"/>
              <a:t>Sep, 2025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ADF8682-C556-4EBF-9165-8FBA48055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843765"/>
            <a:ext cx="3733800" cy="1950301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A9DC162-E372-4DF9-B63D-8CEE8564A85D}"/>
              </a:ext>
            </a:extLst>
          </p:cNvPr>
          <p:cNvSpPr txBox="1">
            <a:spLocks/>
          </p:cNvSpPr>
          <p:nvPr/>
        </p:nvSpPr>
        <p:spPr bwMode="auto">
          <a:xfrm>
            <a:off x="685801" y="3352801"/>
            <a:ext cx="7770813" cy="274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257175" indent="-257175" algn="l" defTabSz="336947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36947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857250" indent="-171450" algn="l" defTabSz="336947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2001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5430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8859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2288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5717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9146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342900" indent="-342900">
              <a:buFont typeface="+mj-lt"/>
              <a:buAutoNum type="arabicPeriod" startAt="2"/>
            </a:pPr>
            <a:r>
              <a:rPr lang="en-GB" kern="0" dirty="0">
                <a:solidFill>
                  <a:schemeClr val="tx1"/>
                </a:solidFill>
              </a:rPr>
              <a:t>Beam Tracking and Refinement</a:t>
            </a:r>
            <a:endParaRPr lang="en-US" kern="0" dirty="0"/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600" kern="0" dirty="0"/>
              <a:t>Fine-tuning the beam to hit the discovered cluster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 startAt="2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kern="0" dirty="0">
                <a:solidFill>
                  <a:schemeClr val="tx1"/>
                </a:solidFill>
              </a:rPr>
              <a:t>Beam Failure Detection and Recovery</a:t>
            </a:r>
          </a:p>
          <a:p>
            <a:pPr marL="585788" lvl="1" indent="-285750" algn="just">
              <a:spcBef>
                <a:spcPts val="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600" dirty="0"/>
              <a:t>Realizing you’ve lost your last cluster and how to move on</a:t>
            </a:r>
          </a:p>
          <a:p>
            <a:pPr marL="585788" lvl="1" indent="-285750" algn="just">
              <a:spcBef>
                <a:spcPts val="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600" dirty="0">
                <a:solidFill>
                  <a:srgbClr val="0000FF"/>
                </a:solidFill>
                <a:highlight>
                  <a:srgbClr val="FFFF00"/>
                </a:highlight>
              </a:rPr>
              <a:t>Based on a periodically beam-swept RS</a:t>
            </a:r>
          </a:p>
          <a:p>
            <a:pPr marL="585788" lvl="1" indent="-285750" algn="just">
              <a:spcBef>
                <a:spcPts val="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600" dirty="0"/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600" kern="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kern="1200" dirty="0">
              <a:sym typeface="Wingdings" panose="05000000000000000000" pitchFamily="2" charset="2"/>
            </a:endParaRP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6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96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15414</TotalTime>
  <Words>2582</Words>
  <Application>Microsoft Office PowerPoint</Application>
  <PresentationFormat>On-screen Show (4:3)</PresentationFormat>
  <Paragraphs>466</Paragraphs>
  <Slides>24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 Unicode MS</vt:lpstr>
      <vt:lpstr>굴림</vt:lpstr>
      <vt:lpstr>MS Gothic</vt:lpstr>
      <vt:lpstr>Arial</vt:lpstr>
      <vt:lpstr>Cambria Math</vt:lpstr>
      <vt:lpstr>Times New Roman</vt:lpstr>
      <vt:lpstr>Wingdings</vt:lpstr>
      <vt:lpstr>Office Theme</vt:lpstr>
      <vt:lpstr>Document</vt:lpstr>
      <vt:lpstr>Millimeter Wave Beacon as Backbone of Beam Management</vt:lpstr>
      <vt:lpstr>Overview</vt:lpstr>
      <vt:lpstr>Overview of mmWave beam mgmt. procedures</vt:lpstr>
      <vt:lpstr>Overview of mmWave beam management procedures</vt:lpstr>
      <vt:lpstr>Overview of mmWave beam management procedures</vt:lpstr>
      <vt:lpstr>Overview of mmWave beam management procedures</vt:lpstr>
      <vt:lpstr>Overview of mmWave beam management procedures</vt:lpstr>
      <vt:lpstr>Overview of mmWave beam management procedures</vt:lpstr>
      <vt:lpstr>Overview of mmWave beam management procedures  RECAP</vt:lpstr>
      <vt:lpstr>Role of mmwave beacon in beam mgmt.</vt:lpstr>
      <vt:lpstr>mmWave Beacon and Beam Management</vt:lpstr>
      <vt:lpstr>mmWave Beacon and Beam Management</vt:lpstr>
      <vt:lpstr>mmWave Beacon and Beam Management</vt:lpstr>
      <vt:lpstr>Role of mmWave beacon in beam management</vt:lpstr>
      <vt:lpstr>Role of mmWave beacon in beam management</vt:lpstr>
      <vt:lpstr>Some Steady-state Example</vt:lpstr>
      <vt:lpstr>Some Steady-state Example</vt:lpstr>
      <vt:lpstr>Ancillary discussion (1/2)</vt:lpstr>
      <vt:lpstr>Ancillary discussion (2/2)</vt:lpstr>
      <vt:lpstr>Beam mgmt. overview and role of mmWave beacon SUMMARY</vt:lpstr>
      <vt:lpstr>Conclusion</vt:lpstr>
      <vt:lpstr>TGbq NSA MLO Design Principle?</vt:lpstr>
      <vt:lpstr>Straw Poll</vt:lpstr>
      <vt:lpstr>References</vt:lpstr>
    </vt:vector>
  </TitlesOfParts>
  <Company>Samsung Research America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Further Simplifications To Promote IMMW Adoption</dc:title>
  <dc:creator>bilal.sadiq@samsung.com</dc:creator>
  <cp:lastModifiedBy>Bilal Sadiq</cp:lastModifiedBy>
  <cp:revision>553</cp:revision>
  <cp:lastPrinted>1601-01-01T00:00:00Z</cp:lastPrinted>
  <dcterms:created xsi:type="dcterms:W3CDTF">2023-10-26T23:59:45Z</dcterms:created>
  <dcterms:modified xsi:type="dcterms:W3CDTF">2025-09-17T21:12:14Z</dcterms:modified>
</cp:coreProperties>
</file>