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0" r:id="rId2"/>
    <p:sldId id="4994" r:id="rId3"/>
    <p:sldId id="5061" r:id="rId4"/>
    <p:sldId id="5077" r:id="rId5"/>
    <p:sldId id="5093" r:id="rId6"/>
    <p:sldId id="5089" r:id="rId7"/>
    <p:sldId id="5083" r:id="rId8"/>
    <p:sldId id="5084" r:id="rId9"/>
    <p:sldId id="5085" r:id="rId10"/>
    <p:sldId id="5087" r:id="rId11"/>
    <p:sldId id="5079" r:id="rId12"/>
    <p:sldId id="5080" r:id="rId13"/>
    <p:sldId id="5081" r:id="rId14"/>
    <p:sldId id="5082" r:id="rId15"/>
    <p:sldId id="5086" r:id="rId16"/>
    <p:sldId id="5094" r:id="rId17"/>
    <p:sldId id="5096" r:id="rId18"/>
    <p:sldId id="5095" r:id="rId19"/>
    <p:sldId id="5098" r:id="rId20"/>
    <p:sldId id="5097" r:id="rId21"/>
    <p:sldId id="5055" r:id="rId22"/>
    <p:sldId id="4998" r:id="rId23"/>
    <p:sldId id="5092" r:id="rId24"/>
    <p:sldId id="5099" r:id="rId25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9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3484" autoAdjust="0"/>
  </p:normalViewPr>
  <p:slideViewPr>
    <p:cSldViewPr>
      <p:cViewPr varScale="1">
        <p:scale>
          <a:sx n="136" d="100"/>
          <a:sy n="136" d="100"/>
        </p:scale>
        <p:origin x="158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6187" y="8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802.11-25/xxxxr0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July 2025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April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NEWRACOM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802.11-25/1552r0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ta@-6.37d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58209"/>
            <a:ext cx="8523287" cy="81950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Sync Field Design for UL Active Transmission</a:t>
            </a:r>
            <a:endParaRPr lang="en-US" dirty="0"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163730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2025-09-15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65599"/>
              </p:ext>
            </p:extLst>
          </p:nvPr>
        </p:nvGraphicFramePr>
        <p:xfrm>
          <a:off x="990600" y="2895600"/>
          <a:ext cx="7391400" cy="1838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Shengquan.hu@mediatek.com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You-Wei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You-Wei.chen@mediatek.com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SYNC Simulation for UL Non-Backscatter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A39C5-680A-F027-5813-4E590489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2880633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56CCAE-81AD-E2D3-1854-8096EBA6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3399779"/>
            <a:ext cx="3354387" cy="2891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4CE77D-9E1F-5170-9CD6-3F953B481667}"/>
              </a:ext>
            </a:extLst>
          </p:cNvPr>
          <p:cNvSpPr/>
          <p:nvPr/>
        </p:nvSpPr>
        <p:spPr>
          <a:xfrm>
            <a:off x="1548067" y="3130881"/>
            <a:ext cx="1428750" cy="215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AMP-SYNC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0D9986-02A0-142F-ABE6-82D55A62C4E8}"/>
              </a:ext>
            </a:extLst>
          </p:cNvPr>
          <p:cNvSpPr/>
          <p:nvPr/>
        </p:nvSpPr>
        <p:spPr>
          <a:xfrm>
            <a:off x="2976817" y="3130881"/>
            <a:ext cx="1587500" cy="215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AMP-DATA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C72B70C-6348-D722-7DD0-EDF2A3FBA60A}"/>
              </a:ext>
            </a:extLst>
          </p:cNvPr>
          <p:cNvSpPr/>
          <p:nvPr/>
        </p:nvSpPr>
        <p:spPr>
          <a:xfrm>
            <a:off x="269875" y="3246415"/>
            <a:ext cx="50800" cy="169236"/>
          </a:xfrm>
          <a:custGeom>
            <a:avLst/>
            <a:gdLst>
              <a:gd name="connsiteX0" fmla="*/ 110154 w 110154"/>
              <a:gd name="connsiteY0" fmla="*/ 0 h 395473"/>
              <a:gd name="connsiteX1" fmla="*/ 40304 w 110154"/>
              <a:gd name="connsiteY1" fmla="*/ 127000 h 395473"/>
              <a:gd name="connsiteX2" fmla="*/ 97454 w 110154"/>
              <a:gd name="connsiteY2" fmla="*/ 266700 h 395473"/>
              <a:gd name="connsiteX3" fmla="*/ 8554 w 110154"/>
              <a:gd name="connsiteY3" fmla="*/ 387350 h 395473"/>
              <a:gd name="connsiteX4" fmla="*/ 8554 w 110154"/>
              <a:gd name="connsiteY4" fmla="*/ 374650 h 3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4" h="395473">
                <a:moveTo>
                  <a:pt x="110154" y="0"/>
                </a:moveTo>
                <a:cubicBezTo>
                  <a:pt x="76287" y="41275"/>
                  <a:pt x="42421" y="82550"/>
                  <a:pt x="40304" y="127000"/>
                </a:cubicBezTo>
                <a:cubicBezTo>
                  <a:pt x="38187" y="171450"/>
                  <a:pt x="102746" y="223308"/>
                  <a:pt x="97454" y="266700"/>
                </a:cubicBezTo>
                <a:cubicBezTo>
                  <a:pt x="92162" y="310092"/>
                  <a:pt x="23371" y="369358"/>
                  <a:pt x="8554" y="387350"/>
                </a:cubicBezTo>
                <a:cubicBezTo>
                  <a:pt x="-6263" y="405342"/>
                  <a:pt x="1145" y="389996"/>
                  <a:pt x="8554" y="37465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74D6885-8C47-2A23-2823-C029E64FAA37}"/>
              </a:ext>
            </a:extLst>
          </p:cNvPr>
          <p:cNvSpPr/>
          <p:nvPr/>
        </p:nvSpPr>
        <p:spPr>
          <a:xfrm>
            <a:off x="320675" y="3246415"/>
            <a:ext cx="50800" cy="169236"/>
          </a:xfrm>
          <a:custGeom>
            <a:avLst/>
            <a:gdLst>
              <a:gd name="connsiteX0" fmla="*/ 110154 w 110154"/>
              <a:gd name="connsiteY0" fmla="*/ 0 h 395473"/>
              <a:gd name="connsiteX1" fmla="*/ 40304 w 110154"/>
              <a:gd name="connsiteY1" fmla="*/ 127000 h 395473"/>
              <a:gd name="connsiteX2" fmla="*/ 97454 w 110154"/>
              <a:gd name="connsiteY2" fmla="*/ 266700 h 395473"/>
              <a:gd name="connsiteX3" fmla="*/ 8554 w 110154"/>
              <a:gd name="connsiteY3" fmla="*/ 387350 h 395473"/>
              <a:gd name="connsiteX4" fmla="*/ 8554 w 110154"/>
              <a:gd name="connsiteY4" fmla="*/ 374650 h 3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4" h="395473">
                <a:moveTo>
                  <a:pt x="110154" y="0"/>
                </a:moveTo>
                <a:cubicBezTo>
                  <a:pt x="76287" y="41275"/>
                  <a:pt x="42421" y="82550"/>
                  <a:pt x="40304" y="127000"/>
                </a:cubicBezTo>
                <a:cubicBezTo>
                  <a:pt x="38187" y="171450"/>
                  <a:pt x="102746" y="223308"/>
                  <a:pt x="97454" y="266700"/>
                </a:cubicBezTo>
                <a:cubicBezTo>
                  <a:pt x="92162" y="310092"/>
                  <a:pt x="23371" y="369358"/>
                  <a:pt x="8554" y="387350"/>
                </a:cubicBezTo>
                <a:cubicBezTo>
                  <a:pt x="-6263" y="405342"/>
                  <a:pt x="1145" y="389996"/>
                  <a:pt x="8554" y="37465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AAD73F-5D72-F451-2F9A-081CF83FF136}"/>
              </a:ext>
            </a:extLst>
          </p:cNvPr>
          <p:cNvCxnSpPr>
            <a:cxnSpLocks/>
          </p:cNvCxnSpPr>
          <p:nvPr/>
        </p:nvCxnSpPr>
        <p:spPr>
          <a:xfrm>
            <a:off x="386017" y="3346781"/>
            <a:ext cx="11620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9B077C-D0C1-D8CB-4A08-BCAEE9D286B0}"/>
              </a:ext>
            </a:extLst>
          </p:cNvPr>
          <p:cNvSpPr txBox="1"/>
          <p:nvPr/>
        </p:nvSpPr>
        <p:spPr>
          <a:xfrm>
            <a:off x="815975" y="3160281"/>
            <a:ext cx="349250" cy="162812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/>
              <a:t>SIFS=16us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2E858D-5C0C-D802-5BE5-77B853E9D8DC}"/>
              </a:ext>
            </a:extLst>
          </p:cNvPr>
          <p:cNvCxnSpPr/>
          <p:nvPr/>
        </p:nvCxnSpPr>
        <p:spPr>
          <a:xfrm>
            <a:off x="1548067" y="3050399"/>
            <a:ext cx="142875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B8C164-23F9-101D-A40E-013C077B9D5F}"/>
              </a:ext>
            </a:extLst>
          </p:cNvPr>
          <p:cNvSpPr txBox="1"/>
          <p:nvPr/>
        </p:nvSpPr>
        <p:spPr>
          <a:xfrm>
            <a:off x="2087817" y="2888512"/>
            <a:ext cx="349250" cy="162812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</a:rPr>
              <a:t>TBD 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7C3844-FC1A-604C-74C3-EB8E3B39C668}"/>
              </a:ext>
            </a:extLst>
          </p:cNvPr>
          <p:cNvSpPr txBox="1"/>
          <p:nvPr/>
        </p:nvSpPr>
        <p:spPr>
          <a:xfrm>
            <a:off x="609600" y="1232585"/>
            <a:ext cx="4554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UL AMP PPDU is transmitted as below for the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false detection is evaluated over SIFS+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dirty="0"/>
              <a:t> noise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chip duration is same as data, but no Manchester coding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error rate is evaluated starting from part of noise signal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Correlation based SYNC detector is used in the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Sync detection threshold is chosen for target false error rate &lt; 10^-2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Others with same simulation settings as UL data simulations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AWGN </a:t>
            </a:r>
            <a:r>
              <a:rPr lang="en-US" b="1" dirty="0">
                <a:solidFill>
                  <a:schemeClr val="accent2"/>
                </a:solidFill>
              </a:rPr>
              <a:t>&amp; B-LOS/D-NLOS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2F4923A-E9EC-4E7F-0D58-19194C975C47}"/>
              </a:ext>
            </a:extLst>
          </p:cNvPr>
          <p:cNvSpPr/>
          <p:nvPr/>
        </p:nvSpPr>
        <p:spPr bwMode="auto">
          <a:xfrm>
            <a:off x="7239000" y="3505200"/>
            <a:ext cx="152400" cy="1619415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D53F2A-7202-E4C9-8604-ED11E4669F5C}"/>
              </a:ext>
            </a:extLst>
          </p:cNvPr>
          <p:cNvCxnSpPr>
            <a:endCxn id="29" idx="2"/>
          </p:cNvCxnSpPr>
          <p:nvPr/>
        </p:nvCxnSpPr>
        <p:spPr bwMode="auto">
          <a:xfrm>
            <a:off x="6858000" y="4648200"/>
            <a:ext cx="457200" cy="4764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A4EA10-AF97-DC6A-9714-22374CE6C790}"/>
              </a:ext>
            </a:extLst>
          </p:cNvPr>
          <p:cNvSpPr txBox="1"/>
          <p:nvPr/>
        </p:nvSpPr>
        <p:spPr>
          <a:xfrm>
            <a:off x="6623050" y="4438815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6D13F2-015E-A7DD-1537-EFD1CD7B63B5}"/>
              </a:ext>
            </a:extLst>
          </p:cNvPr>
          <p:cNvSpPr txBox="1"/>
          <p:nvPr/>
        </p:nvSpPr>
        <p:spPr>
          <a:xfrm>
            <a:off x="6077708" y="490098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detTh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02017C-0047-AA97-BB2B-A98D9BDAEBFC}"/>
              </a:ext>
            </a:extLst>
          </p:cNvPr>
          <p:cNvCxnSpPr/>
          <p:nvPr/>
        </p:nvCxnSpPr>
        <p:spPr bwMode="auto">
          <a:xfrm>
            <a:off x="6934200" y="3810000"/>
            <a:ext cx="3810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59978D4-63A9-7BFA-827F-D5003C5ED0B1}"/>
              </a:ext>
            </a:extLst>
          </p:cNvPr>
          <p:cNvSpPr txBox="1"/>
          <p:nvPr/>
        </p:nvSpPr>
        <p:spPr>
          <a:xfrm>
            <a:off x="5655633" y="3605111"/>
            <a:ext cx="1503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Search Window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E6F7AF-5586-F3A7-565D-F5D7A2305EA4}"/>
              </a:ext>
            </a:extLst>
          </p:cNvPr>
          <p:cNvCxnSpPr/>
          <p:nvPr/>
        </p:nvCxnSpPr>
        <p:spPr bwMode="auto">
          <a:xfrm>
            <a:off x="1219492" y="5638800"/>
            <a:ext cx="60930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A8F789-EFC5-10B8-0694-75EE7B31DF79}"/>
              </a:ext>
            </a:extLst>
          </p:cNvPr>
          <p:cNvCxnSpPr>
            <a:cxnSpLocks/>
          </p:cNvCxnSpPr>
          <p:nvPr/>
        </p:nvCxnSpPr>
        <p:spPr bwMode="auto">
          <a:xfrm>
            <a:off x="1771650" y="4438815"/>
            <a:ext cx="8461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A8850B-4A0A-35BE-0DAF-FDD2FEDA4A63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438815"/>
            <a:ext cx="12042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1FEAC09-211B-F481-8664-3ACEF5C3ADD2}"/>
              </a:ext>
            </a:extLst>
          </p:cNvPr>
          <p:cNvCxnSpPr>
            <a:stCxn id="15" idx="2"/>
          </p:cNvCxnSpPr>
          <p:nvPr/>
        </p:nvCxnSpPr>
        <p:spPr bwMode="auto">
          <a:xfrm>
            <a:off x="2262442" y="3346781"/>
            <a:ext cx="23558" cy="10920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3F1788-E43F-7746-597C-FC6DE069DE86}"/>
              </a:ext>
            </a:extLst>
          </p:cNvPr>
          <p:cNvCxnSpPr/>
          <p:nvPr/>
        </p:nvCxnSpPr>
        <p:spPr bwMode="auto">
          <a:xfrm>
            <a:off x="1066800" y="3415651"/>
            <a:ext cx="533400" cy="21469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6532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Statistic of Detection Ratio for 250kbps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55F21-3813-A7AC-BE84-97928F61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3" y="2782824"/>
            <a:ext cx="4508193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D5938-FD5B-9645-68E5-DF3E4F1BD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721" y="2859024"/>
            <a:ext cx="4302294" cy="327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C2BF8F-DEFF-8A32-A5AD-A8AF533B34F4}"/>
              </a:ext>
            </a:extLst>
          </p:cNvPr>
          <p:cNvSpPr txBox="1"/>
          <p:nvPr/>
        </p:nvSpPr>
        <p:spPr>
          <a:xfrm>
            <a:off x="617196" y="1142773"/>
            <a:ext cx="7463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length-48 sequence with structure  [S</a:t>
            </a:r>
            <a:r>
              <a:rPr lang="en-US" baseline="-25000" dirty="0"/>
              <a:t>24</a:t>
            </a:r>
            <a:r>
              <a:rPr lang="en-US" dirty="0"/>
              <a:t> S</a:t>
            </a:r>
            <a:r>
              <a:rPr lang="en-US" baseline="-25000" dirty="0"/>
              <a:t>24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length-64 sequence with structure  [S</a:t>
            </a:r>
            <a:r>
              <a:rPr lang="en-US" baseline="-25000" dirty="0"/>
              <a:t>32</a:t>
            </a:r>
            <a:r>
              <a:rPr lang="en-US" dirty="0"/>
              <a:t> S</a:t>
            </a:r>
            <a:r>
              <a:rPr lang="en-US" baseline="-25000" dirty="0"/>
              <a:t>32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detection thresholds are selected for each sequence length and used for Sync detection performance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target </a:t>
            </a:r>
            <a:r>
              <a:rPr lang="en-US" dirty="0" err="1"/>
              <a:t>Pfalse</a:t>
            </a:r>
            <a:r>
              <a:rPr lang="en-US" dirty="0"/>
              <a:t> is considered as &lt; 10^-2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67B46-23F1-5242-F006-0B7AF9966262}"/>
              </a:ext>
            </a:extLst>
          </p:cNvPr>
          <p:cNvSpPr txBox="1"/>
          <p:nvPr/>
        </p:nvSpPr>
        <p:spPr>
          <a:xfrm>
            <a:off x="1066800" y="2530209"/>
            <a:ext cx="2241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2us chip for non-BCC, 250kbps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523BE-A05E-6253-1F76-9BC10BB8F846}"/>
              </a:ext>
            </a:extLst>
          </p:cNvPr>
          <p:cNvSpPr txBox="1"/>
          <p:nvPr/>
        </p:nvSpPr>
        <p:spPr>
          <a:xfrm>
            <a:off x="5608411" y="2582025"/>
            <a:ext cx="1943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1us chip for BCC, 250kbps</a:t>
            </a:r>
          </a:p>
        </p:txBody>
      </p:sp>
    </p:spTree>
    <p:extLst>
      <p:ext uri="{BB962C8B-B14F-4D97-AF65-F5344CB8AC3E}">
        <p14:creationId xmlns:p14="http://schemas.microsoft.com/office/powerpoint/2010/main" val="240842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Statistic of Detection Ratio for 1Mbps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24261-3FE8-AF77-6835-797A7FDC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" y="2590150"/>
            <a:ext cx="4419600" cy="3551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B2B8D-817D-0E5D-85FA-8FB82833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61992"/>
            <a:ext cx="4170030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E5A3E-B24D-AC6F-24CC-F601D7ADB4FC}"/>
              </a:ext>
            </a:extLst>
          </p:cNvPr>
          <p:cNvSpPr txBox="1"/>
          <p:nvPr/>
        </p:nvSpPr>
        <p:spPr>
          <a:xfrm>
            <a:off x="1177961" y="2368593"/>
            <a:ext cx="2264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0.5us chip for non-BCC, 1Mbps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901A0-F0FB-5552-0874-45B425205667}"/>
              </a:ext>
            </a:extLst>
          </p:cNvPr>
          <p:cNvSpPr txBox="1"/>
          <p:nvPr/>
        </p:nvSpPr>
        <p:spPr>
          <a:xfrm>
            <a:off x="5719572" y="2420409"/>
            <a:ext cx="2042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0.25us chip for BCC, 1Mbps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74AAF-0FB2-5C62-56CC-16CAA8818C55}"/>
              </a:ext>
            </a:extLst>
          </p:cNvPr>
          <p:cNvSpPr txBox="1"/>
          <p:nvPr/>
        </p:nvSpPr>
        <p:spPr>
          <a:xfrm>
            <a:off x="617196" y="1142773"/>
            <a:ext cx="7463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length-48 sequence with structure  [S</a:t>
            </a:r>
            <a:r>
              <a:rPr lang="en-US" baseline="-25000" dirty="0"/>
              <a:t>24</a:t>
            </a:r>
            <a:r>
              <a:rPr lang="en-US" dirty="0"/>
              <a:t> S</a:t>
            </a:r>
            <a:r>
              <a:rPr lang="en-US" baseline="-25000" dirty="0"/>
              <a:t>24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length-64 sequence with structure  [S</a:t>
            </a:r>
            <a:r>
              <a:rPr lang="en-US" baseline="-25000" dirty="0"/>
              <a:t>32</a:t>
            </a:r>
            <a:r>
              <a:rPr lang="en-US" dirty="0"/>
              <a:t> S</a:t>
            </a:r>
            <a:r>
              <a:rPr lang="en-US" baseline="-25000" dirty="0"/>
              <a:t>32</a:t>
            </a:r>
            <a:r>
              <a:rPr lang="en-US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detection thresholds are selected for each sequence length and used for Sync detection performance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target </a:t>
            </a:r>
            <a:r>
              <a:rPr lang="en-US" dirty="0" err="1"/>
              <a:t>Pfalse</a:t>
            </a:r>
            <a:r>
              <a:rPr lang="en-US" dirty="0"/>
              <a:t> is considered as &lt; 10^-2 </a:t>
            </a:r>
          </a:p>
        </p:txBody>
      </p:sp>
    </p:spTree>
    <p:extLst>
      <p:ext uri="{BB962C8B-B14F-4D97-AF65-F5344CB8AC3E}">
        <p14:creationId xmlns:p14="http://schemas.microsoft.com/office/powerpoint/2010/main" val="311618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381000"/>
          </a:xfrm>
        </p:spPr>
        <p:txBody>
          <a:bodyPr/>
          <a:lstStyle/>
          <a:p>
            <a:r>
              <a:rPr lang="en-US" sz="2000" dirty="0"/>
              <a:t>Recap [1]: Performance of Failed Sync Detection: UL, 250kbps, </a:t>
            </a:r>
            <a:r>
              <a:rPr lang="en-US" sz="2000" dirty="0">
                <a:solidFill>
                  <a:schemeClr val="tx1"/>
                </a:solidFill>
              </a:rPr>
              <a:t>AWGN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5930C-6119-2167-1C3D-BDD3D508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84207"/>
            <a:ext cx="4480912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B0B6A-5354-DB4A-4A1B-0D92828B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5" y="3100356"/>
            <a:ext cx="4404465" cy="3412851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0FC4351-3FD0-06AB-49B3-89D02A51DCF7}"/>
              </a:ext>
            </a:extLst>
          </p:cNvPr>
          <p:cNvSpPr/>
          <p:nvPr/>
        </p:nvSpPr>
        <p:spPr bwMode="auto">
          <a:xfrm>
            <a:off x="4045508" y="4609001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ED7964C-AA45-07BD-DE2F-435D18E78093}"/>
              </a:ext>
            </a:extLst>
          </p:cNvPr>
          <p:cNvSpPr/>
          <p:nvPr/>
        </p:nvSpPr>
        <p:spPr bwMode="auto">
          <a:xfrm>
            <a:off x="6705776" y="4151801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0775B-C861-A364-F825-33A51B8ECDD3}"/>
              </a:ext>
            </a:extLst>
          </p:cNvPr>
          <p:cNvSpPr txBox="1"/>
          <p:nvPr/>
        </p:nvSpPr>
        <p:spPr>
          <a:xfrm>
            <a:off x="6560108" y="4392789"/>
            <a:ext cx="1271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Data:</a:t>
            </a:r>
          </a:p>
          <a:p>
            <a:r>
              <a:rPr lang="en-US" sz="900" b="1" dirty="0"/>
              <a:t>-6.37dB (ideal)</a:t>
            </a:r>
          </a:p>
          <a:p>
            <a:r>
              <a:rPr lang="en-US" sz="900" b="1" dirty="0"/>
              <a:t>-4.98dB (non-ideal)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EAEEE-8757-9E0B-05B7-D095B259FADA}"/>
              </a:ext>
            </a:extLst>
          </p:cNvPr>
          <p:cNvSpPr txBox="1"/>
          <p:nvPr/>
        </p:nvSpPr>
        <p:spPr>
          <a:xfrm>
            <a:off x="3632045" y="4837601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-3.32dB (ideal)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F4135-9D71-AD35-E351-98AC35A18911}"/>
              </a:ext>
            </a:extLst>
          </p:cNvPr>
          <p:cNvSpPr txBox="1"/>
          <p:nvPr/>
        </p:nvSpPr>
        <p:spPr>
          <a:xfrm>
            <a:off x="1530908" y="282190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2us chip, no BCC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B7FF5-9545-3E6F-CC81-1CE655C03FF1}"/>
              </a:ext>
            </a:extLst>
          </p:cNvPr>
          <p:cNvSpPr txBox="1"/>
          <p:nvPr/>
        </p:nvSpPr>
        <p:spPr>
          <a:xfrm>
            <a:off x="6097391" y="2821901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9ED0E8-E097-BD01-343B-199FC9B9BD3A}"/>
              </a:ext>
            </a:extLst>
          </p:cNvPr>
          <p:cNvSpPr txBox="1"/>
          <p:nvPr/>
        </p:nvSpPr>
        <p:spPr>
          <a:xfrm>
            <a:off x="613036" y="1193281"/>
            <a:ext cx="5506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</a:t>
            </a:r>
            <a:r>
              <a:rPr lang="en-US" b="1" dirty="0"/>
              <a:t> length-48 </a:t>
            </a:r>
            <a:r>
              <a:rPr lang="en-US" dirty="0"/>
              <a:t>gives better margin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5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381000"/>
          </a:xfrm>
        </p:spPr>
        <p:txBody>
          <a:bodyPr/>
          <a:lstStyle/>
          <a:p>
            <a:r>
              <a:rPr lang="en-US" sz="2000" dirty="0"/>
              <a:t>Recap [1]: Performance of Failed Sync Detection: UL, 1Mbps, </a:t>
            </a:r>
            <a:r>
              <a:rPr lang="en-US" sz="2000" dirty="0">
                <a:solidFill>
                  <a:schemeClr val="tx1"/>
                </a:solidFill>
              </a:rPr>
              <a:t>AWGN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6A666-D322-EC6B-CE2D-6494BFA8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58" y="3033121"/>
            <a:ext cx="4484197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9EC6D-D3B0-239E-F5CD-96C3C66C6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8" y="2995815"/>
            <a:ext cx="4438650" cy="355092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CEB3718-673E-9B10-570E-5978A2E2014A}"/>
              </a:ext>
            </a:extLst>
          </p:cNvPr>
          <p:cNvSpPr/>
          <p:nvPr/>
        </p:nvSpPr>
        <p:spPr bwMode="auto">
          <a:xfrm>
            <a:off x="3847192" y="4062615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7157C-1DC3-F3DF-7D7E-275602440CE3}"/>
              </a:ext>
            </a:extLst>
          </p:cNvPr>
          <p:cNvSpPr txBox="1"/>
          <p:nvPr/>
        </p:nvSpPr>
        <p:spPr>
          <a:xfrm>
            <a:off x="3433729" y="4291215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0.73dB (ideal)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463A662-40A9-58C6-6E17-A6E52ECC6463}"/>
              </a:ext>
            </a:extLst>
          </p:cNvPr>
          <p:cNvSpPr/>
          <p:nvPr/>
        </p:nvSpPr>
        <p:spPr bwMode="auto">
          <a:xfrm>
            <a:off x="6573021" y="4062615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2D8B4-8159-6605-2108-6376EAAC2AE6}"/>
              </a:ext>
            </a:extLst>
          </p:cNvPr>
          <p:cNvSpPr txBox="1"/>
          <p:nvPr/>
        </p:nvSpPr>
        <p:spPr>
          <a:xfrm>
            <a:off x="6565506" y="4291215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</a:t>
            </a:r>
          </a:p>
          <a:p>
            <a:r>
              <a:rPr lang="en-US" sz="1000" b="1" dirty="0"/>
              <a:t>-2.71dB (ideal)</a:t>
            </a:r>
          </a:p>
          <a:p>
            <a:r>
              <a:rPr lang="en-US" sz="1000" b="1" dirty="0"/>
              <a:t>-0.9dB (non-ideal)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876FC-6B74-C606-4DF5-4AAC4D53B5CA}"/>
              </a:ext>
            </a:extLst>
          </p:cNvPr>
          <p:cNvSpPr txBox="1"/>
          <p:nvPr/>
        </p:nvSpPr>
        <p:spPr>
          <a:xfrm>
            <a:off x="1550389" y="2804521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0.5us chip, no BCC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A680C2-2EC4-6BFC-6FA6-E3275E165E97}"/>
              </a:ext>
            </a:extLst>
          </p:cNvPr>
          <p:cNvSpPr txBox="1"/>
          <p:nvPr/>
        </p:nvSpPr>
        <p:spPr>
          <a:xfrm>
            <a:off x="6116872" y="2804520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0.25us chip, BCC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249291-422D-A0E2-A1B2-1F880185B0B1}"/>
              </a:ext>
            </a:extLst>
          </p:cNvPr>
          <p:cNvSpPr txBox="1"/>
          <p:nvPr/>
        </p:nvSpPr>
        <p:spPr>
          <a:xfrm>
            <a:off x="613036" y="1193281"/>
            <a:ext cx="5506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 </a:t>
            </a:r>
            <a:r>
              <a:rPr lang="en-US" b="1" dirty="0"/>
              <a:t>length-48</a:t>
            </a:r>
            <a:r>
              <a:rPr lang="en-US" dirty="0"/>
              <a:t> gives better margin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6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Timing Error for UL Sync, 250kbps, </a:t>
            </a:r>
            <a:r>
              <a:rPr lang="en-US" sz="2400" dirty="0">
                <a:solidFill>
                  <a:schemeClr val="tx1"/>
                </a:solidFill>
              </a:rPr>
              <a:t>AWGN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DB22D-29C0-43A3-2A00-C1DC01CF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3" y="2857209"/>
            <a:ext cx="4586837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0CE2B-04C1-24D5-3A95-5EB2BE33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19400"/>
            <a:ext cx="4203616" cy="3445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0A0F07-48BE-4BD7-A094-496EC5F2D552}"/>
              </a:ext>
            </a:extLst>
          </p:cNvPr>
          <p:cNvSpPr txBox="1"/>
          <p:nvPr/>
        </p:nvSpPr>
        <p:spPr>
          <a:xfrm>
            <a:off x="603234" y="1320605"/>
            <a:ext cx="8013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Timing error is measured when 1</a:t>
            </a:r>
            <a:r>
              <a:rPr lang="en-US" baseline="30000" dirty="0"/>
              <a:t>st</a:t>
            </a:r>
            <a:r>
              <a:rPr lang="en-US" dirty="0"/>
              <a:t> hit is reached: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Based on 1</a:t>
            </a:r>
            <a:r>
              <a:rPr lang="en-US" baseline="30000" dirty="0"/>
              <a:t>st</a:t>
            </a:r>
            <a:r>
              <a:rPr lang="en-US" dirty="0"/>
              <a:t> hit position, further search main peak within 1 chip window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The timing error is calculated: true peak index – estimated peak index (assume true/genie peak is known)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Simulation results show that 1-chip search window is good enough to achieve timing accuracy within [-25%, +25%] of chip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BB789-8E4E-1504-C6D0-5905319BB5A4}"/>
              </a:ext>
            </a:extLst>
          </p:cNvPr>
          <p:cNvSpPr txBox="1"/>
          <p:nvPr/>
        </p:nvSpPr>
        <p:spPr>
          <a:xfrm>
            <a:off x="1760359" y="2609021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2us chip, no BCC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C60F9-6F93-56D5-B159-B3607EC417E0}"/>
              </a:ext>
            </a:extLst>
          </p:cNvPr>
          <p:cNvSpPr txBox="1"/>
          <p:nvPr/>
        </p:nvSpPr>
        <p:spPr>
          <a:xfrm>
            <a:off x="6326842" y="2609020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</a:t>
            </a:r>
          </a:p>
        </p:txBody>
      </p:sp>
    </p:spTree>
    <p:extLst>
      <p:ext uri="{BB962C8B-B14F-4D97-AF65-F5344CB8AC3E}">
        <p14:creationId xmlns:p14="http://schemas.microsoft.com/office/powerpoint/2010/main" val="294282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31441"/>
          </a:xfrm>
        </p:spPr>
        <p:txBody>
          <a:bodyPr/>
          <a:lstStyle/>
          <a:p>
            <a:r>
              <a:rPr lang="en-US" sz="2000" dirty="0"/>
              <a:t>Performance of Failed Sync Detection: UL, 250kbps, </a:t>
            </a:r>
            <a:r>
              <a:rPr lang="en-US" sz="2000" dirty="0">
                <a:solidFill>
                  <a:schemeClr val="accent2"/>
                </a:solidFill>
              </a:rPr>
              <a:t>B-LOS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709C2-B67F-49FF-EDE3-589A8758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68" y="2874440"/>
            <a:ext cx="4424737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325A97-C091-7F04-A22A-95191A37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1" y="2819400"/>
            <a:ext cx="4585499" cy="3788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016D9B-22FF-CB9E-DFBB-A0A81E825737}"/>
              </a:ext>
            </a:extLst>
          </p:cNvPr>
          <p:cNvSpPr txBox="1"/>
          <p:nvPr/>
        </p:nvSpPr>
        <p:spPr>
          <a:xfrm>
            <a:off x="1706531" y="2671346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2us chip, no BCC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6112C-6ACD-0CA0-762D-A96C6916CDB7}"/>
              </a:ext>
            </a:extLst>
          </p:cNvPr>
          <p:cNvSpPr txBox="1"/>
          <p:nvPr/>
        </p:nvSpPr>
        <p:spPr>
          <a:xfrm>
            <a:off x="6288019" y="2673628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44806A7-352C-D027-392A-2C1AE6C25496}"/>
              </a:ext>
            </a:extLst>
          </p:cNvPr>
          <p:cNvSpPr/>
          <p:nvPr/>
        </p:nvSpPr>
        <p:spPr bwMode="auto">
          <a:xfrm>
            <a:off x="3583714" y="4495465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F4985CD-A93A-428D-0A1B-E5055D1AD770}"/>
              </a:ext>
            </a:extLst>
          </p:cNvPr>
          <p:cNvSpPr/>
          <p:nvPr/>
        </p:nvSpPr>
        <p:spPr bwMode="auto">
          <a:xfrm>
            <a:off x="7212937" y="4516242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43D4BE-2DD7-92FB-59A3-FD72D0EA494D}"/>
              </a:ext>
            </a:extLst>
          </p:cNvPr>
          <p:cNvSpPr txBox="1"/>
          <p:nvPr/>
        </p:nvSpPr>
        <p:spPr>
          <a:xfrm>
            <a:off x="7391400" y="4545088"/>
            <a:ext cx="1271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Data: ~0.5dB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544BF6-C1C1-E920-D823-90C728BC5243}"/>
              </a:ext>
            </a:extLst>
          </p:cNvPr>
          <p:cNvSpPr txBox="1"/>
          <p:nvPr/>
        </p:nvSpPr>
        <p:spPr>
          <a:xfrm>
            <a:off x="3193413" y="4696415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2.93dB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527A0-114B-2E82-98FB-6CE4C38EB00E}"/>
              </a:ext>
            </a:extLst>
          </p:cNvPr>
          <p:cNvSpPr txBox="1"/>
          <p:nvPr/>
        </p:nvSpPr>
        <p:spPr>
          <a:xfrm>
            <a:off x="871628" y="1067719"/>
            <a:ext cx="74452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”), </a:t>
            </a:r>
            <a:r>
              <a:rPr lang="en-US" b="1" dirty="0"/>
              <a:t>same thresholds used in AWGN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</a:t>
            </a:r>
            <a:r>
              <a:rPr lang="en-US" b="1" dirty="0"/>
              <a:t> length-48 </a:t>
            </a:r>
            <a:r>
              <a:rPr lang="en-US" dirty="0"/>
              <a:t>gives better margin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6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000" dirty="0"/>
              <a:t>Performance of Failed Sync Detection: UL, 1Mbps, </a:t>
            </a:r>
            <a:r>
              <a:rPr lang="en-US" sz="2000" dirty="0">
                <a:solidFill>
                  <a:schemeClr val="accent2"/>
                </a:solidFill>
              </a:rPr>
              <a:t>B-LOS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E99F5-884A-57A6-6369-504CA5D8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5" y="2846861"/>
            <a:ext cx="4622132" cy="3670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029599-370A-3CF7-D7A9-4B21C507F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67" y="2908501"/>
            <a:ext cx="4369022" cy="3644972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C539311-476C-8A91-2D69-1829E00FEDDE}"/>
              </a:ext>
            </a:extLst>
          </p:cNvPr>
          <p:cNvSpPr/>
          <p:nvPr/>
        </p:nvSpPr>
        <p:spPr bwMode="auto">
          <a:xfrm>
            <a:off x="4179022" y="4447523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52BC5F-C14D-F278-E245-0D2F66783521}"/>
              </a:ext>
            </a:extLst>
          </p:cNvPr>
          <p:cNvSpPr/>
          <p:nvPr/>
        </p:nvSpPr>
        <p:spPr bwMode="auto">
          <a:xfrm>
            <a:off x="7657966" y="4531861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F3B31-D9DF-4CF6-6A1C-8BF02C49D0A4}"/>
              </a:ext>
            </a:extLst>
          </p:cNvPr>
          <p:cNvSpPr txBox="1"/>
          <p:nvPr/>
        </p:nvSpPr>
        <p:spPr>
          <a:xfrm>
            <a:off x="7836429" y="4560707"/>
            <a:ext cx="1271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Data: ~4.5dB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4EF60-8076-09BB-D61B-75B5DB3F3426}"/>
              </a:ext>
            </a:extLst>
          </p:cNvPr>
          <p:cNvSpPr txBox="1"/>
          <p:nvPr/>
        </p:nvSpPr>
        <p:spPr>
          <a:xfrm>
            <a:off x="3788721" y="4648473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~7dB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4C594-94A2-4998-3797-E82F224DAF3F}"/>
              </a:ext>
            </a:extLst>
          </p:cNvPr>
          <p:cNvSpPr txBox="1"/>
          <p:nvPr/>
        </p:nvSpPr>
        <p:spPr>
          <a:xfrm>
            <a:off x="1659532" y="2704498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0.5us chip, no BCC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39A55C-2239-AEAC-53C6-CBC2C38ED97E}"/>
              </a:ext>
            </a:extLst>
          </p:cNvPr>
          <p:cNvSpPr txBox="1"/>
          <p:nvPr/>
        </p:nvSpPr>
        <p:spPr>
          <a:xfrm>
            <a:off x="6226015" y="2704497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0.25us chip, BCC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C9EEE-CA5C-684E-C359-224B6908BDF2}"/>
              </a:ext>
            </a:extLst>
          </p:cNvPr>
          <p:cNvSpPr txBox="1"/>
          <p:nvPr/>
        </p:nvSpPr>
        <p:spPr>
          <a:xfrm>
            <a:off x="849378" y="1150010"/>
            <a:ext cx="74452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”), </a:t>
            </a:r>
            <a:r>
              <a:rPr lang="en-US" b="1" dirty="0"/>
              <a:t>same thresholds used in AWGN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</a:t>
            </a:r>
            <a:r>
              <a:rPr lang="en-US" b="1" dirty="0"/>
              <a:t> length-48 </a:t>
            </a:r>
            <a:r>
              <a:rPr lang="en-US" dirty="0"/>
              <a:t>gives better margin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1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000" dirty="0"/>
              <a:t>Performance of Failed Sync Detection: UL, 250kbps, </a:t>
            </a:r>
            <a:r>
              <a:rPr lang="en-US" sz="2000" dirty="0">
                <a:solidFill>
                  <a:schemeClr val="accent2"/>
                </a:solidFill>
              </a:rPr>
              <a:t>D-NLOS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7CFCB-F7EB-6674-9261-49EA6AFA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049589"/>
            <a:ext cx="4570413" cy="3508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740066-AAB6-2878-4B73-CE5099A3F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4262461" cy="343402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475BF18-EAEC-DFD9-7D24-B2FEA3E6117F}"/>
              </a:ext>
            </a:extLst>
          </p:cNvPr>
          <p:cNvSpPr/>
          <p:nvPr/>
        </p:nvSpPr>
        <p:spPr bwMode="auto">
          <a:xfrm>
            <a:off x="4271200" y="4606258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FC4468B-8347-B54B-F2FA-428EEEB7EB0A}"/>
              </a:ext>
            </a:extLst>
          </p:cNvPr>
          <p:cNvSpPr/>
          <p:nvPr/>
        </p:nvSpPr>
        <p:spPr bwMode="auto">
          <a:xfrm>
            <a:off x="7086600" y="4654808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F42EF-FB52-ADCD-0C5C-A5A9F2BE0308}"/>
              </a:ext>
            </a:extLst>
          </p:cNvPr>
          <p:cNvSpPr txBox="1"/>
          <p:nvPr/>
        </p:nvSpPr>
        <p:spPr>
          <a:xfrm>
            <a:off x="7265063" y="4683654"/>
            <a:ext cx="1271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Data: ~-2dB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4444E-458A-FD47-BEF1-6A3A06013138}"/>
              </a:ext>
            </a:extLst>
          </p:cNvPr>
          <p:cNvSpPr txBox="1"/>
          <p:nvPr/>
        </p:nvSpPr>
        <p:spPr>
          <a:xfrm>
            <a:off x="3880899" y="4807208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&lt;1dB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900077-E568-8F86-9276-B78C5C42F593}"/>
              </a:ext>
            </a:extLst>
          </p:cNvPr>
          <p:cNvSpPr txBox="1"/>
          <p:nvPr/>
        </p:nvSpPr>
        <p:spPr>
          <a:xfrm>
            <a:off x="1743112" y="2929583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2us chip, no BCC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E38FF0-3F2D-2643-32D4-B5C98E9C9423}"/>
              </a:ext>
            </a:extLst>
          </p:cNvPr>
          <p:cNvSpPr txBox="1"/>
          <p:nvPr/>
        </p:nvSpPr>
        <p:spPr>
          <a:xfrm>
            <a:off x="6324600" y="2931865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69288-D71E-DDB7-44F8-8CD50745C606}"/>
              </a:ext>
            </a:extLst>
          </p:cNvPr>
          <p:cNvSpPr txBox="1"/>
          <p:nvPr/>
        </p:nvSpPr>
        <p:spPr>
          <a:xfrm>
            <a:off x="849378" y="1257942"/>
            <a:ext cx="74452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”), </a:t>
            </a:r>
            <a:r>
              <a:rPr lang="en-US" b="1" dirty="0"/>
              <a:t>same thresholds used in AWGN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</a:t>
            </a:r>
            <a:r>
              <a:rPr lang="en-US" b="1" dirty="0"/>
              <a:t> length-48 </a:t>
            </a:r>
            <a:r>
              <a:rPr lang="en-US" dirty="0"/>
              <a:t>gives better margin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4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07777"/>
          </a:xfrm>
        </p:spPr>
        <p:txBody>
          <a:bodyPr/>
          <a:lstStyle/>
          <a:p>
            <a:r>
              <a:rPr lang="en-US" sz="2000" dirty="0"/>
              <a:t>Performance of Failed Sync Detection: UL, 250kbps, </a:t>
            </a:r>
            <a:r>
              <a:rPr lang="en-US" sz="2000" dirty="0">
                <a:solidFill>
                  <a:schemeClr val="accent2"/>
                </a:solidFill>
              </a:rPr>
              <a:t>D-NLOS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30437-825E-807E-7581-BD32DE79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63525"/>
            <a:ext cx="4508463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50348-F9B9-19A5-A3F2-68124B2E1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758034"/>
            <a:ext cx="4572265" cy="373929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B6726A-4B60-9823-7D7F-A233C8072751}"/>
              </a:ext>
            </a:extLst>
          </p:cNvPr>
          <p:cNvSpPr/>
          <p:nvPr/>
        </p:nvSpPr>
        <p:spPr bwMode="auto">
          <a:xfrm>
            <a:off x="4112388" y="4391375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D1C2715-6B40-449B-4AAA-61A4AA27FAB4}"/>
              </a:ext>
            </a:extLst>
          </p:cNvPr>
          <p:cNvSpPr/>
          <p:nvPr/>
        </p:nvSpPr>
        <p:spPr bwMode="auto">
          <a:xfrm>
            <a:off x="8253599" y="4411079"/>
            <a:ext cx="152400" cy="2286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DA0302-B62B-3BA7-3D99-38C854D572FD}"/>
              </a:ext>
            </a:extLst>
          </p:cNvPr>
          <p:cNvSpPr txBox="1"/>
          <p:nvPr/>
        </p:nvSpPr>
        <p:spPr>
          <a:xfrm>
            <a:off x="8432062" y="4439925"/>
            <a:ext cx="864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Data: ~6.5dB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4C373-83E6-62AE-BC8B-B74655C8E32B}"/>
              </a:ext>
            </a:extLst>
          </p:cNvPr>
          <p:cNvSpPr txBox="1"/>
          <p:nvPr/>
        </p:nvSpPr>
        <p:spPr>
          <a:xfrm>
            <a:off x="3722087" y="4592325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Data: &lt;1dB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0831B-1B17-C283-DEBF-E6CD246E1E08}"/>
              </a:ext>
            </a:extLst>
          </p:cNvPr>
          <p:cNvSpPr txBox="1"/>
          <p:nvPr/>
        </p:nvSpPr>
        <p:spPr>
          <a:xfrm>
            <a:off x="1658637" y="2600620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0.5us chip, no BCC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CEED0-1229-AE0E-9354-3DC4D9E2BD03}"/>
              </a:ext>
            </a:extLst>
          </p:cNvPr>
          <p:cNvSpPr txBox="1"/>
          <p:nvPr/>
        </p:nvSpPr>
        <p:spPr>
          <a:xfrm>
            <a:off x="6225120" y="2600619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0.25us chip, BCC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9F36A-5BF4-9B48-3981-A2C2E01B75D4}"/>
              </a:ext>
            </a:extLst>
          </p:cNvPr>
          <p:cNvSpPr txBox="1"/>
          <p:nvPr/>
        </p:nvSpPr>
        <p:spPr>
          <a:xfrm>
            <a:off x="808356" y="1115149"/>
            <a:ext cx="74452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Failed Detect: threshold check failed (i.e. failed to meet “&gt; </a:t>
            </a:r>
            <a:r>
              <a:rPr lang="en-US" dirty="0" err="1"/>
              <a:t>detTh</a:t>
            </a:r>
            <a:r>
              <a:rPr lang="en-US" dirty="0"/>
              <a:t>”), </a:t>
            </a:r>
            <a:r>
              <a:rPr lang="en-US" b="1" dirty="0"/>
              <a:t>same thresholds used in AWGN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Sequence length-16, 24, 32, 48, 64 are considered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no-BCC: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sync sequence length-16 reserves enough margin vs data SNR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 BCC: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sequence</a:t>
            </a:r>
            <a:r>
              <a:rPr lang="en-US" b="1" dirty="0"/>
              <a:t> length-48 </a:t>
            </a:r>
            <a:r>
              <a:rPr lang="en-US" dirty="0"/>
              <a:t>gives better margin vs data SNR requirements;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length-32</a:t>
            </a:r>
            <a:r>
              <a:rPr lang="en-US" dirty="0"/>
              <a:t> may work for practical cases with data under non-ideal timing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0340"/>
            <a:ext cx="8610600" cy="4495800"/>
          </a:xfrm>
        </p:spPr>
        <p:txBody>
          <a:bodyPr/>
          <a:lstStyle/>
          <a:p>
            <a:r>
              <a:rPr lang="en-US" dirty="0"/>
              <a:t>In July IEEE meeting, we present &amp;  shared our studies for the following two parts [1]: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Part-I:  Baseline data PER performance simulations (on AWGN)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Part-II: Sync field design studies &amp; simulations for DL/UL non-backscatter</a:t>
            </a:r>
          </a:p>
          <a:p>
            <a:pPr lvl="1"/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 this presentation, we will focus on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sync sequence design for UL active (non-backscatter)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cases: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Revisit previous studies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Share more simulation results under multipath fading channels (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B-LOS, D-NLOS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2566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Timing Error for UL Sync, 250kbps, </a:t>
            </a:r>
            <a:r>
              <a:rPr lang="en-US" sz="2400" dirty="0">
                <a:solidFill>
                  <a:schemeClr val="accent2"/>
                </a:solidFill>
              </a:rPr>
              <a:t>B-LOS/D-NLOS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46513-6C87-0ECD-1093-13F3E3288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3" y="3030371"/>
            <a:ext cx="4095478" cy="3348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DF1B1-A2B4-E68D-4F19-B26C960C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30371"/>
            <a:ext cx="4159716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2EDD66-10E2-373A-2E42-F29D7BCF1C71}"/>
              </a:ext>
            </a:extLst>
          </p:cNvPr>
          <p:cNvSpPr txBox="1"/>
          <p:nvPr/>
        </p:nvSpPr>
        <p:spPr>
          <a:xfrm>
            <a:off x="1752600" y="281940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BCC, B-LOS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EB3AB-2247-8A86-9B0B-ECFE114EF15D}"/>
              </a:ext>
            </a:extLst>
          </p:cNvPr>
          <p:cNvSpPr txBox="1"/>
          <p:nvPr/>
        </p:nvSpPr>
        <p:spPr>
          <a:xfrm>
            <a:off x="5943600" y="2819400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1us chip, BCC, D-NLOS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238ED-4376-7C3D-B4EA-01A19F253FCC}"/>
              </a:ext>
            </a:extLst>
          </p:cNvPr>
          <p:cNvSpPr txBox="1"/>
          <p:nvPr/>
        </p:nvSpPr>
        <p:spPr>
          <a:xfrm>
            <a:off x="603234" y="1320605"/>
            <a:ext cx="8013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Timing error is measured when 1</a:t>
            </a:r>
            <a:r>
              <a:rPr lang="en-US" baseline="30000" dirty="0"/>
              <a:t>st</a:t>
            </a:r>
            <a:r>
              <a:rPr lang="en-US" dirty="0"/>
              <a:t> hit is reached: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Based on 1</a:t>
            </a:r>
            <a:r>
              <a:rPr lang="en-US" baseline="30000" dirty="0"/>
              <a:t>st</a:t>
            </a:r>
            <a:r>
              <a:rPr lang="en-US" dirty="0"/>
              <a:t> hit position, further search main peak within 1 chip window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The timing error is calculated: true peak index – estimated peak index (assume true/genie peak is known)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Simulation results show that 1-chip search window is good enough to achieve timing accuracy within [-25%, +25%] of chip</a:t>
            </a:r>
          </a:p>
        </p:txBody>
      </p:sp>
    </p:spTree>
    <p:extLst>
      <p:ext uri="{BB962C8B-B14F-4D97-AF65-F5344CB8AC3E}">
        <p14:creationId xmlns:p14="http://schemas.microsoft.com/office/powerpoint/2010/main" val="115771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In this contribution, we shared our studies &amp; simulations for UL sync design for active (non-backscatter) transmission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More PER simulations further confirm BCC provides significant gains for UL active transmissions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Sync sequence requires length &gt;= 32 for UL data with BCC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Length-48 is preferred with better margin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Length-48 sync sequence can be constructed by repeating length-24 base sequence twice, i.e. S</a:t>
            </a:r>
            <a:r>
              <a:rPr lang="en-US" sz="1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48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= [S</a:t>
            </a:r>
            <a:r>
              <a:rPr lang="en-US" sz="1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24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S</a:t>
            </a:r>
            <a:r>
              <a:rPr lang="en-US" sz="1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24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</a:p>
          <a:p>
            <a:pPr lvl="1"/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894350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dirty="0"/>
              <a:t>Reference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EF4C1-5E31-E06D-B5FB-2047275CBA96}"/>
              </a:ext>
            </a:extLst>
          </p:cNvPr>
          <p:cNvSpPr txBox="1"/>
          <p:nvPr/>
        </p:nvSpPr>
        <p:spPr>
          <a:xfrm>
            <a:off x="445923" y="1676400"/>
            <a:ext cx="8621877" cy="388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/>
              <a:t>[1]. 11-25-1223-00-00bp-sync-field-design-discussion, by Shengquan Hu, </a:t>
            </a:r>
            <a:r>
              <a:rPr lang="en-US" sz="1600" dirty="0" err="1"/>
              <a:t>etc</a:t>
            </a:r>
            <a:endParaRPr lang="en-US" sz="1600" dirty="0"/>
          </a:p>
          <a:p>
            <a:r>
              <a:rPr lang="en-US" sz="1600" dirty="0"/>
              <a:t>[2]. 11-25-0798-00-00bp-amp-ook-simulation-methodology-and-baseline-results, by </a:t>
            </a:r>
            <a:r>
              <a:rPr lang="en-US" sz="1600" dirty="0" err="1"/>
              <a:t>Ruai</a:t>
            </a:r>
            <a:r>
              <a:rPr lang="en-US" sz="1600" dirty="0"/>
              <a:t> Cao, </a:t>
            </a:r>
            <a:r>
              <a:rPr lang="en-US" sz="1600" dirty="0" err="1"/>
              <a:t>etc</a:t>
            </a:r>
            <a:endParaRPr lang="en-US" sz="1600" dirty="0"/>
          </a:p>
          <a:p>
            <a:r>
              <a:rPr lang="en-US" sz="1600" dirty="0"/>
              <a:t>[3]. 11-25-1002r0, </a:t>
            </a:r>
            <a:r>
              <a:rPr lang="en-US" sz="1600" dirty="0">
                <a:cs typeface="Calibri" panose="020F0502020204030204" pitchFamily="34" charset="0"/>
              </a:rPr>
              <a:t>Comparison between FEC/no-FEC for UL of active TX AMP STA, </a:t>
            </a:r>
            <a:r>
              <a:rPr lang="en-US" sz="1600" dirty="0" err="1"/>
              <a:t>Amichai</a:t>
            </a:r>
            <a:r>
              <a:rPr lang="en-US" sz="1600" dirty="0"/>
              <a:t> </a:t>
            </a:r>
            <a:r>
              <a:rPr lang="en-US" sz="1600" dirty="0" err="1"/>
              <a:t>Sanderovich</a:t>
            </a:r>
            <a:r>
              <a:rPr lang="en-US" sz="1600" dirty="0"/>
              <a:t>, et al</a:t>
            </a:r>
          </a:p>
          <a:p>
            <a:r>
              <a:rPr lang="en-US" sz="1600" dirty="0"/>
              <a:t>[4]. 11-25-1215r0, Discussion on AMP Active Transmission, By Alice Chen, </a:t>
            </a:r>
            <a:r>
              <a:rPr lang="en-US" sz="1600" dirty="0" err="1"/>
              <a:t>etc</a:t>
            </a:r>
            <a:endParaRPr lang="en-US" sz="1600" dirty="0"/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1564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SP#1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 to 802.11bp SFD?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Uplink Sync Field Transmission from a non-Backscatter STA </a:t>
            </a:r>
            <a:r>
              <a:rPr lang="en-US" dirty="0"/>
              <a:t>for all data rates shall have a length 48</a:t>
            </a:r>
          </a:p>
          <a:p>
            <a:pPr lvl="1"/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46950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SP#2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96" y="1210340"/>
            <a:ext cx="8533004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you agree to add the followings to 802.11bp SFD?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Length-48 sync sequence for UL non-backscatter transmission is constructed by repeating length-24 base sequence twice, i.e. S</a:t>
            </a:r>
            <a:r>
              <a:rPr lang="en-US" sz="1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48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= [S</a:t>
            </a:r>
            <a:r>
              <a:rPr lang="en-US" sz="1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24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S</a:t>
            </a:r>
            <a:r>
              <a:rPr lang="en-US" sz="1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24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The length-24 base sequence is given as below:</a:t>
            </a:r>
          </a:p>
          <a:p>
            <a:pPr lvl="1"/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F614D-3CCE-C787-3E82-0AFC515FE03C}"/>
              </a:ext>
            </a:extLst>
          </p:cNvPr>
          <p:cNvSpPr txBox="1"/>
          <p:nvPr/>
        </p:nvSpPr>
        <p:spPr>
          <a:xfrm>
            <a:off x="1611121" y="2590800"/>
            <a:ext cx="69328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</a:t>
            </a:r>
            <a:r>
              <a:rPr lang="en-US" sz="1600" baseline="-25000" dirty="0"/>
              <a:t>24</a:t>
            </a:r>
            <a:r>
              <a:rPr lang="en-US" sz="1600" dirty="0"/>
              <a:t>=[1,  1,  1,  1,  1,  0,  1,  0,  0,  1,  1,  0,  0,  1,  1,  0,  0,  0,  0,  1,  0,  1,  0,  0]</a:t>
            </a:r>
          </a:p>
        </p:txBody>
      </p:sp>
    </p:spTree>
    <p:extLst>
      <p:ext uri="{BB962C8B-B14F-4D97-AF65-F5344CB8AC3E}">
        <p14:creationId xmlns:p14="http://schemas.microsoft.com/office/powerpoint/2010/main" val="405741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UL Performance Summary &amp; Comparison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C07F0-6ACF-8295-54B4-EE466C153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42127"/>
              </p:ext>
            </p:extLst>
          </p:nvPr>
        </p:nvGraphicFramePr>
        <p:xfrm>
          <a:off x="1213720" y="2209800"/>
          <a:ext cx="65278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2896616627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3141703513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326564757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2480538232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298972364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9582694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651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Pulse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-3.50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-2.60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8122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8091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5922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307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066F7B-C911-05C4-9FD0-EA142D9A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33322"/>
              </p:ext>
            </p:extLst>
          </p:nvPr>
        </p:nvGraphicFramePr>
        <p:xfrm>
          <a:off x="1213720" y="4156393"/>
          <a:ext cx="65278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507156090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842275278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235369722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3448683354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44563883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1271256912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194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Ideal Timing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152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Pulse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-9.30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-7.40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-3.30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8305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-9.31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-8.42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-1.88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1776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 [1]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-7.30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-2.90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33699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MTK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-9.19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-7.63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403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B48519-9507-940E-6239-B51BBA5F9BDB}"/>
              </a:ext>
            </a:extLst>
          </p:cNvPr>
          <p:cNvSpPr txBox="1"/>
          <p:nvPr/>
        </p:nvSpPr>
        <p:spPr>
          <a:xfrm>
            <a:off x="914400" y="1351230"/>
            <a:ext cx="632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Except for a couple of cases, basically aligned with the results in Ref [2]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AWGN</a:t>
            </a:r>
          </a:p>
        </p:txBody>
      </p:sp>
    </p:spTree>
    <p:extLst>
      <p:ext uri="{BB962C8B-B14F-4D97-AF65-F5344CB8AC3E}">
        <p14:creationId xmlns:p14="http://schemas.microsoft.com/office/powerpoint/2010/main" val="385870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685800"/>
            <a:ext cx="8473510" cy="381000"/>
          </a:xfrm>
        </p:spPr>
        <p:txBody>
          <a:bodyPr/>
          <a:lstStyle/>
          <a:p>
            <a:r>
              <a:rPr lang="en-US" sz="2400" dirty="0"/>
              <a:t>Recap [1]: Performance Evaluation of UL Active Tx with BCC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C07F0-6ACF-8295-54B4-EE466C153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58315"/>
              </p:ext>
            </p:extLst>
          </p:nvPr>
        </p:nvGraphicFramePr>
        <p:xfrm>
          <a:off x="1346200" y="3305197"/>
          <a:ext cx="65278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2896616627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3141703513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326564757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2480538232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298972364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9582694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651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BCC off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-3.32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-2.84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5922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BCC 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742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B48519-9507-940E-6239-B51BBA5F9BDB}"/>
              </a:ext>
            </a:extLst>
          </p:cNvPr>
          <p:cNvSpPr txBox="1"/>
          <p:nvPr/>
        </p:nvSpPr>
        <p:spPr>
          <a:xfrm>
            <a:off x="609600" y="1217863"/>
            <a:ext cx="8168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BCC was proposed in [3, 4] for UL Active (non-backscatter)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We evaluate BCC performance for UL active Tx with the following settings in the simulations: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K=7, R=1/2, same encoding polynomial as defined in 802.11n, </a:t>
            </a:r>
            <a:r>
              <a:rPr lang="en-US" sz="1600" dirty="0" err="1"/>
              <a:t>etc</a:t>
            </a: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Both hard decision &amp; soft decision are considered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non-coherent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Other settings are same as non-BCC UL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Simulations show the significant gains with BCC vs w/o BCC </a:t>
            </a:r>
            <a:r>
              <a:rPr lang="en-US" sz="1600" b="1" dirty="0">
                <a:solidFill>
                  <a:srgbClr val="0070C0"/>
                </a:solidFill>
              </a:rPr>
              <a:t>for AWGN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28EDE-D1D0-3404-9317-DC520E3AA41B}"/>
              </a:ext>
            </a:extLst>
          </p:cNvPr>
          <p:cNvSpPr txBox="1"/>
          <p:nvPr/>
        </p:nvSpPr>
        <p:spPr>
          <a:xfrm>
            <a:off x="609600" y="4943089"/>
            <a:ext cx="650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2~3dB performance gains are observed for UL data with BCC</a:t>
            </a:r>
          </a:p>
        </p:txBody>
      </p:sp>
    </p:spTree>
    <p:extLst>
      <p:ext uri="{BB962C8B-B14F-4D97-AF65-F5344CB8AC3E}">
        <p14:creationId xmlns:p14="http://schemas.microsoft.com/office/powerpoint/2010/main" val="410786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5800"/>
            <a:ext cx="8092511" cy="381000"/>
          </a:xfrm>
        </p:spPr>
        <p:txBody>
          <a:bodyPr/>
          <a:lstStyle/>
          <a:p>
            <a:r>
              <a:rPr lang="en-US" sz="2000" dirty="0"/>
              <a:t>Performance Evaluation of UL Active Tx for Fading Channels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C07F0-6ACF-8295-54B4-EE466C153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67969"/>
              </p:ext>
            </p:extLst>
          </p:nvPr>
        </p:nvGraphicFramePr>
        <p:xfrm>
          <a:off x="1374463" y="2498088"/>
          <a:ext cx="65278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2896616627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3141703513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326564757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2480538232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298972364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9582694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651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BCC off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5922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BCC 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7423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E20634-0E75-C4FC-D533-C880BE7C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94772"/>
              </p:ext>
            </p:extLst>
          </p:nvPr>
        </p:nvGraphicFramePr>
        <p:xfrm>
          <a:off x="1337887" y="4114800"/>
          <a:ext cx="65278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86">
                  <a:extLst>
                    <a:ext uri="{9D8B030D-6E8A-4147-A177-3AD203B41FA5}">
                      <a16:colId xmlns:a16="http://schemas.microsoft.com/office/drawing/2014/main" val="2896616627"/>
                    </a:ext>
                  </a:extLst>
                </a:gridCol>
                <a:gridCol w="1002915">
                  <a:extLst>
                    <a:ext uri="{9D8B030D-6E8A-4147-A177-3AD203B41FA5}">
                      <a16:colId xmlns:a16="http://schemas.microsoft.com/office/drawing/2014/main" val="3141703513"/>
                    </a:ext>
                  </a:extLst>
                </a:gridCol>
                <a:gridCol w="938021">
                  <a:extLst>
                    <a:ext uri="{9D8B030D-6E8A-4147-A177-3AD203B41FA5}">
                      <a16:colId xmlns:a16="http://schemas.microsoft.com/office/drawing/2014/main" val="3265647579"/>
                    </a:ext>
                  </a:extLst>
                </a:gridCol>
                <a:gridCol w="1044212">
                  <a:extLst>
                    <a:ext uri="{9D8B030D-6E8A-4147-A177-3AD203B41FA5}">
                      <a16:colId xmlns:a16="http://schemas.microsoft.com/office/drawing/2014/main" val="2480538232"/>
                    </a:ext>
                  </a:extLst>
                </a:gridCol>
                <a:gridCol w="911473">
                  <a:extLst>
                    <a:ext uri="{9D8B030D-6E8A-4147-A177-3AD203B41FA5}">
                      <a16:colId xmlns:a16="http://schemas.microsoft.com/office/drawing/2014/main" val="2989723640"/>
                    </a:ext>
                  </a:extLst>
                </a:gridCol>
                <a:gridCol w="1274293">
                  <a:extLst>
                    <a:ext uri="{9D8B030D-6E8A-4147-A177-3AD203B41FA5}">
                      <a16:colId xmlns:a16="http://schemas.microsoft.com/office/drawing/2014/main" val="95826947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waveform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platform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250kbps,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1Mbps, non-coherent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non-Ideal Timing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651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OFDM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BCC off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5922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effectLst/>
                        </a:rPr>
                        <a:t>BCC 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742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B2A026-B9C7-95C8-C619-DC3267EE5F39}"/>
              </a:ext>
            </a:extLst>
          </p:cNvPr>
          <p:cNvSpPr txBox="1"/>
          <p:nvPr/>
        </p:nvSpPr>
        <p:spPr>
          <a:xfrm>
            <a:off x="841062" y="2117088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B-LOS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4ABD0-8FDA-C6F1-EEC4-C46E19AC85D7}"/>
              </a:ext>
            </a:extLst>
          </p:cNvPr>
          <p:cNvSpPr txBox="1"/>
          <p:nvPr/>
        </p:nvSpPr>
        <p:spPr>
          <a:xfrm>
            <a:off x="919852" y="3755231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D-NLOS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37D5F-5D1D-9BBE-B1F1-339709E27687}"/>
              </a:ext>
            </a:extLst>
          </p:cNvPr>
          <p:cNvSpPr txBox="1"/>
          <p:nvPr/>
        </p:nvSpPr>
        <p:spPr>
          <a:xfrm>
            <a:off x="845762" y="1115568"/>
            <a:ext cx="3978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Fading channels: </a:t>
            </a:r>
            <a:r>
              <a:rPr lang="en-US" b="1" dirty="0">
                <a:solidFill>
                  <a:schemeClr val="accent2"/>
                </a:solidFill>
              </a:rPr>
              <a:t>B-LOS; D-NLOS</a:t>
            </a:r>
            <a:r>
              <a:rPr lang="en-US" b="1" dirty="0">
                <a:solidFill>
                  <a:srgbClr val="0070C0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Long term normalization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Ideal timing and Non-ideal timing with bit-retiming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as previous baseline simulations with 100bits packet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Non-BCC and BCC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A7280-478A-4D0C-E101-3F0C5D3D47D9}"/>
              </a:ext>
            </a:extLst>
          </p:cNvPr>
          <p:cNvSpPr txBox="1"/>
          <p:nvPr/>
        </p:nvSpPr>
        <p:spPr>
          <a:xfrm>
            <a:off x="615765" y="5479872"/>
            <a:ext cx="81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Same as AWGN, 2~3dB performance gains are observed with BCC for multipath fading channels</a:t>
            </a:r>
          </a:p>
        </p:txBody>
      </p:sp>
    </p:spTree>
    <p:extLst>
      <p:ext uri="{BB962C8B-B14F-4D97-AF65-F5344CB8AC3E}">
        <p14:creationId xmlns:p14="http://schemas.microsoft.com/office/powerpoint/2010/main" val="89988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0740"/>
            <a:ext cx="8686800" cy="770860"/>
          </a:xfrm>
        </p:spPr>
        <p:txBody>
          <a:bodyPr/>
          <a:lstStyle/>
          <a:p>
            <a:r>
              <a:rPr lang="en-US" sz="2000" dirty="0"/>
              <a:t>Recap [1]: General Considerations of  UL Sync Sequence Design for Active Transmission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3FFC8A-2AA6-F9E0-712E-CFE056FD7D21}"/>
                  </a:ext>
                </a:extLst>
              </p:cNvPr>
              <p:cNvSpPr txBox="1"/>
              <p:nvPr/>
            </p:nvSpPr>
            <p:spPr>
              <a:xfrm>
                <a:off x="609600" y="1536174"/>
                <a:ext cx="814228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General guideline and criteria for SYNC sequence design :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Use the same Sequence for all Data Rates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No Manchester coded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Good auto-correlation with minimizing the sidelobes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Minimize the width of the main peak, or steeper main peak slope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&lt;= 3 OFF for 2us chip duration or &lt;= 7 OFF for 1us chip duration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Balanced number of 0 &amp; 1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Starting with value 1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Base Sync sequences with length 16, 24, 32 are considered in this study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Longer Sync sequence with length 48 and 64 are also studied: 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</m:sSub>
                  </m:oMath>
                </a14:m>
                <a:r>
                  <a:rPr lang="en-US" sz="16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sz="1600" dirty="0"/>
                  <a:t> ]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b>
                    </m:sSub>
                  </m:oMath>
                </a14:m>
                <a:r>
                  <a:rPr lang="en-US" sz="16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en-US" sz="1600" dirty="0"/>
                  <a:t> ]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3FFC8A-2AA6-F9E0-712E-CFE056FD7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36174"/>
                <a:ext cx="8142287" cy="3785652"/>
              </a:xfrm>
              <a:prstGeom prst="rect">
                <a:avLst/>
              </a:prstGeom>
              <a:blipFill>
                <a:blip r:embed="rId2"/>
                <a:stretch>
                  <a:fillRect l="-299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5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Base Sync Sequence with Length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60AD9-9B47-EE7B-883A-C6D01A3C72AA}"/>
              </a:ext>
            </a:extLst>
          </p:cNvPr>
          <p:cNvSpPr txBox="1"/>
          <p:nvPr/>
        </p:nvSpPr>
        <p:spPr>
          <a:xfrm>
            <a:off x="1327485" y="1476625"/>
            <a:ext cx="6172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S16,2=1   1     1     1     0     1     1     0     0     0     1     0     1     0     0     0</a:t>
            </a:r>
          </a:p>
          <a:p>
            <a:r>
              <a:rPr lang="en-US" sz="1100" dirty="0"/>
              <a:t>S16,3=1   0     1     1     1     1     0     0     0     1     1     0     0     1     0     0</a:t>
            </a:r>
          </a:p>
          <a:p>
            <a:r>
              <a:rPr lang="en-US" sz="1100" dirty="0"/>
              <a:t>S16,4=1   1     0     1     0     1     0     1     1     0     1     1     0     0     0    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BC17F-D669-04F4-2B51-B832FC5256DD}"/>
              </a:ext>
            </a:extLst>
          </p:cNvPr>
          <p:cNvSpPr txBox="1"/>
          <p:nvPr/>
        </p:nvSpPr>
        <p:spPr>
          <a:xfrm>
            <a:off x="1295400" y="2169924"/>
            <a:ext cx="490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S16,1~4 for Sync length-16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S16,2~4 can be used as base seq to construct Sync length 32 with [S</a:t>
            </a:r>
            <a:r>
              <a:rPr lang="en-US" baseline="-25000" dirty="0"/>
              <a:t>16</a:t>
            </a:r>
            <a:r>
              <a:rPr lang="en-US" dirty="0"/>
              <a:t>,S</a:t>
            </a:r>
            <a:r>
              <a:rPr lang="en-US" baseline="-25000" dirty="0"/>
              <a:t>16</a:t>
            </a:r>
            <a:r>
              <a:rPr lang="en-US" dirty="0"/>
              <a:t>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C77C76-F0E7-AE58-2E42-E7C7196C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08" y="2950197"/>
            <a:ext cx="3953836" cy="3103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0B5EA1-06E3-25D6-355A-93AA9A08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16669"/>
            <a:ext cx="3788958" cy="3103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11E971-A671-3EF1-9C76-2E12CE32966C}"/>
              </a:ext>
            </a:extLst>
          </p:cNvPr>
          <p:cNvSpPr txBox="1"/>
          <p:nvPr/>
        </p:nvSpPr>
        <p:spPr>
          <a:xfrm>
            <a:off x="1322832" y="1272924"/>
            <a:ext cx="50576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S16,1=1   1     0     1     1     1     0     0     0     1     0     1     0     0     1    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63978-A67D-CAC6-46C5-E100D0976932}"/>
              </a:ext>
            </a:extLst>
          </p:cNvPr>
          <p:cNvSpPr txBox="1"/>
          <p:nvPr/>
        </p:nvSpPr>
        <p:spPr>
          <a:xfrm>
            <a:off x="2334761" y="6053834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S16,1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1FDD2-7284-7397-42DB-A1A3E653AF59}"/>
              </a:ext>
            </a:extLst>
          </p:cNvPr>
          <p:cNvSpPr txBox="1"/>
          <p:nvPr/>
        </p:nvSpPr>
        <p:spPr>
          <a:xfrm>
            <a:off x="6806614" y="597086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</a:t>
            </a:r>
            <a:r>
              <a:rPr lang="en-US" b="1" baseline="-25000" dirty="0"/>
              <a:t>16,2</a:t>
            </a:r>
            <a:r>
              <a:rPr lang="en-US" b="1" dirty="0"/>
              <a:t>, S</a:t>
            </a:r>
            <a:r>
              <a:rPr lang="en-US" b="1" baseline="-25000" dirty="0"/>
              <a:t>16,2</a:t>
            </a:r>
            <a:r>
              <a:rPr lang="en-US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399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Base Sync Sequence with Length 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48CBA-BFEC-88EB-881A-5FCD4B0D9780}"/>
              </a:ext>
            </a:extLst>
          </p:cNvPr>
          <p:cNvSpPr txBox="1"/>
          <p:nvPr/>
        </p:nvSpPr>
        <p:spPr>
          <a:xfrm>
            <a:off x="914400" y="1276789"/>
            <a:ext cx="655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S24,1=1    1     1     1     0     0     1     0     1     0     0     1     0     1     0     1     0     1     0     0     1     1     0    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65495-F206-5472-46A6-47C954CCE8FF}"/>
              </a:ext>
            </a:extLst>
          </p:cNvPr>
          <p:cNvSpPr txBox="1"/>
          <p:nvPr/>
        </p:nvSpPr>
        <p:spPr>
          <a:xfrm>
            <a:off x="914400" y="1538399"/>
            <a:ext cx="6934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S24,2=1     1     1     1     0     1     0     1     0     1     1     0     0     0     1     1     0     0     1     0     0     1     0    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320A4-19BF-6817-605B-1215E3771254}"/>
              </a:ext>
            </a:extLst>
          </p:cNvPr>
          <p:cNvSpPr txBox="1"/>
          <p:nvPr/>
        </p:nvSpPr>
        <p:spPr>
          <a:xfrm>
            <a:off x="914400" y="1774132"/>
            <a:ext cx="6400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S24,3=1     1     1     1     1     0     1     0     0     1     1     0     0     1     1     0     0     0     0     1     0     1     0     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8D8C36-DF64-5FD6-5428-E7C653EA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784993"/>
            <a:ext cx="4654191" cy="3545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F95091-A3FA-BD2F-2E23-B18A4B40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768951"/>
            <a:ext cx="4441814" cy="3455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5737C7-78D6-5867-B382-F9DD0C9B7984}"/>
              </a:ext>
            </a:extLst>
          </p:cNvPr>
          <p:cNvSpPr txBox="1"/>
          <p:nvPr/>
        </p:nvSpPr>
        <p:spPr>
          <a:xfrm>
            <a:off x="914400" y="2096960"/>
            <a:ext cx="487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S24,1~4 for Sync length-24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S24,2~3 can be used as base seq to construct Sync length 48with [S</a:t>
            </a:r>
            <a:r>
              <a:rPr lang="en-US" baseline="-25000" dirty="0"/>
              <a:t>24</a:t>
            </a:r>
            <a:r>
              <a:rPr lang="en-US" dirty="0"/>
              <a:t>,S</a:t>
            </a:r>
            <a:r>
              <a:rPr lang="en-US" baseline="-25000" dirty="0"/>
              <a:t>24</a:t>
            </a:r>
            <a:r>
              <a:rPr lang="en-US" dirty="0"/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2A27A-E490-431D-66D2-0EB2DA43B04E}"/>
              </a:ext>
            </a:extLst>
          </p:cNvPr>
          <p:cNvSpPr txBox="1"/>
          <p:nvPr/>
        </p:nvSpPr>
        <p:spPr>
          <a:xfrm>
            <a:off x="2334761" y="6053834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S24,1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F3490-0D93-1B93-DF97-E4FD0FB18B5B}"/>
              </a:ext>
            </a:extLst>
          </p:cNvPr>
          <p:cNvSpPr txBox="1"/>
          <p:nvPr/>
        </p:nvSpPr>
        <p:spPr>
          <a:xfrm>
            <a:off x="6806614" y="597086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</a:t>
            </a:r>
            <a:r>
              <a:rPr lang="en-US" b="1" baseline="-25000" dirty="0"/>
              <a:t>24,3</a:t>
            </a:r>
            <a:r>
              <a:rPr lang="en-US" b="1" dirty="0"/>
              <a:t>, S</a:t>
            </a:r>
            <a:r>
              <a:rPr lang="en-US" b="1" baseline="-25000" dirty="0"/>
              <a:t>24,3</a:t>
            </a:r>
            <a:r>
              <a:rPr lang="en-US" b="1" dirty="0"/>
              <a:t>]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24CFE5-A8E2-B74F-C689-2C014957CCFC}"/>
              </a:ext>
            </a:extLst>
          </p:cNvPr>
          <p:cNvCxnSpPr/>
          <p:nvPr/>
        </p:nvCxnSpPr>
        <p:spPr bwMode="auto">
          <a:xfrm>
            <a:off x="6096000" y="2035742"/>
            <a:ext cx="609600" cy="7492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7485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4A1705-DEBD-B5DD-EF97-1715ECF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/>
              <a:t>Recap [1]: Base Sync Sequence with Length 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543B3-EF3D-6860-2B14-995C3786C9B4}"/>
              </a:ext>
            </a:extLst>
          </p:cNvPr>
          <p:cNvSpPr txBox="1"/>
          <p:nvPr/>
        </p:nvSpPr>
        <p:spPr>
          <a:xfrm>
            <a:off x="541420" y="1396376"/>
            <a:ext cx="8534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S32,1=1     1     1     1     0     0     1     1     0     0     1     1     0     1     0     0     1     0     0     1     0     1     0     0     1     0     1     0     1     0     1    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EAD79-C330-017F-47FE-AD5ADF6CBD89}"/>
              </a:ext>
            </a:extLst>
          </p:cNvPr>
          <p:cNvSpPr txBox="1"/>
          <p:nvPr/>
        </p:nvSpPr>
        <p:spPr>
          <a:xfrm>
            <a:off x="533400" y="1600925"/>
            <a:ext cx="8305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S32,2=1     1     1     1     1     1     0     0     1     0     1     0     0     1     0     0     1     1     0     1     0     0     0     1     1     0     0     0     1     0     1     0</a:t>
            </a:r>
          </a:p>
          <a:p>
            <a:r>
              <a:rPr lang="en-US" sz="1100" dirty="0"/>
              <a:t>S32,3=1     0     1     0     1     1     1     1     1     1     0     0     1     0     1     0     0     1     0     0     1     1     0     1     0     0     0     1     1     0     0     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8F099-A6B4-10F5-CFDF-349B5740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" y="2832951"/>
            <a:ext cx="4508793" cy="3339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BB919-4B77-4E28-7BD5-D645BA2F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03" y="2769663"/>
            <a:ext cx="4569641" cy="33392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7C4EB0-541E-CC29-7F30-666CBA95A64B}"/>
              </a:ext>
            </a:extLst>
          </p:cNvPr>
          <p:cNvSpPr txBox="1"/>
          <p:nvPr/>
        </p:nvSpPr>
        <p:spPr>
          <a:xfrm>
            <a:off x="533400" y="2149365"/>
            <a:ext cx="490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S32,1~3 for Sync length-32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S32,2~3 can be used as base seq to construct Sync length 64 with [S</a:t>
            </a:r>
            <a:r>
              <a:rPr lang="en-US" baseline="-25000" dirty="0"/>
              <a:t>32</a:t>
            </a:r>
            <a:r>
              <a:rPr lang="en-US" dirty="0"/>
              <a:t>,S</a:t>
            </a:r>
            <a:r>
              <a:rPr lang="en-US" baseline="-25000" dirty="0"/>
              <a:t>32</a:t>
            </a:r>
            <a:r>
              <a:rPr lang="en-US" dirty="0"/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68A7B-1229-0A5C-CC5B-995512E82742}"/>
              </a:ext>
            </a:extLst>
          </p:cNvPr>
          <p:cNvSpPr txBox="1"/>
          <p:nvPr/>
        </p:nvSpPr>
        <p:spPr>
          <a:xfrm>
            <a:off x="2334761" y="6053834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S32,1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CB29E-3CF9-8074-C143-E8588C892B9F}"/>
              </a:ext>
            </a:extLst>
          </p:cNvPr>
          <p:cNvSpPr txBox="1"/>
          <p:nvPr/>
        </p:nvSpPr>
        <p:spPr>
          <a:xfrm>
            <a:off x="6806614" y="597086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</a:t>
            </a:r>
            <a:r>
              <a:rPr lang="en-US" b="1" baseline="-25000" dirty="0"/>
              <a:t>32,2</a:t>
            </a:r>
            <a:r>
              <a:rPr lang="en-US" b="1" dirty="0"/>
              <a:t>, S</a:t>
            </a:r>
            <a:r>
              <a:rPr lang="en-US" b="1" baseline="-25000" dirty="0"/>
              <a:t>32,2</a:t>
            </a:r>
            <a:r>
              <a:rPr lang="en-US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271513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3bcef13-7cac-433f-ba1d-47a323951816}" enabled="1" method="Privileged" siteId="{a7687ede-7a6b-4ef6-bace-642f677fbe3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143450</TotalTime>
  <Words>2550</Words>
  <Application>Microsoft Office PowerPoint</Application>
  <PresentationFormat>On-screen Show (4:3)</PresentationFormat>
  <Paragraphs>423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Times New Roman</vt:lpstr>
      <vt:lpstr>Wingdings</vt:lpstr>
      <vt:lpstr>802-11-Submission</vt:lpstr>
      <vt:lpstr>Sync Field Design for UL Active Transmission</vt:lpstr>
      <vt:lpstr>Introduction</vt:lpstr>
      <vt:lpstr>Recap [1]: UL Performance Summary &amp; Comparison</vt:lpstr>
      <vt:lpstr>Recap [1]: Performance Evaluation of UL Active Tx with BCC </vt:lpstr>
      <vt:lpstr>Performance Evaluation of UL Active Tx for Fading Channels</vt:lpstr>
      <vt:lpstr>Recap [1]: General Considerations of  UL Sync Sequence Design for Active Transmission</vt:lpstr>
      <vt:lpstr>Recap [1]: Base Sync Sequence with Length 16</vt:lpstr>
      <vt:lpstr>Recap [1]: Base Sync Sequence with Length 24</vt:lpstr>
      <vt:lpstr>Recap [1]: Base Sync Sequence with Length 32</vt:lpstr>
      <vt:lpstr>Recap [1]: SYNC Simulation for UL Non-Backscatter</vt:lpstr>
      <vt:lpstr>Recap [1]: Statistic of Detection Ratio for 250kbps</vt:lpstr>
      <vt:lpstr>Recap [1]: Statistic of Detection Ratio for 1Mbps</vt:lpstr>
      <vt:lpstr>Recap [1]: Performance of Failed Sync Detection: UL, 250kbps, AWGN</vt:lpstr>
      <vt:lpstr>Recap [1]: Performance of Failed Sync Detection: UL, 1Mbps, AWGN</vt:lpstr>
      <vt:lpstr>Recap [1]: Timing Error for UL Sync, 250kbps, AWGN</vt:lpstr>
      <vt:lpstr>Performance of Failed Sync Detection: UL, 250kbps, B-LOS</vt:lpstr>
      <vt:lpstr>Performance of Failed Sync Detection: UL, 1Mbps, B-LOS</vt:lpstr>
      <vt:lpstr>Performance of Failed Sync Detection: UL, 250kbps, D-NLOS</vt:lpstr>
      <vt:lpstr>Performance of Failed Sync Detection: UL, 250kbps, D-NLOS</vt:lpstr>
      <vt:lpstr>Timing Error for UL Sync, 250kbps, B-LOS/D-NLOS</vt:lpstr>
      <vt:lpstr>Summary</vt:lpstr>
      <vt:lpstr>Reference</vt:lpstr>
      <vt:lpstr>SP#1</vt:lpstr>
      <vt:lpstr>SP#2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Shengquan Hu</cp:lastModifiedBy>
  <cp:revision>1554</cp:revision>
  <cp:lastPrinted>1998-02-10T13:28:06Z</cp:lastPrinted>
  <dcterms:created xsi:type="dcterms:W3CDTF">2007-05-21T21:00:37Z</dcterms:created>
  <dcterms:modified xsi:type="dcterms:W3CDTF">2025-09-16T05:24:50Z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bcef13-7cac-433f-ba1d-47a323951816_Enabled">
    <vt:lpwstr>true</vt:lpwstr>
  </property>
  <property fmtid="{D5CDD505-2E9C-101B-9397-08002B2CF9AE}" pid="4" name="MSIP_Label_83bcef13-7cac-433f-ba1d-47a323951816_SetDate">
    <vt:lpwstr>2022-11-28T23:02:32Z</vt:lpwstr>
  </property>
  <property fmtid="{D5CDD505-2E9C-101B-9397-08002B2CF9AE}" pid="5" name="MSIP_Label_83bcef13-7cac-433f-ba1d-47a323951816_Method">
    <vt:lpwstr>Privileged</vt:lpwstr>
  </property>
  <property fmtid="{D5CDD505-2E9C-101B-9397-08002B2CF9AE}" pid="6" name="MSIP_Label_83bcef13-7cac-433f-ba1d-47a323951816_Name">
    <vt:lpwstr>MTK_Unclassified</vt:lpwstr>
  </property>
  <property fmtid="{D5CDD505-2E9C-101B-9397-08002B2CF9AE}" pid="7" name="MSIP_Label_83bcef13-7cac-433f-ba1d-47a323951816_SiteId">
    <vt:lpwstr>a7687ede-7a6b-4ef6-bace-642f677fbe31</vt:lpwstr>
  </property>
  <property fmtid="{D5CDD505-2E9C-101B-9397-08002B2CF9AE}" pid="8" name="MSIP_Label_83bcef13-7cac-433f-ba1d-47a323951816_ActionId">
    <vt:lpwstr>594ac713-ed2d-4529-ace9-aee2509cd8c0</vt:lpwstr>
  </property>
  <property fmtid="{D5CDD505-2E9C-101B-9397-08002B2CF9AE}" pid="9" name="MSIP_Label_83bcef13-7cac-433f-ba1d-47a323951816_ContentBits">
    <vt:lpwstr>0</vt:lpwstr>
  </property>
</Properties>
</file>