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10" r:id="rId3"/>
    <p:sldId id="2511" r:id="rId4"/>
    <p:sldId id="2512" r:id="rId5"/>
    <p:sldId id="2513" r:id="rId6"/>
    <p:sldId id="2503" r:id="rId7"/>
    <p:sldId id="2514" r:id="rId8"/>
    <p:sldId id="251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2DDBE16E-D2A2-5AF7-BBD4-69E2BB8FAD92}" name="Ugo Campiglio (ucampigl)" initials="U(" userId="S::ucampigl@cisco.com::95a6968b-48a6-45fa-b946-49655c5ea166" providerId="AD"/>
  <p188:author id="{EDB83DA2-F70D-8D74-8E2B-597DDDC49D7B}" name="Jerome Henry (jerhenry)" initials="J(" userId="S::jerhenry@cisco.com::976d99fe-8e8f-4075-ac47-d601c3bf01de" providerId="AD"/>
  <p188:author id="{77D06CC5-0E82-E8CE-999F-3BAB96A15141}" name="Domenico Ficara (dficara)" initials="D(" userId="S::dficara@cisco.com::d598fe88-b88c-443a-91e5-1e91599d5eed" providerId="AD"/>
  <p188:author id="{558580E1-9F43-268A-EF8B-4CC5C47A8444}" name="Joseph Levy" initials="JL" userId="S::Joseph.Levy@InterDigital.com::3766db8f-7892-44ce-ae9b-8fce39950acf" providerId="AD"/>
  <p188:author id="{BBEC27F0-9982-60B2-389A-A95F3AFBBC17}" name="Federico Lovison (flovison)" initials="F(" userId="S::flovison@cisco.com::8b0c45a4-6541-45ce-84dc-a0e3cf286e1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2650D5-DD64-5F40-BA5E-7F00F00D4C01}" v="8" dt="2025-09-08T14:10:03.989"/>
    <p1510:client id="{423BB9D7-A5D1-157A-0004-062050944BA5}" v="89" dt="2025-09-08T16:22:35.9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802.11-XXXXX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802.11-XXXXX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181711-9CC1-DF86-19FF-7D8595BCD60A}"/>
              </a:ext>
            </a:extLst>
          </p:cNvPr>
          <p:cNvSpPr txBox="1"/>
          <p:nvPr userDrawn="1"/>
        </p:nvSpPr>
        <p:spPr>
          <a:xfrm>
            <a:off x="9551504" y="4174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/>
              <a:t>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/>
              <a:t>September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AAFB763-0347-93F1-1F8D-62CC6F83E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4177EA-6F97-AE51-5A38-B33C45A6A4BF}"/>
              </a:ext>
            </a:extLst>
          </p:cNvPr>
          <p:cNvSpPr txBox="1"/>
          <p:nvPr userDrawn="1"/>
        </p:nvSpPr>
        <p:spPr>
          <a:xfrm>
            <a:off x="3048000" y="319816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/>
              <a:t>March 2025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September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/>
              <a:t>September 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</a:t>
            </a:r>
            <a:r>
              <a:rPr lang="en-GB" err="1"/>
              <a:t>Ficara</a:t>
            </a:r>
            <a:r>
              <a:rPr lang="en-GB"/>
              <a:t> et al,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802.11-25/1551r0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Comments on Privacy Beacons and Identity Key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CH"/>
              <a:t>September 2025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235214"/>
              </p:ext>
            </p:extLst>
          </p:nvPr>
        </p:nvGraphicFramePr>
        <p:xfrm>
          <a:off x="1191154" y="2433637"/>
          <a:ext cx="9629245" cy="2159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D. Ficara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dficara@cisco.com</a:t>
                      </a:r>
                      <a:endParaRPr lang="en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Contreras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acontre</a:t>
                      </a:r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U. Campiglio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ucampigl@cisco.com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9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Henry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jhenry@cisco.com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5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/>
                        <a:t>F. </a:t>
                      </a:r>
                      <a:r>
                        <a:rPr lang="en-US" sz="1400" err="1"/>
                        <a:t>Lovison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flovison@cisco.com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B4CB3-2351-6BCA-3997-BDE8383E5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Observations on current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91457-F810-7B83-A2EF-610B377B7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CH" dirty="0"/>
              <a:t>Identity Key is used to compute Identity Hash:</a:t>
            </a:r>
          </a:p>
          <a:p>
            <a:pPr marL="857250" lvl="1" indent="-457200">
              <a:buFont typeface="+mj-lt"/>
              <a:buAutoNum type="alphaUcPeriod"/>
            </a:pPr>
            <a:endParaRPr lang="en-CH" dirty="0"/>
          </a:p>
          <a:p>
            <a:pPr marL="857250" lvl="1" indent="-457200">
              <a:buFont typeface="+mj-lt"/>
              <a:buAutoNum type="alphaUcPeriod"/>
            </a:pPr>
            <a:endParaRPr lang="en-CH" dirty="0"/>
          </a:p>
          <a:p>
            <a:pPr marL="857250" lvl="1" indent="-457200">
              <a:buFont typeface="+mj-lt"/>
              <a:buAutoNum type="alphaUcPeriod"/>
            </a:pPr>
            <a:endParaRPr lang="en-CH" dirty="0"/>
          </a:p>
          <a:p>
            <a:pPr marL="857250" lvl="1" indent="-457200">
              <a:buFont typeface="+mj-lt"/>
              <a:buAutoNum type="alphaUcPeriod"/>
            </a:pPr>
            <a:endParaRPr lang="en-CH" dirty="0"/>
          </a:p>
          <a:p>
            <a:pPr marL="857250" lvl="1" indent="-457200">
              <a:buFont typeface="+mj-lt"/>
              <a:buAutoNum type="alphaUcPeriod"/>
            </a:pPr>
            <a:endParaRPr lang="en-CH" dirty="0"/>
          </a:p>
          <a:p>
            <a:pPr marL="857250" lvl="1" indent="-457200">
              <a:buFont typeface="+mj-lt"/>
              <a:buAutoNum type="alphaUcPeriod"/>
            </a:pPr>
            <a:endParaRPr lang="en-CH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H" dirty="0"/>
              <a:t>And BPE AP is discovered by matching the Identity Hash</a:t>
            </a:r>
          </a:p>
          <a:p>
            <a:pPr marL="457200" indent="-457200">
              <a:buFont typeface="+mj-lt"/>
              <a:buAutoNum type="alphaUcPeriod"/>
            </a:pPr>
            <a:r>
              <a:rPr lang="en-CH" dirty="0"/>
              <a:t>GTK is used to encrypt Privacy Beacon frame body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F49203-E0DD-F9FE-C718-774ED3384B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303E8-D150-E1DE-2424-59C86485E3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B2D4CF-68F6-5634-32EC-5F7DC811AB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2025</a:t>
            </a:r>
            <a:endParaRPr lang="en-GB"/>
          </a:p>
        </p:txBody>
      </p:sp>
      <p:pic>
        <p:nvPicPr>
          <p:cNvPr id="8" name="Picture 7" descr="A close up of a document&#10;&#10;AI-generated content may be incorrect.">
            <a:extLst>
              <a:ext uri="{FF2B5EF4-FFF2-40B4-BE49-F238E27FC236}">
                <a16:creationId xmlns:a16="http://schemas.microsoft.com/office/drawing/2014/main" id="{FACFD9AE-CABC-2806-7727-B5E5312A70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070" y="2623410"/>
            <a:ext cx="7772400" cy="194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7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4F79-6794-C289-EC04-A0429F800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D080C-BB43-5D7B-9922-FDF77E09F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CH" dirty="0"/>
              <a:t>STA has Identity Key, it can forge an Identity Hash and replay a Privacy Beacon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/>
              <a:t>D</a:t>
            </a:r>
            <a:r>
              <a:rPr lang="en-CH" dirty="0"/>
              <a:t>erives from observation 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H" dirty="0">
                <a:cs typeface="Times New Roman"/>
              </a:rPr>
              <a:t>CID 2075</a:t>
            </a:r>
          </a:p>
          <a:p>
            <a:pPr marL="457200" indent="-457200">
              <a:buFont typeface="+mj-lt"/>
              <a:buAutoNum type="arabicPeriod"/>
            </a:pPr>
            <a:endParaRPr lang="en-CH" dirty="0"/>
          </a:p>
          <a:p>
            <a:pPr marL="457200" indent="-457200">
              <a:buFont typeface="+mj-lt"/>
              <a:buAutoNum type="arabicPeriod"/>
            </a:pPr>
            <a:r>
              <a:rPr lang="en-CH" dirty="0"/>
              <a:t>STA has also GTK (it joined), it can forge a BPE Privacy Beacon, misleading other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dirty="0"/>
              <a:t>D</a:t>
            </a:r>
            <a:r>
              <a:rPr lang="en-CH" dirty="0"/>
              <a:t>erives from observation B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H">
                <a:cs typeface="Times New Roman"/>
              </a:rPr>
              <a:t>CID 2076</a:t>
            </a:r>
            <a:endParaRPr lang="en-CH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8E88E3-BE3B-3644-7B3D-BC1773C3AB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8020B-1229-6B6F-2772-276D3728CA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4CEE32-D25B-60F8-E752-EBF3F1FF7E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FADB4-6447-CEF7-3BD8-68A6E8372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Proposal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C4257-EFEA-81C2-99C4-EB4C37148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94023"/>
            <a:ext cx="11007127" cy="44921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H" dirty="0"/>
              <a:t>Identity Key must be a public/private keypair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H" dirty="0"/>
              <a:t>Private Key stays with AP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CH" dirty="0"/>
              <a:t>Public Key is known to STAs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CH" dirty="0"/>
              <a:t>Identity Hash := </a:t>
            </a:r>
            <a:r>
              <a:rPr lang="en-CH" err="1"/>
              <a:t>E</a:t>
            </a:r>
            <a:r>
              <a:rPr lang="en-CH" baseline="-25000" err="1"/>
              <a:t>privK</a:t>
            </a:r>
            <a:r>
              <a:rPr lang="en-CH" dirty="0"/>
              <a:t>(HMAC-SHA-256(public-Key, “BPE AP MLD Address resolution”, A2 ))</a:t>
            </a:r>
            <a:endParaRPr lang="en-CH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H" dirty="0"/>
              <a:t>In fact, Identity Key can be a certificate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B</a:t>
            </a:r>
            <a:r>
              <a:rPr lang="en-CH" err="1"/>
              <a:t>ind</a:t>
            </a:r>
            <a:r>
              <a:rPr lang="en-CH" dirty="0"/>
              <a:t> the key to the institution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CH" dirty="0"/>
              <a:t>Chain of </a:t>
            </a:r>
            <a:r>
              <a:rPr lang="en-CH"/>
              <a:t>Trust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</a:t>
            </a:r>
            <a:r>
              <a:rPr lang="en-CH" err="1"/>
              <a:t>dditional</a:t>
            </a:r>
            <a:r>
              <a:rPr lang="en-CH" dirty="0"/>
              <a:t> metadata</a:t>
            </a:r>
            <a:endParaRPr lang="en-CH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CH" dirty="0"/>
              <a:t>This solves problem 1.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CH" dirty="0"/>
              <a:t>STA will not be able to forge an Identity Hash 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CH" dirty="0"/>
              <a:t>STA will be able to verify it. </a:t>
            </a:r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B248FC-0957-54CE-AD14-C60DEF89EF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591D7-930A-15A1-5779-4A24859D54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CFB3E1-3103-D925-EC99-12D8E2347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2025</a:t>
            </a:r>
            <a:endParaRPr lang="en-GB"/>
          </a:p>
        </p:txBody>
      </p:sp>
      <p:pic>
        <p:nvPicPr>
          <p:cNvPr id="8" name="Graphic 7" descr="Checkbox Ticked with solid fill">
            <a:extLst>
              <a:ext uri="{FF2B5EF4-FFF2-40B4-BE49-F238E27FC236}">
                <a16:creationId xmlns:a16="http://schemas.microsoft.com/office/drawing/2014/main" id="{5387CAA7-B4BF-5908-69A6-2393B6DDF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2627" y="5244329"/>
            <a:ext cx="763586" cy="763586"/>
          </a:xfrm>
          <a:prstGeom prst="rect">
            <a:avLst/>
          </a:prstGeom>
        </p:spPr>
      </p:pic>
      <p:pic>
        <p:nvPicPr>
          <p:cNvPr id="9" name="Graphic 8" descr="Checkbox Ticked with solid fill">
            <a:extLst>
              <a:ext uri="{FF2B5EF4-FFF2-40B4-BE49-F238E27FC236}">
                <a16:creationId xmlns:a16="http://schemas.microsoft.com/office/drawing/2014/main" id="{48413B5B-155A-03FD-0B8A-606378ADB2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6743" y="5693295"/>
            <a:ext cx="763586" cy="76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147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49EEE-0FBA-8419-9130-C540563EA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Proposal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667A8-31BC-2327-BAA1-31E21F32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dirty="0"/>
              <a:t>Use the Identity Key Private Key to sign the Privacy Beacon </a:t>
            </a:r>
            <a:r>
              <a:rPr lang="en-CH"/>
              <a:t>frame body</a:t>
            </a:r>
            <a:endParaRPr lang="en-CH" dirty="0"/>
          </a:p>
          <a:p>
            <a:endParaRPr lang="en-CH" dirty="0"/>
          </a:p>
          <a:p>
            <a:pPr>
              <a:buFont typeface="Arial" panose="020B0604020202020204" pitchFamily="34" charset="0"/>
              <a:buChar char="•"/>
            </a:pPr>
            <a:r>
              <a:rPr lang="en-CH" dirty="0"/>
              <a:t>This solves problem 2.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CH" dirty="0"/>
              <a:t>f STA has GTK, it can forge a BPE Privacy Beacon body </a:t>
            </a:r>
            <a:r>
              <a:rPr lang="en-CH"/>
              <a:t>but</a:t>
            </a:r>
            <a:r>
              <a:rPr lang="en-CH" dirty="0"/>
              <a:t> it won’t be able to sign it</a:t>
            </a:r>
            <a:endParaRPr lang="en-CH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CH">
                <a:cs typeface="Times New Roman"/>
              </a:rPr>
              <a:t>Other STAs will verify the Privacy Beacon body signature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31BDE-D46D-6EEF-5BFA-E98D92111F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C3E8C-B976-DF37-56FA-6FC7705920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1BA293-939C-2B2E-8CC2-E18AC8BD71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2025</a:t>
            </a:r>
            <a:endParaRPr lang="en-GB"/>
          </a:p>
        </p:txBody>
      </p:sp>
      <p:pic>
        <p:nvPicPr>
          <p:cNvPr id="7" name="Graphic 6" descr="Checkbox Ticked with solid fill">
            <a:extLst>
              <a:ext uri="{FF2B5EF4-FFF2-40B4-BE49-F238E27FC236}">
                <a16:creationId xmlns:a16="http://schemas.microsoft.com/office/drawing/2014/main" id="{91767CA2-31FC-EBF5-4E96-F64FAEF4D2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26198" y="3047207"/>
            <a:ext cx="763586" cy="76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21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A1BA3-89C4-DBD2-E896-44398B2B3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2DAF7-34D7-499A-B714-F49B8019B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Do you agree that the Identity Key must be defined as a Public/Private </a:t>
            </a:r>
            <a:r>
              <a:rPr lang="en-US">
                <a:cs typeface="Times New Roman"/>
              </a:rPr>
              <a:t>Key pair</a:t>
            </a:r>
            <a:r>
              <a:rPr lang="en-US" dirty="0">
                <a:cs typeface="Times New Roman"/>
              </a:rPr>
              <a:t>?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Yes</a:t>
            </a:r>
            <a:endParaRPr lang="en-US" dirty="0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+mn-lt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+mn-lt"/>
              </a:rPr>
              <a:t>Abstain</a:t>
            </a:r>
          </a:p>
          <a:p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B31FA4-429B-5473-1678-DAC81810EF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D4D32-D504-D95C-0126-93C113EF52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714F77-B823-80A9-E3A1-E2823D535D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0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0CD183-B69B-811E-7C75-2DA1ED6B84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23B2B-C65A-607A-B454-0F41B62B2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AA2A1-C1D9-0E91-F09B-41D166539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Do you agree that the Identity Key must be provided to STAs in form of a: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A Public Key</a:t>
            </a:r>
            <a:endParaRPr lang="en-US" dirty="0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+mn-lt"/>
              </a:rPr>
              <a:t>A Certificate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+mn-lt"/>
              </a:rPr>
              <a:t>Abstain</a:t>
            </a:r>
          </a:p>
          <a:p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295E2-521D-4FB8-1D92-0C1DEB47F5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EFDF9-994A-8A47-EA59-6163327F3F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50D4BC-F6ED-6CCC-DEB8-A8B5192763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539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9A381B-2AF2-F8B8-8C04-C67B2C762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A0DF6-91AD-0536-3459-D2DD0A1AC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216C6-C2E4-3AB8-B1F0-98A3A25B7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Do you agree that the Identity Key must be used to sign the BPE Privacy Beacon </a:t>
            </a:r>
            <a:r>
              <a:rPr lang="en-US">
                <a:cs typeface="Times New Roman"/>
              </a:rPr>
              <a:t>frame body</a:t>
            </a:r>
            <a:r>
              <a:rPr lang="en-US" dirty="0">
                <a:cs typeface="Times New Roman"/>
              </a:rPr>
              <a:t>?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Times New Roman"/>
              </a:rPr>
              <a:t>Yes</a:t>
            </a:r>
            <a:endParaRPr lang="en-US" dirty="0">
              <a:cs typeface="Times New Roman"/>
            </a:endParaRP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+mn-lt"/>
              </a:rPr>
              <a:t>No</a:t>
            </a:r>
          </a:p>
          <a:p>
            <a:pPr>
              <a:buFont typeface="Calibri" pitchFamily="16" charset="0"/>
              <a:buChar char="-"/>
            </a:pPr>
            <a:r>
              <a:rPr lang="en-US" b="0" dirty="0">
                <a:cs typeface="+mn-lt"/>
              </a:rPr>
              <a:t>Abstain</a:t>
            </a:r>
          </a:p>
          <a:p>
            <a:endParaRPr lang="en-C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6458A9-C98C-7B2A-5C86-B6646FF3B6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0D26E-E20C-C466-A0B7-7D80A7C922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053BE2-F4AD-FE25-577D-FF35A67358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/>
              <a:t>September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257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1526</TotalTime>
  <Words>461</Words>
  <Application>Microsoft Macintosh PowerPoint</Application>
  <PresentationFormat>Widescreen</PresentationFormat>
  <Paragraphs>102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Calibri</vt:lpstr>
      <vt:lpstr>Times New Roman</vt:lpstr>
      <vt:lpstr>Office Theme</vt:lpstr>
      <vt:lpstr>TGbi – Comments on Privacy Beacons and Identity Key</vt:lpstr>
      <vt:lpstr>Observations on current text</vt:lpstr>
      <vt:lpstr>Problems</vt:lpstr>
      <vt:lpstr>Proposal 1</vt:lpstr>
      <vt:lpstr>Proposal 2 </vt:lpstr>
      <vt:lpstr>Straw Poll #1</vt:lpstr>
      <vt:lpstr>Straw Poll #2</vt:lpstr>
      <vt:lpstr>Straw Poll #3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subject/>
  <dc:creator/>
  <cp:keywords/>
  <dc:description/>
  <cp:lastModifiedBy>Domenico Ficara (dficara)</cp:lastModifiedBy>
  <cp:revision>5</cp:revision>
  <cp:lastPrinted>1601-01-01T00:00:00Z</cp:lastPrinted>
  <dcterms:created xsi:type="dcterms:W3CDTF">2018-05-10T16:45:22Z</dcterms:created>
  <dcterms:modified xsi:type="dcterms:W3CDTF">2025-09-09T17:06:51Z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lassificationContentMarkingFooterLocations">
    <vt:lpwstr>Office Theme:3</vt:lpwstr>
  </property>
  <property fmtid="{D5CDD505-2E9C-101B-9397-08002B2CF9AE}" pid="9" name="ClassificationContentMarkingFooterText">
    <vt:lpwstr>Cisco Confidential</vt:lpwstr>
  </property>
  <property fmtid="{D5CDD505-2E9C-101B-9397-08002B2CF9AE}" pid="10" name="MSIP_Label_c8f49a32-fde3-48a5-9266-b5b0972a22dc_Enabled">
    <vt:lpwstr>true</vt:lpwstr>
  </property>
  <property fmtid="{D5CDD505-2E9C-101B-9397-08002B2CF9AE}" pid="11" name="MSIP_Label_c8f49a32-fde3-48a5-9266-b5b0972a22dc_SetDate">
    <vt:lpwstr>2025-09-08T13:50:36Z</vt:lpwstr>
  </property>
  <property fmtid="{D5CDD505-2E9C-101B-9397-08002B2CF9AE}" pid="12" name="MSIP_Label_c8f49a32-fde3-48a5-9266-b5b0972a22dc_Method">
    <vt:lpwstr>Privileged</vt:lpwstr>
  </property>
  <property fmtid="{D5CDD505-2E9C-101B-9397-08002B2CF9AE}" pid="13" name="MSIP_Label_c8f49a32-fde3-48a5-9266-b5b0972a22dc_Name">
    <vt:lpwstr>Cisco Confidential</vt:lpwstr>
  </property>
  <property fmtid="{D5CDD505-2E9C-101B-9397-08002B2CF9AE}" pid="14" name="MSIP_Label_c8f49a32-fde3-48a5-9266-b5b0972a22dc_SiteId">
    <vt:lpwstr>5ae1af62-9505-4097-a69a-c1553ef7840e</vt:lpwstr>
  </property>
  <property fmtid="{D5CDD505-2E9C-101B-9397-08002B2CF9AE}" pid="15" name="MSIP_Label_c8f49a32-fde3-48a5-9266-b5b0972a22dc_ActionId">
    <vt:lpwstr>0463add7-0cf0-40d9-9fc5-7b8153af89e0</vt:lpwstr>
  </property>
  <property fmtid="{D5CDD505-2E9C-101B-9397-08002B2CF9AE}" pid="16" name="MSIP_Label_c8f49a32-fde3-48a5-9266-b5b0972a22dc_ContentBits">
    <vt:lpwstr>2</vt:lpwstr>
  </property>
  <property fmtid="{D5CDD505-2E9C-101B-9397-08002B2CF9AE}" pid="17" name="MSIP_Label_c8f49a32-fde3-48a5-9266-b5b0972a22dc_Tag">
    <vt:lpwstr>50, 0, 1, 1</vt:lpwstr>
  </property>
</Properties>
</file>