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493" r:id="rId3"/>
    <p:sldId id="2494" r:id="rId4"/>
    <p:sldId id="2495" r:id="rId5"/>
    <p:sldId id="2505" r:id="rId6"/>
    <p:sldId id="2496" r:id="rId7"/>
    <p:sldId id="2498" r:id="rId8"/>
    <p:sldId id="2499" r:id="rId9"/>
    <p:sldId id="2500" r:id="rId10"/>
    <p:sldId id="2509" r:id="rId11"/>
    <p:sldId id="2506" r:id="rId12"/>
    <p:sldId id="2503" r:id="rId13"/>
    <p:sldId id="2504" r:id="rId14"/>
    <p:sldId id="2507" r:id="rId15"/>
    <p:sldId id="2497" r:id="rId16"/>
    <p:sldId id="2501" r:id="rId17"/>
    <p:sldId id="2502" r:id="rId18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EFFEE54-3E3E-2857-02D9-0E3BEA99D2EB}" name="Antonio de la Oliva" initials="AdlO" userId="S::aoliva@it.uc3m.es::62d8fd50-3ea9-438a-8635-fc3c8143fbd3" providerId="AD"/>
  <p188:author id="{2DDBE16E-D2A2-5AF7-BBD4-69E2BB8FAD92}" name="Ugo Campiglio (ucampigl)" initials="U(" userId="S::ucampigl@cisco.com::95a6968b-48a6-45fa-b946-49655c5ea166" providerId="AD"/>
  <p188:author id="{EDB83DA2-F70D-8D74-8E2B-597DDDC49D7B}" name="Jerome Henry (jerhenry)" initials="J(" userId="S::jerhenry@cisco.com::976d99fe-8e8f-4075-ac47-d601c3bf01de" providerId="AD"/>
  <p188:author id="{77D06CC5-0E82-E8CE-999F-3BAB96A15141}" name="Domenico Ficara (dficara)" initials="D(" userId="S::dficara@cisco.com::d598fe88-b88c-443a-91e5-1e91599d5eed" providerId="AD"/>
  <p188:author id="{558580E1-9F43-268A-EF8B-4CC5C47A8444}" name="Joseph Levy" initials="JL" userId="S::Joseph.Levy@InterDigital.com::3766db8f-7892-44ce-ae9b-8fce39950acf" providerId="AD"/>
  <p188:author id="{BBEC27F0-9982-60B2-389A-A95F3AFBBC17}" name="Federico Lovison (flovison)" initials="F(" userId="S::flovison@cisco.com::8b0c45a4-6541-45ce-84dc-a0e3cf286e1c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seph Levy" initials="JL" lastIdx="3" clrIdx="0">
    <p:extLst>
      <p:ext uri="{19B8F6BF-5375-455C-9EA6-DF929625EA0E}">
        <p15:presenceInfo xmlns:p15="http://schemas.microsoft.com/office/powerpoint/2012/main" userId="S::Joseph.Levy@InterDigital.com::3766db8f-7892-44ce-ae9b-8fce39950ac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E32DC-8146-9CCC-8BFE-FE973F4E629E}" v="25" dt="2025-09-08T09:13:30.660"/>
    <p1510:client id="{DED65390-062C-834C-9F13-87A6B19B2DCB}" v="268" dt="2025-09-09T15:23:53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58"/>
  </p:normalViewPr>
  <p:slideViewPr>
    <p:cSldViewPr snapToGrid="0">
      <p:cViewPr varScale="1">
        <p:scale>
          <a:sx n="109" d="100"/>
          <a:sy n="109" d="100"/>
        </p:scale>
        <p:origin x="208" y="4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802.11-XXXXX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April 2021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Stephen McCann, Huawei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802.11-XXXXX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April 2021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Stephen McCann, Huawei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802.11-XXXXX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/>
              <a:t>April 2021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7162800" y="6476207"/>
            <a:ext cx="4246027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4181711-9CC1-DF86-19FF-7D8595BCD60A}"/>
              </a:ext>
            </a:extLst>
          </p:cNvPr>
          <p:cNvSpPr txBox="1"/>
          <p:nvPr userDrawn="1"/>
        </p:nvSpPr>
        <p:spPr>
          <a:xfrm>
            <a:off x="9551504" y="41744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/>
              <a:t>1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de-CH"/>
              <a:t>September 2025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AAAFB763-0347-93F1-1F8D-62CC6F83E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84177EA-6F97-AE51-5A38-B33C45A6A4BF}"/>
              </a:ext>
            </a:extLst>
          </p:cNvPr>
          <p:cNvSpPr txBox="1"/>
          <p:nvPr userDrawn="1"/>
        </p:nvSpPr>
        <p:spPr>
          <a:xfrm>
            <a:off x="3048000" y="3198168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/>
              <a:t>March 2025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D. Ficara et al, Cisco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de-CH"/>
              <a:t>September 2025</a:t>
            </a:r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029458" y="6475413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D. </a:t>
            </a:r>
            <a:r>
              <a:rPr lang="en-GB" err="1"/>
              <a:t>Ficara</a:t>
            </a:r>
            <a:r>
              <a:rPr lang="en-GB"/>
              <a:t> et al, Cisco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802.11-25/1549r0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err="1"/>
              <a:t>TGbi</a:t>
            </a:r>
            <a:r>
              <a:rPr lang="en-US"/>
              <a:t> – Robust CPE MHA Blocks</a:t>
            </a:r>
            <a:endParaRPr lang="en-GB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600793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2025-09-09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7162800" y="6475414"/>
            <a:ext cx="4246027" cy="180975"/>
          </a:xfrm>
        </p:spPr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197C99AF-66F8-184B-9637-385A1F2B1C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235214"/>
              </p:ext>
            </p:extLst>
          </p:nvPr>
        </p:nvGraphicFramePr>
        <p:xfrm>
          <a:off x="1191154" y="2433637"/>
          <a:ext cx="9629245" cy="215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25849">
                  <a:extLst>
                    <a:ext uri="{9D8B030D-6E8A-4147-A177-3AD203B41FA5}">
                      <a16:colId xmlns:a16="http://schemas.microsoft.com/office/drawing/2014/main" val="1836256446"/>
                    </a:ext>
                  </a:extLst>
                </a:gridCol>
                <a:gridCol w="1925849">
                  <a:extLst>
                    <a:ext uri="{9D8B030D-6E8A-4147-A177-3AD203B41FA5}">
                      <a16:colId xmlns:a16="http://schemas.microsoft.com/office/drawing/2014/main" val="3607725760"/>
                    </a:ext>
                  </a:extLst>
                </a:gridCol>
                <a:gridCol w="1925849">
                  <a:extLst>
                    <a:ext uri="{9D8B030D-6E8A-4147-A177-3AD203B41FA5}">
                      <a16:colId xmlns:a16="http://schemas.microsoft.com/office/drawing/2014/main" val="1379667329"/>
                    </a:ext>
                  </a:extLst>
                </a:gridCol>
                <a:gridCol w="1925849">
                  <a:extLst>
                    <a:ext uri="{9D8B030D-6E8A-4147-A177-3AD203B41FA5}">
                      <a16:colId xmlns:a16="http://schemas.microsoft.com/office/drawing/2014/main" val="2371602016"/>
                    </a:ext>
                  </a:extLst>
                </a:gridCol>
                <a:gridCol w="1925849">
                  <a:extLst>
                    <a:ext uri="{9D8B030D-6E8A-4147-A177-3AD203B41FA5}">
                      <a16:colId xmlns:a16="http://schemas.microsoft.com/office/drawing/2014/main" val="314055219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ES" b="1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ES" b="1"/>
                        <a:t>Affiliations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ES" b="1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ES" b="1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ES" b="1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61381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/>
                        <a:t>D. Ficara</a:t>
                      </a:r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Cisco</a:t>
                      </a:r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dficara@cisco.com</a:t>
                      </a:r>
                      <a:endParaRPr lang="en-E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850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J. Contreras</a:t>
                      </a:r>
                      <a:endParaRPr lang="en-ES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Cisco</a:t>
                      </a:r>
                      <a:endParaRPr lang="en-ES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</a:t>
                      </a:r>
                      <a:r>
                        <a:rPr lang="en-US" sz="140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acontre</a:t>
                      </a:r>
                      <a:r>
                        <a:rPr lang="en-E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@cisco.com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3799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U. Campiglio</a:t>
                      </a:r>
                      <a:endParaRPr lang="en-ES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Cisco</a:t>
                      </a:r>
                      <a:endParaRPr lang="en-ES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ucampigl@cisco.com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81928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J. Henry</a:t>
                      </a:r>
                      <a:endParaRPr lang="en-ES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Cisco</a:t>
                      </a:r>
                      <a:endParaRPr lang="en-ES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ES" sz="1400" kern="1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jhenry@cisco.com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84157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400"/>
                        <a:t>F. </a:t>
                      </a:r>
                      <a:r>
                        <a:rPr lang="en-US" sz="1400" err="1"/>
                        <a:t>Lovison</a:t>
                      </a:r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/>
                        <a:t>Cisco</a:t>
                      </a:r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E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flovison@cisco.com</a:t>
                      </a:r>
                      <a:endParaRPr lang="en-ES" sz="1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118034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DB3BE7-0BAA-C612-AB7B-63B67DF45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A08AFE-EE4E-2FE9-5E5E-B140D1FF3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Option 1 vs Option 2: baseline (80211-2024) analysis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E14C3F24-56C3-FAEE-6A3F-7C1341B65C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H"/>
              <a:t>Option 1</a:t>
            </a:r>
          </a:p>
          <a:p>
            <a:r>
              <a:rPr lang="en-CH"/>
              <a:t>Context is a function of 2+ params in: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1690B-7EFB-6352-AD0B-ABD9F90DB7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12.4.5.4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12.7.1.3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12.7.1.6.3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12.7.1.6.4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12.7.1.6.5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12.7.8.2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12.10.2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12.11.2.5.3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12.13.8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14.6.7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CH" sz="1600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CC7A50FC-965F-7A71-BE47-10D31B5D0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H"/>
              <a:t>Option 2</a:t>
            </a:r>
          </a:p>
          <a:p>
            <a:r>
              <a:rPr lang="en-CH"/>
              <a:t>K is a function of 2+ params: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98F790EA-0F83-D75E-3B59-06703851E518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11.21.6.4.5.4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12.4.4.2.2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12.4.4.3.1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12.7.8.2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 sz="2000"/>
              <a:t>12.10.2</a:t>
            </a:r>
          </a:p>
          <a:p>
            <a:endParaRPr lang="en-CH" sz="200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4FEC2F7-FEA0-F66A-D978-43AF861D16C4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2023BB-19B4-3FBB-B5DD-196B50315B98}"/>
              </a:ext>
            </a:extLst>
          </p:cNvPr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FD68D-3F72-15E2-C889-50B065BC199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72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0BB18-E90E-4213-56BD-8C7614B25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Problem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C0D308-A233-0BC3-1052-FDAB0E3D9FB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H"/>
                  <a:t>CID 2072: Since we are moving towards PTK sharing in 11bn, </a:t>
                </a:r>
              </a:p>
              <a:p>
                <a:r>
                  <a:rPr lang="en-CH"/>
                  <a:t>what about adding an AP identifier into the computation?</a:t>
                </a:r>
              </a:p>
              <a:p>
                <a:endParaRPr lang="en-CH"/>
              </a:p>
              <a:p>
                <a:r>
                  <a:rPr lang="en-CH"/>
                  <a:t>Same proposal(s):</a:t>
                </a:r>
              </a:p>
              <a:p>
                <a:r>
                  <a:rPr lang="en-CH"/>
                  <a:t>Opt1. CPE_MHA_block=KDF(KDK, “CPE_MHA_Block”, 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(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𝑵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𝑬𝒑𝒐𝒄𝒉𝑰𝒏𝒕𝒆𝒓𝒗𝒂𝒍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𝑺𝒆𝒆𝒅</m:t>
                        </m:r>
                      </m:e>
                    </m:d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𝑨𝑷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_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𝑴𝑳𝑫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_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𝑴𝑨𝑪</m:t>
                    </m:r>
                  </m:oMath>
                </a14:m>
                <a:r>
                  <a:rPr lang="en-US">
                    <a:ea typeface="Cambria Math" panose="02040503050406030204" pitchFamily="18" charset="0"/>
                  </a:rPr>
                  <a:t>)</a:t>
                </a:r>
                <a:endParaRPr lang="en-CH"/>
              </a:p>
              <a:p>
                <a:endParaRPr lang="en-CH"/>
              </a:p>
              <a:p>
                <a:r>
                  <a:rPr lang="en-CH"/>
                  <a:t>Opt2. CPE_MHA_block=KDF(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𝐓𝐫𝐮𝐧𝐜𝐚𝐭𝐞</m:t>
                    </m:r>
                    <m:r>
                      <a:rPr lang="en-US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𝑲𝑫𝑲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)|</m:t>
                    </m:r>
                    <m:d>
                      <m:dPr>
                        <m:begChr m:val="|"/>
                        <m:endChr m:val="|"/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𝑺𝒆𝒆𝒅</m:t>
                        </m:r>
                      </m:e>
                    </m:d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|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𝑨𝑷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𝑴𝑳𝑫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𝑴𝑨𝑪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“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𝑪𝑷𝑬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𝑴𝑯𝑨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𝑩𝒍𝒐𝒄𝒌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”,  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𝑪𝒐𝒏𝒕𝒆𝒙𝒕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H"/>
              </a:p>
              <a:p>
                <a:endParaRPr lang="en-CH"/>
              </a:p>
              <a:p>
                <a:endParaRPr lang="en-CH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CC0D308-A233-0BC3-1052-FDAB0E3D9FB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82" t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B8F879-D813-E46D-2290-6A99F3E751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E3E76-C110-99D1-63F6-DA12E903CBAF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6273A7A-704F-51AC-4EB0-9F5C98B1FFA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7201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A1BA3-89C4-DBD2-E896-44398B2B3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Straw Poll #1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2DAF7-34D7-499A-B714-F49B8019B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Do you agree that </a:t>
            </a:r>
            <a:r>
              <a:rPr lang="en-US" err="1">
                <a:cs typeface="Times New Roman"/>
              </a:rPr>
              <a:t>CPE_MHA_block</a:t>
            </a:r>
            <a:r>
              <a:rPr lang="en-US">
                <a:cs typeface="Times New Roman"/>
              </a:rPr>
              <a:t> and </a:t>
            </a:r>
            <a:r>
              <a:rPr lang="en-US" err="1">
                <a:cs typeface="Times New Roman"/>
              </a:rPr>
              <a:t>DeltaIT</a:t>
            </a:r>
            <a:r>
              <a:rPr lang="en-US">
                <a:cs typeface="Times New Roman"/>
              </a:rPr>
              <a:t> computation must avoid the appearance of common subsequences of FA Params when a STA moves between two different EPP Groups? </a:t>
            </a:r>
          </a:p>
          <a:p>
            <a:pPr>
              <a:buFont typeface="Calibri" pitchFamily="16" charset="0"/>
              <a:buChar char="-"/>
            </a:pPr>
            <a:r>
              <a:rPr lang="en-US" b="0">
                <a:cs typeface="Times New Roman"/>
              </a:rPr>
              <a:t>Yes</a:t>
            </a:r>
            <a:endParaRPr lang="en-US">
              <a:cs typeface="Times New Roman"/>
            </a:endParaRPr>
          </a:p>
          <a:p>
            <a:pPr>
              <a:buFont typeface="Calibri" pitchFamily="16" charset="0"/>
              <a:buChar char="-"/>
            </a:pPr>
            <a:r>
              <a:rPr lang="en-US" b="0">
                <a:cs typeface="+mn-lt"/>
              </a:rPr>
              <a:t>No</a:t>
            </a:r>
          </a:p>
          <a:p>
            <a:pPr>
              <a:buFont typeface="Calibri" pitchFamily="16" charset="0"/>
              <a:buChar char="-"/>
            </a:pPr>
            <a:r>
              <a:rPr lang="en-US" b="0">
                <a:cs typeface="+mn-lt"/>
              </a:rPr>
              <a:t>Abstain</a:t>
            </a:r>
          </a:p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B31FA4-429B-5473-1678-DAC81810EF9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D4D32-D504-D95C-0126-93C113EF527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A714F77-B823-80A9-E3A1-E2823D535D17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0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931B70-0D02-C762-532C-A5C536599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C4E13-08E7-41D3-032F-0FE497862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Straw Poll #2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497E0C-6CB2-021F-70E4-35EF80872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Do you agree that </a:t>
            </a:r>
            <a:r>
              <a:rPr lang="en-US" err="1">
                <a:cs typeface="Times New Roman"/>
              </a:rPr>
              <a:t>CPE_MHA_block</a:t>
            </a:r>
            <a:r>
              <a:rPr lang="en-US">
                <a:cs typeface="Times New Roman"/>
              </a:rPr>
              <a:t> computation and </a:t>
            </a:r>
            <a:r>
              <a:rPr lang="en-US" err="1">
                <a:cs typeface="Times New Roman"/>
              </a:rPr>
              <a:t>DeltaIT</a:t>
            </a:r>
            <a:r>
              <a:rPr lang="en-US">
                <a:cs typeface="Times New Roman"/>
              </a:rPr>
              <a:t> must include Seed via :</a:t>
            </a:r>
          </a:p>
          <a:p>
            <a:pPr>
              <a:buFont typeface="Calibri,Sans-Serif" pitchFamily="16" charset="0"/>
              <a:buChar char="-"/>
            </a:pPr>
            <a:r>
              <a:rPr lang="en-US" b="0">
                <a:cs typeface="Times New Roman"/>
              </a:rPr>
              <a:t>Option 1 – in the KDF's Context</a:t>
            </a:r>
          </a:p>
          <a:p>
            <a:pPr>
              <a:buFont typeface="Calibri" pitchFamily="16" charset="0"/>
              <a:buChar char="-"/>
            </a:pPr>
            <a:r>
              <a:rPr lang="en-US" b="0">
                <a:cs typeface="+mn-lt"/>
              </a:rPr>
              <a:t>Option 2 – in the KDF's K param</a:t>
            </a:r>
            <a:endParaRPr lang="en-US"/>
          </a:p>
          <a:p>
            <a:pPr>
              <a:buFont typeface="Calibri" pitchFamily="16" charset="0"/>
              <a:buChar char="-"/>
            </a:pPr>
            <a:r>
              <a:rPr lang="en-US" b="0">
                <a:cs typeface="+mn-lt"/>
              </a:rPr>
              <a:t>Abstain</a:t>
            </a:r>
          </a:p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54EBBA-BE40-FA8E-F522-7858B64A9FF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E5BA68-B859-BBE8-6E85-543294B2A94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E4F0DB8-D322-9CBA-D1D3-42B1718EA759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9540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D57B9-5048-C102-850A-FBBC4AADA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B5057-D826-788A-9615-D8ADA607C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Straw Poll #3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A23D6D-ADF5-9357-1B5D-B8E9B3360A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cs typeface="Times New Roman"/>
              </a:rPr>
              <a:t>Do you agree that </a:t>
            </a:r>
            <a:r>
              <a:rPr lang="en-US" err="1">
                <a:cs typeface="Times New Roman"/>
              </a:rPr>
              <a:t>CPE_MHA_block</a:t>
            </a:r>
            <a:r>
              <a:rPr lang="en-US">
                <a:cs typeface="Times New Roman"/>
              </a:rPr>
              <a:t> computation and </a:t>
            </a:r>
            <a:r>
              <a:rPr lang="en-US" err="1">
                <a:cs typeface="Times New Roman"/>
              </a:rPr>
              <a:t>DeltaIT</a:t>
            </a:r>
            <a:r>
              <a:rPr lang="en-US">
                <a:cs typeface="Times New Roman"/>
              </a:rPr>
              <a:t> must include AP_MLD_MAC via :</a:t>
            </a:r>
          </a:p>
          <a:p>
            <a:pPr>
              <a:buFont typeface="Calibri" pitchFamily="16" charset="0"/>
              <a:buChar char="-"/>
            </a:pPr>
            <a:r>
              <a:rPr lang="en-US" b="0">
                <a:cs typeface="Times New Roman"/>
              </a:rPr>
              <a:t>Option 1 – in the KDF's Context</a:t>
            </a:r>
            <a:endParaRPr lang="en-US">
              <a:cs typeface="Times New Roman"/>
            </a:endParaRPr>
          </a:p>
          <a:p>
            <a:pPr>
              <a:buFont typeface="Calibri" pitchFamily="16" charset="0"/>
              <a:buChar char="-"/>
            </a:pPr>
            <a:r>
              <a:rPr lang="en-US" b="0">
                <a:cs typeface="+mn-lt"/>
              </a:rPr>
              <a:t>Option 2 – in the KDF's K param</a:t>
            </a:r>
          </a:p>
          <a:p>
            <a:pPr>
              <a:buFont typeface="Calibri" pitchFamily="16" charset="0"/>
              <a:buChar char="-"/>
            </a:pPr>
            <a:r>
              <a:rPr lang="en-US" b="0">
                <a:cs typeface="+mn-lt"/>
              </a:rPr>
              <a:t>Abstain</a:t>
            </a:r>
          </a:p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428CA-20B9-B313-40ED-816BCB347A40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FE564A-4A78-4BF2-0549-50C4440F6367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8D35AD33-1E8C-486A-74A3-A162CA6F6D8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426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ABE9B-0DA0-A147-6376-92FD7D16C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Appendix – Example Python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40FD2A-A031-67D0-0489-BE6142942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14" y="1569309"/>
            <a:ext cx="10793571" cy="4525106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from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4EC9B0"/>
                </a:solidFill>
                <a:latin typeface="Menlo"/>
                <a:cs typeface="Courier New"/>
              </a:rPr>
              <a:t>hashlib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import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CDCAA"/>
                </a:solidFill>
                <a:latin typeface="Menlo"/>
                <a:cs typeface="Courier New"/>
              </a:rPr>
              <a:t>sha256</a:t>
            </a:r>
            <a:endParaRPr lang="en-US" sz="1000" b="0">
              <a:solidFill>
                <a:srgbClr val="DCDCAA"/>
              </a:solidFill>
              <a:latin typeface="Menlo"/>
            </a:endParaRPr>
          </a:p>
          <a:p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import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4EC9B0"/>
                </a:solidFill>
                <a:latin typeface="Menlo"/>
                <a:cs typeface="Courier New"/>
              </a:rPr>
              <a:t>hmac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random</a:t>
            </a:r>
            <a:endParaRPr lang="en-GB" sz="1000" b="0">
              <a:solidFill>
                <a:srgbClr val="4EC9B0"/>
              </a:solidFill>
              <a:latin typeface="Menlo"/>
            </a:endParaRPr>
          </a:p>
          <a:p>
            <a:endParaRPr lang="en-US" sz="1000">
              <a:cs typeface="Times New Roman"/>
            </a:endParaRPr>
          </a:p>
          <a:p>
            <a:r>
              <a:rPr lang="en-GB" sz="1000" b="0">
                <a:solidFill>
                  <a:srgbClr val="569CD6"/>
                </a:solidFill>
                <a:latin typeface="Menlo"/>
                <a:cs typeface="Courier New"/>
              </a:rPr>
              <a:t>def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CDCAA"/>
                </a:solidFill>
                <a:latin typeface="Menlo"/>
                <a:cs typeface="Courier New"/>
              </a:rPr>
              <a:t>hmac_sha256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key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message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GB" sz="1000" b="0">
              <a:solidFill>
                <a:srgbClr val="CCCCCC"/>
              </a:solidFill>
              <a:latin typeface="Menlo"/>
            </a:endParaRPr>
          </a:p>
          <a:p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    return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4EC9B0"/>
                </a:solidFill>
                <a:latin typeface="Menlo"/>
                <a:cs typeface="Courier New"/>
              </a:rPr>
              <a:t>hmac</a:t>
            </a:r>
            <a:r>
              <a:rPr lang="en-GB" sz="1000" b="0" err="1">
                <a:solidFill>
                  <a:srgbClr val="CCCCCC"/>
                </a:solidFill>
                <a:latin typeface="Menlo"/>
                <a:cs typeface="Courier New"/>
              </a:rPr>
              <a:t>.</a:t>
            </a:r>
            <a:r>
              <a:rPr lang="en-GB" sz="1000" b="0" err="1">
                <a:solidFill>
                  <a:srgbClr val="DCDCAA"/>
                </a:solidFill>
                <a:latin typeface="Menlo"/>
                <a:cs typeface="Courier New"/>
              </a:rPr>
              <a:t>new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key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message</a:t>
            </a:r>
            <a:r>
              <a:rPr lang="en-GB" sz="1000" b="0" err="1">
                <a:solidFill>
                  <a:srgbClr val="CCCCCC"/>
                </a:solidFill>
                <a:latin typeface="Menlo"/>
                <a:cs typeface="Courier New"/>
              </a:rPr>
              <a:t>.encode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'utf-8'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), </a:t>
            </a:r>
            <a:r>
              <a:rPr lang="en-GB" sz="1000" b="0">
                <a:solidFill>
                  <a:srgbClr val="DCDCAA"/>
                </a:solidFill>
                <a:latin typeface="Menlo"/>
                <a:cs typeface="Courier New"/>
              </a:rPr>
              <a:t>sha256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).</a:t>
            </a:r>
            <a:r>
              <a:rPr lang="en-GB" sz="1000" b="0">
                <a:solidFill>
                  <a:srgbClr val="DCDCAA"/>
                </a:solidFill>
                <a:latin typeface="Menlo"/>
                <a:cs typeface="Courier New"/>
              </a:rPr>
              <a:t>digest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()</a:t>
            </a:r>
            <a:br>
              <a:rPr lang="en-US" sz="1000"/>
            </a:br>
            <a:endParaRPr lang="en-US" sz="1000">
              <a:cs typeface="Times New Roman"/>
            </a:endParaRPr>
          </a:p>
          <a:p>
            <a:r>
              <a:rPr lang="en-GB" sz="1000" b="0">
                <a:solidFill>
                  <a:srgbClr val="569CD6"/>
                </a:solidFill>
                <a:latin typeface="Menlo"/>
                <a:cs typeface="Courier New"/>
              </a:rPr>
              <a:t>def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DCDCAA"/>
                </a:solidFill>
                <a:latin typeface="Menlo"/>
                <a:cs typeface="Courier New"/>
              </a:rPr>
              <a:t>kdf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label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context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GB" sz="1000" b="0">
              <a:solidFill>
                <a:srgbClr val="CCCCCC"/>
              </a:solidFill>
              <a:latin typeface="Menlo"/>
            </a:endParaRPr>
          </a:p>
          <a:p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    return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CDCAA"/>
                </a:solidFill>
                <a:latin typeface="Menlo"/>
                <a:cs typeface="Courier New"/>
              </a:rPr>
              <a:t>hmac_sha256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label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str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context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))</a:t>
            </a:r>
            <a:br>
              <a:rPr lang="en-US" sz="1000"/>
            </a:br>
            <a:endParaRPr lang="en-US" sz="1000">
              <a:cs typeface="Times New Roman"/>
            </a:endParaRPr>
          </a:p>
          <a:p>
            <a:r>
              <a:rPr lang="en-GB" sz="1000" b="0">
                <a:solidFill>
                  <a:srgbClr val="569CD6"/>
                </a:solidFill>
                <a:latin typeface="Menlo"/>
                <a:cs typeface="Courier New"/>
              </a:rPr>
              <a:t>def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DCDCAA"/>
                </a:solidFill>
                <a:latin typeface="Menlo"/>
                <a:cs typeface="Courier New"/>
              </a:rPr>
              <a:t>mha_block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p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GB" sz="1000" b="0">
              <a:solidFill>
                <a:srgbClr val="CCCCCC"/>
              </a:solidFill>
              <a:latin typeface="Menlo"/>
            </a:endParaRPr>
          </a:p>
          <a:p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    return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DCDCAA"/>
                </a:solidFill>
                <a:latin typeface="Menlo"/>
                <a:cs typeface="Courier New"/>
              </a:rPr>
              <a:t>kdf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"</a:t>
            </a:r>
            <a:r>
              <a:rPr lang="en-GB" sz="1000" b="0" err="1">
                <a:solidFill>
                  <a:srgbClr val="CE9178"/>
                </a:solidFill>
                <a:latin typeface="Menlo"/>
                <a:cs typeface="Courier New"/>
              </a:rPr>
              <a:t>CPE_MHA_block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"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p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*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br>
              <a:rPr lang="en-US" sz="1000"/>
            </a:br>
            <a:endParaRPr lang="en-US" sz="1000">
              <a:cs typeface="Times New Roman"/>
            </a:endParaRPr>
          </a:p>
          <a:p>
            <a:r>
              <a:rPr lang="en-GB" sz="1000" b="0">
                <a:solidFill>
                  <a:srgbClr val="569CD6"/>
                </a:solidFill>
                <a:latin typeface="Menlo"/>
                <a:cs typeface="Courier New"/>
              </a:rPr>
              <a:t>def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CDCAA"/>
                </a:solidFill>
                <a:latin typeface="Menlo"/>
                <a:cs typeface="Courier New"/>
              </a:rPr>
              <a:t>mha_block_opt1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p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GB" sz="1000" b="0">
              <a:solidFill>
                <a:srgbClr val="CCCCCC"/>
              </a:solidFill>
              <a:latin typeface="Menlo"/>
            </a:endParaRPr>
          </a:p>
          <a:p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    a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bytes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str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p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*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), 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'utf-8'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sz="1000"/>
          </a:p>
          <a:p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    b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bytes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str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), 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'utf-8'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sz="1000"/>
          </a:p>
          <a:p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    return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DCDCAA"/>
                </a:solidFill>
                <a:latin typeface="Menlo"/>
                <a:cs typeface="Courier New"/>
              </a:rPr>
              <a:t>kdf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"</a:t>
            </a:r>
            <a:r>
              <a:rPr lang="en-GB" sz="1000" b="0" err="1">
                <a:solidFill>
                  <a:srgbClr val="CE9178"/>
                </a:solidFill>
                <a:latin typeface="Menlo"/>
                <a:cs typeface="Courier New"/>
              </a:rPr>
              <a:t>CPE_MHA_block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"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a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b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sz="1000" b="0">
              <a:solidFill>
                <a:srgbClr val="CCCCCC"/>
              </a:solidFill>
              <a:latin typeface="Menlo"/>
            </a:endParaRPr>
          </a:p>
          <a:p>
            <a:endParaRPr lang="en-US" sz="1000"/>
          </a:p>
          <a:p>
            <a:r>
              <a:rPr lang="en-GB" sz="1000" b="0">
                <a:solidFill>
                  <a:srgbClr val="569CD6"/>
                </a:solidFill>
                <a:latin typeface="Menlo"/>
                <a:cs typeface="Courier New"/>
              </a:rPr>
              <a:t>def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CDCAA"/>
                </a:solidFill>
                <a:latin typeface="Menlo"/>
                <a:cs typeface="Courier New"/>
              </a:rPr>
              <a:t>mha_block_opt2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p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GB" sz="1000" b="0">
              <a:solidFill>
                <a:srgbClr val="CCCCCC"/>
              </a:solidFill>
              <a:latin typeface="Menlo"/>
            </a:endParaRPr>
          </a:p>
          <a:p>
            <a:r>
              <a:rPr lang="en-GB" sz="1000" b="0">
                <a:solidFill>
                  <a:srgbClr val="C586C0"/>
                </a:solidFill>
                <a:latin typeface="Menlo"/>
                <a:cs typeface="Courier New"/>
              </a:rPr>
              <a:t>    return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 err="1">
                <a:solidFill>
                  <a:srgbClr val="DCDCAA"/>
                </a:solidFill>
                <a:latin typeface="Menlo"/>
                <a:cs typeface="Courier New"/>
              </a:rPr>
              <a:t>kdf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bytes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4EC9B0"/>
                </a:solidFill>
                <a:latin typeface="Menlo"/>
                <a:cs typeface="Courier New"/>
              </a:rPr>
              <a:t>str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), 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'utf-8'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), 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"</a:t>
            </a:r>
            <a:r>
              <a:rPr lang="en-GB" sz="1000" b="0" err="1">
                <a:solidFill>
                  <a:srgbClr val="CE9178"/>
                </a:solidFill>
                <a:latin typeface="Menlo"/>
                <a:cs typeface="Courier New"/>
              </a:rPr>
              <a:t>CPE_MHA_block</a:t>
            </a:r>
            <a:r>
              <a:rPr lang="en-GB" sz="1000" b="0">
                <a:solidFill>
                  <a:srgbClr val="CE9178"/>
                </a:solidFill>
                <a:latin typeface="Menlo"/>
                <a:cs typeface="Courier New"/>
              </a:rPr>
              <a:t>"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, (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n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p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 </a:t>
            </a:r>
            <a:r>
              <a:rPr lang="en-GB" sz="1000" b="0">
                <a:solidFill>
                  <a:srgbClr val="D4D4D4"/>
                </a:solidFill>
                <a:latin typeface="Menlo"/>
                <a:cs typeface="Courier New"/>
              </a:rPr>
              <a:t>*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10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10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sz="1000" b="0">
              <a:solidFill>
                <a:srgbClr val="CCCCCC"/>
              </a:solidFill>
              <a:latin typeface="Menlo"/>
            </a:endParaRPr>
          </a:p>
          <a:p>
            <a:br>
              <a:rPr lang="en-US" sz="1000"/>
            </a:br>
            <a:endParaRPr lang="en-US" sz="1000"/>
          </a:p>
          <a:p>
            <a:endParaRPr lang="en-GB" sz="1000">
              <a:latin typeface="Courier New"/>
              <a:cs typeface="Courier New"/>
            </a:endParaRPr>
          </a:p>
          <a:p>
            <a:br>
              <a:rPr lang="en-GB" sz="100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sz="10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CH" sz="100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83343-79A4-4114-7A0F-1805E43D9AC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A4459-A50D-4F16-80F5-F6F558C77D54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778A2B9-E661-E726-71AA-064967BC782D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AE7F21-3DC8-EEE6-12CF-4B83A815223B}"/>
              </a:ext>
            </a:extLst>
          </p:cNvPr>
          <p:cNvSpPr/>
          <p:nvPr/>
        </p:nvSpPr>
        <p:spPr bwMode="auto">
          <a:xfrm>
            <a:off x="7376984" y="3429000"/>
            <a:ext cx="3398108" cy="488092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CH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rPr>
              <a:t>Current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7E6ADC7-7174-2EE3-4B4A-65FD200F6B60}"/>
              </a:ext>
            </a:extLst>
          </p:cNvPr>
          <p:cNvSpPr/>
          <p:nvPr/>
        </p:nvSpPr>
        <p:spPr bwMode="auto">
          <a:xfrm>
            <a:off x="7364626" y="4301419"/>
            <a:ext cx="3398108" cy="488092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CH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rPr>
              <a:t>Option 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19B9229-F7C1-9033-B079-D2A0EF74C831}"/>
              </a:ext>
            </a:extLst>
          </p:cNvPr>
          <p:cNvSpPr/>
          <p:nvPr/>
        </p:nvSpPr>
        <p:spPr bwMode="auto">
          <a:xfrm>
            <a:off x="7376984" y="5318791"/>
            <a:ext cx="3398108" cy="488092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CH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rPr>
              <a:t>Option 2</a:t>
            </a:r>
          </a:p>
        </p:txBody>
      </p:sp>
    </p:spTree>
    <p:extLst>
      <p:ext uri="{BB962C8B-B14F-4D97-AF65-F5344CB8AC3E}">
        <p14:creationId xmlns:p14="http://schemas.microsoft.com/office/powerpoint/2010/main" val="30574055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4B4A03-EA24-F5F6-3D29-DF7521F1C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39854-81DF-71A1-0ED2-938BDA227C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Appendix – Example Python code/2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46E0A-27CB-FE73-3D87-927B34542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14" y="1569309"/>
            <a:ext cx="10793571" cy="4525106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GB" sz="900" b="0" err="1">
                <a:solidFill>
                  <a:srgbClr val="4EC9B0"/>
                </a:solidFill>
                <a:latin typeface="Menlo"/>
                <a:cs typeface="Courier New"/>
              </a:rPr>
              <a:t>random</a:t>
            </a:r>
            <a:r>
              <a:rPr lang="en-GB" sz="900" b="0" err="1">
                <a:solidFill>
                  <a:srgbClr val="CCCCCC"/>
                </a:solidFill>
                <a:latin typeface="Menlo"/>
                <a:cs typeface="Courier New"/>
              </a:rPr>
              <a:t>.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4242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US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6A9955"/>
                </a:solidFill>
                <a:latin typeface="Menlo"/>
                <a:cs typeface="Courier New" panose="02070309020205020404" pitchFamily="49" charset="0"/>
              </a:rPr>
              <a:t>#STA's KDK</a:t>
            </a:r>
            <a:endParaRPr lang="en-GB" b="0">
              <a:solidFill>
                <a:srgbClr val="6A9955"/>
              </a:solidFill>
              <a:latin typeface="Menlo"/>
            </a:endParaRPr>
          </a:p>
          <a:p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569CD6"/>
                </a:solidFill>
                <a:latin typeface="Menlo"/>
                <a:cs typeface="Courier New"/>
              </a:rPr>
              <a:t>b</a:t>
            </a:r>
            <a:r>
              <a:rPr lang="en-GB" sz="900" b="0" err="1">
                <a:solidFill>
                  <a:srgbClr val="CE9178"/>
                </a:solidFill>
                <a:latin typeface="Menlo"/>
                <a:cs typeface="Courier New"/>
              </a:rPr>
              <a:t>'secret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'</a:t>
            </a:r>
            <a:endParaRPr lang="en-GB" b="0">
              <a:solidFill>
                <a:srgbClr val="CE9178"/>
              </a:solidFill>
              <a:latin typeface="Menlo"/>
              <a:cs typeface="Courier New"/>
            </a:endParaRPr>
          </a:p>
          <a:p>
            <a:endParaRPr lang="en-US"/>
          </a:p>
          <a:p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n_groups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8</a:t>
            </a:r>
            <a:endParaRPr lang="en-GB" b="0">
              <a:solidFill>
                <a:srgbClr val="B5CEA8"/>
              </a:solidFill>
              <a:latin typeface="Menlo"/>
              <a:cs typeface="Courier New"/>
            </a:endParaRPr>
          </a:p>
          <a:p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n_epochs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1000</a:t>
            </a:r>
            <a:endParaRPr lang="en-GB" b="0">
              <a:solidFill>
                <a:srgbClr val="B5CEA8"/>
              </a:solidFill>
              <a:latin typeface="Menlo"/>
              <a:cs typeface="Courier New"/>
            </a:endParaRPr>
          </a:p>
          <a:p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sta_mha_blocks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[[]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_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n_groups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)]</a:t>
            </a:r>
            <a:endParaRPr lang="en-GB"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sta_mha_blocks_opt1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[[]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_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n_groups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)]</a:t>
            </a:r>
            <a:endParaRPr lang="en-GB"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sta_mha_blocks_opt2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[[]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_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n_groups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)]</a:t>
            </a:r>
            <a:endParaRPr lang="en-GB">
              <a:cs typeface="Courier New"/>
            </a:endParaRP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n_groups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interval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4EC9B0"/>
                </a:solidFill>
                <a:latin typeface="Menlo"/>
                <a:cs typeface="Courier New"/>
              </a:rPr>
              <a:t>random</a:t>
            </a:r>
            <a:r>
              <a:rPr lang="en-GB" sz="900" b="0" err="1">
                <a:solidFill>
                  <a:srgbClr val="CCCCCC"/>
                </a:solidFill>
                <a:latin typeface="Menlo"/>
                <a:cs typeface="Courier New"/>
              </a:rPr>
              <a:t>.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randint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10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50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offset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4EC9B0"/>
                </a:solidFill>
                <a:latin typeface="Menlo"/>
                <a:cs typeface="Courier New"/>
              </a:rPr>
              <a:t>random</a:t>
            </a:r>
            <a:r>
              <a:rPr lang="en-GB" sz="900" b="0" err="1">
                <a:solidFill>
                  <a:srgbClr val="CCCCCC"/>
                </a:solidFill>
                <a:latin typeface="Menlo"/>
                <a:cs typeface="Courier New"/>
              </a:rPr>
              <a:t>.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randint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0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3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seed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4EC9B0"/>
                </a:solidFill>
                <a:latin typeface="Menlo"/>
                <a:cs typeface="Courier New"/>
              </a:rPr>
              <a:t>random</a:t>
            </a:r>
            <a:r>
              <a:rPr lang="en-GB" sz="900" b="0" err="1">
                <a:solidFill>
                  <a:srgbClr val="CCCCCC"/>
                </a:solidFill>
                <a:latin typeface="Menlo"/>
                <a:cs typeface="Courier New"/>
              </a:rPr>
              <a:t>.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randint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100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700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    print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569CD6"/>
                </a:solidFill>
                <a:latin typeface="Menlo"/>
                <a:cs typeface="Courier New"/>
              </a:rPr>
              <a:t>f</a:t>
            </a:r>
            <a:r>
              <a:rPr lang="en-GB" sz="900" b="0" err="1">
                <a:solidFill>
                  <a:srgbClr val="CE9178"/>
                </a:solidFill>
                <a:latin typeface="Menlo"/>
                <a:cs typeface="Courier New"/>
              </a:rPr>
              <a:t>"Group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{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k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}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: Interval = 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{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}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, Offset = 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{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offset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}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, seed = 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{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}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 "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    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n_epochs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   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sta_mha_blocks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].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append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DCDCAA"/>
                </a:solidFill>
                <a:latin typeface="Menlo"/>
                <a:cs typeface="Courier New"/>
              </a:rPr>
              <a:t>mha_block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offset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).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hex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())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    sta_mha_blocks_opt1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].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append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mha_block_opt1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offset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).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hex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())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    sta_mha_blocks_opt2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].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append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mha_block_opt2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kdk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seed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offset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interval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).</a:t>
            </a:r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hex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())</a:t>
            </a:r>
            <a:endParaRPr lang="en-GB" b="0">
              <a:solidFill>
                <a:srgbClr val="CCCCCC"/>
              </a:solidFill>
              <a:latin typeface="Menlo"/>
              <a:cs typeface="Courier New"/>
            </a:endParaRPr>
          </a:p>
          <a:p>
            <a:endParaRPr lang="en-GB" sz="9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br>
              <a:rPr lang="en-GB" sz="90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GB" sz="90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6D6F59-EF60-104F-3F4C-D89F8ACA2D1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58B782-E058-0CD5-78F7-44EBE085C10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07DFAA8-C2AA-4893-8299-1BE1F955C515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8B0C20-0D57-AF3A-82EC-86CE51E05EAA}"/>
              </a:ext>
            </a:extLst>
          </p:cNvPr>
          <p:cNvSpPr/>
          <p:nvPr/>
        </p:nvSpPr>
        <p:spPr bwMode="auto">
          <a:xfrm>
            <a:off x="6647934" y="2634521"/>
            <a:ext cx="4448434" cy="1591489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CH"/>
              <a:t>Generate 8 groups and the CPE_MHA_block  for 1000 epochs</a:t>
            </a: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57905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C0FBC-F07F-2BBD-068E-8C0E3E404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C13FE-1B27-C213-C174-2E83E419D8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Appendix – Example Python code/3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1ED2F-C8CB-7BF7-1186-472D85C93B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914" y="1569309"/>
            <a:ext cx="10793571" cy="4525106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/>
          <a:p>
            <a:r>
              <a:rPr lang="en-GB" sz="900" b="0">
                <a:solidFill>
                  <a:srgbClr val="569CD6"/>
                </a:solidFill>
                <a:latin typeface="Menlo"/>
                <a:cs typeface="Courier New"/>
              </a:rPr>
              <a:t>def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DCDCAA"/>
                </a:solidFill>
                <a:latin typeface="Menlo"/>
                <a:cs typeface="Courier New"/>
              </a:rPr>
              <a:t>subsequence_len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a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b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  <a:endParaRPr lang="en-US" sz="900" b="0">
              <a:solidFill>
                <a:srgbClr val="CCCCCC"/>
              </a:solidFill>
              <a:latin typeface="Menlo"/>
              <a:cs typeface="Courier New"/>
            </a:endParaRPr>
          </a:p>
          <a:p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    """</a:t>
            </a:r>
          </a:p>
          <a:p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    Compute how long the longest common subsequence is between two lists.</a:t>
            </a:r>
          </a:p>
          <a:p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    """</a:t>
            </a: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base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0</a:t>
            </a: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count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0</a:t>
            </a: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    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DCDCAA"/>
                </a:solidFill>
                <a:latin typeface="Menlo"/>
                <a:cs typeface="Courier New"/>
              </a:rPr>
              <a:t>len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a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)):</a:t>
            </a: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        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base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 err="1">
                <a:solidFill>
                  <a:srgbClr val="DCDCAA"/>
                </a:solidFill>
                <a:latin typeface="Menlo"/>
                <a:cs typeface="Courier New"/>
              </a:rPr>
              <a:t>len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b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)):</a:t>
            </a: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            if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a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b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]:</a:t>
            </a: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            count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+=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1</a:t>
            </a:r>
          </a:p>
          <a:p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                base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=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1</a:t>
            </a: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    return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count</a:t>
            </a:r>
            <a:br>
              <a:rPr lang="en-US" sz="900"/>
            </a:br>
            <a:endParaRPr lang="en-US" sz="900">
              <a:cs typeface="Times New Roman"/>
            </a:endParaRP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n_groups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</a:p>
          <a:p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    for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C586C0"/>
                </a:solidFill>
                <a:latin typeface="Menlo"/>
                <a:cs typeface="Courier New"/>
              </a:rPr>
              <a:t>in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4EC9B0"/>
                </a:solidFill>
                <a:latin typeface="Menlo"/>
                <a:cs typeface="Courier New"/>
              </a:rPr>
              <a:t>range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D4D4D4"/>
                </a:solidFill>
                <a:latin typeface="Menlo"/>
                <a:cs typeface="Courier New"/>
              </a:rPr>
              <a:t>+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 </a:t>
            </a:r>
            <a:r>
              <a:rPr lang="en-GB" sz="900" b="0">
                <a:solidFill>
                  <a:srgbClr val="B5CEA8"/>
                </a:solidFill>
                <a:latin typeface="Menlo"/>
                <a:cs typeface="Courier New"/>
              </a:rPr>
              <a:t>1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n_groups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):</a:t>
            </a:r>
          </a:p>
          <a:p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        print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"Group "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" to "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>
                <a:solidFill>
                  <a:srgbClr val="CE9178"/>
                </a:solidFill>
                <a:latin typeface="Menlo"/>
                <a:cs typeface="Courier New"/>
              </a:rPr>
              <a:t>":"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, </a:t>
            </a:r>
            <a:r>
              <a:rPr lang="en-GB" sz="900" b="0" err="1">
                <a:solidFill>
                  <a:srgbClr val="DCDCAA"/>
                </a:solidFill>
                <a:latin typeface="Menlo"/>
                <a:cs typeface="Courier New"/>
              </a:rPr>
              <a:t>subsequence_len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sta_mha_blocks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], 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sta_mha_blocks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]),</a:t>
            </a:r>
          </a:p>
          <a:p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            </a:t>
            </a:r>
            <a:r>
              <a:rPr lang="en-GB" sz="900" b="0" err="1">
                <a:solidFill>
                  <a:srgbClr val="DCDCAA"/>
                </a:solidFill>
                <a:latin typeface="Menlo"/>
                <a:cs typeface="Courier New"/>
              </a:rPr>
              <a:t>subsequence_len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sta_mha_blocks_opt1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sta_mha_blocks_opt1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]),</a:t>
            </a:r>
          </a:p>
          <a:p>
            <a:r>
              <a:rPr lang="en-GB" sz="900" b="0">
                <a:solidFill>
                  <a:srgbClr val="DCDCAA"/>
                </a:solidFill>
                <a:latin typeface="Menlo"/>
                <a:cs typeface="Courier New"/>
              </a:rPr>
              <a:t>            </a:t>
            </a:r>
            <a:r>
              <a:rPr lang="en-GB" sz="900" b="0" err="1">
                <a:solidFill>
                  <a:srgbClr val="DCDCAA"/>
                </a:solidFill>
                <a:latin typeface="Menlo"/>
                <a:cs typeface="Courier New"/>
              </a:rPr>
              <a:t>subsequence_len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(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sta_mha_blocks_opt2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 err="1">
                <a:solidFill>
                  <a:srgbClr val="9CDCFE"/>
                </a:solidFill>
                <a:latin typeface="Menlo"/>
                <a:cs typeface="Courier New"/>
              </a:rPr>
              <a:t>i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], 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sta_mha_blocks_opt2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[</a:t>
            </a:r>
            <a:r>
              <a:rPr lang="en-GB" sz="900" b="0">
                <a:solidFill>
                  <a:srgbClr val="9CDCFE"/>
                </a:solidFill>
                <a:latin typeface="Menlo"/>
                <a:cs typeface="Courier New"/>
              </a:rPr>
              <a:t>j</a:t>
            </a:r>
            <a:r>
              <a:rPr lang="en-GB" sz="900" b="0">
                <a:solidFill>
                  <a:srgbClr val="CCCCCC"/>
                </a:solidFill>
                <a:latin typeface="Menlo"/>
                <a:cs typeface="Courier New"/>
              </a:rPr>
              <a:t>]))</a:t>
            </a:r>
          </a:p>
          <a:p>
            <a:endParaRPr lang="en-GB" sz="900">
              <a:latin typeface="Courier New"/>
              <a:cs typeface="Courier New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A1840-26DD-5DF5-0B8A-D9CD806DEF3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9FF9A-202A-2A03-7833-1EB1BAC19BA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5D9CABF6-3BD9-B1C4-FE19-7D94247897CB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9D5E781-43F2-6FA9-8C8E-835386BC8089}"/>
              </a:ext>
            </a:extLst>
          </p:cNvPr>
          <p:cNvSpPr/>
          <p:nvPr/>
        </p:nvSpPr>
        <p:spPr bwMode="auto">
          <a:xfrm>
            <a:off x="6647934" y="2944150"/>
            <a:ext cx="4448434" cy="652376"/>
          </a:xfrm>
          <a:prstGeom prst="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CH"/>
              <a:t>Compute common subsequences</a:t>
            </a: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98054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16A85E-E842-792C-F71B-8099E14DA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Current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7A8006-BB06-F5A4-CD2F-3E05926A73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552353"/>
            <a:ext cx="10361084" cy="454206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H"/>
              <a:t>Seed is added to Context in KDF in our CPE_MHA_block computations and </a:t>
            </a:r>
            <a:r>
              <a:rPr lang="en-GB">
                <a:latin typeface="Symbol"/>
                <a:sym typeface="Symbol"/>
              </a:rPr>
              <a:t>DIT</a:t>
            </a:r>
            <a:endParaRPr lang="en-GB">
              <a:latin typeface="Symbol"/>
              <a:cs typeface="Times New Roman"/>
              <a:sym typeface="Symbol"/>
            </a:endParaRPr>
          </a:p>
          <a:p>
            <a:pPr marL="0" indent="0"/>
            <a:endParaRPr lang="en-GB"/>
          </a:p>
          <a:p>
            <a:pPr marL="0" indent="0"/>
            <a:endParaRPr lang="en-GB"/>
          </a:p>
          <a:p>
            <a:pPr marL="0" indent="0"/>
            <a:endParaRPr lang="en-GB"/>
          </a:p>
          <a:p>
            <a:pPr marL="0" indent="0"/>
            <a:endParaRPr lang="en-GB"/>
          </a:p>
          <a:p>
            <a:pPr marL="0" indent="0"/>
            <a:endParaRPr lang="en-GB"/>
          </a:p>
          <a:p>
            <a:r>
              <a:rPr lang="en-CH"/>
              <a:t>In 10.71.3:</a:t>
            </a:r>
            <a:endParaRPr lang="en-CH">
              <a:cs typeface="Times New Roman"/>
            </a:endParaRPr>
          </a:p>
          <a:p>
            <a:endParaRPr lang="en-CH"/>
          </a:p>
          <a:p>
            <a:endParaRPr lang="en-CH">
              <a:cs typeface="Times New Roman"/>
            </a:endParaRPr>
          </a:p>
          <a:p>
            <a:r>
              <a:rPr lang="en-CH">
                <a:cs typeface="Times New Roman"/>
              </a:rPr>
              <a:t>In 10.71.2.4:</a:t>
            </a:r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48AD0-220A-C55C-A87D-EFDCA19A2A9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1118F8-7F34-8327-22A5-0A41662E4C38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109C76D-8A26-027C-6248-074B9C81718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pic>
        <p:nvPicPr>
          <p:cNvPr id="7" name="Content Placeholder 11">
            <a:extLst>
              <a:ext uri="{FF2B5EF4-FFF2-40B4-BE49-F238E27FC236}">
                <a16:creationId xmlns:a16="http://schemas.microsoft.com/office/drawing/2014/main" id="{93A2D589-BF7C-62FB-1D11-66DC827AA7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9141" y="4529678"/>
            <a:ext cx="8305800" cy="977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EA8B944F-29CD-3DFC-C3F2-94BABA42681B}"/>
              </a:ext>
            </a:extLst>
          </p:cNvPr>
          <p:cNvSpPr/>
          <p:nvPr/>
        </p:nvSpPr>
        <p:spPr bwMode="auto">
          <a:xfrm>
            <a:off x="4714821" y="5018628"/>
            <a:ext cx="3472249" cy="401531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pic>
        <p:nvPicPr>
          <p:cNvPr id="8" name="Picture 7" descr="A white text with black text&#10;&#10;AI-generated content may be incorrect.">
            <a:extLst>
              <a:ext uri="{FF2B5EF4-FFF2-40B4-BE49-F238E27FC236}">
                <a16:creationId xmlns:a16="http://schemas.microsoft.com/office/drawing/2014/main" id="{D8C9917C-1CDE-76C4-5B22-EED23E46C7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2216" y="2081305"/>
            <a:ext cx="5210060" cy="232073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 descr="A black text on a white background&#10;&#10;AI-generated content may be incorrect.">
            <a:extLst>
              <a:ext uri="{FF2B5EF4-FFF2-40B4-BE49-F238E27FC236}">
                <a16:creationId xmlns:a16="http://schemas.microsoft.com/office/drawing/2014/main" id="{F60A8A1B-4F4B-B028-C1AE-2A17FE27AB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25615" y="5895489"/>
            <a:ext cx="9307286" cy="564305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62450DB-5AB0-5C72-AD73-A1018CF28A24}"/>
              </a:ext>
            </a:extLst>
          </p:cNvPr>
          <p:cNvSpPr/>
          <p:nvPr/>
        </p:nvSpPr>
        <p:spPr bwMode="auto">
          <a:xfrm>
            <a:off x="7402755" y="5989967"/>
            <a:ext cx="2521843" cy="388971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12" name="Rounded Rectangular Callout 11">
            <a:extLst>
              <a:ext uri="{FF2B5EF4-FFF2-40B4-BE49-F238E27FC236}">
                <a16:creationId xmlns:a16="http://schemas.microsoft.com/office/drawing/2014/main" id="{C80485D0-35FB-63A7-973C-0EF74E77DEB6}"/>
              </a:ext>
            </a:extLst>
          </p:cNvPr>
          <p:cNvSpPr/>
          <p:nvPr/>
        </p:nvSpPr>
        <p:spPr bwMode="auto">
          <a:xfrm>
            <a:off x="5105534" y="5507578"/>
            <a:ext cx="909802" cy="569808"/>
          </a:xfrm>
          <a:prstGeom prst="wedgeRoundRectCallout">
            <a:avLst>
              <a:gd name="adj1" fmla="val 24745"/>
              <a:gd name="adj2" fmla="val -81181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CH" sz="1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rPr>
              <a:t>Epoch Number</a:t>
            </a:r>
          </a:p>
        </p:txBody>
      </p:sp>
      <p:sp>
        <p:nvSpPr>
          <p:cNvPr id="13" name="Rounded Rectangular Callout 12">
            <a:extLst>
              <a:ext uri="{FF2B5EF4-FFF2-40B4-BE49-F238E27FC236}">
                <a16:creationId xmlns:a16="http://schemas.microsoft.com/office/drawing/2014/main" id="{FA2FA1C3-2746-225C-2C89-1D4A3AD4E35C}"/>
              </a:ext>
            </a:extLst>
          </p:cNvPr>
          <p:cNvSpPr/>
          <p:nvPr/>
        </p:nvSpPr>
        <p:spPr bwMode="auto">
          <a:xfrm>
            <a:off x="6094943" y="5507578"/>
            <a:ext cx="699262" cy="569808"/>
          </a:xfrm>
          <a:prstGeom prst="wedgeRoundRectCallout">
            <a:avLst>
              <a:gd name="adj1" fmla="val -26844"/>
              <a:gd name="adj2" fmla="val -80724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en-CH" sz="1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6" charset="0"/>
                <a:ea typeface="MS Gothic" charset="-128"/>
              </a:rPr>
              <a:t>Epoch offset</a:t>
            </a:r>
          </a:p>
        </p:txBody>
      </p:sp>
      <p:sp>
        <p:nvSpPr>
          <p:cNvPr id="14" name="Rounded Rectangular Callout 13">
            <a:extLst>
              <a:ext uri="{FF2B5EF4-FFF2-40B4-BE49-F238E27FC236}">
                <a16:creationId xmlns:a16="http://schemas.microsoft.com/office/drawing/2014/main" id="{F21EE1BB-04B3-9EB5-3545-769C7663F6EB}"/>
              </a:ext>
            </a:extLst>
          </p:cNvPr>
          <p:cNvSpPr/>
          <p:nvPr/>
        </p:nvSpPr>
        <p:spPr bwMode="auto">
          <a:xfrm>
            <a:off x="3551274" y="5426469"/>
            <a:ext cx="1087216" cy="569808"/>
          </a:xfrm>
          <a:prstGeom prst="wedgeRoundRectCallout">
            <a:avLst>
              <a:gd name="adj1" fmla="val 92528"/>
              <a:gd name="adj2" fmla="val -71851"/>
              <a:gd name="adj3" fmla="val 16667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en-GB" sz="1400"/>
              <a:t>Per-group Seed</a:t>
            </a:r>
            <a:endParaRPr kumimoji="0" lang="en-CH" sz="1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9447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9D30B-FD39-9721-07C1-D47C3CAF3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315182-E5D1-DC7B-E953-570CD42026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426845"/>
            <a:ext cx="10361084" cy="4534061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CH"/>
              <a:t>CID 2071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/>
              <a:t>When changing EPP Group only KDF’s Context changes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CH"/>
              <a:t>KDF's Context is a sum of integers, there’s some chance that eventually:</a:t>
            </a:r>
            <a:endParaRPr lang="en-CH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/>
              <a:t>C</a:t>
            </a:r>
            <a:r>
              <a:rPr lang="en-CH"/>
              <a:t>ontext[group X, epoch N</a:t>
            </a:r>
            <a:r>
              <a:rPr lang="en-CH" baseline="-25000"/>
              <a:t>X</a:t>
            </a:r>
            <a:r>
              <a:rPr lang="en-CH"/>
              <a:t>, Seed</a:t>
            </a:r>
            <a:r>
              <a:rPr lang="en-CH" baseline="-25000"/>
              <a:t>X</a:t>
            </a:r>
            <a:r>
              <a:rPr lang="en-CH"/>
              <a:t>] == Context[group Y, epoch N</a:t>
            </a:r>
            <a:r>
              <a:rPr lang="en-CH" baseline="-25000"/>
              <a:t>Y</a:t>
            </a:r>
            <a:r>
              <a:rPr lang="en-CH"/>
              <a:t>, Seed</a:t>
            </a:r>
            <a:r>
              <a:rPr lang="en-CH" baseline="-25000"/>
              <a:t>Y</a:t>
            </a:r>
            <a:r>
              <a:rPr lang="en-CH"/>
              <a:t>]</a:t>
            </a:r>
            <a:endParaRPr lang="en-CH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CH"/>
              <a:t>And when this happens, it is likely that it will happen again and again</a:t>
            </a:r>
            <a:endParaRPr lang="en-CH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CH"/>
              <a:t>Hence </a:t>
            </a:r>
            <a:r>
              <a:rPr lang="en-CH" b="1"/>
              <a:t>Common</a:t>
            </a:r>
            <a:r>
              <a:rPr lang="en-CH"/>
              <a:t> </a:t>
            </a:r>
            <a:r>
              <a:rPr lang="en-CH" b="1"/>
              <a:t>Subsequences </a:t>
            </a:r>
            <a:r>
              <a:rPr lang="en-CH"/>
              <a:t>of same FA Params (and hence MAC, SN/PN, etc..) </a:t>
            </a:r>
            <a:endParaRPr lang="en-CH">
              <a:cs typeface="Times New Roman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GB"/>
              <a:t>Example:</a:t>
            </a:r>
            <a:endParaRPr lang="en-GB">
              <a:cs typeface="Times New Roman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GB"/>
          </a:p>
          <a:p>
            <a:pPr lvl="2">
              <a:buFont typeface="Arial" panose="020B0604020202020204" pitchFamily="34" charset="0"/>
              <a:buChar char="•"/>
            </a:pPr>
            <a:endParaRPr lang="en-GB"/>
          </a:p>
          <a:p>
            <a:pPr lvl="2">
              <a:buFont typeface="Arial" panose="020B0604020202020204" pitchFamily="34" charset="0"/>
              <a:buChar char="•"/>
            </a:pPr>
            <a:endParaRPr lang="en-GB"/>
          </a:p>
          <a:p>
            <a:pPr lvl="1">
              <a:buFont typeface="Arial" panose="020B0604020202020204" pitchFamily="34" charset="0"/>
              <a:buChar char="•"/>
            </a:pPr>
            <a:endParaRPr lang="en-CH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CH"/>
              <a:t>“If STA jumps from Group 1 to Group 2, in the next 100 epochs, it will re-use 7 FA params that it used in its life under Group 1”</a:t>
            </a:r>
            <a:endParaRPr lang="en-CH">
              <a:cs typeface="Times New Roman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1DAC87-E50B-0B04-0009-8FA5149B440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673800-974F-0472-2EEB-D21C1383CD65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75127F9-F460-EE07-1411-12319E60C916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2A8AD53-AD21-BA36-E739-17F3E9BD9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2398991"/>
              </p:ext>
            </p:extLst>
          </p:nvPr>
        </p:nvGraphicFramePr>
        <p:xfrm>
          <a:off x="2834307" y="4171315"/>
          <a:ext cx="6820532" cy="1259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5490">
                  <a:extLst>
                    <a:ext uri="{9D8B030D-6E8A-4147-A177-3AD203B41FA5}">
                      <a16:colId xmlns:a16="http://schemas.microsoft.com/office/drawing/2014/main" val="2374078518"/>
                    </a:ext>
                  </a:extLst>
                </a:gridCol>
                <a:gridCol w="793025">
                  <a:extLst>
                    <a:ext uri="{9D8B030D-6E8A-4147-A177-3AD203B41FA5}">
                      <a16:colId xmlns:a16="http://schemas.microsoft.com/office/drawing/2014/main" val="1218823218"/>
                    </a:ext>
                  </a:extLst>
                </a:gridCol>
                <a:gridCol w="1488524">
                  <a:extLst>
                    <a:ext uri="{9D8B030D-6E8A-4147-A177-3AD203B41FA5}">
                      <a16:colId xmlns:a16="http://schemas.microsoft.com/office/drawing/2014/main" val="3885788157"/>
                    </a:ext>
                  </a:extLst>
                </a:gridCol>
                <a:gridCol w="886022">
                  <a:extLst>
                    <a:ext uri="{9D8B030D-6E8A-4147-A177-3AD203B41FA5}">
                      <a16:colId xmlns:a16="http://schemas.microsoft.com/office/drawing/2014/main" val="485523286"/>
                    </a:ext>
                  </a:extLst>
                </a:gridCol>
                <a:gridCol w="2397471">
                  <a:extLst>
                    <a:ext uri="{9D8B030D-6E8A-4147-A177-3AD203B41FA5}">
                      <a16:colId xmlns:a16="http://schemas.microsoft.com/office/drawing/2014/main" val="35901169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H" sz="1400"/>
                        <a:t>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400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400"/>
                        <a:t>EpochInterval</a:t>
                      </a:r>
                      <a:endParaRPr lang="en-CH" sz="1400" err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400"/>
                        <a:t>Seed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400"/>
                        <a:t>Common Subsequence Length ( first 100 epochs)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6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89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CH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321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65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CH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29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85663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FE2B1-39A3-FBF0-71C3-4954477F0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Problem/example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19F1E9A4-EB63-535C-41C5-90E4A89DBF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1789112"/>
              </p:ext>
            </p:extLst>
          </p:nvPr>
        </p:nvGraphicFramePr>
        <p:xfrm>
          <a:off x="333630" y="1981200"/>
          <a:ext cx="1105614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483">
                  <a:extLst>
                    <a:ext uri="{9D8B030D-6E8A-4147-A177-3AD203B41FA5}">
                      <a16:colId xmlns:a16="http://schemas.microsoft.com/office/drawing/2014/main" val="4218586592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612074400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197995743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921706644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421699121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090567075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452388570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1481157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33806343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433830652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940319981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4159000789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485981861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72627914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409343800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131081483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410094095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816646412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216222245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728445909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563405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H" sz="120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443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2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>
                          <a:highlight>
                            <a:srgbClr val="FFFF00"/>
                          </a:highlight>
                        </a:rPr>
                        <a:t>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>
                          <a:highlight>
                            <a:srgbClr val="00FF00"/>
                          </a:highlight>
                        </a:rPr>
                        <a:t>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>
                          <a:highlight>
                            <a:srgbClr val="FF00FF"/>
                          </a:highlight>
                        </a:rPr>
                        <a:t>285</a:t>
                      </a:r>
                      <a:endParaRPr lang="en-CH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327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341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355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610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2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>
                          <a:highlight>
                            <a:srgbClr val="FFFF00"/>
                          </a:highlight>
                        </a:rPr>
                        <a:t>145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301919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7E9014-BBE7-5842-5F0A-287C5E84880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704E89-2E8F-BDA1-D559-9939249E4B4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B1B57D9-BD35-F40B-15C3-ECE1075B0314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65118258-3513-DF2D-5926-76174690A8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1792384"/>
              </p:ext>
            </p:extLst>
          </p:nvPr>
        </p:nvGraphicFramePr>
        <p:xfrm>
          <a:off x="333630" y="3556954"/>
          <a:ext cx="11056143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6483">
                  <a:extLst>
                    <a:ext uri="{9D8B030D-6E8A-4147-A177-3AD203B41FA5}">
                      <a16:colId xmlns:a16="http://schemas.microsoft.com/office/drawing/2014/main" val="4218586592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612074400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197995743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921706644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421699121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090567075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452388570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1481157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33806343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433830652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940319981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4159000789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3485981861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72627914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4093438008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131081483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2410094095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816646412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216222245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1728445909"/>
                    </a:ext>
                  </a:extLst>
                </a:gridCol>
                <a:gridCol w="526483">
                  <a:extLst>
                    <a:ext uri="{9D8B030D-6E8A-4147-A177-3AD203B41FA5}">
                      <a16:colId xmlns:a16="http://schemas.microsoft.com/office/drawing/2014/main" val="5634059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H" sz="1200"/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E39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5443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20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369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383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397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411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425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439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453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467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481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495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509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523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551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579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593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607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677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691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610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 sz="120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>
                          <a:highlight>
                            <a:srgbClr val="00FF00"/>
                          </a:highlight>
                        </a:rPr>
                        <a:t>215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 sz="1200"/>
                        <a:t>265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1301919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2331898-CD89-FC36-C73C-EEAE1CF738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5851116"/>
              </p:ext>
            </p:extLst>
          </p:nvPr>
        </p:nvGraphicFramePr>
        <p:xfrm>
          <a:off x="6619359" y="5059679"/>
          <a:ext cx="529482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0255">
                  <a:extLst>
                    <a:ext uri="{9D8B030D-6E8A-4147-A177-3AD203B41FA5}">
                      <a16:colId xmlns:a16="http://schemas.microsoft.com/office/drawing/2014/main" val="2374078518"/>
                    </a:ext>
                  </a:extLst>
                </a:gridCol>
                <a:gridCol w="1006594">
                  <a:extLst>
                    <a:ext uri="{9D8B030D-6E8A-4147-A177-3AD203B41FA5}">
                      <a16:colId xmlns:a16="http://schemas.microsoft.com/office/drawing/2014/main" val="1218823218"/>
                    </a:ext>
                  </a:extLst>
                </a:gridCol>
                <a:gridCol w="1657156">
                  <a:extLst>
                    <a:ext uri="{9D8B030D-6E8A-4147-A177-3AD203B41FA5}">
                      <a16:colId xmlns:a16="http://schemas.microsoft.com/office/drawing/2014/main" val="3885788157"/>
                    </a:ext>
                  </a:extLst>
                </a:gridCol>
                <a:gridCol w="1140817">
                  <a:extLst>
                    <a:ext uri="{9D8B030D-6E8A-4147-A177-3AD203B41FA5}">
                      <a16:colId xmlns:a16="http://schemas.microsoft.com/office/drawing/2014/main" val="4855232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EpochInterval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Seed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06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2321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9829185"/>
                  </a:ext>
                </a:extLst>
              </a:tr>
            </a:tbl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AA81961-1AB1-7817-481B-84D667C681CA}"/>
              </a:ext>
            </a:extLst>
          </p:cNvPr>
          <p:cNvCxnSpPr/>
          <p:nvPr/>
        </p:nvCxnSpPr>
        <p:spPr bwMode="auto">
          <a:xfrm>
            <a:off x="3311611" y="1751014"/>
            <a:ext cx="2481707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accent6"/>
            </a:solidFill>
            <a:prstDash val="solid"/>
            <a:round/>
            <a:headEnd type="triangle"/>
            <a:tailEnd type="triangle"/>
          </a:ln>
          <a:effectLst/>
        </p:spPr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69982DB-AD30-2116-AB32-83B69E79E53E}"/>
              </a:ext>
            </a:extLst>
          </p:cNvPr>
          <p:cNvCxnSpPr/>
          <p:nvPr/>
        </p:nvCxnSpPr>
        <p:spPr bwMode="auto">
          <a:xfrm>
            <a:off x="8908066" y="3250300"/>
            <a:ext cx="2481707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accent2"/>
            </a:solidFill>
            <a:prstDash val="solid"/>
            <a:round/>
            <a:headEnd type="triangle"/>
            <a:tailEnd type="none"/>
          </a:ln>
          <a:effectLst/>
        </p:spPr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7DFD07CD-A720-EE05-DC35-49CBDEEC1B07}"/>
              </a:ext>
            </a:extLst>
          </p:cNvPr>
          <p:cNvCxnSpPr>
            <a:cxnSpLocks/>
          </p:cNvCxnSpPr>
          <p:nvPr/>
        </p:nvCxnSpPr>
        <p:spPr bwMode="auto">
          <a:xfrm>
            <a:off x="180753" y="4959651"/>
            <a:ext cx="5515712" cy="0"/>
          </a:xfrm>
          <a:prstGeom prst="straightConnector1">
            <a:avLst/>
          </a:prstGeom>
          <a:solidFill>
            <a:srgbClr val="00B8FF"/>
          </a:solidFill>
          <a:ln w="9525" cap="flat" cmpd="sng" algn="ctr">
            <a:solidFill>
              <a:schemeClr val="accent2"/>
            </a:solidFill>
            <a:prstDash val="solid"/>
            <a:round/>
            <a:headEnd type="none"/>
            <a:tailEnd type="triangle"/>
          </a:ln>
          <a:effectLst/>
        </p:spPr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9FFBF5C3-58BA-E82C-409E-16066F4C1CA3}"/>
              </a:ext>
            </a:extLst>
          </p:cNvPr>
          <p:cNvSpPr txBox="1"/>
          <p:nvPr/>
        </p:nvSpPr>
        <p:spPr>
          <a:xfrm>
            <a:off x="4265206" y="1497558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60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C5E4295-FC81-B1D8-6508-307126A611FB}"/>
              </a:ext>
            </a:extLst>
          </p:cNvPr>
          <p:cNvSpPr txBox="1"/>
          <p:nvPr/>
        </p:nvSpPr>
        <p:spPr>
          <a:xfrm>
            <a:off x="2975926" y="4669474"/>
            <a:ext cx="38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H" sz="1600">
                <a:solidFill>
                  <a:schemeClr val="tx1"/>
                </a:solidFill>
              </a:rPr>
              <a:t>14</a:t>
            </a:r>
          </a:p>
        </p:txBody>
      </p:sp>
      <p:pic>
        <p:nvPicPr>
          <p:cNvPr id="18" name="Content Placeholder 11">
            <a:extLst>
              <a:ext uri="{FF2B5EF4-FFF2-40B4-BE49-F238E27FC236}">
                <a16:creationId xmlns:a16="http://schemas.microsoft.com/office/drawing/2014/main" id="{EE9F4AB0-C240-9155-6125-0171854753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5541082"/>
            <a:ext cx="5980663" cy="70414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0172EAA1-C1B1-2C19-4527-F6B4F00804D3}"/>
              </a:ext>
            </a:extLst>
          </p:cNvPr>
          <p:cNvSpPr/>
          <p:nvPr/>
        </p:nvSpPr>
        <p:spPr bwMode="auto">
          <a:xfrm>
            <a:off x="1470426" y="5945104"/>
            <a:ext cx="3011000" cy="280474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4" name="Curved Down Arrow 23">
            <a:extLst>
              <a:ext uri="{FF2B5EF4-FFF2-40B4-BE49-F238E27FC236}">
                <a16:creationId xmlns:a16="http://schemas.microsoft.com/office/drawing/2014/main" id="{45A5C400-B41F-8E70-F3B5-E291A1AA7C37}"/>
              </a:ext>
            </a:extLst>
          </p:cNvPr>
          <p:cNvSpPr/>
          <p:nvPr/>
        </p:nvSpPr>
        <p:spPr bwMode="auto">
          <a:xfrm>
            <a:off x="8908065" y="1793985"/>
            <a:ext cx="6243329" cy="967562"/>
          </a:xfrm>
          <a:prstGeom prst="curved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5" name="Curved Down Arrow 24">
            <a:extLst>
              <a:ext uri="{FF2B5EF4-FFF2-40B4-BE49-F238E27FC236}">
                <a16:creationId xmlns:a16="http://schemas.microsoft.com/office/drawing/2014/main" id="{F81AD23A-EC5A-F94A-7804-1842066E31B0}"/>
              </a:ext>
            </a:extLst>
          </p:cNvPr>
          <p:cNvSpPr/>
          <p:nvPr/>
        </p:nvSpPr>
        <p:spPr bwMode="auto">
          <a:xfrm>
            <a:off x="-1500247" y="3413224"/>
            <a:ext cx="7595190" cy="967562"/>
          </a:xfrm>
          <a:prstGeom prst="curvedDownArrow">
            <a:avLst/>
          </a:prstGeom>
          <a:solidFill>
            <a:schemeClr val="accent2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6" name="Curved Up Arrow 25">
            <a:extLst>
              <a:ext uri="{FF2B5EF4-FFF2-40B4-BE49-F238E27FC236}">
                <a16:creationId xmlns:a16="http://schemas.microsoft.com/office/drawing/2014/main" id="{09A4836A-6324-E1D1-6DC5-DCF8EFF13A08}"/>
              </a:ext>
            </a:extLst>
          </p:cNvPr>
          <p:cNvSpPr/>
          <p:nvPr/>
        </p:nvSpPr>
        <p:spPr bwMode="auto">
          <a:xfrm>
            <a:off x="3263184" y="2647507"/>
            <a:ext cx="2530134" cy="446213"/>
          </a:xfrm>
          <a:prstGeom prst="curved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  <p:sp>
        <p:nvSpPr>
          <p:cNvPr id="27" name="Curved Up Arrow 26">
            <a:extLst>
              <a:ext uri="{FF2B5EF4-FFF2-40B4-BE49-F238E27FC236}">
                <a16:creationId xmlns:a16="http://schemas.microsoft.com/office/drawing/2014/main" id="{BFC9649B-E47C-14D0-D8EA-263B78ECD677}"/>
              </a:ext>
            </a:extLst>
          </p:cNvPr>
          <p:cNvSpPr/>
          <p:nvPr/>
        </p:nvSpPr>
        <p:spPr bwMode="auto">
          <a:xfrm>
            <a:off x="5878690" y="2647507"/>
            <a:ext cx="2530134" cy="446213"/>
          </a:xfrm>
          <a:prstGeom prst="curvedUpArrow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en-CH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itchFamily="16" charset="0"/>
              <a:ea typeface="MS Gothic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23588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81DD8-43B3-6A31-88B6-E1852C174E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Problem/Example –fancier graph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1EEBA3-B4DA-2641-C377-56670915CA7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55AEB-E1BA-720B-B422-E747CF144C9D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DB5D1FB-AC76-91D9-9A61-96EBAC95EAC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  <p:pic>
        <p:nvPicPr>
          <p:cNvPr id="7" name="Content Placeholder 6" descr="A colorful graph with text&#10;&#10;AI-generated content may be incorrect.">
            <a:extLst>
              <a:ext uri="{FF2B5EF4-FFF2-40B4-BE49-F238E27FC236}">
                <a16:creationId xmlns:a16="http://schemas.microsoft.com/office/drawing/2014/main" id="{CAF61174-1B3A-E6C5-5F0B-2C3DD440B61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4838" y="1751014"/>
            <a:ext cx="6596960" cy="411321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74237A3-CAAA-D83A-B950-2FC38A924A14}"/>
              </a:ext>
            </a:extLst>
          </p:cNvPr>
          <p:cNvSpPr txBox="1"/>
          <p:nvPr/>
        </p:nvSpPr>
        <p:spPr>
          <a:xfrm>
            <a:off x="9192299" y="3807530"/>
            <a:ext cx="2743200" cy="19389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Times New Roman"/>
                <a:ea typeface="MS Gothic"/>
                <a:cs typeface="Times New Roman"/>
              </a:rPr>
              <a:t>Test with 1000 epochs and 10 groups, random params</a:t>
            </a:r>
            <a:endParaRPr lang="en-US">
              <a:solidFill>
                <a:srgbClr val="000000"/>
              </a:solidFill>
              <a:cs typeface="Times New Roman" pitchFamily="16" charset="0"/>
            </a:endParaRPr>
          </a:p>
          <a:p>
            <a:endParaRPr lang="en-US">
              <a:solidFill>
                <a:srgbClr val="000000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2707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A28AD-FA68-33E8-2A57-8663591864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Problem/why?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93DF82-EA78-06CB-9688-FA1AF635CF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Font typeface="Arial" panose="020B0604020202020204" pitchFamily="34" charset="0"/>
                  <a:buChar char="•"/>
                </a:pPr>
                <a:r>
                  <a:rPr lang="en-CH"/>
                  <a:t>EPP Epoch sequence (N) can be long (~2^16):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GB"/>
                  <a:t>I</a:t>
                </a:r>
                <a:r>
                  <a:rPr lang="en-CH"/>
                  <a:t>f there’s a small probability p for Context reuse =&gt; N*p </a:t>
                </a:r>
                <a14:m>
                  <m:oMath xmlns:m="http://schemas.openxmlformats.org/officeDocument/2006/math">
                    <m:r>
                      <a:rPr lang="en-CH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CH"/>
                  <a:t> 1, hence it will happen!</a:t>
                </a:r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CH"/>
                  <a:t>Context is just a number that evolves with regularity: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CH"/>
                  <a:t>Max value ~ 2</a:t>
                </a:r>
                <a:r>
                  <a:rPr lang="en-CH" baseline="30000"/>
                  <a:t>16</a:t>
                </a:r>
                <a:r>
                  <a:rPr lang="en-CH"/>
                  <a:t>+(2</a:t>
                </a:r>
                <a:r>
                  <a:rPr lang="en-CH" baseline="30000"/>
                  <a:t>16</a:t>
                </a:r>
                <a:r>
                  <a:rPr lang="en-CH"/>
                  <a:t> </a:t>
                </a:r>
                <a14:m>
                  <m:oMath xmlns:m="http://schemas.openxmlformats.org/officeDocument/2006/math">
                    <m:r>
                      <a:rPr lang="en-CH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CH"/>
                  <a:t>2</a:t>
                </a:r>
                <a:r>
                  <a:rPr lang="en-CH" baseline="30000"/>
                  <a:t>10</a:t>
                </a:r>
                <a:r>
                  <a:rPr lang="en-CH"/>
                  <a:t>) </a:t>
                </a:r>
                <a14:m>
                  <m:oMath xmlns:m="http://schemas.openxmlformats.org/officeDocument/2006/math">
                    <m:r>
                      <a:rPr lang="en-CH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CH"/>
                  <a:t> 2</a:t>
                </a:r>
                <a:r>
                  <a:rPr lang="en-CH" baseline="30000"/>
                  <a:t>27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endParaRPr lang="en-CH"/>
              </a:p>
              <a:p>
                <a:pPr>
                  <a:buFont typeface="Arial" panose="020B0604020202020204" pitchFamily="34" charset="0"/>
                  <a:buChar char="•"/>
                </a:pPr>
                <a:r>
                  <a:rPr lang="en-CH"/>
                  <a:t>And if there’s a Context-value reuse in Epoch K, it </a:t>
                </a:r>
                <a:r>
                  <a:rPr lang="en-GB" err="1"/>
                  <a:t>wi</a:t>
                </a:r>
                <a:r>
                  <a:rPr lang="en-CH"/>
                  <a:t>ll happen again at Epoch K+L, K+2L, K+3L, because of regularity of it:</a:t>
                </a:r>
              </a:p>
              <a:p>
                <a:pPr lvl="1">
                  <a:buFont typeface="Arial" panose="020B0604020202020204" pitchFamily="34" charset="0"/>
                  <a:buChar char="•"/>
                </a:pPr>
                <a:r>
                  <a:rPr lang="en-CH"/>
                  <a:t>Context(N+1) = Context(N) + EpochInterval</a:t>
                </a:r>
              </a:p>
              <a:p>
                <a:pPr marL="0" indent="0"/>
                <a:endParaRPr lang="en-CH"/>
              </a:p>
              <a:p>
                <a:pPr>
                  <a:buFont typeface="Arial" panose="020B0604020202020204" pitchFamily="34" charset="0"/>
                  <a:buChar char="•"/>
                </a:pPr>
                <a:endParaRPr lang="en-CH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B93DF82-EA78-06CB-9688-FA1AF635CF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65" t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950EB4-6956-8E7D-AC94-8D375B0D2691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5FE75-5528-215A-C602-322FB9BB9542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66FDB51-261E-7B59-8BE4-BC47DE087193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064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0D747-F482-0768-1168-771FCCB60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Proposal option 1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8E5AFA-B0FE-B307-720F-743A5265D0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CH"/>
                  <a:t>AKA: “Make Context live in a way larger domain”</a:t>
                </a:r>
              </a:p>
              <a:p>
                <a:endParaRPr lang="en-CH"/>
              </a:p>
              <a:p>
                <a:r>
                  <a:rPr lang="en-CH"/>
                  <a:t>In short: convert + to ||. </a:t>
                </a:r>
              </a:p>
              <a:p>
                <a:r>
                  <a:rPr lang="en-CH"/>
                  <a:t>Basically Seed is appended to the Context, rather than added to it:</a:t>
                </a:r>
              </a:p>
              <a:p>
                <a:endParaRPr lang="en-CH"/>
              </a:p>
              <a:p>
                <a:r>
                  <a:rPr lang="en-CH"/>
                  <a:t>CPE_MHA_block=KDF(KDK, “CPE_MHA_Block”, (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𝑵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𝒑</m:t>
                        </m:r>
                      </m:e>
                    </m:d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𝑬𝒑𝒐𝒄𝒉𝑰𝒏𝒕𝒆𝒓𝒗𝒂𝒍</m:t>
                    </m:r>
                    <m:r>
                      <a:rPr lang="en-US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)||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𝑺𝒆𝒆𝒅</m:t>
                    </m:r>
                  </m:oMath>
                </a14:m>
                <a:r>
                  <a:rPr lang="en-US" b="1">
                    <a:ea typeface="Cambria Math" panose="02040503050406030204" pitchFamily="18" charset="0"/>
                  </a:rPr>
                  <a:t>)</a:t>
                </a:r>
              </a:p>
              <a:p>
                <a:endParaRPr lang="en-CH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A8E5AFA-B0FE-B307-720F-743A5265D0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82" t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C3FC29-767B-B5A4-C194-DC85B163FDD9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155AD-B145-EC6C-86FD-19579FB55A4B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1A57CAC-69AA-7BF1-A1B9-B329FC40FD82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4696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CC628-ACC1-25B1-F7F5-0C2FBE95BD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A210D-F0D3-16D9-CD3C-7975944F3F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Proposal option 2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E773F6-8772-1E3A-A6C2-F01A6B2382F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GB"/>
                  <a:t>A</a:t>
                </a:r>
                <a:r>
                  <a:rPr lang="en-CH"/>
                  <a:t>KA: “Leave poor context alone and remove invariance from key”</a:t>
                </a:r>
              </a:p>
              <a:p>
                <a:endParaRPr lang="en-CH"/>
              </a:p>
              <a:p>
                <a:r>
                  <a:rPr lang="en-CH"/>
                  <a:t>Basically Seed is appended to the key (which has to be truncated to fit KDF requirements):</a:t>
                </a:r>
              </a:p>
              <a:p>
                <a:endParaRPr lang="en-CH"/>
              </a:p>
              <a:p>
                <a:r>
                  <a:rPr lang="en-CH"/>
                  <a:t>CPE_MHA_block=KDF(</a:t>
                </a:r>
                <a14:m>
                  <m:oMath xmlns:m="http://schemas.openxmlformats.org/officeDocument/2006/math">
                    <m:r>
                      <a:rPr lang="en-US" b="1" i="0" smtClean="0">
                        <a:latin typeface="Cambria Math" panose="02040503050406030204" pitchFamily="18" charset="0"/>
                      </a:rPr>
                      <m:t>𝐓𝐫𝐮𝐧𝐜𝐚𝐭𝐞</m:t>
                    </m:r>
                    <m:r>
                      <a:rPr lang="en-US" b="1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𝑲𝑫𝑲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)||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𝑺𝒆𝒆𝒅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, “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𝑪𝑷𝑬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𝑴𝑯𝑨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_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𝑩𝒍𝒐𝒄𝒌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”,  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𝑪𝒐𝒏𝒕𝒆𝒙𝒕</m:t>
                    </m:r>
                    <m:r>
                      <a:rPr lang="en-US" b="1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CH"/>
              </a:p>
              <a:p>
                <a:endParaRPr lang="en-CH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6E773F6-8772-1E3A-A6C2-F01A6B2382F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882" t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C29571-032C-C3A2-3E00-5F44262A13D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3C3386-409B-EE64-D3AC-561A09AA3FF9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C1E0F0D-1D3D-A754-C06E-5D82E698F79A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826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A6EAD1-2DD3-7739-41E2-37172D57F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H"/>
              <a:t>Results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2D4CA68-D7D6-92FD-9B84-F80D4FAB141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9492190"/>
              </p:ext>
            </p:extLst>
          </p:nvPr>
        </p:nvGraphicFramePr>
        <p:xfrm>
          <a:off x="929217" y="2341795"/>
          <a:ext cx="10361612" cy="28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403">
                  <a:extLst>
                    <a:ext uri="{9D8B030D-6E8A-4147-A177-3AD203B41FA5}">
                      <a16:colId xmlns:a16="http://schemas.microsoft.com/office/drawing/2014/main" val="607045092"/>
                    </a:ext>
                  </a:extLst>
                </a:gridCol>
                <a:gridCol w="2590403">
                  <a:extLst>
                    <a:ext uri="{9D8B030D-6E8A-4147-A177-3AD203B41FA5}">
                      <a16:colId xmlns:a16="http://schemas.microsoft.com/office/drawing/2014/main" val="2203741733"/>
                    </a:ext>
                  </a:extLst>
                </a:gridCol>
                <a:gridCol w="2590403">
                  <a:extLst>
                    <a:ext uri="{9D8B030D-6E8A-4147-A177-3AD203B41FA5}">
                      <a16:colId xmlns:a16="http://schemas.microsoft.com/office/drawing/2014/main" val="460384316"/>
                    </a:ext>
                  </a:extLst>
                </a:gridCol>
                <a:gridCol w="2590403">
                  <a:extLst>
                    <a:ext uri="{9D8B030D-6E8A-4147-A177-3AD203B41FA5}">
                      <a16:colId xmlns:a16="http://schemas.microsoft.com/office/drawing/2014/main" val="32687361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From Group to Group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Common Subsequence Length (Current)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Common Subsequence Length (option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CH"/>
                        <a:t>Common Subsequence Length (option 2)</a:t>
                      </a:r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7803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1 to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7383965"/>
                  </a:ext>
                </a:extLst>
              </a:tr>
              <a:tr h="357136">
                <a:tc>
                  <a:txBody>
                    <a:bodyPr/>
                    <a:lstStyle/>
                    <a:p>
                      <a:r>
                        <a:rPr lang="en-CH"/>
                        <a:t>1 to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141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1055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1 to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9691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1 to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2942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1 to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663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H"/>
                        <a:t>1 to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H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600492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AC5811-DEDD-576E-32C3-C0DFED78CC9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984EE4-B07A-10CD-8B8E-350AA9F40B40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D. Ficara et al, Cisco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1C16865-BC2E-A93C-91E6-37C4592B11CC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de-CH"/>
              <a:t>September 2025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3326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1-21-0641-00-00bi-proposed-issues" id="{0F765D26-388A-C245-AA80-CDF3E57C5ACC}" vid="{D3DDFE51-EB1F-0247-8E73-E9C9C365420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1809</Words>
  <Application>Microsoft Macintosh PowerPoint</Application>
  <PresentationFormat>Widescreen</PresentationFormat>
  <Paragraphs>419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 Unicode MS</vt:lpstr>
      <vt:lpstr>Arial</vt:lpstr>
      <vt:lpstr>Calibri</vt:lpstr>
      <vt:lpstr>Calibri,Sans-Serif</vt:lpstr>
      <vt:lpstr>Cambria Math</vt:lpstr>
      <vt:lpstr>Courier New</vt:lpstr>
      <vt:lpstr>Menlo</vt:lpstr>
      <vt:lpstr>Symbol</vt:lpstr>
      <vt:lpstr>Times New Roman</vt:lpstr>
      <vt:lpstr>Office Theme</vt:lpstr>
      <vt:lpstr>TGbi – Robust CPE MHA Blocks</vt:lpstr>
      <vt:lpstr>Current status</vt:lpstr>
      <vt:lpstr>Problem</vt:lpstr>
      <vt:lpstr>Problem/example</vt:lpstr>
      <vt:lpstr>Problem/Example –fancier graph</vt:lpstr>
      <vt:lpstr>Problem/why?</vt:lpstr>
      <vt:lpstr>Proposal option 1 </vt:lpstr>
      <vt:lpstr>Proposal option 2 </vt:lpstr>
      <vt:lpstr>Results</vt:lpstr>
      <vt:lpstr>Option 1 vs Option 2: baseline (80211-2024) analysis</vt:lpstr>
      <vt:lpstr>Problem 2</vt:lpstr>
      <vt:lpstr>Straw Poll #1</vt:lpstr>
      <vt:lpstr>Straw Poll #2</vt:lpstr>
      <vt:lpstr>Straw Poll #3</vt:lpstr>
      <vt:lpstr>Appendix – Example Python code</vt:lpstr>
      <vt:lpstr>Appendix – Example Python code/2</vt:lpstr>
      <vt:lpstr>Appendix – Example Python code/3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Issues</dc:title>
  <dc:subject/>
  <dc:creator/>
  <cp:keywords/>
  <dc:description/>
  <cp:lastModifiedBy>Domenico Ficara (dficara)</cp:lastModifiedBy>
  <cp:revision>3</cp:revision>
  <cp:lastPrinted>1601-01-01T00:00:00Z</cp:lastPrinted>
  <dcterms:created xsi:type="dcterms:W3CDTF">2018-05-10T16:45:22Z</dcterms:created>
  <dcterms:modified xsi:type="dcterms:W3CDTF">2025-09-09T17:00:15Z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5026e841-fe76-4a06-a762-5d3aa4a6033b</vt:lpwstr>
  </property>
  <property fmtid="{D5CDD505-2E9C-101B-9397-08002B2CF9AE}" pid="3" name="CTP_TimeStamp">
    <vt:lpwstr>2020-01-17 18:33:44Z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MSIP_Label_c8f49a32-fde3-48a5-9266-b5b0972a22dc_Enabled">
    <vt:lpwstr>true</vt:lpwstr>
  </property>
  <property fmtid="{D5CDD505-2E9C-101B-9397-08002B2CF9AE}" pid="9" name="MSIP_Label_c8f49a32-fde3-48a5-9266-b5b0972a22dc_SetDate">
    <vt:lpwstr>2024-06-14T15:40:01Z</vt:lpwstr>
  </property>
  <property fmtid="{D5CDD505-2E9C-101B-9397-08002B2CF9AE}" pid="10" name="MSIP_Label_c8f49a32-fde3-48a5-9266-b5b0972a22dc_Method">
    <vt:lpwstr>Standard</vt:lpwstr>
  </property>
  <property fmtid="{D5CDD505-2E9C-101B-9397-08002B2CF9AE}" pid="11" name="MSIP_Label_c8f49a32-fde3-48a5-9266-b5b0972a22dc_Name">
    <vt:lpwstr>Cisco Confidential</vt:lpwstr>
  </property>
  <property fmtid="{D5CDD505-2E9C-101B-9397-08002B2CF9AE}" pid="12" name="MSIP_Label_c8f49a32-fde3-48a5-9266-b5b0972a22dc_SiteId">
    <vt:lpwstr>5ae1af62-9505-4097-a69a-c1553ef7840e</vt:lpwstr>
  </property>
  <property fmtid="{D5CDD505-2E9C-101B-9397-08002B2CF9AE}" pid="13" name="MSIP_Label_c8f49a32-fde3-48a5-9266-b5b0972a22dc_ActionId">
    <vt:lpwstr>0463add7-0cf0-40d9-9fc5-7b8153af89e0</vt:lpwstr>
  </property>
  <property fmtid="{D5CDD505-2E9C-101B-9397-08002B2CF9AE}" pid="14" name="MSIP_Label_c8f49a32-fde3-48a5-9266-b5b0972a22dc_ContentBits">
    <vt:lpwstr>2</vt:lpwstr>
  </property>
  <property fmtid="{D5CDD505-2E9C-101B-9397-08002B2CF9AE}" pid="15" name="ClassificationContentMarkingFooterLocations">
    <vt:lpwstr>Office Theme:3</vt:lpwstr>
  </property>
  <property fmtid="{D5CDD505-2E9C-101B-9397-08002B2CF9AE}" pid="16" name="ClassificationContentMarkingFooterText">
    <vt:lpwstr>Cisco Confidential</vt:lpwstr>
  </property>
</Properties>
</file>