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363" r:id="rId2"/>
    <p:sldId id="2490" r:id="rId3"/>
    <p:sldId id="2485" r:id="rId4"/>
    <p:sldId id="2497" r:id="rId5"/>
    <p:sldId id="2498" r:id="rId6"/>
    <p:sldId id="2496" r:id="rId7"/>
    <p:sldId id="2499" r:id="rId8"/>
    <p:sldId id="2503" r:id="rId9"/>
    <p:sldId id="2504" r:id="rId10"/>
    <p:sldId id="2500" r:id="rId11"/>
    <p:sldId id="2505" r:id="rId12"/>
    <p:sldId id="2501" r:id="rId13"/>
    <p:sldId id="2492" r:id="rId14"/>
    <p:sldId id="2491" r:id="rId15"/>
    <p:sldId id="2506" r:id="rId16"/>
    <p:sldId id="2507" r:id="rId17"/>
    <p:sldId id="2508" r:id="rId18"/>
    <p:sldId id="2509" r:id="rId19"/>
    <p:sldId id="2510" r:id="rId20"/>
    <p:sldId id="2511" r:id="rId21"/>
    <p:sldId id="2460" r:id="rId22"/>
  </p:sldIdLst>
  <p:sldSz cx="12192000" cy="6858000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Rolfe" initials="BR" lastIdx="1" clrIdx="0"/>
  <p:cmAuthor id="2" name="Rojan Chitrakar" initials="RC" lastIdx="6" clrIdx="1">
    <p:extLst>
      <p:ext uri="{19B8F6BF-5375-455C-9EA6-DF929625EA0E}">
        <p15:presenceInfo xmlns:p15="http://schemas.microsoft.com/office/powerpoint/2012/main" userId="S-1-5-21-147214757-305610072-1517763936-96592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B8B"/>
    <a:srgbClr val="0000FF"/>
    <a:srgbClr val="FAEE98"/>
    <a:srgbClr val="C3EC8F"/>
    <a:srgbClr val="EAE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85374" autoAdjust="0"/>
  </p:normalViewPr>
  <p:slideViewPr>
    <p:cSldViewPr>
      <p:cViewPr varScale="1">
        <p:scale>
          <a:sx n="79" d="100"/>
          <a:sy n="79" d="100"/>
        </p:scale>
        <p:origin x="120" y="2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4371" y="4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FAD8B0C-1BCA-4B4B-86AE-C6371274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B58C36BB-FB5B-4752-861B-050CB2D2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849DF383-6460-403D-AF77-5FFF96D9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E279C52-D4F4-4280-B302-F741933E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98152AC-16A6-47DC-A055-B74C14C5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7B12017D-B53A-4443-ACCE-293205F1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FBA8C1C-E32A-4F14-9D1F-D7601E734A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3081" name="Rectangle 8">
            <a:extLst>
              <a:ext uri="{FF2B5EF4-FFF2-40B4-BE49-F238E27FC236}">
                <a16:creationId xmlns:a16="http://schemas.microsoft.com/office/drawing/2014/main" id="{E122C960-2A54-40F5-A908-87971E0C70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66713" y="698500"/>
            <a:ext cx="6121400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34A300-5485-429F-944B-554FF57137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3" name="Text Box 10">
            <a:extLst>
              <a:ext uri="{FF2B5EF4-FFF2-40B4-BE49-F238E27FC236}">
                <a16:creationId xmlns:a16="http://schemas.microsoft.com/office/drawing/2014/main" id="{1C68885A-041B-4C0A-8E83-F16A43DC5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E70119-92F6-4621-AC57-B4635179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A90C13E1-E327-4B98-B22B-780D71105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3086" name="Line 13">
            <a:extLst>
              <a:ext uri="{FF2B5EF4-FFF2-40B4-BE49-F238E27FC236}">
                <a16:creationId xmlns:a16="http://schemas.microsoft.com/office/drawing/2014/main" id="{4458E013-756C-4026-9A0C-ED693EE20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87" name="Line 14">
            <a:extLst>
              <a:ext uri="{FF2B5EF4-FFF2-40B4-BE49-F238E27FC236}">
                <a16:creationId xmlns:a16="http://schemas.microsoft.com/office/drawing/2014/main" id="{A892DDF2-531F-4C1A-BB8E-FDD3F71D9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FDF47AF-7F27-47A2-AC95-1B734D852285}"/>
              </a:ext>
            </a:extLst>
          </p:cNvPr>
          <p:cNvSpPr>
            <a:spLocks noGrp="1" noChangeArrowheads="1"/>
          </p:cNvSpPr>
          <p:nvPr>
            <p:ph type="dt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ea typeface="Arial Unicode MS" pitchFamily="34" charset="-128"/>
              </a:rPr>
              <a:t>07/12/10</a:t>
            </a:r>
          </a:p>
        </p:txBody>
      </p:sp>
      <p:sp>
        <p:nvSpPr>
          <p:cNvPr id="5123" name="Rectangle 11">
            <a:extLst>
              <a:ext uri="{FF2B5EF4-FFF2-40B4-BE49-F238E27FC236}">
                <a16:creationId xmlns:a16="http://schemas.microsoft.com/office/drawing/2014/main" id="{E7A312FD-48BA-4567-B1F3-7520CA98CA1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Page </a:t>
            </a:r>
            <a:fld id="{2A02BA22-F607-40B6-B650-89B025089CA0}" type="slidenum">
              <a:rPr lang="en-US" altLang="en-US" sz="2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2400" dirty="0"/>
          </a:p>
        </p:txBody>
      </p:sp>
      <p:sp>
        <p:nvSpPr>
          <p:cNvPr id="5124" name="Text Box 1">
            <a:extLst>
              <a:ext uri="{FF2B5EF4-FFF2-40B4-BE49-F238E27FC236}">
                <a16:creationId xmlns:a16="http://schemas.microsoft.com/office/drawing/2014/main" id="{C0042731-F3F6-4A64-81A0-A6EDF2F79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96838"/>
            <a:ext cx="2708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/>
              <a:t>Jul 12, 2010</a:t>
            </a:r>
          </a:p>
        </p:txBody>
      </p:sp>
      <p:sp>
        <p:nvSpPr>
          <p:cNvPr id="5125" name="Text Box 2">
            <a:extLst>
              <a:ext uri="{FF2B5EF4-FFF2-40B4-BE49-F238E27FC236}">
                <a16:creationId xmlns:a16="http://schemas.microsoft.com/office/drawing/2014/main" id="{15A48728-99FA-4FFC-99DB-2BCCC7484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8942388"/>
            <a:ext cx="7921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Page </a:t>
            </a:r>
            <a:fld id="{B08E7645-705B-4ADD-B5B6-F7EFEFDE2AD9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dirty="0"/>
          </a:p>
        </p:txBody>
      </p:sp>
      <p:sp>
        <p:nvSpPr>
          <p:cNvPr id="5126" name="Text Box 3">
            <a:extLst>
              <a:ext uri="{FF2B5EF4-FFF2-40B4-BE49-F238E27FC236}">
                <a16:creationId xmlns:a16="http://schemas.microsoft.com/office/drawing/2014/main" id="{40B3C9E2-901C-4E2D-9196-A5D26B9606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5125" y="698500"/>
            <a:ext cx="6132513" cy="3451225"/>
          </a:xfrm>
          <a:solidFill>
            <a:srgbClr val="FFFFFF"/>
          </a:solidFill>
          <a:ln/>
        </p:spPr>
      </p:sp>
      <p:sp>
        <p:nvSpPr>
          <p:cNvPr id="5127" name="Text Box 4">
            <a:extLst>
              <a:ext uri="{FF2B5EF4-FFF2-40B4-BE49-F238E27FC236}">
                <a16:creationId xmlns:a16="http://schemas.microsoft.com/office/drawing/2014/main" id="{9444E41B-0F32-4A16-9E20-D6DFD1D90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87850"/>
            <a:ext cx="5022850" cy="414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9530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59510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2809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3029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2400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96475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5837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7369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47955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07/12/10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5965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73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828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799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1"/>
            <a:ext cx="5073651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1" y="1371601"/>
            <a:ext cx="5075767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9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32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B69A1-11BC-41B0-8884-BE90EB60263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5659967" y="6538914"/>
            <a:ext cx="872067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</a:t>
            </a:r>
            <a:fld id="{0F04E8E9-279B-42CA-B6E8-61A287E0027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434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4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2234"/>
            <a:ext cx="5283200" cy="1846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sz="1200" b="1" dirty="0">
                <a:solidFill>
                  <a:schemeClr val="tx1"/>
                </a:solidFill>
              </a:rPr>
              <a:t>doc.: IEEE 802.11-25/ 1547r0</a:t>
            </a: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917" y="6477000"/>
            <a:ext cx="1043728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"/>
            <a:ext cx="23368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sz="1200" dirty="0"/>
              <a:t>Sep 2025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734" y="6478588"/>
            <a:ext cx="4995333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GB" sz="1200" dirty="0"/>
              <a:t>Rojan Chitrakar </a:t>
            </a:r>
            <a:r>
              <a:rPr lang="en-SG" sz="1200" dirty="0"/>
              <a:t>(Huawei</a:t>
            </a:r>
            <a:r>
              <a:rPr lang="zh-CN" altLang="en-US" sz="1200" dirty="0"/>
              <a:t>）</a:t>
            </a:r>
            <a:endParaRPr lang="en-GB" sz="1200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7436" y="685801"/>
            <a:ext cx="10352617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70" y="1371601"/>
            <a:ext cx="10352617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615518" y="6554788"/>
            <a:ext cx="874183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4" r:id="rId8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4AAF1A-2CBC-4960-9362-D10130ACC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39078"/>
              </p:ext>
            </p:extLst>
          </p:nvPr>
        </p:nvGraphicFramePr>
        <p:xfrm>
          <a:off x="767408" y="2687451"/>
          <a:ext cx="10441160" cy="1676400"/>
        </p:xfrm>
        <a:graphic>
          <a:graphicData uri="http://schemas.openxmlformats.org/drawingml/2006/table">
            <a:tbl>
              <a:tblPr firstRow="1" bandRow="1"/>
              <a:tblGrid>
                <a:gridCol w="273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1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 Chitrakar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rojan.chitrakar@huawei.com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Lei Huang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Ian Bajaj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Mahmoud Hasabelnaby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446511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F84DA3A-0E09-4ACE-B694-6777AFD069BA}"/>
              </a:ext>
            </a:extLst>
          </p:cNvPr>
          <p:cNvSpPr txBox="1">
            <a:spLocks/>
          </p:cNvSpPr>
          <p:nvPr/>
        </p:nvSpPr>
        <p:spPr bwMode="auto">
          <a:xfrm>
            <a:off x="695400" y="615636"/>
            <a:ext cx="10801200" cy="129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defRPr/>
            </a:pPr>
            <a:r>
              <a:rPr lang="en-US" kern="0" dirty="0">
                <a:solidFill>
                  <a:srgbClr val="000000"/>
                </a:solidFill>
                <a:latin typeface="Times New Roman"/>
              </a:rPr>
              <a:t>AMP Frame Format – Follow Up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EB2F4D-5A9A-4FB8-877B-EDFC80EDE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52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defTabSz="457200"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Date: 13 September 2025</a:t>
            </a:r>
            <a:endParaRPr lang="en-US" sz="2000" b="0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9EC0A53-F9CE-41FD-B28D-FB504F464D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4128" y="1268760"/>
            <a:ext cx="6310544" cy="25618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  <a:ea typeface="ＭＳ Ｐゴシック"/>
              </a:rPr>
              <a:t>Backscatter AMP frames (1)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369B24-9582-4FCC-A057-11C3C1BFFC48}"/>
              </a:ext>
            </a:extLst>
          </p:cNvPr>
          <p:cNvSpPr txBox="1"/>
          <p:nvPr/>
        </p:nvSpPr>
        <p:spPr>
          <a:xfrm>
            <a:off x="24408" y="3789040"/>
            <a:ext cx="11881320" cy="302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ID 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(16 bits): If present, carries either Receiver or Transmitter ID.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Type Dependent Control field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 (8 bits): If present, carries additional control fields, e.g., sub-type, UL data rate etc.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Length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 (8 bits): If present, indicates the length of the Frame Body field in octets (i.e., max size = 256 octets).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b="1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Frame Body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: 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If present, carries the payload of the frame.</a:t>
            </a:r>
            <a:endParaRPr lang="en-US" sz="14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b="1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FCS: 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Carries the CRC (either CRC-8 or CRC-16).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3DC9C6-635B-43EC-BB6C-E24F37183B5F}"/>
              </a:ext>
            </a:extLst>
          </p:cNvPr>
          <p:cNvSpPr txBox="1"/>
          <p:nvPr/>
        </p:nvSpPr>
        <p:spPr>
          <a:xfrm>
            <a:off x="0" y="1338729"/>
            <a:ext cx="5832648" cy="232986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000" b="1" dirty="0">
                <a:solidFill>
                  <a:schemeClr val="tx1"/>
                </a:solidFill>
                <a:latin typeface="Arial"/>
                <a:ea typeface="ＭＳ Ｐゴシック"/>
              </a:rPr>
              <a:t>MAC Header: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Frame Control 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(8 bits):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Frame Type (4 bits): Indicates various AMP frame types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ID Present (1 bit): Presence of the ID field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Type Dependent Control Present (1): Presence of Type Dependent Control field.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Length Present (1 bit): Presence of Length field</a:t>
            </a:r>
          </a:p>
        </p:txBody>
      </p:sp>
    </p:spTree>
    <p:extLst>
      <p:ext uri="{BB962C8B-B14F-4D97-AF65-F5344CB8AC3E}">
        <p14:creationId xmlns:p14="http://schemas.microsoft.com/office/powerpoint/2010/main" val="1617926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  <a:ea typeface="ＭＳ Ｐゴシック"/>
              </a:rPr>
              <a:t>Backscatter AMP frames (2)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369B24-9582-4FCC-A057-11C3C1BFFC48}"/>
              </a:ext>
            </a:extLst>
          </p:cNvPr>
          <p:cNvSpPr txBox="1"/>
          <p:nvPr/>
        </p:nvSpPr>
        <p:spPr>
          <a:xfrm>
            <a:off x="24408" y="3789040"/>
            <a:ext cx="11881320" cy="224676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000" b="1" dirty="0">
                <a:solidFill>
                  <a:srgbClr val="000000"/>
                </a:solidFill>
                <a:latin typeface="Arial"/>
                <a:ea typeface="ＭＳ Ｐゴシック"/>
              </a:rPr>
              <a:t>AMP UHF frame: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Backscatter AMP frame used to carry UHF commands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UHF Command field: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 carries the UHF command as defined by the UHF RFID standard, excluding CRC if any.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Padding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 field: a number of padding bits to make the Frame Body field octet aligned.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FCS</a:t>
            </a: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: 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Carries the CRC (either CRC-8 or CRC-16) computed over the MAC Header and the Frame Body field.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pic>
        <p:nvPicPr>
          <p:cNvPr id="11" name="pic">
            <a:extLst>
              <a:ext uri="{FF2B5EF4-FFF2-40B4-BE49-F238E27FC236}">
                <a16:creationId xmlns:a16="http://schemas.microsoft.com/office/drawing/2014/main" id="{B95F99D7-2FB1-4EBC-90DB-C06D6044AA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55518" y="1376166"/>
            <a:ext cx="5320000" cy="20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464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  <a:ea typeface="ＭＳ Ｐゴシック"/>
              </a:rPr>
              <a:t>AMP Ack frame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6" name="pic">
            <a:extLst>
              <a:ext uri="{FF2B5EF4-FFF2-40B4-BE49-F238E27FC236}">
                <a16:creationId xmlns:a16="http://schemas.microsoft.com/office/drawing/2014/main" id="{85AFFBE7-3142-4801-AB8D-F01495063D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08168" y="1556792"/>
            <a:ext cx="3910000" cy="1750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CB99421-0F02-44BE-BF7C-1EC246A6FBCC}"/>
              </a:ext>
            </a:extLst>
          </p:cNvPr>
          <p:cNvSpPr txBox="1"/>
          <p:nvPr/>
        </p:nvSpPr>
        <p:spPr>
          <a:xfrm>
            <a:off x="119336" y="3789040"/>
            <a:ext cx="11881320" cy="71711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ID 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(16 bits): Always present and carries Receiver ID.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FCS</a:t>
            </a: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: 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Carries the 8-bits CRC (CRC-8).</a:t>
            </a:r>
            <a:endParaRPr 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57EA4A-77FD-4F42-84D0-5C9571196119}"/>
              </a:ext>
            </a:extLst>
          </p:cNvPr>
          <p:cNvSpPr txBox="1"/>
          <p:nvPr/>
        </p:nvSpPr>
        <p:spPr>
          <a:xfrm>
            <a:off x="94928" y="1711607"/>
            <a:ext cx="5832648" cy="17173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000" b="1" dirty="0">
                <a:solidFill>
                  <a:schemeClr val="tx1"/>
                </a:solidFill>
                <a:latin typeface="Arial"/>
                <a:ea typeface="ＭＳ Ｐゴシック"/>
              </a:rPr>
              <a:t>Can be used for both backscatter and non-backscatter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Frame Control 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(8 bits):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Frame Type (4 bits): Set as AMP Ack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All 4 remaining bits set as 0.</a:t>
            </a:r>
          </a:p>
        </p:txBody>
      </p:sp>
    </p:spTree>
    <p:extLst>
      <p:ext uri="{BB962C8B-B14F-4D97-AF65-F5344CB8AC3E}">
        <p14:creationId xmlns:p14="http://schemas.microsoft.com/office/powerpoint/2010/main" val="1655129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Summary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505369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We proposed that 802.11bp defines three categories of AMP frames:</a:t>
            </a:r>
          </a:p>
          <a:p>
            <a:pPr marL="120015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AMP WUR frames: for communication with AMP Enabled non-AP STAs</a:t>
            </a:r>
          </a:p>
          <a:p>
            <a:pPr marL="120015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Non-backscatter AMP frames: for communication with Active Tx non-AP AMP STAs</a:t>
            </a:r>
          </a:p>
          <a:p>
            <a:pPr marL="120015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Backscatter AMP frames: for communication with backscatter non-AP AMP STAs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10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We discussed two possible options to incorporate WUR frames for AMP usage:</a:t>
            </a:r>
          </a:p>
          <a:p>
            <a:pPr marL="120015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One AMP frame type value is assigned for AMP WUR frames, that indicates the encapsulation of the WUR frame in the Frame Body field of an AMP frame.</a:t>
            </a:r>
            <a:endParaRPr lang="en-US" sz="14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120015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Differentiate WUR frames based on the combination of WUR frame Type field (b0 – b2) and the Protected field (b3).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10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Backscatter and non-backscatter AMP frames can be differentiated using different Type values.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10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Format of the AMP Ack frame can be the same for both backscatter and non-backscatter.</a:t>
            </a:r>
          </a:p>
        </p:txBody>
      </p:sp>
    </p:spTree>
    <p:extLst>
      <p:ext uri="{BB962C8B-B14F-4D97-AF65-F5344CB8AC3E}">
        <p14:creationId xmlns:p14="http://schemas.microsoft.com/office/powerpoint/2010/main" val="1146442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246836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The Type field is the first 4 bits of the Frame Control field of AMP frames and differentiates between:</a:t>
            </a:r>
          </a:p>
          <a:p>
            <a:pPr marL="120015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AMP WUR frames: AMP frames for communication with AMP Enabled non-AP STAs</a:t>
            </a:r>
          </a:p>
          <a:p>
            <a:pPr marL="1600200" lvl="2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The frame format of AMP WUR frames inherit from WUR frames defined by IEEE 802.11ba.</a:t>
            </a:r>
          </a:p>
          <a:p>
            <a:pPr marL="120015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Non-backscatter AMP frames: AMP frames for communication with Active Tx non-AP AMP STAs</a:t>
            </a:r>
          </a:p>
          <a:p>
            <a:pPr marL="120015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Backscatter AMP frames: AMP frames for communication with backscatter non-AP AMP STAs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29CEEC-3B5F-4148-97F5-3FC9F13092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784" y="4437112"/>
            <a:ext cx="2694666" cy="179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157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13261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The size of the ID field(s) in AMP frames for communication with Active Tx non-AP AMP STAs and Backscatter non-AP AMP STAs is 16 bits.</a:t>
            </a: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82327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13261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The size of the Type Dependent Control field, if present in the MAC Header field of AMP frames for communication with Active Tx non-AP AMP STAs and Backscatter non-AP AMP STAs is 8 bits.</a:t>
            </a: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414638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81280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The length of the Frame Body field, if present in AMP frames for communication with Active Tx non-AP AMP STAs and Backscatter non-AP AMP STAs, is indicated in octets by a Length field in the MAC Header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The size of the Length field is TBD bits.</a:t>
            </a:r>
          </a:p>
        </p:txBody>
      </p:sp>
    </p:spTree>
    <p:extLst>
      <p:ext uri="{BB962C8B-B14F-4D97-AF65-F5344CB8AC3E}">
        <p14:creationId xmlns:p14="http://schemas.microsoft.com/office/powerpoint/2010/main" val="1705956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13261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A second ID field may be present to indicate Transmitter ID in AMP frames for communication with Active Tx non-AP AMP STAs.</a:t>
            </a: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064100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310546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A Protected field is present in the Frame Control field of AMP frames for communication with Active Tx non-AP AMP STAs to indicate whether the AMP frame is protected by a security algorithm.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If the AMP frame is protected, a Protection Control field is carried in the Frame Body of the AMP frame. The size of the Protection Control field is TBD bits.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The security algorithm is TBD.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20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208485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D2E734-CEB3-41BD-BFBA-2564AA41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Frame Format - General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4B6A8D-7427-4AB7-A935-AE29B63758AA}"/>
              </a:ext>
            </a:extLst>
          </p:cNvPr>
          <p:cNvSpPr txBox="1"/>
          <p:nvPr/>
        </p:nvSpPr>
        <p:spPr>
          <a:xfrm>
            <a:off x="38632" y="1048067"/>
            <a:ext cx="11962024" cy="184358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B050"/>
                </a:solidFill>
                <a:latin typeface="Arial"/>
                <a:ea typeface="ＭＳ Ｐゴシック"/>
              </a:rPr>
              <a:t>1) Convergence on the basic components of AMP Frame format 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[6]: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A MAC header 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A variable-length frame body, which if present, contains information specific to the frame type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An FCS, which contains either a TBD-bit CRC or a 16-bit MIC</a:t>
            </a:r>
          </a:p>
          <a:p>
            <a:pPr marL="1028700" lvl="1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Whether FCS is always present or not for backscatter PPDUs is TBD</a:t>
            </a:r>
          </a:p>
        </p:txBody>
      </p:sp>
      <p:pic>
        <p:nvPicPr>
          <p:cNvPr id="11" name="pic">
            <a:extLst>
              <a:ext uri="{FF2B5EF4-FFF2-40B4-BE49-F238E27FC236}">
                <a16:creationId xmlns:a16="http://schemas.microsoft.com/office/drawing/2014/main" id="{80AC155B-6AA3-41BD-9643-08BBAF849F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03712" y="3032470"/>
            <a:ext cx="3620000" cy="450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04EF5E9-67DD-4F48-BC88-FAC0CC6910BE}"/>
              </a:ext>
            </a:extLst>
          </p:cNvPr>
          <p:cNvSpPr txBox="1"/>
          <p:nvPr/>
        </p:nvSpPr>
        <p:spPr>
          <a:xfrm>
            <a:off x="38632" y="3623291"/>
            <a:ext cx="12153368" cy="99411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chemeClr val="tx2"/>
                </a:solidFill>
                <a:latin typeface="Arial"/>
                <a:ea typeface="ＭＳ Ｐゴシック"/>
              </a:rPr>
              <a:t>2) There may be an indication in AMP PPDU to differentiate between backscatter and non-backscatter AMP frames 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[6].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3) Some preference for non-backscatter AMP frames to reuse WUR frame format [6].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40CC29-CB28-42BE-B14D-E74808545B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8237" y="4005064"/>
            <a:ext cx="3406435" cy="245385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7721A55-7BD6-4E8C-B400-33392C1D346D}"/>
              </a:ext>
            </a:extLst>
          </p:cNvPr>
          <p:cNvSpPr txBox="1"/>
          <p:nvPr/>
        </p:nvSpPr>
        <p:spPr>
          <a:xfrm>
            <a:off x="4422662" y="4581128"/>
            <a:ext cx="4366638" cy="19112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Only 3 Type values left for AMP.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A single ID field with size of 12 bits.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3-bits Length field to indicate the size of the Frame Body field between 2 and 16 octets in length.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FF0000"/>
                </a:solidFill>
                <a:latin typeface="Arial"/>
                <a:ea typeface="ＭＳ Ｐゴシック"/>
              </a:rPr>
              <a:t>Possible/necessary to reuse WUR frames for AMP?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266970B-74F9-4DDF-9990-9D8CB41EFB20}"/>
              </a:ext>
            </a:extLst>
          </p:cNvPr>
          <p:cNvGrpSpPr/>
          <p:nvPr/>
        </p:nvGrpSpPr>
        <p:grpSpPr>
          <a:xfrm>
            <a:off x="47328" y="4509120"/>
            <a:ext cx="4366638" cy="2269416"/>
            <a:chOff x="47328" y="4604935"/>
            <a:chExt cx="4366638" cy="226941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1EDAD2B6-D307-4056-86F2-C2B19D9C41C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328" y="4604935"/>
              <a:ext cx="4366638" cy="2057578"/>
            </a:xfrm>
            <a:prstGeom prst="rect">
              <a:avLst/>
            </a:prstGeom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234717D9-0232-46A9-83C1-A0D341A887FD}"/>
                </a:ext>
              </a:extLst>
            </p:cNvPr>
            <p:cNvSpPr txBox="1"/>
            <p:nvPr/>
          </p:nvSpPr>
          <p:spPr>
            <a:xfrm>
              <a:off x="695400" y="6597352"/>
              <a:ext cx="13933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u="sng" dirty="0">
                  <a:solidFill>
                    <a:schemeClr val="tx1"/>
                  </a:solidFill>
                </a:rPr>
                <a:t>WUR frame format</a:t>
              </a:r>
              <a:endParaRPr lang="en-SG" u="sng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62107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47328" y="1680540"/>
            <a:ext cx="12144672" cy="227139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11bp defines one type of AMP frames for communication with Backscatter non-AP AMP STAs to carry a UHF command. 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The UHF command, excluding CRC if any, is carried in the Frame Body field of the AMP Frame.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NOTE – The UHF commands are defined by the EPC® Radio-Frequency Identity Generation-2 Ver-2 UHF RFID Standard. </a:t>
            </a: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2489369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437350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[1] 24/1811r0, Frame format discussion (Liwen Chu et. al.)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[2] 25/0817r0, Channel access for Active Tx non-AP AMP STAs – follow up (Rojan Chitrakar et. al.)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[3] 25/0818r0, Channel access for Backscatter non-AP AMP STAs – way forward (Rojan Chitrakar et. al.)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[4] 24/1198, UL Data Rate for AMP (Yinan et. al.)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[5] 25/0398r0, AMP frames (Alfred Asterjadhi et. al)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[6] 25/0776r2, AMP frames – follow up (Alfred Asterjadhi et. al)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[7] 25/1246r0, AMP WUR Frame Format (Ian Bajaj et. al.)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017149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Discussion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1881320" cy="509062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If we need to retain the WUR frame format defined by 11ba for AMP WUR frames, the AMP frame design will be constrained by the WUR frame format since there is a hard requirement to confirm to the WUR frame format.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10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b="1" dirty="0">
                <a:solidFill>
                  <a:schemeClr val="tx1"/>
                </a:solidFill>
                <a:latin typeface="Arial"/>
                <a:ea typeface="ＭＳ Ｐゴシック"/>
              </a:rPr>
              <a:t>Proposal: 802.11bp supports three categories of AMP frames</a:t>
            </a: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:</a:t>
            </a:r>
          </a:p>
          <a:p>
            <a:pPr marL="690563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AMP </a:t>
            </a: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WUR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 frames: for communication with AMP Enabled non-AP STAs</a:t>
            </a:r>
          </a:p>
          <a:p>
            <a:pPr marL="690563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Non-backscatter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 AMP frames: for communication with Active Tx non-AP AMP STAs</a:t>
            </a:r>
          </a:p>
          <a:p>
            <a:pPr marL="690563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800" b="1" dirty="0">
                <a:solidFill>
                  <a:schemeClr val="tx1"/>
                </a:solidFill>
                <a:latin typeface="Arial"/>
                <a:ea typeface="ＭＳ Ｐゴシック"/>
              </a:rPr>
              <a:t>Backscatter</a:t>
            </a: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 AMP frames:  for communication with backscatter non-AP AMP STAs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10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/>
              </a:rPr>
              <a:t>It is unlikely that the differentiation between the three frame categories can be made in the AMP PHY. Hence MAC level indication is required.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Target: retain the WUR frame format defined by 11ba for AMP WUR frames while allowing flexibility for non-WUR AMP frames</a:t>
            </a: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690914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  <a:ea typeface="ＭＳ Ｐゴシック"/>
              </a:rPr>
              <a:t>Option 1: </a:t>
            </a:r>
            <a:r>
              <a:rPr lang="en-US" altLang="zh-CN" sz="2800" b="1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Encapsulating WUR frames</a:t>
            </a:r>
            <a:r>
              <a:rPr lang="en-US" sz="2800" b="1" dirty="0">
                <a:solidFill>
                  <a:schemeClr val="tx1"/>
                </a:solidFill>
                <a:ea typeface="ＭＳ Ｐゴシック"/>
              </a:rPr>
              <a:t> [7]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6336704" cy="501675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One AMP frame type value is assigned for AMP WUR frames, that indicates the encapsulation of the WUR frame in the Frame Body field of an AMP frame.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The WUR frame (excluding the FCS) is carried in the Frame Body and follows the format defined in 802.11ba.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FCS carries CRC or MIC computed over the entire AMP frame.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Backscatter and non-backscatter AMP frames can be differentiated using different Type values.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b="1" dirty="0">
                <a:solidFill>
                  <a:schemeClr val="tx1"/>
                </a:solidFill>
                <a:latin typeface="Arial"/>
                <a:ea typeface="ＭＳ Ｐゴシック"/>
              </a:rPr>
              <a:t>Pros</a:t>
            </a: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: 100% reuse of the 802.11ba frame format, except for the FCS field.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b="1" dirty="0">
                <a:solidFill>
                  <a:schemeClr val="tx1"/>
                </a:solidFill>
                <a:latin typeface="Arial"/>
                <a:ea typeface="ＭＳ Ｐゴシック"/>
              </a:rPr>
              <a:t>Cons</a:t>
            </a: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: One octet overhead of the AMP Frame Control field.</a:t>
            </a: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pic>
        <p:nvPicPr>
          <p:cNvPr id="6" name="pic">
            <a:extLst>
              <a:ext uri="{FF2B5EF4-FFF2-40B4-BE49-F238E27FC236}">
                <a16:creationId xmlns:a16="http://schemas.microsoft.com/office/drawing/2014/main" id="{931E05AE-3CB9-4EA6-B0F5-02E8DDFE78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12024" y="1930384"/>
            <a:ext cx="5790000" cy="38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156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EE1E0F-83B1-4985-B4AF-D390924F21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7804" y="1984964"/>
            <a:ext cx="2697714" cy="179847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  <a:ea typeface="ＭＳ Ｐゴシック"/>
              </a:rPr>
              <a:t>Option 2: Using Type field (1/2)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124744"/>
            <a:ext cx="6192688" cy="9787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Assuming we use the first 4 bits of the FC as Type field for AMP frames, we can differentiate WUR frames based on the combination of WUR frame Type field (b0 – b2) and the Protected field (b3).</a:t>
            </a:r>
            <a:endParaRPr 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44CCA8-A1A6-4E68-9356-75C3AF85BBD6}"/>
              </a:ext>
            </a:extLst>
          </p:cNvPr>
          <p:cNvSpPr txBox="1"/>
          <p:nvPr/>
        </p:nvSpPr>
        <p:spPr>
          <a:xfrm>
            <a:off x="93476" y="3861048"/>
            <a:ext cx="6192688" cy="231755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We suggest to limit the types of WUR frames to be supported in AMP to a sub-set (e.g., 3). Further unused combination of WUR frame Type and Protection field can be used for non-WUR AMP frames.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AMP Vendor specific frames can be defined that can be reused for WUR.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Pros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: 100% reuse of the 802.11ba frame format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Cons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: 1) Not all WUR frames can be supported. 2) Limited Type values for non-WUR AMP frames.</a:t>
            </a:r>
            <a:endParaRPr 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56B53DA-ABB1-48CC-BF23-E7BAC3763361}"/>
              </a:ext>
            </a:extLst>
          </p:cNvPr>
          <p:cNvGrpSpPr/>
          <p:nvPr/>
        </p:nvGrpSpPr>
        <p:grpSpPr>
          <a:xfrm>
            <a:off x="6489701" y="875685"/>
            <a:ext cx="5626410" cy="5577651"/>
            <a:chOff x="6489701" y="875685"/>
            <a:chExt cx="5626410" cy="5577651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DCB9675-5BBD-4057-87C9-65E1AA7BC66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89701" y="1147824"/>
              <a:ext cx="5626410" cy="5305512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9245483-FDAF-4D1B-B4B2-5201469BFC30}"/>
                </a:ext>
              </a:extLst>
            </p:cNvPr>
            <p:cNvSpPr txBox="1"/>
            <p:nvPr/>
          </p:nvSpPr>
          <p:spPr>
            <a:xfrm>
              <a:off x="9192344" y="875685"/>
              <a:ext cx="13523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u="sng" dirty="0">
                  <a:solidFill>
                    <a:schemeClr val="tx1"/>
                  </a:solidFill>
                </a:rPr>
                <a:t>802.11ba encoding</a:t>
              </a:r>
              <a:endParaRPr lang="en-SG" u="sng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849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  <a:ea typeface="ＭＳ Ｐゴシック"/>
              </a:rPr>
              <a:t>Option 2: Using Type field (2/2)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DEEF68-C12B-4273-BBFF-399A1918FC6E}"/>
              </a:ext>
            </a:extLst>
          </p:cNvPr>
          <p:cNvSpPr txBox="1"/>
          <p:nvPr/>
        </p:nvSpPr>
        <p:spPr>
          <a:xfrm>
            <a:off x="47328" y="1052736"/>
            <a:ext cx="5568190" cy="57800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Example of Type value allocation:</a:t>
            </a:r>
          </a:p>
          <a:p>
            <a:pPr marL="571500" lvl="1" indent="-2286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71500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4 types for AMP WUR</a:t>
            </a:r>
          </a:p>
          <a:p>
            <a:pPr marL="1085850" lvl="2" indent="-3429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  <a:tabLst>
                <a:tab pos="571500" algn="ctr"/>
              </a:tabLst>
            </a:pP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WUR Beacon</a:t>
            </a:r>
          </a:p>
          <a:p>
            <a:pPr marL="1085850" lvl="2" indent="-3429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  <a:tabLst>
                <a:tab pos="571500" algn="ctr"/>
              </a:tabLst>
            </a:pP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Unprotected WUR Wake-up</a:t>
            </a:r>
          </a:p>
          <a:p>
            <a:pPr marL="1085850" lvl="2" indent="-3429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  <a:tabLst>
                <a:tab pos="571500" algn="ctr"/>
              </a:tabLst>
            </a:pP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Protected WUR Wake-up</a:t>
            </a:r>
          </a:p>
          <a:p>
            <a:pPr marL="1085850" lvl="2" indent="-3429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  <a:tabLst>
                <a:tab pos="571500" algn="ctr"/>
              </a:tabLst>
            </a:pP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WUR Short Wake-up</a:t>
            </a:r>
          </a:p>
          <a:p>
            <a:pPr marL="571500" lvl="1" indent="-2286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71500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4 types exclusively for Active Tx</a:t>
            </a:r>
          </a:p>
          <a:p>
            <a:pPr marL="1085850" lvl="2" indent="-3429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  <a:tabLst>
                <a:tab pos="571500" algn="ctr"/>
              </a:tabLst>
            </a:pP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AMP Trigger</a:t>
            </a:r>
          </a:p>
          <a:p>
            <a:pPr marL="1085850" lvl="2" indent="-3429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  <a:tabLst>
                <a:tab pos="571500" algn="ctr"/>
              </a:tabLst>
            </a:pP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AMP Response</a:t>
            </a:r>
          </a:p>
          <a:p>
            <a:pPr marL="1085850" lvl="2" indent="-3429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  <a:tabLst>
                <a:tab pos="571500" algn="ctr"/>
              </a:tabLst>
            </a:pP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AMP </a:t>
            </a:r>
            <a:r>
              <a:rPr lang="en-US" dirty="0" err="1">
                <a:solidFill>
                  <a:schemeClr val="tx1"/>
                </a:solidFill>
                <a:latin typeface="Arial"/>
                <a:ea typeface="ＭＳ Ｐゴシック"/>
              </a:rPr>
              <a:t>Miscel</a:t>
            </a:r>
            <a:endParaRPr lang="en-US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1085850" lvl="2" indent="-3429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  <a:tabLst>
                <a:tab pos="571500" algn="ctr"/>
              </a:tabLst>
            </a:pP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1 Reserved</a:t>
            </a:r>
            <a:endParaRPr lang="en-US" sz="16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571500" lvl="1" indent="-2286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71500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4 types exclusively for backscatter</a:t>
            </a:r>
          </a:p>
          <a:p>
            <a:pPr marL="1085850" lvl="2" indent="-3429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  <a:tabLst>
                <a:tab pos="571500" algn="ctr"/>
              </a:tabLst>
            </a:pP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AMP Trigger</a:t>
            </a:r>
          </a:p>
          <a:p>
            <a:pPr marL="1085850" lvl="2" indent="-3429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  <a:tabLst>
                <a:tab pos="571500" algn="ctr"/>
              </a:tabLst>
            </a:pP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AMP Response</a:t>
            </a:r>
          </a:p>
          <a:p>
            <a:pPr marL="1085850" lvl="2" indent="-3429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  <a:tabLst>
                <a:tab pos="571500" algn="ctr"/>
              </a:tabLst>
            </a:pP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AMP </a:t>
            </a:r>
            <a:r>
              <a:rPr lang="en-US" dirty="0" err="1">
                <a:solidFill>
                  <a:schemeClr val="tx1"/>
                </a:solidFill>
                <a:latin typeface="Arial"/>
                <a:ea typeface="ＭＳ Ｐゴシック"/>
              </a:rPr>
              <a:t>Miscel</a:t>
            </a:r>
            <a:endParaRPr lang="en-US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1085850" lvl="2" indent="-3429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  <a:tabLst>
                <a:tab pos="571500" algn="ctr"/>
              </a:tabLst>
            </a:pP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AMP UHF</a:t>
            </a:r>
            <a:endParaRPr lang="en-US" sz="16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571500" lvl="1" indent="-2286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71500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1 type common to Active Tx and backscatter</a:t>
            </a:r>
          </a:p>
          <a:p>
            <a:pPr marL="971550" lvl="2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  <a:tabLst>
                <a:tab pos="571500" algn="ctr"/>
              </a:tabLst>
            </a:pP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AMP Ack</a:t>
            </a:r>
          </a:p>
          <a:p>
            <a:pPr marL="571500" lvl="1" indent="-2286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71500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1 type common to all</a:t>
            </a:r>
          </a:p>
          <a:p>
            <a:pPr marL="971550" lvl="2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  <a:tabLst>
                <a:tab pos="571500" algn="ctr"/>
              </a:tabLst>
            </a:pP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AMP Vendor Specific</a:t>
            </a:r>
          </a:p>
          <a:p>
            <a:pPr marL="571500" lvl="1" indent="-228600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71500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2 Reserved</a:t>
            </a:r>
          </a:p>
          <a:p>
            <a:pPr marL="971550" lvl="2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71500" algn="ctr"/>
              </a:tabLst>
            </a:pPr>
            <a:endParaRPr lang="en-US" sz="1600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FF1BB8-C616-4122-A0A9-53A1BD93E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5961" y="1108581"/>
            <a:ext cx="5850008" cy="540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986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  <a:ea typeface="ＭＳ Ｐゴシック"/>
              </a:rPr>
              <a:t>AMP WUR frames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6F1FFD2-4428-4864-9AD3-98E5005E4C8A}"/>
              </a:ext>
            </a:extLst>
          </p:cNvPr>
          <p:cNvGrpSpPr/>
          <p:nvPr/>
        </p:nvGrpSpPr>
        <p:grpSpPr>
          <a:xfrm>
            <a:off x="2351584" y="2348536"/>
            <a:ext cx="7200306" cy="3604651"/>
            <a:chOff x="47327" y="3269700"/>
            <a:chExt cx="7200306" cy="3604651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99A6051-0DC4-4F7B-BC90-48B2AE66D9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327" y="3269700"/>
              <a:ext cx="7200306" cy="3392814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8EFDFB9-39E0-4B87-B6CE-25D0B0FD408A}"/>
                </a:ext>
              </a:extLst>
            </p:cNvPr>
            <p:cNvSpPr txBox="1"/>
            <p:nvPr/>
          </p:nvSpPr>
          <p:spPr>
            <a:xfrm>
              <a:off x="695400" y="6597352"/>
              <a:ext cx="13933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u="sng" dirty="0">
                  <a:solidFill>
                    <a:schemeClr val="tx1"/>
                  </a:solidFill>
                </a:rPr>
                <a:t>WUR frame format</a:t>
              </a:r>
              <a:endParaRPr lang="en-SG" u="sng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9654D523-7620-4F99-B479-64C399E09040}"/>
              </a:ext>
            </a:extLst>
          </p:cNvPr>
          <p:cNvSpPr txBox="1"/>
          <p:nvPr/>
        </p:nvSpPr>
        <p:spPr>
          <a:xfrm>
            <a:off x="39941" y="1196752"/>
            <a:ext cx="12025336" cy="91101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If the Type field indicates a valid AMP WUR frame (e.g., 0, 1, 4, 9), an AMP enabled non-AP STA proceeds to parse the frame as per the WUR frame format. If supported, Vendor Specific AMP frame may be accepted.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An AMP enabled non-AP STA discards AMP frames with Type field set to other values. </a:t>
            </a:r>
          </a:p>
        </p:txBody>
      </p:sp>
    </p:spTree>
    <p:extLst>
      <p:ext uri="{BB962C8B-B14F-4D97-AF65-F5344CB8AC3E}">
        <p14:creationId xmlns:p14="http://schemas.microsoft.com/office/powerpoint/2010/main" val="4163830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  <a:ea typeface="ＭＳ Ｐゴシック"/>
              </a:rPr>
              <a:t>Non-backscatter AMP frames (1/2)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6" name="pic">
            <a:extLst>
              <a:ext uri="{FF2B5EF4-FFF2-40B4-BE49-F238E27FC236}">
                <a16:creationId xmlns:a16="http://schemas.microsoft.com/office/drawing/2014/main" id="{5438A523-88D1-424C-9B75-5036629225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1864" y="1124744"/>
            <a:ext cx="6970000" cy="2790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92DF098-6A4B-47AF-99DD-43AB124334FE}"/>
              </a:ext>
            </a:extLst>
          </p:cNvPr>
          <p:cNvSpPr txBox="1"/>
          <p:nvPr/>
        </p:nvSpPr>
        <p:spPr>
          <a:xfrm>
            <a:off x="0" y="1338729"/>
            <a:ext cx="5832648" cy="267765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000" b="1" dirty="0">
                <a:solidFill>
                  <a:schemeClr val="tx1"/>
                </a:solidFill>
                <a:latin typeface="Arial"/>
                <a:ea typeface="ＭＳ Ｐゴシック"/>
              </a:rPr>
              <a:t>MAC Header: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Frame Control 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(8 bits):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Frame Type (4 bits): Indicates various AMP frame types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ID Present (1 bit): Presence of a second ID field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Type Dependent Control Present (1): Presence of Type Dependent Control field.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Length Present (1 bit): Presence of Length field</a:t>
            </a:r>
          </a:p>
          <a:p>
            <a:pPr marL="398463" indent="-1651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Protected (1 bit): Protection enabled or not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20A4E8-CE04-4F7B-9289-AC50777A1B9A}"/>
              </a:ext>
            </a:extLst>
          </p:cNvPr>
          <p:cNvSpPr txBox="1"/>
          <p:nvPr/>
        </p:nvSpPr>
        <p:spPr>
          <a:xfrm>
            <a:off x="0" y="4077072"/>
            <a:ext cx="12072664" cy="16619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ID1 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(16 bits): Carries Receiver ID in frames with two ID fields, or either Receiver or Transmitter ID in frames with single ID field.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ID2 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(16 bits): If present, carries Transmitter ID.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Type Dependent Control field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 (8 bits): If present, carries additional control fields, e.g., sub-type, presence bits for optional fields in the Frame Body field etc.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Length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 (8 bits): If present, indicates the length of the Frame Body field in octets (i.e., max size = 256 octets).</a:t>
            </a:r>
            <a:endParaRPr lang="en-US" sz="14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846044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  <a:ea typeface="ＭＳ Ｐゴシック"/>
              </a:rPr>
              <a:t>Non-backscatter AMP frames (2/2)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2DF098-6A4B-47AF-99DD-43AB124334FE}"/>
              </a:ext>
            </a:extLst>
          </p:cNvPr>
          <p:cNvSpPr txBox="1"/>
          <p:nvPr/>
        </p:nvSpPr>
        <p:spPr>
          <a:xfrm>
            <a:off x="0" y="1338729"/>
            <a:ext cx="5832648" cy="32439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000" b="1" dirty="0">
                <a:solidFill>
                  <a:schemeClr val="tx1"/>
                </a:solidFill>
                <a:latin typeface="Arial"/>
                <a:ea typeface="ＭＳ Ｐゴシック"/>
              </a:rPr>
              <a:t>Frame Body: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Type Dependent Control-2 field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 (8 bits): If present, carries additional control fields, e.g., additional presence bits for optional fields in the Frame Body field etc. Presence is indicated in the Type Dependent Control field.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Protection Control (16 bits):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 If present carries parameters related to frame protection:</a:t>
            </a:r>
            <a:endParaRPr lang="en-US" sz="1600" b="1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Encrypted (1 bit): 0: Authenticated; 1: Frame Body is Encrypted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Key ID (3 bits): ID of the security Key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PN (12 bits): PN used for protected AMP frames.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20A4E8-CE04-4F7B-9289-AC50777A1B9A}"/>
              </a:ext>
            </a:extLst>
          </p:cNvPr>
          <p:cNvSpPr txBox="1"/>
          <p:nvPr/>
        </p:nvSpPr>
        <p:spPr>
          <a:xfrm>
            <a:off x="0" y="4591927"/>
            <a:ext cx="12072664" cy="17173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Payload field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: If present, carries the payload of the frame.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000" b="1" dirty="0">
                <a:solidFill>
                  <a:schemeClr val="tx1"/>
                </a:solidFill>
                <a:latin typeface="Arial"/>
                <a:ea typeface="ＭＳ Ｐゴシック"/>
              </a:rPr>
              <a:t>FCS: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Unprotected AMP frames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: 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Carries the CRC (either CRC-8 or CRC-16).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Protected AMP frames: 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Carries the 16-bits MIC (e.g., 16 LSBs of the MIC generated using the applicable data confidentiality and integrity protocols).</a:t>
            </a:r>
          </a:p>
        </p:txBody>
      </p:sp>
      <p:pic>
        <p:nvPicPr>
          <p:cNvPr id="9" name="pic">
            <a:extLst>
              <a:ext uri="{FF2B5EF4-FFF2-40B4-BE49-F238E27FC236}">
                <a16:creationId xmlns:a16="http://schemas.microsoft.com/office/drawing/2014/main" id="{BC8E23F4-E302-4469-9E88-56B13C0AC2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04112" y="1118935"/>
            <a:ext cx="4010000" cy="279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360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120313</TotalTime>
  <Words>2120</Words>
  <Application>Microsoft Office PowerPoint</Application>
  <PresentationFormat>Widescreen</PresentationFormat>
  <Paragraphs>224</Paragraphs>
  <Slides>21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 Unicode MS</vt:lpstr>
      <vt:lpstr>Microsoft YaHei</vt:lpstr>
      <vt:lpstr>ＭＳ Ｐゴシック</vt:lpstr>
      <vt:lpstr>ＭＳ Ｐゴシック</vt:lpstr>
      <vt:lpstr>Arial</vt:lpstr>
      <vt:lpstr>Courier New</vt:lpstr>
      <vt:lpstr>Times New Roman</vt:lpstr>
      <vt:lpstr>Wingdings</vt:lpstr>
      <vt:lpstr>Office Theme</vt:lpstr>
      <vt:lpstr>PowerPoint Presentation</vt:lpstr>
      <vt:lpstr>AMP Frame Format - General</vt:lpstr>
      <vt:lpstr>Discussion</vt:lpstr>
      <vt:lpstr>Option 1: Encapsulating WUR frames [7]</vt:lpstr>
      <vt:lpstr>Option 2: Using Type field (1/2)</vt:lpstr>
      <vt:lpstr>Option 2: Using Type field (2/2)</vt:lpstr>
      <vt:lpstr>AMP WUR frames</vt:lpstr>
      <vt:lpstr>Non-backscatter AMP frames (1/2)</vt:lpstr>
      <vt:lpstr>Non-backscatter AMP frames (2/2)</vt:lpstr>
      <vt:lpstr>Backscatter AMP frames (1)</vt:lpstr>
      <vt:lpstr>Backscatter AMP frames (2)</vt:lpstr>
      <vt:lpstr>AMP Ack frame</vt:lpstr>
      <vt:lpstr>Summary</vt:lpstr>
      <vt:lpstr>SP 1</vt:lpstr>
      <vt:lpstr>SP 2</vt:lpstr>
      <vt:lpstr>SP 3</vt:lpstr>
      <vt:lpstr>SP 4</vt:lpstr>
      <vt:lpstr>SP 5</vt:lpstr>
      <vt:lpstr>SP 6</vt:lpstr>
      <vt:lpstr>SP 7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</dc:title>
  <dc:subject/>
  <dc:creator>rojan.chitrakar@huawei.com</dc:creator>
  <cp:keywords/>
  <dc:description/>
  <cp:lastModifiedBy>Rojan Chitrakar</cp:lastModifiedBy>
  <cp:revision>1390</cp:revision>
  <cp:lastPrinted>2000-03-07T00:55:37Z</cp:lastPrinted>
  <dcterms:created xsi:type="dcterms:W3CDTF">2016-01-17T22:48:36Z</dcterms:created>
  <dcterms:modified xsi:type="dcterms:W3CDTF">2025-09-16T21:07:57Z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(3)eS6sNnofml1dVCkvlcCiRAgcFgKnWCz/rmn5jTaeDneINF4AKEd56hMS2aW5kLBc61+1BijI
YC+zAgyaLoZi4/RQ0TjRF8pME5M92vJzkk/bffVgWQa8qS+2Z+9GE0Kc0XX5T8jxezsYK8ae
MDp0/iu8iXxU8mTmRlYILYW1QHolJtemNceLeGvBVSIVdbhVA/XiRcubt9Re7e7tO2MjCFbz
sPP2KMRoIyqgesw912</vt:lpwstr>
  </property>
  <property fmtid="{D5CDD505-2E9C-101B-9397-08002B2CF9AE}" pid="3" name="_2015_ms_pID_7253431">
    <vt:lpwstr>50gStCmKmGSMzMQki1k6ornyKYwTGNlndVM0nsjVwSVScrMh/oL0S+
+J81AWexoCvpFpGQRa9wYvVacePbiKO3/doOKbYQ7p5gW+kGqPKv+Zd0s0+I6/hZxMcHjwLf
MO43bZFJviaoAbNbQ8I5S/aBvRLM/3MmzGdXXut0M2fUFyY3u3DkPgBUMO5qgCnVnsF8a5aS
e4NHqrYzUFTIVPyA3oGgkeTj4JtR+28n2fNW</vt:lpwstr>
  </property>
  <property fmtid="{D5CDD505-2E9C-101B-9397-08002B2CF9AE}" pid="4" name="_2015_ms_pID_7253432">
    <vt:lpwstr>VQ==</vt:lpwstr>
  </property>
</Properties>
</file>