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20"/>
  </p:notesMasterIdLst>
  <p:handoutMasterIdLst>
    <p:handoutMasterId r:id="rId21"/>
  </p:handoutMasterIdLst>
  <p:sldIdLst>
    <p:sldId id="256" r:id="rId5"/>
    <p:sldId id="1468126924" r:id="rId6"/>
    <p:sldId id="1468126969" r:id="rId7"/>
    <p:sldId id="1468126963" r:id="rId8"/>
    <p:sldId id="1468126961" r:id="rId9"/>
    <p:sldId id="1468126970" r:id="rId10"/>
    <p:sldId id="1468126971" r:id="rId11"/>
    <p:sldId id="1468126939" r:id="rId12"/>
    <p:sldId id="1468126972" r:id="rId13"/>
    <p:sldId id="1468126973" r:id="rId14"/>
    <p:sldId id="1468126929" r:id="rId15"/>
    <p:sldId id="1468126974" r:id="rId16"/>
    <p:sldId id="1468126938" r:id="rId17"/>
    <p:sldId id="1468126966" r:id="rId18"/>
    <p:sldId id="1468126967" r:id="rId19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  <a:srgbClr val="00FF00"/>
    <a:srgbClr val="CC6600"/>
    <a:srgbClr val="CCFFCC"/>
    <a:srgbClr val="FFFFCC"/>
    <a:srgbClr val="FFCC99"/>
    <a:srgbClr val="A4FD03"/>
    <a:srgbClr val="FFCCFF"/>
    <a:srgbClr val="FFFFFF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6ACBBC6-560A-4A61-A68A-92A73432C129}" v="1" dt="2025-09-14T06:20:09.385"/>
  </p1510:revLst>
</p1510:revInfo>
</file>

<file path=ppt/tableStyles.xml><?xml version="1.0" encoding="utf-8"?>
<a:tblStyleLst xmlns:a="http://schemas.openxmlformats.org/drawingml/2006/main" def="{5C22544A-7EE6-4342-B048-85BDC9FD1C3A}"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10" autoAdjust="0"/>
    <p:restoredTop sz="94695" autoAdjust="0"/>
  </p:normalViewPr>
  <p:slideViewPr>
    <p:cSldViewPr>
      <p:cViewPr varScale="1">
        <p:scale>
          <a:sx n="79" d="100"/>
          <a:sy n="79" d="100"/>
        </p:scale>
        <p:origin x="1387" y="7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-397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3" d="100"/>
          <a:sy n="83" d="100"/>
        </p:scale>
        <p:origin x="3834" y="9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presProps" Target="presProps.xml"/><Relationship Id="rId27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ui Cao" userId="a6960595-96e6-47d6-a8d8-833995379cc8" providerId="ADAL" clId="{26ACBBC6-560A-4A61-A68A-92A73432C129}"/>
    <pc:docChg chg="delSld modSld modMainMaster">
      <pc:chgData name="Rui Cao" userId="a6960595-96e6-47d6-a8d8-833995379cc8" providerId="ADAL" clId="{26ACBBC6-560A-4A61-A68A-92A73432C129}" dt="2025-09-15T07:59:25.584" v="8" actId="47"/>
      <pc:docMkLst>
        <pc:docMk/>
      </pc:docMkLst>
      <pc:sldChg chg="modSp mod">
        <pc:chgData name="Rui Cao" userId="a6960595-96e6-47d6-a8d8-833995379cc8" providerId="ADAL" clId="{26ACBBC6-560A-4A61-A68A-92A73432C129}" dt="2025-09-14T06:20:19.930" v="7" actId="20577"/>
        <pc:sldMkLst>
          <pc:docMk/>
          <pc:sldMk cId="0" sldId="256"/>
        </pc:sldMkLst>
        <pc:spChg chg="mod">
          <ac:chgData name="Rui Cao" userId="a6960595-96e6-47d6-a8d8-833995379cc8" providerId="ADAL" clId="{26ACBBC6-560A-4A61-A68A-92A73432C129}" dt="2025-09-14T06:20:19.930" v="7" actId="20577"/>
          <ac:spMkLst>
            <pc:docMk/>
            <pc:sldMk cId="0" sldId="256"/>
            <ac:spMk id="3074" creationId="{00000000-0000-0000-0000-000000000000}"/>
          </ac:spMkLst>
        </pc:spChg>
      </pc:sldChg>
      <pc:sldChg chg="del">
        <pc:chgData name="Rui Cao" userId="a6960595-96e6-47d6-a8d8-833995379cc8" providerId="ADAL" clId="{26ACBBC6-560A-4A61-A68A-92A73432C129}" dt="2025-09-15T07:59:25.584" v="8" actId="47"/>
        <pc:sldMkLst>
          <pc:docMk/>
          <pc:sldMk cId="744777886" sldId="1468126965"/>
        </pc:sldMkLst>
      </pc:sldChg>
      <pc:sldMasterChg chg="modSp mod">
        <pc:chgData name="Rui Cao" userId="a6960595-96e6-47d6-a8d8-833995379cc8" providerId="ADAL" clId="{26ACBBC6-560A-4A61-A68A-92A73432C129}" dt="2025-09-14T06:19:40.744" v="3" actId="20577"/>
        <pc:sldMasterMkLst>
          <pc:docMk/>
          <pc:sldMasterMk cId="0" sldId="2147483648"/>
        </pc:sldMasterMkLst>
        <pc:spChg chg="mod">
          <ac:chgData name="Rui Cao" userId="a6960595-96e6-47d6-a8d8-833995379cc8" providerId="ADAL" clId="{26ACBBC6-560A-4A61-A68A-92A73432C129}" dt="2025-09-14T06:19:40.744" v="3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March 2025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9/15/2025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Rui Cao (NXP), etc.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March 2025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Rui Cao (NXP), etc.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 dt="0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March 2025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Rui Cao (NXP), etc.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Rui Cao (NXP), and etc.</a:t>
            </a:r>
            <a:endParaRPr lang="en-GB" dirty="0"/>
          </a:p>
        </p:txBody>
      </p:sp>
      <p:sp>
        <p:nvSpPr>
          <p:cNvPr id="9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September 2025</a:t>
            </a:r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Rui Cao (NXP), and etc.</a:t>
            </a:r>
            <a:endParaRPr lang="en-GB" dirty="0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September 2025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September 2025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Rui Cao (NXP), and etc.</a:t>
            </a:r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8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September 2025</a:t>
            </a:r>
            <a:endParaRPr lang="en-GB" dirty="0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Rui Cao (NXP), and etc.</a:t>
            </a:r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Rui Cao (NXP), and etc.</a:t>
            </a:r>
            <a:endParaRPr lang="en-GB" dirty="0"/>
          </a:p>
        </p:txBody>
      </p:sp>
      <p:sp>
        <p:nvSpPr>
          <p:cNvPr id="11" name="Rectangle 3"/>
          <p:cNvSpPr>
            <a:spLocks noGrp="1" noChangeArrowheads="1"/>
          </p:cNvSpPr>
          <p:nvPr>
            <p:ph type="dt" idx="14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September 2025</a:t>
            </a:r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6" name="Rectangle 4"/>
          <p:cNvSpPr txBox="1">
            <a:spLocks noChangeArrowheads="1"/>
          </p:cNvSpPr>
          <p:nvPr userDrawn="1"/>
        </p:nvSpPr>
        <p:spPr bwMode="auto">
          <a:xfrm>
            <a:off x="5410200" y="64736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 dirty="0"/>
              <a:t>Rui Cao,</a:t>
            </a:r>
            <a:r>
              <a:rPr lang="en-GB" baseline="0" dirty="0"/>
              <a:t> Marvell</a:t>
            </a:r>
            <a:endParaRPr lang="en-GB" dirty="0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September 2025</a:t>
            </a:r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Rui Cao (NXP), and etc.</a:t>
            </a:r>
            <a:endParaRPr lang="en-GB" dirty="0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September 2025</a:t>
            </a:r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September 2025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Rui Cao (NXP), and etc.</a:t>
            </a:r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September 2025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Rui Cao (NXP), and etc.</a:t>
            </a:r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Rui Cao (NXP), and etc.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802.11-25/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1543</a:t>
            </a: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r0</a:t>
            </a:r>
          </a:p>
        </p:txBody>
      </p:sp>
      <p:sp>
        <p:nvSpPr>
          <p:cNvPr id="13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September 2025</a:t>
            </a:r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762000" y="957263"/>
            <a:ext cx="7770813" cy="106521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800" dirty="0"/>
              <a:t>AMP DL SYNC Design for Backscattering Operation</a:t>
            </a:r>
            <a:endParaRPr lang="en-GB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idx="1"/>
          </p:nvPr>
        </p:nvSpPr>
        <p:spPr>
          <a:xfrm>
            <a:off x="752070" y="2147887"/>
            <a:ext cx="7770813" cy="4113213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2025-09-13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068D365-2A0F-47EC-94D1-612E6EFAC29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</a:t>
            </a:fld>
            <a:endParaRPr lang="en-GB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10423" y="297180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104B8AA-C3D6-48C6-BD7B-12D26FB38148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 (NXP), and etc.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EFC6E1-0774-BD30-5963-5390A84FEB87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September 2025</a:t>
            </a:r>
            <a:endParaRPr lang="en-GB" dirty="0"/>
          </a:p>
        </p:txBody>
      </p:sp>
      <p:graphicFrame>
        <p:nvGraphicFramePr>
          <p:cNvPr id="5" name="Object 3">
            <a:extLst>
              <a:ext uri="{FF2B5EF4-FFF2-40B4-BE49-F238E27FC236}">
                <a16:creationId xmlns:a16="http://schemas.microsoft.com/office/drawing/2014/main" id="{F87FB951-8698-18CE-0FB8-0C3C0C609C6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16383386"/>
              </p:ext>
            </p:extLst>
          </p:nvPr>
        </p:nvGraphicFramePr>
        <p:xfrm>
          <a:off x="863397" y="3563938"/>
          <a:ext cx="8020455" cy="2720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504221" imgH="3021780" progId="Word.Document.8">
                  <p:embed/>
                </p:oleObj>
              </mc:Choice>
              <mc:Fallback>
                <p:oleObj name="Document" r:id="rId3" imgW="8504221" imgH="3021780" progId="Word.Document.8">
                  <p:embed/>
                  <p:pic>
                    <p:nvPicPr>
                      <p:cNvPr id="5" name="Object 3">
                        <a:extLst>
                          <a:ext uri="{FF2B5EF4-FFF2-40B4-BE49-F238E27FC236}">
                            <a16:creationId xmlns:a16="http://schemas.microsoft.com/office/drawing/2014/main" id="{F87FB951-8698-18CE-0FB8-0C3C0C609C69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63397" y="3563938"/>
                        <a:ext cx="8020455" cy="272097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98E92E-E433-A979-3AB5-DFBE54D8BA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2851" y="615109"/>
            <a:ext cx="7770813" cy="1065213"/>
          </a:xfrm>
        </p:spPr>
        <p:txBody>
          <a:bodyPr/>
          <a:lstStyle/>
          <a:p>
            <a:r>
              <a:rPr lang="en-US" dirty="0"/>
              <a:t>Preamble Performance Analysis</a:t>
            </a:r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E26D31E3-B3D0-738A-157F-431D6752568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62606663"/>
              </p:ext>
            </p:extLst>
          </p:nvPr>
        </p:nvGraphicFramePr>
        <p:xfrm>
          <a:off x="1153915" y="2682214"/>
          <a:ext cx="7293809" cy="3537717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1278465">
                  <a:extLst>
                    <a:ext uri="{9D8B030D-6E8A-4147-A177-3AD203B41FA5}">
                      <a16:colId xmlns:a16="http://schemas.microsoft.com/office/drawing/2014/main" val="2912808257"/>
                    </a:ext>
                  </a:extLst>
                </a:gridCol>
                <a:gridCol w="1606220">
                  <a:extLst>
                    <a:ext uri="{9D8B030D-6E8A-4147-A177-3AD203B41FA5}">
                      <a16:colId xmlns:a16="http://schemas.microsoft.com/office/drawing/2014/main" val="2637411571"/>
                    </a:ext>
                  </a:extLst>
                </a:gridCol>
                <a:gridCol w="1791377">
                  <a:extLst>
                    <a:ext uri="{9D8B030D-6E8A-4147-A177-3AD203B41FA5}">
                      <a16:colId xmlns:a16="http://schemas.microsoft.com/office/drawing/2014/main" val="564815483"/>
                    </a:ext>
                  </a:extLst>
                </a:gridCol>
                <a:gridCol w="2617747">
                  <a:extLst>
                    <a:ext uri="{9D8B030D-6E8A-4147-A177-3AD203B41FA5}">
                      <a16:colId xmlns:a16="http://schemas.microsoft.com/office/drawing/2014/main" val="1610703776"/>
                    </a:ext>
                  </a:extLst>
                </a:gridCol>
              </a:tblGrid>
              <a:tr h="423041"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“delimiter” OFF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“Qualifier” 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Manchester ON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“Qualifier” ON - Manchester ON*4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58140660"/>
                  </a:ext>
                </a:extLst>
              </a:tr>
              <a:tr h="248848">
                <a:tc rowSpan="2"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AMP 2.4G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2 us</a:t>
                      </a:r>
                    </a:p>
                  </a:txBody>
                  <a:tcPr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8 us</a:t>
                      </a:r>
                    </a:p>
                  </a:txBody>
                  <a:tcPr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>
                    <a:solidFill>
                      <a:schemeClr val="bg1"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3004466"/>
                  </a:ext>
                </a:extLst>
              </a:tr>
              <a:tr h="248848">
                <a:tc vMerge="1"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[2, </a:t>
                      </a:r>
                      <a:r>
                        <a:rPr lang="en-US" sz="1400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3</a:t>
                      </a:r>
                      <a:r>
                        <a:rPr lang="en-US" sz="1400" dirty="0"/>
                        <a:t>]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[9, </a:t>
                      </a:r>
                      <a:r>
                        <a:rPr lang="en-US" sz="1400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12</a:t>
                      </a:r>
                      <a:r>
                        <a:rPr lang="en-US" sz="1400" dirty="0"/>
                        <a:t>]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[</a:t>
                      </a:r>
                      <a:r>
                        <a:rPr lang="en-US" sz="1400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2</a:t>
                      </a:r>
                      <a:r>
                        <a:rPr lang="en-US" sz="1400" dirty="0"/>
                        <a:t>, 4]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0662460"/>
                  </a:ext>
                </a:extLst>
              </a:tr>
              <a:tr h="248848">
                <a:tc rowSpan="2"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AMP S1G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8 us</a:t>
                      </a:r>
                    </a:p>
                  </a:txBody>
                  <a:tcPr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32 us</a:t>
                      </a:r>
                    </a:p>
                  </a:txBody>
                  <a:tcPr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8 us</a:t>
                      </a:r>
                    </a:p>
                  </a:txBody>
                  <a:tcPr>
                    <a:solidFill>
                      <a:schemeClr val="bg1"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4318134"/>
                  </a:ext>
                </a:extLst>
              </a:tr>
              <a:tr h="248848">
                <a:tc vMerge="1"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[</a:t>
                      </a:r>
                      <a:r>
                        <a:rPr lang="en-US" sz="1400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9</a:t>
                      </a:r>
                      <a:r>
                        <a:rPr lang="en-US" sz="1400" dirty="0"/>
                        <a:t>, </a:t>
                      </a:r>
                      <a:r>
                        <a:rPr lang="en-US" sz="1400" dirty="0">
                          <a:solidFill>
                            <a:srgbClr val="FF9900"/>
                          </a:solidFill>
                        </a:rPr>
                        <a:t>12</a:t>
                      </a:r>
                      <a:r>
                        <a:rPr lang="en-US" sz="1400" dirty="0"/>
                        <a:t>]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[</a:t>
                      </a:r>
                      <a:r>
                        <a:rPr lang="en-US" sz="1400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36</a:t>
                      </a:r>
                      <a:r>
                        <a:rPr lang="en-US" sz="1400" dirty="0"/>
                        <a:t>, 46]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[</a:t>
                      </a:r>
                      <a:r>
                        <a:rPr lang="en-US" sz="1400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1</a:t>
                      </a:r>
                      <a:r>
                        <a:rPr lang="en-US" sz="1400" dirty="0"/>
                        <a:t>, 4]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56620966"/>
                  </a:ext>
                </a:extLst>
              </a:tr>
              <a:tr h="248848">
                <a:tc rowSpan="2"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UHF RFID preamble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12.5 us (+/-5%)</a:t>
                      </a:r>
                    </a:p>
                  </a:txBody>
                  <a:tcPr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Up to 18.6 us</a:t>
                      </a:r>
                    </a:p>
                  </a:txBody>
                  <a:tcPr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>
                    <a:solidFill>
                      <a:schemeClr val="bg1"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7779885"/>
                  </a:ext>
                </a:extLst>
              </a:tr>
              <a:tr h="248848">
                <a:tc vMerge="1"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[</a:t>
                      </a:r>
                      <a:r>
                        <a:rPr lang="en-US" sz="1400" dirty="0">
                          <a:solidFill>
                            <a:srgbClr val="FF9900"/>
                          </a:solidFill>
                        </a:rPr>
                        <a:t>13</a:t>
                      </a:r>
                      <a:r>
                        <a:rPr lang="en-US" sz="1400" dirty="0"/>
                        <a:t> 19]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Up to </a:t>
                      </a:r>
                      <a:r>
                        <a:rPr lang="en-US" sz="1400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27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7253045"/>
                  </a:ext>
                </a:extLst>
              </a:tr>
              <a:tr h="24884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/>
                    </a:p>
                  </a:txBody>
                  <a:tcPr>
                    <a:solidFill>
                      <a:schemeClr val="bg1"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9154017"/>
                  </a:ext>
                </a:extLst>
              </a:tr>
              <a:tr h="398277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UHF RFID data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Can be 2 or 8 us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Can be 8us or 32us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28099078"/>
                  </a:ext>
                </a:extLst>
              </a:tr>
              <a:tr h="39827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[-14, </a:t>
                      </a:r>
                      <a:r>
                        <a:rPr lang="en-US" sz="1400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-3</a:t>
                      </a:r>
                      <a:r>
                        <a:rPr lang="en-US" sz="1400" dirty="0"/>
                        <a:t>] if matches 2us delimiter</a:t>
                      </a:r>
                    </a:p>
                    <a:p>
                      <a:pPr algn="ctr"/>
                      <a:r>
                        <a:rPr lang="en-US" sz="1400" dirty="0"/>
                        <a:t>[-38, </a:t>
                      </a:r>
                      <a:r>
                        <a:rPr lang="en-US" sz="1400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-3</a:t>
                      </a:r>
                      <a:r>
                        <a:rPr lang="en-US" sz="1400" dirty="0"/>
                        <a:t>] if matches 8us delimiter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9662518"/>
                  </a:ext>
                </a:extLst>
              </a:tr>
            </a:tbl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5FE5CC0-C158-25E4-8F46-EE31F46287B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065F42-C3E2-D485-0AD9-0EF0E83C6DE8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 (NXP), and etc.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3E701D2-BA10-3649-F169-ED7C7969804E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September 2025</a:t>
            </a:r>
            <a:endParaRPr lang="en-GB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77670E90-A327-1EDF-E868-4695A0C85BB1}"/>
              </a:ext>
            </a:extLst>
          </p:cNvPr>
          <p:cNvSpPr txBox="1">
            <a:spLocks/>
          </p:cNvSpPr>
          <p:nvPr/>
        </p:nvSpPr>
        <p:spPr bwMode="auto">
          <a:xfrm>
            <a:off x="708673" y="1569047"/>
            <a:ext cx="2252288" cy="1142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168275" indent="-168275">
              <a:buFont typeface="Arial" panose="020B0604020202020204" pitchFamily="34" charset="0"/>
              <a:buChar char="•"/>
            </a:pPr>
            <a:r>
              <a:rPr lang="en-US" sz="1400" b="0" kern="0" dirty="0"/>
              <a:t>1.28MHz clock rate</a:t>
            </a:r>
          </a:p>
          <a:p>
            <a:pPr marL="168275" indent="-168275">
              <a:buFont typeface="Arial" panose="020B0604020202020204" pitchFamily="34" charset="0"/>
              <a:buChar char="•"/>
            </a:pPr>
            <a:r>
              <a:rPr lang="en-US" sz="1400" b="0" kern="0" dirty="0"/>
              <a:t>+/-100k ppm</a:t>
            </a:r>
          </a:p>
          <a:p>
            <a:pPr marL="168275" indent="-168275">
              <a:buFont typeface="Arial" panose="020B0604020202020204" pitchFamily="34" charset="0"/>
              <a:buChar char="•"/>
            </a:pPr>
            <a:r>
              <a:rPr lang="en-US" sz="1400" b="0" kern="0" dirty="0"/>
              <a:t>Counter based design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19157AB2-C46D-57DB-22BA-2C2F05CA3D1C}"/>
              </a:ext>
            </a:extLst>
          </p:cNvPr>
          <p:cNvGrpSpPr/>
          <p:nvPr/>
        </p:nvGrpSpPr>
        <p:grpSpPr>
          <a:xfrm>
            <a:off x="2955139" y="1569047"/>
            <a:ext cx="4929182" cy="1016536"/>
            <a:chOff x="2146570" y="2286000"/>
            <a:chExt cx="4132845" cy="1117056"/>
          </a:xfrm>
        </p:grpSpPr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DC6C62FF-072A-30AC-17F1-3F74E9586334}"/>
                </a:ext>
              </a:extLst>
            </p:cNvPr>
            <p:cNvGrpSpPr/>
            <p:nvPr/>
          </p:nvGrpSpPr>
          <p:grpSpPr>
            <a:xfrm>
              <a:off x="2286000" y="2286000"/>
              <a:ext cx="3962400" cy="554442"/>
              <a:chOff x="2286000" y="2209800"/>
              <a:chExt cx="3657600" cy="381000"/>
            </a:xfrm>
          </p:grpSpPr>
          <p:cxnSp>
            <p:nvCxnSpPr>
              <p:cNvPr id="20" name="Straight Connector 19">
                <a:extLst>
                  <a:ext uri="{FF2B5EF4-FFF2-40B4-BE49-F238E27FC236}">
                    <a16:creationId xmlns:a16="http://schemas.microsoft.com/office/drawing/2014/main" id="{82B1DC72-66DE-DC54-EC8E-9D857658BBE7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2286000" y="2590800"/>
                <a:ext cx="457200" cy="0"/>
              </a:xfrm>
              <a:prstGeom prst="line">
                <a:avLst/>
              </a:prstGeom>
              <a:solidFill>
                <a:srgbClr val="00B8FF"/>
              </a:solidFill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1" name="Straight Connector 20">
                <a:extLst>
                  <a:ext uri="{FF2B5EF4-FFF2-40B4-BE49-F238E27FC236}">
                    <a16:creationId xmlns:a16="http://schemas.microsoft.com/office/drawing/2014/main" id="{5D28CF67-AAE4-6819-8ADB-93347BCC2799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2743200" y="2209800"/>
                <a:ext cx="457200" cy="0"/>
              </a:xfrm>
              <a:prstGeom prst="line">
                <a:avLst/>
              </a:prstGeom>
              <a:solidFill>
                <a:srgbClr val="00B8FF"/>
              </a:solidFill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2" name="Straight Connector 21">
                <a:extLst>
                  <a:ext uri="{FF2B5EF4-FFF2-40B4-BE49-F238E27FC236}">
                    <a16:creationId xmlns:a16="http://schemas.microsoft.com/office/drawing/2014/main" id="{9EDA173C-0CAF-D2A5-90C0-CDC26F67E7B3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2750820" y="2209800"/>
                <a:ext cx="0" cy="381000"/>
              </a:xfrm>
              <a:prstGeom prst="line">
                <a:avLst/>
              </a:prstGeom>
              <a:solidFill>
                <a:srgbClr val="00B8FF"/>
              </a:solidFill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3" name="Straight Connector 22">
                <a:extLst>
                  <a:ext uri="{FF2B5EF4-FFF2-40B4-BE49-F238E27FC236}">
                    <a16:creationId xmlns:a16="http://schemas.microsoft.com/office/drawing/2014/main" id="{9989040A-4642-4FF2-B146-CF9DB966AB4F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2286000" y="2209800"/>
                <a:ext cx="0" cy="381000"/>
              </a:xfrm>
              <a:prstGeom prst="line">
                <a:avLst/>
              </a:prstGeom>
              <a:solidFill>
                <a:srgbClr val="00B8FF"/>
              </a:solidFill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4" name="Straight Connector 23">
                <a:extLst>
                  <a:ext uri="{FF2B5EF4-FFF2-40B4-BE49-F238E27FC236}">
                    <a16:creationId xmlns:a16="http://schemas.microsoft.com/office/drawing/2014/main" id="{0ECF8F5A-7FAC-F8CE-7992-508D2D6309E4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3200400" y="2209800"/>
                <a:ext cx="457200" cy="0"/>
              </a:xfrm>
              <a:prstGeom prst="line">
                <a:avLst/>
              </a:prstGeom>
              <a:solidFill>
                <a:srgbClr val="00B8FF"/>
              </a:solidFill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5" name="Straight Connector 24">
                <a:extLst>
                  <a:ext uri="{FF2B5EF4-FFF2-40B4-BE49-F238E27FC236}">
                    <a16:creationId xmlns:a16="http://schemas.microsoft.com/office/drawing/2014/main" id="{1B4BDEE6-94B2-44A1-551F-B5B95C262672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3658467" y="2209800"/>
                <a:ext cx="457200" cy="0"/>
              </a:xfrm>
              <a:prstGeom prst="line">
                <a:avLst/>
              </a:prstGeom>
              <a:solidFill>
                <a:srgbClr val="00B8FF"/>
              </a:solidFill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6" name="Straight Connector 25">
                <a:extLst>
                  <a:ext uri="{FF2B5EF4-FFF2-40B4-BE49-F238E27FC236}">
                    <a16:creationId xmlns:a16="http://schemas.microsoft.com/office/drawing/2014/main" id="{9011B70A-9265-1421-A2E1-643F75B13562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4114800" y="2209800"/>
                <a:ext cx="457200" cy="0"/>
              </a:xfrm>
              <a:prstGeom prst="line">
                <a:avLst/>
              </a:prstGeom>
              <a:solidFill>
                <a:srgbClr val="00B8FF"/>
              </a:solidFill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7" name="Straight Connector 26">
                <a:extLst>
                  <a:ext uri="{FF2B5EF4-FFF2-40B4-BE49-F238E27FC236}">
                    <a16:creationId xmlns:a16="http://schemas.microsoft.com/office/drawing/2014/main" id="{F31CB9C4-43C7-EE76-EC47-FB0FE105968B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4572000" y="2590800"/>
                <a:ext cx="457200" cy="0"/>
              </a:xfrm>
              <a:prstGeom prst="line">
                <a:avLst/>
              </a:prstGeom>
              <a:solidFill>
                <a:srgbClr val="00B8FF"/>
              </a:solidFill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8" name="Straight Connector 27">
                <a:extLst>
                  <a:ext uri="{FF2B5EF4-FFF2-40B4-BE49-F238E27FC236}">
                    <a16:creationId xmlns:a16="http://schemas.microsoft.com/office/drawing/2014/main" id="{93603EA5-AF14-788B-43F9-52B72E2B89E4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4572000" y="2209800"/>
                <a:ext cx="0" cy="381000"/>
              </a:xfrm>
              <a:prstGeom prst="line">
                <a:avLst/>
              </a:prstGeom>
              <a:solidFill>
                <a:srgbClr val="00B8FF"/>
              </a:solidFill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9" name="Straight Connector 28">
                <a:extLst>
                  <a:ext uri="{FF2B5EF4-FFF2-40B4-BE49-F238E27FC236}">
                    <a16:creationId xmlns:a16="http://schemas.microsoft.com/office/drawing/2014/main" id="{F3BC9C60-034B-BF26-3A09-3F21FBBC96E6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5029200" y="2209800"/>
                <a:ext cx="0" cy="381000"/>
              </a:xfrm>
              <a:prstGeom prst="line">
                <a:avLst/>
              </a:prstGeom>
              <a:solidFill>
                <a:srgbClr val="00B8FF"/>
              </a:solidFill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30" name="Straight Connector 29">
                <a:extLst>
                  <a:ext uri="{FF2B5EF4-FFF2-40B4-BE49-F238E27FC236}">
                    <a16:creationId xmlns:a16="http://schemas.microsoft.com/office/drawing/2014/main" id="{01229F44-F67C-AD30-A7EB-54ED2F874E7F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5486400" y="2209800"/>
                <a:ext cx="0" cy="381000"/>
              </a:xfrm>
              <a:prstGeom prst="line">
                <a:avLst/>
              </a:prstGeom>
              <a:solidFill>
                <a:srgbClr val="00B8FF"/>
              </a:solidFill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31" name="Straight Connector 30">
                <a:extLst>
                  <a:ext uri="{FF2B5EF4-FFF2-40B4-BE49-F238E27FC236}">
                    <a16:creationId xmlns:a16="http://schemas.microsoft.com/office/drawing/2014/main" id="{A08CD6A7-BB4C-0879-EA3E-3B13ADC0DB11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5029200" y="2209800"/>
                <a:ext cx="457200" cy="0"/>
              </a:xfrm>
              <a:prstGeom prst="line">
                <a:avLst/>
              </a:prstGeom>
              <a:solidFill>
                <a:srgbClr val="00B8FF"/>
              </a:solidFill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32" name="Straight Connector 31">
                <a:extLst>
                  <a:ext uri="{FF2B5EF4-FFF2-40B4-BE49-F238E27FC236}">
                    <a16:creationId xmlns:a16="http://schemas.microsoft.com/office/drawing/2014/main" id="{F180AFB5-4210-B2CD-766C-BF1E91135260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5486400" y="2590800"/>
                <a:ext cx="457200" cy="0"/>
              </a:xfrm>
              <a:prstGeom prst="line">
                <a:avLst/>
              </a:prstGeom>
              <a:solidFill>
                <a:srgbClr val="00B8FF"/>
              </a:solidFill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cxnSp>
          <p:nvCxnSpPr>
            <p:cNvPr id="10" name="Straight Arrow Connector 9">
              <a:extLst>
                <a:ext uri="{FF2B5EF4-FFF2-40B4-BE49-F238E27FC236}">
                  <a16:creationId xmlns:a16="http://schemas.microsoft.com/office/drawing/2014/main" id="{2AF9368D-74E4-3885-E807-DD762CDE3747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2271895" y="2971800"/>
              <a:ext cx="501785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  <a:effectLst/>
          </p:spPr>
        </p:cxnSp>
        <p:cxnSp>
          <p:nvCxnSpPr>
            <p:cNvPr id="11" name="Straight Arrow Connector 10">
              <a:extLst>
                <a:ext uri="{FF2B5EF4-FFF2-40B4-BE49-F238E27FC236}">
                  <a16:creationId xmlns:a16="http://schemas.microsoft.com/office/drawing/2014/main" id="{67BD9879-769B-2A00-652A-7FC5A71B5B58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2790055" y="2971800"/>
              <a:ext cx="1949585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  <a:effectLst/>
          </p:spPr>
        </p:cxnSp>
        <p:cxnSp>
          <p:nvCxnSpPr>
            <p:cNvPr id="12" name="Straight Arrow Connector 11">
              <a:extLst>
                <a:ext uri="{FF2B5EF4-FFF2-40B4-BE49-F238E27FC236}">
                  <a16:creationId xmlns:a16="http://schemas.microsoft.com/office/drawing/2014/main" id="{95FE25EB-246C-9E3E-3772-7A013247C738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4751070" y="2971800"/>
              <a:ext cx="518160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  <a:effectLst/>
          </p:spPr>
        </p:cxnSp>
        <p:cxnSp>
          <p:nvCxnSpPr>
            <p:cNvPr id="13" name="Straight Arrow Connector 12">
              <a:extLst>
                <a:ext uri="{FF2B5EF4-FFF2-40B4-BE49-F238E27FC236}">
                  <a16:creationId xmlns:a16="http://schemas.microsoft.com/office/drawing/2014/main" id="{E7C0470C-172C-9E54-8C0B-0704888254FC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5271770" y="2971800"/>
              <a:ext cx="492760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  <a:effectLst/>
          </p:spPr>
        </p:cxnSp>
        <p:cxnSp>
          <p:nvCxnSpPr>
            <p:cNvPr id="14" name="Straight Arrow Connector 13">
              <a:extLst>
                <a:ext uri="{FF2B5EF4-FFF2-40B4-BE49-F238E27FC236}">
                  <a16:creationId xmlns:a16="http://schemas.microsoft.com/office/drawing/2014/main" id="{1F6DF354-2B02-502D-3DE6-48EA51367AD1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5779770" y="2971800"/>
              <a:ext cx="468630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  <a:effectLst/>
          </p:spPr>
        </p:cxn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619C95E7-032F-9C6C-E381-4A3A9A21455A}"/>
                </a:ext>
              </a:extLst>
            </p:cNvPr>
            <p:cNvSpPr txBox="1"/>
            <p:nvPr/>
          </p:nvSpPr>
          <p:spPr>
            <a:xfrm>
              <a:off x="2146570" y="2971800"/>
              <a:ext cx="758541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000" dirty="0">
                  <a:solidFill>
                    <a:schemeClr val="tx1"/>
                  </a:solidFill>
                </a:rPr>
                <a:t>1 OFF</a:t>
              </a:r>
            </a:p>
            <a:p>
              <a:pPr algn="ctr"/>
              <a:r>
                <a:rPr lang="en-US" sz="1000" dirty="0">
                  <a:solidFill>
                    <a:schemeClr val="tx1"/>
                  </a:solidFill>
                </a:rPr>
                <a:t>“delimiter”</a:t>
              </a: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36213634-BB61-AB34-65EF-A49DDD06A81D}"/>
                </a:ext>
              </a:extLst>
            </p:cNvPr>
            <p:cNvSpPr txBox="1"/>
            <p:nvPr/>
          </p:nvSpPr>
          <p:spPr>
            <a:xfrm>
              <a:off x="3504665" y="3002946"/>
              <a:ext cx="764953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000" dirty="0">
                  <a:solidFill>
                    <a:schemeClr val="tx1"/>
                  </a:solidFill>
                </a:rPr>
                <a:t>4 ON </a:t>
              </a:r>
            </a:p>
            <a:p>
              <a:pPr algn="ctr"/>
              <a:r>
                <a:rPr lang="en-US" sz="1000" dirty="0">
                  <a:solidFill>
                    <a:schemeClr val="tx1"/>
                  </a:solidFill>
                </a:rPr>
                <a:t>“Qualifier”</a:t>
              </a: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4E5140B3-F8CF-C7F0-DBCD-171DCB3ECDD3}"/>
                </a:ext>
              </a:extLst>
            </p:cNvPr>
            <p:cNvSpPr txBox="1"/>
            <p:nvPr/>
          </p:nvSpPr>
          <p:spPr>
            <a:xfrm>
              <a:off x="4776528" y="3010043"/>
              <a:ext cx="514885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>
                  <a:solidFill>
                    <a:schemeClr val="tx1"/>
                  </a:solidFill>
                </a:rPr>
                <a:t>1 OFF</a:t>
              </a:r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63130AB8-E65F-26C7-FFFA-65040C63BA1E}"/>
                </a:ext>
              </a:extLst>
            </p:cNvPr>
            <p:cNvSpPr txBox="1"/>
            <p:nvPr/>
          </p:nvSpPr>
          <p:spPr>
            <a:xfrm>
              <a:off x="5288409" y="3010043"/>
              <a:ext cx="46679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>
                  <a:solidFill>
                    <a:schemeClr val="tx1"/>
                  </a:solidFill>
                </a:rPr>
                <a:t>1 ON</a:t>
              </a:r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ED429C9E-FF0C-62F1-A29C-5414C2B6DB35}"/>
                </a:ext>
              </a:extLst>
            </p:cNvPr>
            <p:cNvSpPr txBox="1"/>
            <p:nvPr/>
          </p:nvSpPr>
          <p:spPr>
            <a:xfrm>
              <a:off x="5764530" y="3018290"/>
              <a:ext cx="514885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>
                  <a:solidFill>
                    <a:schemeClr val="tx1"/>
                  </a:solidFill>
                </a:rPr>
                <a:t>1 OFF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2560765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F7A2A4-E868-B741-68E6-258B1B62A1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2601A6-3539-C9C5-11C9-369015D2B0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6835" y="1600200"/>
            <a:ext cx="8009965" cy="45720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Further investigated the DL SYNC for backscattering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Revisit the SYNC design considering new sub-1GHz backscattering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More detailed analysis of UHF RFID waveform properties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Updated SYNC structure: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Enable simple SYNC detection at the tag with single sequence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Support the multi-mode tag operation without mis-classification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Mitigate the false trigger from UHF RFID waveform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marL="0" indent="0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A76DBD2-BBA4-93C2-6368-C48166D924B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5632B1-4027-6B7A-6BFA-DF4F8EEFD1A5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 (NXP), and etc.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74EE81B-CA83-B15F-B246-BCB45C3CAD39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September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2447468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80FDE30-9B98-C91A-1A3D-C2A284A95FF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E1D372-2B62-DE6F-FEBE-220126C000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67E644-BFFD-295C-7533-00388C4C9E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Do you agree to add the following to 11bp SFD?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The AMP SYNC in DL PPDU for backscattering operation is [0 1 1 1 1 0 1 0] for both 2.4GHz and sub-1GHz bands?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The SYNC chip duration for sub-1GHz is 8us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E088ED2-4040-E368-60A5-187582210E0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047CE0-E8E4-CD22-579E-DF84A3F9E4D4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 (NXP), and etc.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D283820-C5D5-605F-2344-4464A792E8E9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September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5687804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F12595-2FD3-E302-005C-3743420CDD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B8FFB4-F3C5-0C7D-1E04-AC1F59F3D1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b="0" dirty="0"/>
              <a:t>[1] 11-25/0075, Further Thoughts on AMP DL PPDU for Mono-static Backscattering</a:t>
            </a:r>
          </a:p>
          <a:p>
            <a:r>
              <a:rPr lang="en-US" sz="2000" b="0" dirty="0"/>
              <a:t>[2] 11-25-1230-00-00bp-AMP DL SYNC design considerations</a:t>
            </a:r>
          </a:p>
          <a:p>
            <a:r>
              <a:rPr lang="en-US" sz="2000" b="0" dirty="0"/>
              <a:t>[3] 11-25-1225-00-00bp-initial-thought-on-amp-s1g-phy-design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6FD0127-D52B-618D-4019-8E7913B5D94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57B469-9BFE-DD33-A3CC-057AD789DC52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 (NXP), and etc.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D7780A2-700E-690D-F4D6-439D43CDA128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September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7746802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0094DF-161A-AA57-BCEB-730362E838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Appendix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60CCE6-3E27-C8F2-996A-CC19AED4F4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14090B1-62D4-1886-FCBE-6D26D7D86A2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A6EA13-B1AE-DA2F-A427-D884DBE8737E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 (NXP), and etc.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A8C636D-D8FD-E23A-E2AA-080AA10EEEDC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September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807623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2DD3C9-53C4-E3F2-3881-797C1071D1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Preamble mis-classification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59DAAE-E320-A2F1-47DE-A361DA6906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6912" y="1760741"/>
            <a:ext cx="7770813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Delimiter: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(([2 </a:t>
            </a:r>
            <a:r>
              <a:rPr lang="en-US" dirty="0">
                <a:solidFill>
                  <a:srgbClr val="FF0000"/>
                </a:solidFill>
              </a:rPr>
              <a:t>4</a:t>
            </a:r>
            <a:r>
              <a:rPr lang="en-US" dirty="0"/>
              <a:t> 8 12.5*0.95 </a:t>
            </a:r>
            <a:r>
              <a:rPr lang="en-US" dirty="0">
                <a:solidFill>
                  <a:srgbClr val="FF0000"/>
                </a:solidFill>
              </a:rPr>
              <a:t>16</a:t>
            </a:r>
            <a:r>
              <a:rPr lang="en-US" dirty="0"/>
              <a:t>]*0.9)*1.28) =&gt; [2     </a:t>
            </a:r>
            <a:r>
              <a:rPr lang="en-US" dirty="0">
                <a:solidFill>
                  <a:srgbClr val="FF0000"/>
                </a:solidFill>
              </a:rPr>
              <a:t>4</a:t>
            </a:r>
            <a:r>
              <a:rPr lang="en-US" dirty="0"/>
              <a:t>     9    </a:t>
            </a:r>
            <a:r>
              <a:rPr lang="en-US" dirty="0">
                <a:solidFill>
                  <a:srgbClr val="FFC000"/>
                </a:solidFill>
              </a:rPr>
              <a:t>13</a:t>
            </a:r>
            <a:r>
              <a:rPr lang="en-US" dirty="0"/>
              <a:t>    </a:t>
            </a:r>
            <a:r>
              <a:rPr lang="en-US" dirty="0">
                <a:solidFill>
                  <a:srgbClr val="FF0000"/>
                </a:solidFill>
              </a:rPr>
              <a:t>18</a:t>
            </a:r>
            <a:r>
              <a:rPr lang="en-US" dirty="0"/>
              <a:t>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fr-FR" dirty="0"/>
              <a:t>(([2 </a:t>
            </a:r>
            <a:r>
              <a:rPr lang="fr-FR" dirty="0">
                <a:solidFill>
                  <a:srgbClr val="FF0000"/>
                </a:solidFill>
              </a:rPr>
              <a:t>4</a:t>
            </a:r>
            <a:r>
              <a:rPr lang="fr-FR" dirty="0"/>
              <a:t> 8 12.5*1.05 </a:t>
            </a:r>
            <a:r>
              <a:rPr lang="fr-FR" dirty="0">
                <a:solidFill>
                  <a:srgbClr val="FF0000"/>
                </a:solidFill>
              </a:rPr>
              <a:t>16</a:t>
            </a:r>
            <a:r>
              <a:rPr lang="fr-FR" dirty="0"/>
              <a:t>]*1.1)*1.28) =&gt; [</a:t>
            </a:r>
            <a:r>
              <a:rPr lang="fr-FR" dirty="0">
                <a:solidFill>
                  <a:schemeClr val="tx1"/>
                </a:solidFill>
              </a:rPr>
              <a:t>3</a:t>
            </a:r>
            <a:r>
              <a:rPr lang="fr-FR" dirty="0">
                <a:solidFill>
                  <a:srgbClr val="FF0000"/>
                </a:solidFill>
              </a:rPr>
              <a:t>     6    </a:t>
            </a:r>
            <a:r>
              <a:rPr lang="fr-FR" dirty="0">
                <a:solidFill>
                  <a:srgbClr val="FFC000"/>
                </a:solidFill>
              </a:rPr>
              <a:t>12</a:t>
            </a:r>
            <a:r>
              <a:rPr lang="fr-FR" dirty="0">
                <a:solidFill>
                  <a:srgbClr val="FF0000"/>
                </a:solidFill>
              </a:rPr>
              <a:t>   </a:t>
            </a:r>
            <a:r>
              <a:rPr lang="fr-FR" dirty="0">
                <a:solidFill>
                  <a:schemeClr val="tx1"/>
                </a:solidFill>
              </a:rPr>
              <a:t>19</a:t>
            </a:r>
            <a:r>
              <a:rPr lang="fr-FR" dirty="0">
                <a:solidFill>
                  <a:srgbClr val="FF0000"/>
                </a:solidFill>
              </a:rPr>
              <a:t>    </a:t>
            </a:r>
            <a:r>
              <a:rPr lang="fr-FR" dirty="0">
                <a:solidFill>
                  <a:schemeClr val="tx1"/>
                </a:solidFill>
              </a:rPr>
              <a:t>23</a:t>
            </a:r>
            <a:r>
              <a:rPr lang="fr-FR" dirty="0"/>
              <a:t>]</a:t>
            </a:r>
          </a:p>
          <a:p>
            <a:pPr lvl="1">
              <a:buFont typeface="Arial" panose="020B0604020202020204" pitchFamily="34" charset="0"/>
              <a:buChar char="•"/>
            </a:pPr>
            <a:endParaRPr lang="fr-FR" dirty="0"/>
          </a:p>
          <a:p>
            <a:pPr>
              <a:buFont typeface="Arial" panose="020B0604020202020204" pitchFamily="34" charset="0"/>
              <a:buChar char="•"/>
            </a:pPr>
            <a:r>
              <a:rPr lang="fr-FR" dirty="0"/>
              <a:t>Qualifier: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(18.375*1.01*1.1*1.28) =&gt; </a:t>
            </a:r>
            <a:r>
              <a:rPr lang="en-US" dirty="0">
                <a:solidFill>
                  <a:schemeClr val="tx1"/>
                </a:solidFill>
              </a:rPr>
              <a:t>27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([24 32 40]*0.9*1.28)    =&gt; [</a:t>
            </a:r>
            <a:r>
              <a:rPr lang="en-US" dirty="0">
                <a:solidFill>
                  <a:srgbClr val="FF0000"/>
                </a:solidFill>
              </a:rPr>
              <a:t>27</a:t>
            </a:r>
            <a:r>
              <a:rPr lang="en-US" dirty="0"/>
              <a:t>    </a:t>
            </a:r>
            <a:r>
              <a:rPr lang="en-US" dirty="0">
                <a:solidFill>
                  <a:srgbClr val="00FF00"/>
                </a:solidFill>
              </a:rPr>
              <a:t>36</a:t>
            </a:r>
            <a:r>
              <a:rPr lang="en-US" dirty="0"/>
              <a:t>    46]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>
              <a:solidFill>
                <a:srgbClr val="00FF00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0786FA0-DF1E-506B-BBA5-9D3BBA0D2F8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1C02D9-6914-CD30-0D2E-BE3520865C1C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 (NXP), and etc.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038CAB4-EEED-501F-D0AB-E02C5A7FDADB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September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276858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554762-0306-3CB2-095C-DB0F78F0CF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46DB25-6C1B-247B-DCAE-B292E2BD0A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8305800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DL SYNC for backscattering tags was discussed in [1, 2]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Operating at high Rx power: ~-20dBm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100k ppm: chip-by-chip detection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Differentiate from UHF RFID waveform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One data rate 250kbps in 2.4GHz band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Sub-1GHz mono-static backscattering [3]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DL 62.5kbps data rate is agreed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Other rates pending discussion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SYNC design is TBD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SYNC design should be considered both bands to support multi-band tag.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4F0AD54-C9FD-3F88-E639-4E458934A46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59CB86-C5A4-E1C0-67A0-A65D27E7DC45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 (NXP), and etc.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5B53C0D-329D-DF5F-5116-AC7AC6A43C4D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September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545775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46AB4C-7A69-4550-390E-3F36077DF5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AMP Backscattering Tag Sync Rx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51CD2C-6817-D36B-439C-F846556471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9315" y="1859571"/>
            <a:ext cx="8458200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Low power operating tag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Low operating clock: 2MHz or lower, typical 1.28MHz when starting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High clock ppm: 100k ppm (+/-10% inaccuracy)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Tag Rx algorithm is simple and low-complexity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e.g. counter-based ON-OFF duration detection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AMP tag to support both UHF RFID and AMP protocol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Dual-mode Tag (AMP 2.4GHz + UHF Tag)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Tri-mode Tag (AMP 2.4GHz + AMP sub-1GHz + UHF Tag)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Single mode Tag should also be considered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834694A-CE34-B830-EEC1-7ADD3CF052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476C0B-B812-3515-3EDD-998415A60079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 (NXP), and etc.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DFACB25-1C8C-A312-D092-75872704F521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September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751767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F8A6B2-DB59-3DE4-8074-9E99807F89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Backscattering DL SYNC Consideration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43082A-EAA7-61AA-1501-810E03F9DD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6912" y="1830388"/>
            <a:ext cx="8153400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“Orthogonal” to UHF RFID waveform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UHF RFID operation has no TXOP limitation, e.g. 24 hours operation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AMP Tag should NOT false triggered by UHF RFID waveform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AMP waveform should also avoid false triggering UHF RFID function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“Orthogonal” between 2.4GHz and S1G bands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AMP tag can distinguish the operating band from SYNC [1]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This enables single antenna design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Single SYNC sequence for both bands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Easier Tag Rx state machine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Easier to find a good sequence that satisfy all requirement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Per-bit synchronization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09F7EF-1984-F6B0-BA98-0A2DAD0716E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E13476-BA7C-019B-A169-E99EB95BA51E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 (NXP), and etc.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5A19BBE-4F50-D220-408F-8AD0DEA838D2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September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882689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0E4290-39A3-E140-20F5-09385CCA86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UHF RFID Waveform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3ACD99-24AD-360D-4B5B-105A2A9151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182448"/>
            <a:ext cx="7315200" cy="1245174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Pulse width (PW): </a:t>
            </a:r>
            <a:r>
              <a:rPr lang="en-US" sz="2000" b="0" dirty="0"/>
              <a:t>[max(0.265*Tari, 2µs), 0.525*Tari]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Tari: </a:t>
            </a:r>
            <a:r>
              <a:rPr lang="en-US" sz="2000" b="0" dirty="0"/>
              <a:t>[6.25µs, 25µs]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Data-1</a:t>
            </a:r>
            <a:r>
              <a:rPr lang="en-US" sz="2000" b="0" dirty="0"/>
              <a:t>: 1.5 Tari to 2 Tari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D349EE2-685F-316F-EEE3-805B45D58DA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E98640-6A58-E4FF-01E5-A8E4487C897B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 (NXP), and etc.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326E347-C3DD-6485-921D-E097C7224EFA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September 2025</a:t>
            </a:r>
            <a:endParaRPr lang="en-GB" dirty="0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52FC0AB5-DF16-29B9-B123-36BD4EA48A12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133600" y="3504223"/>
            <a:ext cx="3884057" cy="158422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A54108B3-FEAF-C86C-4D4F-9C2FD177BA9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24000" y="1569926"/>
            <a:ext cx="5865257" cy="18968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47704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20751B-1B01-328B-371B-7EC4E666C1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PW-OFF vs ON Analysis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67740BB-F3FC-AFB6-3203-CD6EA48A5CF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E3CA0F-8EFC-A127-A2DB-16688BC18BCC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 (NXP), and etc.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9E63134-6744-EEDF-780A-A4123E141D66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September 2025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265542-1305-1016-027A-649C107EB053}"/>
              </a:ext>
            </a:extLst>
          </p:cNvPr>
          <p:cNvSpPr txBox="1">
            <a:spLocks/>
          </p:cNvSpPr>
          <p:nvPr/>
        </p:nvSpPr>
        <p:spPr bwMode="auto">
          <a:xfrm>
            <a:off x="838200" y="5638800"/>
            <a:ext cx="7315200" cy="78882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sz="2000" kern="0" dirty="0"/>
              <a:t>Data-0 ON duration can be in the range (2.94, 18.6) us</a:t>
            </a:r>
            <a:endParaRPr lang="en-US" sz="2000" b="0" kern="0" dirty="0"/>
          </a:p>
        </p:txBody>
      </p:sp>
      <p:pic>
        <p:nvPicPr>
          <p:cNvPr id="13" name="Content Placeholder 12" descr="A red and blue graph&#10;&#10;AI-generated content may be incorrect.">
            <a:extLst>
              <a:ext uri="{FF2B5EF4-FFF2-40B4-BE49-F238E27FC236}">
                <a16:creationId xmlns:a16="http://schemas.microsoft.com/office/drawing/2014/main" id="{379DA9CD-FCC7-0590-4CD4-54A3595BD06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78" y="1637442"/>
            <a:ext cx="4875743" cy="3656807"/>
          </a:xfrm>
        </p:spPr>
      </p:pic>
      <p:pic>
        <p:nvPicPr>
          <p:cNvPr id="15" name="Picture 14" descr="A blue graph with white text&#10;&#10;AI-generated content may be incorrect.">
            <a:extLst>
              <a:ext uri="{FF2B5EF4-FFF2-40B4-BE49-F238E27FC236}">
                <a16:creationId xmlns:a16="http://schemas.microsoft.com/office/drawing/2014/main" id="{CD724E97-C81C-896D-FA28-BB6BE45A3EF3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44457" y="1625249"/>
            <a:ext cx="4875743" cy="36568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30098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B0FA3B-E61D-6654-1662-885D5AB94D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AMP Waveform Recap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6C7700-FA53-71D1-DD55-1A932E9A2E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2.4GHz DL: chip duration of 2us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Sub-1GHz DL: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ym typeface="Wingdings" panose="05000000000000000000" pitchFamily="2" charset="2"/>
              </a:rPr>
              <a:t>Chip duration of 8us: </a:t>
            </a:r>
            <a:r>
              <a:rPr lang="en-US" dirty="0"/>
              <a:t>agreed 62.5kbps rate (July)</a:t>
            </a:r>
            <a:endParaRPr lang="en-US" dirty="0">
              <a:sym typeface="Wingdings" panose="05000000000000000000" pitchFamily="2" charset="2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ym typeface="Wingdings" panose="05000000000000000000" pitchFamily="2" charset="2"/>
              </a:rPr>
              <a:t>Other potential rates: 50kbps, 125kbps, …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Suggest to limit to one rate for S1G DL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Fixed chip duration will make it easier to distinguish between different bands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Fixed chip duration will make it easier to distinguish from UHF RFID wide-range of ON-OFF combinations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4BF0901-A927-8236-D686-C21EF7CA685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50E69F-A51D-C160-969A-685825F8D02C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 (NXP), and etc.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B60448-5EE5-2B4B-A466-2B198BFEE870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September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593986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41ABE3-AB4E-B4F6-A742-6080702736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Backscattering DL SYNC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EAED27-B2B8-45D0-6A8C-8C984C4695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6912" y="1601787"/>
            <a:ext cx="8317961" cy="46466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SYNC sequence (8 chips): 0 1 1 1 1 0 1 0</a:t>
            </a:r>
          </a:p>
          <a:p>
            <a:pPr lvl="3">
              <a:buFont typeface="Arial" panose="020B0604020202020204" pitchFamily="34" charset="0"/>
              <a:buChar char="•"/>
            </a:pPr>
            <a:endParaRPr lang="en-US" dirty="0"/>
          </a:p>
          <a:p>
            <a:pPr lvl="3">
              <a:buFont typeface="Arial" panose="020B0604020202020204" pitchFamily="34" charset="0"/>
              <a:buChar char="•"/>
            </a:pPr>
            <a:endParaRPr lang="en-US" dirty="0"/>
          </a:p>
          <a:p>
            <a:pPr lvl="2">
              <a:buFont typeface="Arial" panose="020B0604020202020204" pitchFamily="34" charset="0"/>
              <a:buChar char="•"/>
            </a:pPr>
            <a:endParaRPr lang="en-US" dirty="0"/>
          </a:p>
          <a:p>
            <a:pPr lvl="3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“Delimiter” OFF: 1 chip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Indicates the start of DL PPDU (after Excitation field)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Indicate the band: AMP 2.4G (2us) vs AMP S1G (8us) or UHF (12.5us)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“Qualifier” ON: 4 chips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To differentiate AMP S1G from UHF RFID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Disqualify false trigger from Manchester data portion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“Manchester ON”: 1 chip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To mitigate false trigger from UHF RFID PIE data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Last transition provides timing for Data Manchester decoding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21C4BE3-2734-998A-1D85-BB13B68DCDF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30EA39-6B49-57ED-3DDC-39F36AF7F6DB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 (NXP), and etc.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D5EF179-585A-BF6E-9C12-81740347FF47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September 2025</a:t>
            </a:r>
            <a:endParaRPr lang="en-GB" dirty="0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F602601E-27E1-1170-9C4C-77EDA3C0B288}"/>
              </a:ext>
            </a:extLst>
          </p:cNvPr>
          <p:cNvGrpSpPr/>
          <p:nvPr/>
        </p:nvGrpSpPr>
        <p:grpSpPr>
          <a:xfrm>
            <a:off x="2146570" y="2235744"/>
            <a:ext cx="4132845" cy="1117056"/>
            <a:chOff x="2146570" y="2286000"/>
            <a:chExt cx="4132845" cy="1117056"/>
          </a:xfrm>
        </p:grpSpPr>
        <p:grpSp>
          <p:nvGrpSpPr>
            <p:cNvPr id="21" name="Group 20">
              <a:extLst>
                <a:ext uri="{FF2B5EF4-FFF2-40B4-BE49-F238E27FC236}">
                  <a16:creationId xmlns:a16="http://schemas.microsoft.com/office/drawing/2014/main" id="{EF40E74E-C30C-BC32-2258-544ABAD5F1F8}"/>
                </a:ext>
              </a:extLst>
            </p:cNvPr>
            <p:cNvGrpSpPr/>
            <p:nvPr/>
          </p:nvGrpSpPr>
          <p:grpSpPr>
            <a:xfrm>
              <a:off x="2286000" y="2286000"/>
              <a:ext cx="3962400" cy="554442"/>
              <a:chOff x="2286000" y="2209800"/>
              <a:chExt cx="3657600" cy="381000"/>
            </a:xfrm>
          </p:grpSpPr>
          <p:cxnSp>
            <p:nvCxnSpPr>
              <p:cNvPr id="8" name="Straight Connector 7">
                <a:extLst>
                  <a:ext uri="{FF2B5EF4-FFF2-40B4-BE49-F238E27FC236}">
                    <a16:creationId xmlns:a16="http://schemas.microsoft.com/office/drawing/2014/main" id="{942F2083-AB49-D5F1-FFBE-BBBEFDAFCC7D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2286000" y="2590800"/>
                <a:ext cx="457200" cy="0"/>
              </a:xfrm>
              <a:prstGeom prst="line">
                <a:avLst/>
              </a:prstGeom>
              <a:solidFill>
                <a:srgbClr val="00B8FF"/>
              </a:solidFill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9" name="Straight Connector 8">
                <a:extLst>
                  <a:ext uri="{FF2B5EF4-FFF2-40B4-BE49-F238E27FC236}">
                    <a16:creationId xmlns:a16="http://schemas.microsoft.com/office/drawing/2014/main" id="{6F00A602-0A67-B4B8-7983-FF3F3C3635A3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2743200" y="2209800"/>
                <a:ext cx="457200" cy="0"/>
              </a:xfrm>
              <a:prstGeom prst="line">
                <a:avLst/>
              </a:prstGeom>
              <a:solidFill>
                <a:srgbClr val="00B8FF"/>
              </a:solidFill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0" name="Straight Connector 9">
                <a:extLst>
                  <a:ext uri="{FF2B5EF4-FFF2-40B4-BE49-F238E27FC236}">
                    <a16:creationId xmlns:a16="http://schemas.microsoft.com/office/drawing/2014/main" id="{B346F355-3AAA-E027-56B0-1E8B447C1BF7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2750820" y="2209800"/>
                <a:ext cx="0" cy="381000"/>
              </a:xfrm>
              <a:prstGeom prst="line">
                <a:avLst/>
              </a:prstGeom>
              <a:solidFill>
                <a:srgbClr val="00B8FF"/>
              </a:solidFill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1" name="Straight Connector 10">
                <a:extLst>
                  <a:ext uri="{FF2B5EF4-FFF2-40B4-BE49-F238E27FC236}">
                    <a16:creationId xmlns:a16="http://schemas.microsoft.com/office/drawing/2014/main" id="{30F39775-16C2-FB3F-1692-7C4EF6665CA8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2286000" y="2209800"/>
                <a:ext cx="0" cy="381000"/>
              </a:xfrm>
              <a:prstGeom prst="line">
                <a:avLst/>
              </a:prstGeom>
              <a:solidFill>
                <a:srgbClr val="00B8FF"/>
              </a:solidFill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2" name="Straight Connector 11">
                <a:extLst>
                  <a:ext uri="{FF2B5EF4-FFF2-40B4-BE49-F238E27FC236}">
                    <a16:creationId xmlns:a16="http://schemas.microsoft.com/office/drawing/2014/main" id="{5B22B02B-A840-518A-6E64-E72C0A53BCA3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3200400" y="2209800"/>
                <a:ext cx="457200" cy="0"/>
              </a:xfrm>
              <a:prstGeom prst="line">
                <a:avLst/>
              </a:prstGeom>
              <a:solidFill>
                <a:srgbClr val="00B8FF"/>
              </a:solidFill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3" name="Straight Connector 12">
                <a:extLst>
                  <a:ext uri="{FF2B5EF4-FFF2-40B4-BE49-F238E27FC236}">
                    <a16:creationId xmlns:a16="http://schemas.microsoft.com/office/drawing/2014/main" id="{B8469799-6A8B-DD6B-D76A-66E18A304B2C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3657600" y="2209800"/>
                <a:ext cx="457200" cy="0"/>
              </a:xfrm>
              <a:prstGeom prst="line">
                <a:avLst/>
              </a:prstGeom>
              <a:solidFill>
                <a:srgbClr val="00B8FF"/>
              </a:solidFill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4" name="Straight Connector 13">
                <a:extLst>
                  <a:ext uri="{FF2B5EF4-FFF2-40B4-BE49-F238E27FC236}">
                    <a16:creationId xmlns:a16="http://schemas.microsoft.com/office/drawing/2014/main" id="{CAC53E4F-DE89-017A-0616-C836BD42F1FB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4114800" y="2209800"/>
                <a:ext cx="457200" cy="0"/>
              </a:xfrm>
              <a:prstGeom prst="line">
                <a:avLst/>
              </a:prstGeom>
              <a:solidFill>
                <a:srgbClr val="00B8FF"/>
              </a:solidFill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5" name="Straight Connector 14">
                <a:extLst>
                  <a:ext uri="{FF2B5EF4-FFF2-40B4-BE49-F238E27FC236}">
                    <a16:creationId xmlns:a16="http://schemas.microsoft.com/office/drawing/2014/main" id="{93697B78-EEA8-8810-31FE-FA45E74DB440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4572000" y="2590800"/>
                <a:ext cx="457200" cy="0"/>
              </a:xfrm>
              <a:prstGeom prst="line">
                <a:avLst/>
              </a:prstGeom>
              <a:solidFill>
                <a:srgbClr val="00B8FF"/>
              </a:solidFill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6" name="Straight Connector 15">
                <a:extLst>
                  <a:ext uri="{FF2B5EF4-FFF2-40B4-BE49-F238E27FC236}">
                    <a16:creationId xmlns:a16="http://schemas.microsoft.com/office/drawing/2014/main" id="{3BEAEBBD-2E7A-E82D-6894-F41A74DC3741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4572000" y="2209800"/>
                <a:ext cx="0" cy="381000"/>
              </a:xfrm>
              <a:prstGeom prst="line">
                <a:avLst/>
              </a:prstGeom>
              <a:solidFill>
                <a:srgbClr val="00B8FF"/>
              </a:solidFill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7" name="Straight Connector 16">
                <a:extLst>
                  <a:ext uri="{FF2B5EF4-FFF2-40B4-BE49-F238E27FC236}">
                    <a16:creationId xmlns:a16="http://schemas.microsoft.com/office/drawing/2014/main" id="{06BA45BF-4394-7A65-705E-90AC38B0C854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5029200" y="2209800"/>
                <a:ext cx="0" cy="381000"/>
              </a:xfrm>
              <a:prstGeom prst="line">
                <a:avLst/>
              </a:prstGeom>
              <a:solidFill>
                <a:srgbClr val="00B8FF"/>
              </a:solidFill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8" name="Straight Connector 17">
                <a:extLst>
                  <a:ext uri="{FF2B5EF4-FFF2-40B4-BE49-F238E27FC236}">
                    <a16:creationId xmlns:a16="http://schemas.microsoft.com/office/drawing/2014/main" id="{6604EA94-B600-4B98-1EBF-F025FDBC917E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5486400" y="2209800"/>
                <a:ext cx="0" cy="381000"/>
              </a:xfrm>
              <a:prstGeom prst="line">
                <a:avLst/>
              </a:prstGeom>
              <a:solidFill>
                <a:srgbClr val="00B8FF"/>
              </a:solidFill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9" name="Straight Connector 18">
                <a:extLst>
                  <a:ext uri="{FF2B5EF4-FFF2-40B4-BE49-F238E27FC236}">
                    <a16:creationId xmlns:a16="http://schemas.microsoft.com/office/drawing/2014/main" id="{2BE7FFA9-8FDA-CCEE-0115-FC41B750D8EA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5029200" y="2209800"/>
                <a:ext cx="457200" cy="0"/>
              </a:xfrm>
              <a:prstGeom prst="line">
                <a:avLst/>
              </a:prstGeom>
              <a:solidFill>
                <a:srgbClr val="00B8FF"/>
              </a:solidFill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0" name="Straight Connector 19">
                <a:extLst>
                  <a:ext uri="{FF2B5EF4-FFF2-40B4-BE49-F238E27FC236}">
                    <a16:creationId xmlns:a16="http://schemas.microsoft.com/office/drawing/2014/main" id="{63273997-E89D-75A6-1AD8-418CD7F4E58B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5486400" y="2590800"/>
                <a:ext cx="457200" cy="0"/>
              </a:xfrm>
              <a:prstGeom prst="line">
                <a:avLst/>
              </a:prstGeom>
              <a:solidFill>
                <a:srgbClr val="00B8FF"/>
              </a:solidFill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cxnSp>
          <p:nvCxnSpPr>
            <p:cNvPr id="23" name="Straight Arrow Connector 22">
              <a:extLst>
                <a:ext uri="{FF2B5EF4-FFF2-40B4-BE49-F238E27FC236}">
                  <a16:creationId xmlns:a16="http://schemas.microsoft.com/office/drawing/2014/main" id="{E65E2210-94F0-45C5-9B52-23066CFFD928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2271895" y="2971800"/>
              <a:ext cx="501785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  <a:effectLst/>
          </p:spPr>
        </p:cxnSp>
        <p:cxnSp>
          <p:nvCxnSpPr>
            <p:cNvPr id="24" name="Straight Arrow Connector 23">
              <a:extLst>
                <a:ext uri="{FF2B5EF4-FFF2-40B4-BE49-F238E27FC236}">
                  <a16:creationId xmlns:a16="http://schemas.microsoft.com/office/drawing/2014/main" id="{55E96EB2-CE09-4DEC-81BD-0F925DD0ACDC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2790055" y="2971800"/>
              <a:ext cx="1949585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  <a:effectLst/>
          </p:spPr>
        </p:cxnSp>
        <p:cxnSp>
          <p:nvCxnSpPr>
            <p:cNvPr id="26" name="Straight Arrow Connector 25">
              <a:extLst>
                <a:ext uri="{FF2B5EF4-FFF2-40B4-BE49-F238E27FC236}">
                  <a16:creationId xmlns:a16="http://schemas.microsoft.com/office/drawing/2014/main" id="{43AD4770-8397-ECFA-1A8C-DA15FC7F2FD4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4751070" y="2971800"/>
              <a:ext cx="518160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  <a:effectLst/>
          </p:spPr>
        </p:cxnSp>
        <p:cxnSp>
          <p:nvCxnSpPr>
            <p:cNvPr id="27" name="Straight Arrow Connector 26">
              <a:extLst>
                <a:ext uri="{FF2B5EF4-FFF2-40B4-BE49-F238E27FC236}">
                  <a16:creationId xmlns:a16="http://schemas.microsoft.com/office/drawing/2014/main" id="{C8360B17-9AD6-F7DB-BD6D-0749C0C26337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5271770" y="2971800"/>
              <a:ext cx="492760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  <a:effectLst/>
          </p:spPr>
        </p:cxnSp>
        <p:cxnSp>
          <p:nvCxnSpPr>
            <p:cNvPr id="28" name="Straight Arrow Connector 27">
              <a:extLst>
                <a:ext uri="{FF2B5EF4-FFF2-40B4-BE49-F238E27FC236}">
                  <a16:creationId xmlns:a16="http://schemas.microsoft.com/office/drawing/2014/main" id="{2D59896C-F67B-DD07-AEC6-DEEB1E277B15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5779770" y="2971800"/>
              <a:ext cx="468630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  <a:effectLst/>
          </p:spPr>
        </p:cxnSp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F00ABB60-12A9-B4D3-A40B-36B7F10CCD42}"/>
                </a:ext>
              </a:extLst>
            </p:cNvPr>
            <p:cNvSpPr txBox="1"/>
            <p:nvPr/>
          </p:nvSpPr>
          <p:spPr>
            <a:xfrm>
              <a:off x="2146570" y="2971800"/>
              <a:ext cx="758541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000" dirty="0">
                  <a:solidFill>
                    <a:schemeClr val="tx1"/>
                  </a:solidFill>
                </a:rPr>
                <a:t>1 OFF</a:t>
              </a:r>
            </a:p>
            <a:p>
              <a:pPr algn="ctr"/>
              <a:r>
                <a:rPr lang="en-US" sz="1000" dirty="0">
                  <a:solidFill>
                    <a:schemeClr val="tx1"/>
                  </a:solidFill>
                </a:rPr>
                <a:t>“delimiter”</a:t>
              </a:r>
            </a:p>
          </p:txBody>
        </p:sp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id="{EA998531-6EFB-E484-C1F8-161847D84B6A}"/>
                </a:ext>
              </a:extLst>
            </p:cNvPr>
            <p:cNvSpPr txBox="1"/>
            <p:nvPr/>
          </p:nvSpPr>
          <p:spPr>
            <a:xfrm>
              <a:off x="3504665" y="3002946"/>
              <a:ext cx="764953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000" dirty="0">
                  <a:solidFill>
                    <a:schemeClr val="tx1"/>
                  </a:solidFill>
                </a:rPr>
                <a:t>4 ON </a:t>
              </a:r>
            </a:p>
            <a:p>
              <a:pPr algn="ctr"/>
              <a:r>
                <a:rPr lang="en-US" sz="1000" dirty="0">
                  <a:solidFill>
                    <a:schemeClr val="tx1"/>
                  </a:solidFill>
                </a:rPr>
                <a:t>“Qualifier”</a:t>
              </a:r>
            </a:p>
          </p:txBody>
        </p:sp>
        <p:sp>
          <p:nvSpPr>
            <p:cNvPr id="39" name="TextBox 38">
              <a:extLst>
                <a:ext uri="{FF2B5EF4-FFF2-40B4-BE49-F238E27FC236}">
                  <a16:creationId xmlns:a16="http://schemas.microsoft.com/office/drawing/2014/main" id="{49B4E110-F1A5-186B-2A26-C096AF2D4CAA}"/>
                </a:ext>
              </a:extLst>
            </p:cNvPr>
            <p:cNvSpPr txBox="1"/>
            <p:nvPr/>
          </p:nvSpPr>
          <p:spPr>
            <a:xfrm>
              <a:off x="4776528" y="3010043"/>
              <a:ext cx="514885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>
                  <a:solidFill>
                    <a:schemeClr val="tx1"/>
                  </a:solidFill>
                </a:rPr>
                <a:t>1 OFF</a:t>
              </a:r>
            </a:p>
          </p:txBody>
        </p:sp>
        <p:sp>
          <p:nvSpPr>
            <p:cNvPr id="40" name="TextBox 39">
              <a:extLst>
                <a:ext uri="{FF2B5EF4-FFF2-40B4-BE49-F238E27FC236}">
                  <a16:creationId xmlns:a16="http://schemas.microsoft.com/office/drawing/2014/main" id="{79AAE867-F6F3-9D1C-A171-4F990BA9113E}"/>
                </a:ext>
              </a:extLst>
            </p:cNvPr>
            <p:cNvSpPr txBox="1"/>
            <p:nvPr/>
          </p:nvSpPr>
          <p:spPr>
            <a:xfrm>
              <a:off x="5288409" y="3010043"/>
              <a:ext cx="46679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>
                  <a:solidFill>
                    <a:schemeClr val="tx1"/>
                  </a:solidFill>
                </a:rPr>
                <a:t>1 ON</a:t>
              </a:r>
            </a:p>
          </p:txBody>
        </p:sp>
        <p:sp>
          <p:nvSpPr>
            <p:cNvPr id="41" name="TextBox 40">
              <a:extLst>
                <a:ext uri="{FF2B5EF4-FFF2-40B4-BE49-F238E27FC236}">
                  <a16:creationId xmlns:a16="http://schemas.microsoft.com/office/drawing/2014/main" id="{FFD2083E-DB86-74C1-4BF9-94572DA0E226}"/>
                </a:ext>
              </a:extLst>
            </p:cNvPr>
            <p:cNvSpPr txBox="1"/>
            <p:nvPr/>
          </p:nvSpPr>
          <p:spPr>
            <a:xfrm>
              <a:off x="5764530" y="3018290"/>
              <a:ext cx="514885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>
                  <a:solidFill>
                    <a:schemeClr val="tx1"/>
                  </a:solidFill>
                </a:rPr>
                <a:t>1 OFF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7992653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E83FFB-E6E7-5385-2CED-1F31B7CFEA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Illustration of Waveforms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1792918-4336-D5D6-8658-EC79173BBFC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4DB6C2-E77C-8EC7-85D1-262A5384C2D4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 (NXP), and etc.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0C40B81-3B93-C676-681A-1427E4C4DC0C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September 2025</a:t>
            </a:r>
            <a:endParaRPr lang="en-GB" dirty="0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3817B8BA-B30D-72BA-0F61-28F827945A00}"/>
              </a:ext>
            </a:extLst>
          </p:cNvPr>
          <p:cNvGrpSpPr/>
          <p:nvPr/>
        </p:nvGrpSpPr>
        <p:grpSpPr>
          <a:xfrm>
            <a:off x="3098260" y="3626795"/>
            <a:ext cx="4521740" cy="381000"/>
            <a:chOff x="3098260" y="3626795"/>
            <a:chExt cx="3429000" cy="381000"/>
          </a:xfrm>
        </p:grpSpPr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23C28885-C53E-28DA-C00A-D7131C2E95B5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3098260" y="4007795"/>
              <a:ext cx="609600" cy="0"/>
            </a:xfrm>
            <a:prstGeom prst="line">
              <a:avLst/>
            </a:prstGeom>
            <a:solidFill>
              <a:srgbClr val="00B8FF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4671A1B2-2BEF-4EA2-71AB-3CD224AB9A21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3707860" y="3626795"/>
              <a:ext cx="457200" cy="0"/>
            </a:xfrm>
            <a:prstGeom prst="line">
              <a:avLst/>
            </a:prstGeom>
            <a:solidFill>
              <a:srgbClr val="00B8FF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90B18E87-3A8F-BB07-DAFE-9320EE50FE47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3707860" y="3626795"/>
              <a:ext cx="0" cy="381000"/>
            </a:xfrm>
            <a:prstGeom prst="line">
              <a:avLst/>
            </a:prstGeom>
            <a:solidFill>
              <a:srgbClr val="00B8FF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2B0B708D-846B-5F0C-3E74-AC396E07974B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3098260" y="3626795"/>
              <a:ext cx="0" cy="381000"/>
            </a:xfrm>
            <a:prstGeom prst="line">
              <a:avLst/>
            </a:prstGeom>
            <a:solidFill>
              <a:srgbClr val="00B8FF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EF421603-F5AB-9B45-EC06-E839085895F3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4165060" y="3626795"/>
              <a:ext cx="457200" cy="0"/>
            </a:xfrm>
            <a:prstGeom prst="line">
              <a:avLst/>
            </a:prstGeom>
            <a:solidFill>
              <a:srgbClr val="00B8FF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E4E248CD-DAAA-6F3B-5F9A-6619F7A2D608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4622260" y="3626795"/>
              <a:ext cx="76200" cy="0"/>
            </a:xfrm>
            <a:prstGeom prst="line">
              <a:avLst/>
            </a:prstGeom>
            <a:solidFill>
              <a:srgbClr val="00B8FF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2B8C813E-B837-FFD5-FCE9-8642478D567A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4698460" y="3626795"/>
              <a:ext cx="0" cy="381000"/>
            </a:xfrm>
            <a:prstGeom prst="line">
              <a:avLst/>
            </a:prstGeom>
            <a:solidFill>
              <a:srgbClr val="00B8FF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B6EC5F3F-0FDA-1CBD-5429-40F9173FB4AB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5170900" y="3626795"/>
              <a:ext cx="0" cy="381000"/>
            </a:xfrm>
            <a:prstGeom prst="line">
              <a:avLst/>
            </a:prstGeom>
            <a:solidFill>
              <a:srgbClr val="00B8FF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9C10C51-23C9-FAD2-FC01-D5687B955706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4702270" y="4007795"/>
              <a:ext cx="457200" cy="0"/>
            </a:xfrm>
            <a:prstGeom prst="line">
              <a:avLst/>
            </a:prstGeom>
            <a:solidFill>
              <a:srgbClr val="00B8FF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CA7C3878-0FA8-9626-FBB8-8D5E0792C015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5170900" y="3626795"/>
              <a:ext cx="457200" cy="0"/>
            </a:xfrm>
            <a:prstGeom prst="line">
              <a:avLst/>
            </a:prstGeom>
            <a:solidFill>
              <a:srgbClr val="00B8FF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614F4E0B-DD7D-AD60-7794-F90231273229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5628100" y="3626795"/>
              <a:ext cx="457200" cy="0"/>
            </a:xfrm>
            <a:prstGeom prst="line">
              <a:avLst/>
            </a:prstGeom>
            <a:solidFill>
              <a:srgbClr val="00B8FF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D499B919-782A-FFA7-9AA8-4CBBFFF0F241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6070060" y="3626795"/>
              <a:ext cx="457200" cy="0"/>
            </a:xfrm>
            <a:prstGeom prst="line">
              <a:avLst/>
            </a:prstGeom>
            <a:solidFill>
              <a:srgbClr val="00B8FF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58" name="Content Placeholder 2">
            <a:extLst>
              <a:ext uri="{FF2B5EF4-FFF2-40B4-BE49-F238E27FC236}">
                <a16:creationId xmlns:a16="http://schemas.microsoft.com/office/drawing/2014/main" id="{159EC76A-74CC-A48C-D2A5-0E4366CBA1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2056923"/>
            <a:ext cx="2350771" cy="31226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2.4G SYNC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S1G SYNC</a:t>
            </a: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UHF preamble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UHF data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C2C2BE18-63C6-69CF-B3DC-B0AD3BD9F1B2}"/>
              </a:ext>
            </a:extLst>
          </p:cNvPr>
          <p:cNvGrpSpPr/>
          <p:nvPr/>
        </p:nvGrpSpPr>
        <p:grpSpPr>
          <a:xfrm>
            <a:off x="2483149" y="4495800"/>
            <a:ext cx="6263639" cy="381000"/>
            <a:chOff x="2651760" y="4343400"/>
            <a:chExt cx="4591050" cy="381000"/>
          </a:xfrm>
        </p:grpSpPr>
        <p:cxnSp>
          <p:nvCxnSpPr>
            <p:cNvPr id="59" name="Straight Connector 58">
              <a:extLst>
                <a:ext uri="{FF2B5EF4-FFF2-40B4-BE49-F238E27FC236}">
                  <a16:creationId xmlns:a16="http://schemas.microsoft.com/office/drawing/2014/main" id="{A41CD0E3-95F8-AB95-2F57-35B36489F7E3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3108960" y="4724400"/>
              <a:ext cx="457200" cy="0"/>
            </a:xfrm>
            <a:prstGeom prst="line">
              <a:avLst/>
            </a:prstGeom>
            <a:solidFill>
              <a:srgbClr val="00B8FF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0" name="Straight Connector 59">
              <a:extLst>
                <a:ext uri="{FF2B5EF4-FFF2-40B4-BE49-F238E27FC236}">
                  <a16:creationId xmlns:a16="http://schemas.microsoft.com/office/drawing/2014/main" id="{F7399355-EBDC-2A0E-F228-96D85C3B31B5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3566160" y="4343400"/>
              <a:ext cx="457200" cy="0"/>
            </a:xfrm>
            <a:prstGeom prst="line">
              <a:avLst/>
            </a:prstGeom>
            <a:solidFill>
              <a:srgbClr val="00B8FF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1" name="Straight Connector 60">
              <a:extLst>
                <a:ext uri="{FF2B5EF4-FFF2-40B4-BE49-F238E27FC236}">
                  <a16:creationId xmlns:a16="http://schemas.microsoft.com/office/drawing/2014/main" id="{8795324B-7124-2C53-1072-C8DE242E102A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3566160" y="4343400"/>
              <a:ext cx="0" cy="381000"/>
            </a:xfrm>
            <a:prstGeom prst="line">
              <a:avLst/>
            </a:prstGeom>
            <a:solidFill>
              <a:srgbClr val="00B8FF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2" name="Straight Connector 61">
              <a:extLst>
                <a:ext uri="{FF2B5EF4-FFF2-40B4-BE49-F238E27FC236}">
                  <a16:creationId xmlns:a16="http://schemas.microsoft.com/office/drawing/2014/main" id="{0BB1733B-EBE5-B4F2-5B46-E9523761B4B2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3108960" y="4343400"/>
              <a:ext cx="0" cy="381000"/>
            </a:xfrm>
            <a:prstGeom prst="line">
              <a:avLst/>
            </a:prstGeom>
            <a:solidFill>
              <a:srgbClr val="00B8FF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3" name="Straight Connector 62">
              <a:extLst>
                <a:ext uri="{FF2B5EF4-FFF2-40B4-BE49-F238E27FC236}">
                  <a16:creationId xmlns:a16="http://schemas.microsoft.com/office/drawing/2014/main" id="{117A629A-8C74-091C-719E-786EBCFB25C3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4023360" y="4343400"/>
              <a:ext cx="457200" cy="0"/>
            </a:xfrm>
            <a:prstGeom prst="line">
              <a:avLst/>
            </a:prstGeom>
            <a:solidFill>
              <a:srgbClr val="00B8FF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4" name="Straight Connector 63">
              <a:extLst>
                <a:ext uri="{FF2B5EF4-FFF2-40B4-BE49-F238E27FC236}">
                  <a16:creationId xmlns:a16="http://schemas.microsoft.com/office/drawing/2014/main" id="{D55AC288-CE8D-BE6E-3729-361E29E1B416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4937760" y="4343400"/>
              <a:ext cx="457200" cy="0"/>
            </a:xfrm>
            <a:prstGeom prst="line">
              <a:avLst/>
            </a:prstGeom>
            <a:solidFill>
              <a:srgbClr val="00B8FF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5" name="Straight Connector 64">
              <a:extLst>
                <a:ext uri="{FF2B5EF4-FFF2-40B4-BE49-F238E27FC236}">
                  <a16:creationId xmlns:a16="http://schemas.microsoft.com/office/drawing/2014/main" id="{5A2F2D6D-2063-226E-A044-16CC617D2F1B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4480560" y="4343400"/>
              <a:ext cx="457200" cy="0"/>
            </a:xfrm>
            <a:prstGeom prst="line">
              <a:avLst/>
            </a:prstGeom>
            <a:solidFill>
              <a:srgbClr val="00B8FF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6" name="Straight Connector 65">
              <a:extLst>
                <a:ext uri="{FF2B5EF4-FFF2-40B4-BE49-F238E27FC236}">
                  <a16:creationId xmlns:a16="http://schemas.microsoft.com/office/drawing/2014/main" id="{C5B6B185-5999-4AE9-A2C2-BEEF5FF7BE6F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5394960" y="4343400"/>
              <a:ext cx="0" cy="381000"/>
            </a:xfrm>
            <a:prstGeom prst="line">
              <a:avLst/>
            </a:prstGeom>
            <a:solidFill>
              <a:srgbClr val="00B8FF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7" name="Straight Connector 66">
              <a:extLst>
                <a:ext uri="{FF2B5EF4-FFF2-40B4-BE49-F238E27FC236}">
                  <a16:creationId xmlns:a16="http://schemas.microsoft.com/office/drawing/2014/main" id="{D1F4F4FD-5926-47EC-5577-74AC24534E33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5867400" y="4343400"/>
              <a:ext cx="0" cy="381000"/>
            </a:xfrm>
            <a:prstGeom prst="line">
              <a:avLst/>
            </a:prstGeom>
            <a:solidFill>
              <a:srgbClr val="00B8FF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8" name="Straight Connector 67">
              <a:extLst>
                <a:ext uri="{FF2B5EF4-FFF2-40B4-BE49-F238E27FC236}">
                  <a16:creationId xmlns:a16="http://schemas.microsoft.com/office/drawing/2014/main" id="{079CBCD0-9E30-8D76-9257-3CD5F104F3C9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5402580" y="4724400"/>
              <a:ext cx="457200" cy="0"/>
            </a:xfrm>
            <a:prstGeom prst="line">
              <a:avLst/>
            </a:prstGeom>
            <a:solidFill>
              <a:srgbClr val="00B8FF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9" name="Straight Connector 68">
              <a:extLst>
                <a:ext uri="{FF2B5EF4-FFF2-40B4-BE49-F238E27FC236}">
                  <a16:creationId xmlns:a16="http://schemas.microsoft.com/office/drawing/2014/main" id="{5140A7DF-335A-8B1D-E287-714CF6765EE5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5867400" y="4343400"/>
              <a:ext cx="457200" cy="0"/>
            </a:xfrm>
            <a:prstGeom prst="line">
              <a:avLst/>
            </a:prstGeom>
            <a:solidFill>
              <a:srgbClr val="00B8FF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0" name="Straight Connector 69">
              <a:extLst>
                <a:ext uri="{FF2B5EF4-FFF2-40B4-BE49-F238E27FC236}">
                  <a16:creationId xmlns:a16="http://schemas.microsoft.com/office/drawing/2014/main" id="{1CB3852E-C7BF-5B40-8BAD-7EDFC12D7A17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6324600" y="4343400"/>
              <a:ext cx="457200" cy="0"/>
            </a:xfrm>
            <a:prstGeom prst="line">
              <a:avLst/>
            </a:prstGeom>
            <a:solidFill>
              <a:srgbClr val="00B8FF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3" name="Straight Connector 72">
              <a:extLst>
                <a:ext uri="{FF2B5EF4-FFF2-40B4-BE49-F238E27FC236}">
                  <a16:creationId xmlns:a16="http://schemas.microsoft.com/office/drawing/2014/main" id="{1B88A1BA-27F3-A6CC-9AD1-BE1F50DFA410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2651760" y="4343400"/>
              <a:ext cx="457200" cy="0"/>
            </a:xfrm>
            <a:prstGeom prst="line">
              <a:avLst/>
            </a:prstGeom>
            <a:solidFill>
              <a:srgbClr val="00B8FF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5" name="Straight Connector 74">
              <a:extLst>
                <a:ext uri="{FF2B5EF4-FFF2-40B4-BE49-F238E27FC236}">
                  <a16:creationId xmlns:a16="http://schemas.microsoft.com/office/drawing/2014/main" id="{6C607DB1-5656-2247-0B1B-A75D5E160B95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6777990" y="4343400"/>
              <a:ext cx="0" cy="381000"/>
            </a:xfrm>
            <a:prstGeom prst="line">
              <a:avLst/>
            </a:prstGeom>
            <a:solidFill>
              <a:srgbClr val="00B8FF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6" name="Straight Connector 75">
              <a:extLst>
                <a:ext uri="{FF2B5EF4-FFF2-40B4-BE49-F238E27FC236}">
                  <a16:creationId xmlns:a16="http://schemas.microsoft.com/office/drawing/2014/main" id="{96F0454E-DCDA-A5E4-3B38-CC894B8BA809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6785610" y="4724400"/>
              <a:ext cx="457200" cy="0"/>
            </a:xfrm>
            <a:prstGeom prst="line">
              <a:avLst/>
            </a:prstGeom>
            <a:solidFill>
              <a:srgbClr val="00B8FF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54905C51-030D-32DC-BEF8-E86FD9A3B717}"/>
              </a:ext>
            </a:extLst>
          </p:cNvPr>
          <p:cNvGrpSpPr/>
          <p:nvPr/>
        </p:nvGrpSpPr>
        <p:grpSpPr>
          <a:xfrm>
            <a:off x="3107598" y="2856706"/>
            <a:ext cx="4909226" cy="381000"/>
            <a:chOff x="3098260" y="1981200"/>
            <a:chExt cx="3657600" cy="381000"/>
          </a:xfrm>
        </p:grpSpPr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F0286495-E516-3295-455F-D6285B45BB8F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3098260" y="2362200"/>
              <a:ext cx="457200" cy="0"/>
            </a:xfrm>
            <a:prstGeom prst="line">
              <a:avLst/>
            </a:prstGeom>
            <a:solidFill>
              <a:srgbClr val="00B8FF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22630B6E-725D-2924-C3E8-C9BE45511E25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3555460" y="1981200"/>
              <a:ext cx="457200" cy="0"/>
            </a:xfrm>
            <a:prstGeom prst="line">
              <a:avLst/>
            </a:prstGeom>
            <a:solidFill>
              <a:srgbClr val="00B8FF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33639DF8-E46F-70AA-AFE5-222229B594FA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3563080" y="1981200"/>
              <a:ext cx="0" cy="381000"/>
            </a:xfrm>
            <a:prstGeom prst="line">
              <a:avLst/>
            </a:prstGeom>
            <a:solidFill>
              <a:srgbClr val="00B8FF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7EB7BB75-81B8-D163-80FD-76B05DB1E243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3098260" y="1981200"/>
              <a:ext cx="0" cy="381000"/>
            </a:xfrm>
            <a:prstGeom prst="line">
              <a:avLst/>
            </a:prstGeom>
            <a:solidFill>
              <a:srgbClr val="00B8FF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F2646EC4-EC33-95EB-065D-BEA7F17168D1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4012660" y="1981200"/>
              <a:ext cx="457200" cy="0"/>
            </a:xfrm>
            <a:prstGeom prst="line">
              <a:avLst/>
            </a:prstGeom>
            <a:solidFill>
              <a:srgbClr val="00B8FF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8B25D868-C5B6-28A4-9F44-0C247E1D421C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4469860" y="1981200"/>
              <a:ext cx="457200" cy="0"/>
            </a:xfrm>
            <a:prstGeom prst="line">
              <a:avLst/>
            </a:prstGeom>
            <a:solidFill>
              <a:srgbClr val="00B8FF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C54B5349-A838-478D-1157-90809B5634F1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4927060" y="1981200"/>
              <a:ext cx="457200" cy="0"/>
            </a:xfrm>
            <a:prstGeom prst="line">
              <a:avLst/>
            </a:prstGeom>
            <a:solidFill>
              <a:srgbClr val="00B8FF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B2C3BCD9-E101-788D-D0D4-14BA0DE956A4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5384260" y="2362200"/>
              <a:ext cx="457200" cy="0"/>
            </a:xfrm>
            <a:prstGeom prst="line">
              <a:avLst/>
            </a:prstGeom>
            <a:solidFill>
              <a:srgbClr val="00B8FF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06AEBD7E-120C-418E-C01E-ED067131E11D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5384260" y="1981200"/>
              <a:ext cx="0" cy="381000"/>
            </a:xfrm>
            <a:prstGeom prst="line">
              <a:avLst/>
            </a:prstGeom>
            <a:solidFill>
              <a:srgbClr val="00B8FF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CC86506B-5E31-B096-DFE7-E715FF4CB9A7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5841460" y="1981200"/>
              <a:ext cx="0" cy="381000"/>
            </a:xfrm>
            <a:prstGeom prst="line">
              <a:avLst/>
            </a:prstGeom>
            <a:solidFill>
              <a:srgbClr val="00B8FF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35935B22-7D37-C6C7-91FA-F9DF1F271C5F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6298660" y="1981200"/>
              <a:ext cx="0" cy="381000"/>
            </a:xfrm>
            <a:prstGeom prst="line">
              <a:avLst/>
            </a:prstGeom>
            <a:solidFill>
              <a:srgbClr val="00B8FF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F7EE42FA-A8A8-7D7F-5762-A42F681B5DA5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5841460" y="1981200"/>
              <a:ext cx="457200" cy="0"/>
            </a:xfrm>
            <a:prstGeom prst="line">
              <a:avLst/>
            </a:prstGeom>
            <a:solidFill>
              <a:srgbClr val="00B8FF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7" name="Straight Connector 76">
              <a:extLst>
                <a:ext uri="{FF2B5EF4-FFF2-40B4-BE49-F238E27FC236}">
                  <a16:creationId xmlns:a16="http://schemas.microsoft.com/office/drawing/2014/main" id="{2AF22ABD-690B-07D6-F820-551AB98CA31B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6298660" y="2362200"/>
              <a:ext cx="457200" cy="0"/>
            </a:xfrm>
            <a:prstGeom prst="line">
              <a:avLst/>
            </a:prstGeom>
            <a:solidFill>
              <a:srgbClr val="00B8FF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10" name="Group 9">
            <a:extLst>
              <a:ext uri="{FF2B5EF4-FFF2-40B4-BE49-F238E27FC236}">
                <a16:creationId xmlns:a16="http://schemas.microsoft.com/office/drawing/2014/main" id="{79942C86-0FB0-93E9-7E20-F60E99D7144E}"/>
              </a:ext>
            </a:extLst>
          </p:cNvPr>
          <p:cNvGrpSpPr/>
          <p:nvPr/>
        </p:nvGrpSpPr>
        <p:grpSpPr>
          <a:xfrm>
            <a:off x="3103967" y="2073314"/>
            <a:ext cx="1556426" cy="386080"/>
            <a:chOff x="3098260" y="2814320"/>
            <a:chExt cx="1219200" cy="386080"/>
          </a:xfrm>
        </p:grpSpPr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A2573F5A-D671-5209-5E75-94E642C61CDA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3098260" y="3200400"/>
              <a:ext cx="152400" cy="0"/>
            </a:xfrm>
            <a:prstGeom prst="line">
              <a:avLst/>
            </a:prstGeom>
            <a:solidFill>
              <a:srgbClr val="00B8FF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2150A2B0-20C6-A826-0659-3121260F6C33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3250660" y="2815590"/>
              <a:ext cx="457200" cy="0"/>
            </a:xfrm>
            <a:prstGeom prst="line">
              <a:avLst/>
            </a:prstGeom>
            <a:solidFill>
              <a:srgbClr val="00B8FF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3" name="Straight Connector 42">
              <a:extLst>
                <a:ext uri="{FF2B5EF4-FFF2-40B4-BE49-F238E27FC236}">
                  <a16:creationId xmlns:a16="http://schemas.microsoft.com/office/drawing/2014/main" id="{18B53802-464B-74B2-857E-C79B4305E293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3250660" y="2819400"/>
              <a:ext cx="0" cy="381000"/>
            </a:xfrm>
            <a:prstGeom prst="line">
              <a:avLst/>
            </a:prstGeom>
            <a:solidFill>
              <a:srgbClr val="00B8FF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85065B0D-9603-2178-C1E4-25A65A98B5C5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3098260" y="2819400"/>
              <a:ext cx="0" cy="381000"/>
            </a:xfrm>
            <a:prstGeom prst="line">
              <a:avLst/>
            </a:prstGeom>
            <a:solidFill>
              <a:srgbClr val="00B8FF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D9E31B04-A69F-A13F-6FE6-69B579363DBD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3707860" y="2815590"/>
              <a:ext cx="152400" cy="0"/>
            </a:xfrm>
            <a:prstGeom prst="line">
              <a:avLst/>
            </a:prstGeom>
            <a:solidFill>
              <a:srgbClr val="00B8FF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8" name="Straight Connector 47">
              <a:extLst>
                <a:ext uri="{FF2B5EF4-FFF2-40B4-BE49-F238E27FC236}">
                  <a16:creationId xmlns:a16="http://schemas.microsoft.com/office/drawing/2014/main" id="{88F0B538-FE53-37B4-AF0A-2F0F792BD201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3855180" y="3195320"/>
              <a:ext cx="157480" cy="0"/>
            </a:xfrm>
            <a:prstGeom prst="line">
              <a:avLst/>
            </a:prstGeom>
            <a:solidFill>
              <a:srgbClr val="00B8FF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9" name="Straight Connector 48">
              <a:extLst>
                <a:ext uri="{FF2B5EF4-FFF2-40B4-BE49-F238E27FC236}">
                  <a16:creationId xmlns:a16="http://schemas.microsoft.com/office/drawing/2014/main" id="{ED89FE6F-C124-4580-CEEB-0EA96450C47C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3855180" y="2814320"/>
              <a:ext cx="0" cy="381000"/>
            </a:xfrm>
            <a:prstGeom prst="line">
              <a:avLst/>
            </a:prstGeom>
            <a:solidFill>
              <a:srgbClr val="00B8FF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0" name="Straight Connector 49">
              <a:extLst>
                <a:ext uri="{FF2B5EF4-FFF2-40B4-BE49-F238E27FC236}">
                  <a16:creationId xmlns:a16="http://schemas.microsoft.com/office/drawing/2014/main" id="{4E124646-4772-A11C-0BB4-D08E4BF60B37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4012660" y="2814320"/>
              <a:ext cx="0" cy="381000"/>
            </a:xfrm>
            <a:prstGeom prst="line">
              <a:avLst/>
            </a:prstGeom>
            <a:solidFill>
              <a:srgbClr val="00B8FF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1" name="Straight Connector 50">
              <a:extLst>
                <a:ext uri="{FF2B5EF4-FFF2-40B4-BE49-F238E27FC236}">
                  <a16:creationId xmlns:a16="http://schemas.microsoft.com/office/drawing/2014/main" id="{F3C675B0-85A7-938A-9D1C-A11EA58F4EFA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4165060" y="2814320"/>
              <a:ext cx="0" cy="381000"/>
            </a:xfrm>
            <a:prstGeom prst="line">
              <a:avLst/>
            </a:prstGeom>
            <a:solidFill>
              <a:srgbClr val="00B8FF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2" name="Straight Connector 51">
              <a:extLst>
                <a:ext uri="{FF2B5EF4-FFF2-40B4-BE49-F238E27FC236}">
                  <a16:creationId xmlns:a16="http://schemas.microsoft.com/office/drawing/2014/main" id="{6E6254CD-FA71-FA5B-0FA1-BB5C50510EF6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4012660" y="2814320"/>
              <a:ext cx="152400" cy="0"/>
            </a:xfrm>
            <a:prstGeom prst="line">
              <a:avLst/>
            </a:prstGeom>
            <a:solidFill>
              <a:srgbClr val="00B8FF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8" name="Straight Connector 77">
              <a:extLst>
                <a:ext uri="{FF2B5EF4-FFF2-40B4-BE49-F238E27FC236}">
                  <a16:creationId xmlns:a16="http://schemas.microsoft.com/office/drawing/2014/main" id="{D994529F-53E2-63E4-3646-EDC103147109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4165060" y="3192780"/>
              <a:ext cx="152400" cy="0"/>
            </a:xfrm>
            <a:prstGeom prst="line">
              <a:avLst/>
            </a:prstGeom>
            <a:solidFill>
              <a:srgbClr val="00B8FF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cxnSp>
        <p:nvCxnSpPr>
          <p:cNvPr id="80" name="Straight Connector 79">
            <a:extLst>
              <a:ext uri="{FF2B5EF4-FFF2-40B4-BE49-F238E27FC236}">
                <a16:creationId xmlns:a16="http://schemas.microsoft.com/office/drawing/2014/main" id="{C405D75A-4AE9-0CED-C0D3-4B54EB6FD7E1}"/>
              </a:ext>
            </a:extLst>
          </p:cNvPr>
          <p:cNvCxnSpPr>
            <a:cxnSpLocks/>
          </p:cNvCxnSpPr>
          <p:nvPr/>
        </p:nvCxnSpPr>
        <p:spPr bwMode="auto">
          <a:xfrm flipV="1">
            <a:off x="3071022" y="1592096"/>
            <a:ext cx="0" cy="4267200"/>
          </a:xfrm>
          <a:prstGeom prst="line">
            <a:avLst/>
          </a:prstGeom>
          <a:solidFill>
            <a:srgbClr val="00B8FF"/>
          </a:solidFill>
          <a:ln w="38100" cap="flat" cmpd="sng" algn="ctr">
            <a:solidFill>
              <a:srgbClr val="CC6600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grpSp>
        <p:nvGrpSpPr>
          <p:cNvPr id="15" name="Group 14">
            <a:extLst>
              <a:ext uri="{FF2B5EF4-FFF2-40B4-BE49-F238E27FC236}">
                <a16:creationId xmlns:a16="http://schemas.microsoft.com/office/drawing/2014/main" id="{4B2812BD-E264-F2F2-C414-13869F2AC6E1}"/>
              </a:ext>
            </a:extLst>
          </p:cNvPr>
          <p:cNvGrpSpPr/>
          <p:nvPr/>
        </p:nvGrpSpPr>
        <p:grpSpPr>
          <a:xfrm>
            <a:off x="2560068" y="5105400"/>
            <a:ext cx="2456162" cy="381000"/>
            <a:chOff x="2651760" y="4953000"/>
            <a:chExt cx="2072640" cy="381000"/>
          </a:xfrm>
        </p:grpSpPr>
        <p:cxnSp>
          <p:nvCxnSpPr>
            <p:cNvPr id="83" name="Straight Connector 82">
              <a:extLst>
                <a:ext uri="{FF2B5EF4-FFF2-40B4-BE49-F238E27FC236}">
                  <a16:creationId xmlns:a16="http://schemas.microsoft.com/office/drawing/2014/main" id="{1B559A26-C727-7CA3-EBE5-8A795FA6C86F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3108960" y="5334000"/>
              <a:ext cx="167640" cy="0"/>
            </a:xfrm>
            <a:prstGeom prst="line">
              <a:avLst/>
            </a:prstGeom>
            <a:solidFill>
              <a:srgbClr val="00B8FF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84" name="Straight Connector 83">
              <a:extLst>
                <a:ext uri="{FF2B5EF4-FFF2-40B4-BE49-F238E27FC236}">
                  <a16:creationId xmlns:a16="http://schemas.microsoft.com/office/drawing/2014/main" id="{02808E4D-133D-0EFC-B6D1-17D50BC871E0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3276600" y="4953000"/>
              <a:ext cx="457200" cy="0"/>
            </a:xfrm>
            <a:prstGeom prst="line">
              <a:avLst/>
            </a:prstGeom>
            <a:solidFill>
              <a:srgbClr val="00B8FF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85" name="Straight Connector 84">
              <a:extLst>
                <a:ext uri="{FF2B5EF4-FFF2-40B4-BE49-F238E27FC236}">
                  <a16:creationId xmlns:a16="http://schemas.microsoft.com/office/drawing/2014/main" id="{FCDCA130-9357-7190-2EBF-A9BEB10353B7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3276600" y="4953000"/>
              <a:ext cx="0" cy="381000"/>
            </a:xfrm>
            <a:prstGeom prst="line">
              <a:avLst/>
            </a:prstGeom>
            <a:solidFill>
              <a:srgbClr val="00B8FF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86" name="Straight Connector 85">
              <a:extLst>
                <a:ext uri="{FF2B5EF4-FFF2-40B4-BE49-F238E27FC236}">
                  <a16:creationId xmlns:a16="http://schemas.microsoft.com/office/drawing/2014/main" id="{71F07E14-5EB0-181C-1296-B20D9F3A26BD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3108960" y="4953000"/>
              <a:ext cx="0" cy="381000"/>
            </a:xfrm>
            <a:prstGeom prst="line">
              <a:avLst/>
            </a:prstGeom>
            <a:solidFill>
              <a:srgbClr val="00B8FF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87" name="Straight Connector 86">
              <a:extLst>
                <a:ext uri="{FF2B5EF4-FFF2-40B4-BE49-F238E27FC236}">
                  <a16:creationId xmlns:a16="http://schemas.microsoft.com/office/drawing/2014/main" id="{DB4FCF65-7A02-FCEE-3A4B-23C334C29848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3733800" y="4953000"/>
              <a:ext cx="132080" cy="0"/>
            </a:xfrm>
            <a:prstGeom prst="line">
              <a:avLst/>
            </a:prstGeom>
            <a:solidFill>
              <a:srgbClr val="00B8FF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90" name="Straight Connector 89">
              <a:extLst>
                <a:ext uri="{FF2B5EF4-FFF2-40B4-BE49-F238E27FC236}">
                  <a16:creationId xmlns:a16="http://schemas.microsoft.com/office/drawing/2014/main" id="{186AEC3D-6958-FCDD-A739-7C220ABD3505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4263390" y="4953000"/>
              <a:ext cx="0" cy="381000"/>
            </a:xfrm>
            <a:prstGeom prst="line">
              <a:avLst/>
            </a:prstGeom>
            <a:solidFill>
              <a:srgbClr val="00B8FF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92" name="Straight Connector 91">
              <a:extLst>
                <a:ext uri="{FF2B5EF4-FFF2-40B4-BE49-F238E27FC236}">
                  <a16:creationId xmlns:a16="http://schemas.microsoft.com/office/drawing/2014/main" id="{1EE458BE-D86B-1864-D26D-3DC99D097A01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4267200" y="5334000"/>
              <a:ext cx="457200" cy="0"/>
            </a:xfrm>
            <a:prstGeom prst="line">
              <a:avLst/>
            </a:prstGeom>
            <a:solidFill>
              <a:srgbClr val="00B8FF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95" name="Straight Connector 94">
              <a:extLst>
                <a:ext uri="{FF2B5EF4-FFF2-40B4-BE49-F238E27FC236}">
                  <a16:creationId xmlns:a16="http://schemas.microsoft.com/office/drawing/2014/main" id="{E1E96F7A-9DBE-725F-CE69-F703800AA17C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2651760" y="4953000"/>
              <a:ext cx="457200" cy="0"/>
            </a:xfrm>
            <a:prstGeom prst="line">
              <a:avLst/>
            </a:prstGeom>
            <a:solidFill>
              <a:srgbClr val="00B8FF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16" name="Straight Connector 115">
              <a:extLst>
                <a:ext uri="{FF2B5EF4-FFF2-40B4-BE49-F238E27FC236}">
                  <a16:creationId xmlns:a16="http://schemas.microsoft.com/office/drawing/2014/main" id="{93A4F2F9-7215-0B49-70B7-8460C2C14592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3870960" y="5334000"/>
              <a:ext cx="167640" cy="0"/>
            </a:xfrm>
            <a:prstGeom prst="line">
              <a:avLst/>
            </a:prstGeom>
            <a:solidFill>
              <a:srgbClr val="00B8FF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17" name="Straight Connector 116">
              <a:extLst>
                <a:ext uri="{FF2B5EF4-FFF2-40B4-BE49-F238E27FC236}">
                  <a16:creationId xmlns:a16="http://schemas.microsoft.com/office/drawing/2014/main" id="{C091E572-DED8-AE41-EE84-0A37DEB0A940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4038600" y="4953000"/>
              <a:ext cx="228600" cy="0"/>
            </a:xfrm>
            <a:prstGeom prst="line">
              <a:avLst/>
            </a:prstGeom>
            <a:solidFill>
              <a:srgbClr val="00B8FF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18" name="Straight Connector 117">
              <a:extLst>
                <a:ext uri="{FF2B5EF4-FFF2-40B4-BE49-F238E27FC236}">
                  <a16:creationId xmlns:a16="http://schemas.microsoft.com/office/drawing/2014/main" id="{55B41B1D-9426-76E0-83A3-CC7D0A0508F0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4038600" y="4953000"/>
              <a:ext cx="0" cy="381000"/>
            </a:xfrm>
            <a:prstGeom prst="line">
              <a:avLst/>
            </a:prstGeom>
            <a:solidFill>
              <a:srgbClr val="00B8FF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19" name="Straight Connector 118">
              <a:extLst>
                <a:ext uri="{FF2B5EF4-FFF2-40B4-BE49-F238E27FC236}">
                  <a16:creationId xmlns:a16="http://schemas.microsoft.com/office/drawing/2014/main" id="{4B5384EE-FD8A-9AF8-415E-E9D82F9BD661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3870960" y="4953000"/>
              <a:ext cx="0" cy="381000"/>
            </a:xfrm>
            <a:prstGeom prst="line">
              <a:avLst/>
            </a:prstGeom>
            <a:solidFill>
              <a:srgbClr val="00B8FF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cxnSp>
        <p:nvCxnSpPr>
          <p:cNvPr id="127" name="Straight Arrow Connector 126">
            <a:extLst>
              <a:ext uri="{FF2B5EF4-FFF2-40B4-BE49-F238E27FC236}">
                <a16:creationId xmlns:a16="http://schemas.microsoft.com/office/drawing/2014/main" id="{F2987252-6EC9-0A33-B9AA-E5964040F766}"/>
              </a:ext>
            </a:extLst>
          </p:cNvPr>
          <p:cNvCxnSpPr>
            <a:cxnSpLocks/>
          </p:cNvCxnSpPr>
          <p:nvPr/>
        </p:nvCxnSpPr>
        <p:spPr bwMode="auto">
          <a:xfrm>
            <a:off x="3194888" y="4978908"/>
            <a:ext cx="358140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00B050"/>
            </a:solidFill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3" name="Straight Arrow Connector 2">
            <a:extLst>
              <a:ext uri="{FF2B5EF4-FFF2-40B4-BE49-F238E27FC236}">
                <a16:creationId xmlns:a16="http://schemas.microsoft.com/office/drawing/2014/main" id="{D4DF3795-202C-133D-5DE9-B878019AD820}"/>
              </a:ext>
            </a:extLst>
          </p:cNvPr>
          <p:cNvCxnSpPr>
            <a:cxnSpLocks/>
          </p:cNvCxnSpPr>
          <p:nvPr/>
        </p:nvCxnSpPr>
        <p:spPr bwMode="auto">
          <a:xfrm flipV="1">
            <a:off x="4046747" y="4093740"/>
            <a:ext cx="3247052" cy="16213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00B050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id="{45F1224C-D34A-C5D0-25DE-C4F127D72AD2}"/>
              </a:ext>
            </a:extLst>
          </p:cNvPr>
          <p:cNvSpPr txBox="1"/>
          <p:nvPr/>
        </p:nvSpPr>
        <p:spPr>
          <a:xfrm>
            <a:off x="3124263" y="2895600"/>
            <a:ext cx="4347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8us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6065869F-4E58-FF8A-07F4-A636377D8188}"/>
              </a:ext>
            </a:extLst>
          </p:cNvPr>
          <p:cNvSpPr txBox="1"/>
          <p:nvPr/>
        </p:nvSpPr>
        <p:spPr>
          <a:xfrm>
            <a:off x="3074645" y="3684223"/>
            <a:ext cx="65915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12.5us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BA400136-D0B3-10DF-F9EA-A61CB09F32FB}"/>
              </a:ext>
            </a:extLst>
          </p:cNvPr>
          <p:cNvSpPr txBox="1"/>
          <p:nvPr/>
        </p:nvSpPr>
        <p:spPr>
          <a:xfrm>
            <a:off x="3019545" y="2118208"/>
            <a:ext cx="39786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2us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B214EBFA-EDB5-2244-208C-ACFD07AD169D}"/>
              </a:ext>
            </a:extLst>
          </p:cNvPr>
          <p:cNvSpPr txBox="1"/>
          <p:nvPr/>
        </p:nvSpPr>
        <p:spPr>
          <a:xfrm>
            <a:off x="3183594" y="4517244"/>
            <a:ext cx="4539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PW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D8506FF5-A13C-5212-305E-103B5E207BCE}"/>
              </a:ext>
            </a:extLst>
          </p:cNvPr>
          <p:cNvSpPr txBox="1"/>
          <p:nvPr/>
        </p:nvSpPr>
        <p:spPr>
          <a:xfrm>
            <a:off x="4181272" y="4524984"/>
            <a:ext cx="169809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1~2 Tari, 3us to 43us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AEE5C75D-E1DB-F4BE-F17F-31EC7A4F2518}"/>
              </a:ext>
            </a:extLst>
          </p:cNvPr>
          <p:cNvSpPr txBox="1"/>
          <p:nvPr/>
        </p:nvSpPr>
        <p:spPr>
          <a:xfrm>
            <a:off x="3951473" y="3677208"/>
            <a:ext cx="1371118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400" kern="0" dirty="0">
                <a:solidFill>
                  <a:schemeClr val="tx1"/>
                </a:solidFill>
              </a:rPr>
              <a:t>(2.94, 18.6) us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B42E7B6E-4189-C412-5E37-59EB93524B18}"/>
              </a:ext>
            </a:extLst>
          </p:cNvPr>
          <p:cNvSpPr txBox="1"/>
          <p:nvPr/>
        </p:nvSpPr>
        <p:spPr>
          <a:xfrm>
            <a:off x="3493073" y="2105792"/>
            <a:ext cx="39786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8us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7D074056-1049-E7AC-E637-463D4C5200A3}"/>
              </a:ext>
            </a:extLst>
          </p:cNvPr>
          <p:cNvSpPr txBox="1"/>
          <p:nvPr/>
        </p:nvSpPr>
        <p:spPr>
          <a:xfrm>
            <a:off x="4690516" y="2919972"/>
            <a:ext cx="4748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32us</a:t>
            </a: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4DB2FB39-84C1-C29B-0FD6-22A15AB5F763}"/>
              </a:ext>
            </a:extLst>
          </p:cNvPr>
          <p:cNvSpPr txBox="1"/>
          <p:nvPr/>
        </p:nvSpPr>
        <p:spPr>
          <a:xfrm>
            <a:off x="6861886" y="2903295"/>
            <a:ext cx="4347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8us</a:t>
            </a:r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F13E6A4B-56C9-6410-B343-5C8A4C5A8465}"/>
              </a:ext>
            </a:extLst>
          </p:cNvPr>
          <p:cNvSpPr txBox="1"/>
          <p:nvPr/>
        </p:nvSpPr>
        <p:spPr>
          <a:xfrm>
            <a:off x="4181316" y="2095775"/>
            <a:ext cx="39786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2us</a:t>
            </a:r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id="{4A9CA5A9-DFDC-497C-5979-57EA30DFF0FE}"/>
              </a:ext>
            </a:extLst>
          </p:cNvPr>
          <p:cNvSpPr txBox="1"/>
          <p:nvPr/>
        </p:nvSpPr>
        <p:spPr>
          <a:xfrm>
            <a:off x="6322318" y="4513635"/>
            <a:ext cx="4539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PW</a:t>
            </a:r>
          </a:p>
        </p:txBody>
      </p:sp>
    </p:spTree>
    <p:extLst>
      <p:ext uri="{BB962C8B-B14F-4D97-AF65-F5344CB8AC3E}">
        <p14:creationId xmlns:p14="http://schemas.microsoft.com/office/powerpoint/2010/main" val="5817571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011E70BAE7FE54A95B363CB25ACBB06" ma:contentTypeVersion="19" ma:contentTypeDescription="Create a new document." ma:contentTypeScope="" ma:versionID="fba95cb5088bff297405926fd919a1f9">
  <xsd:schema xmlns:xsd="http://www.w3.org/2001/XMLSchema" xmlns:xs="http://www.w3.org/2001/XMLSchema" xmlns:p="http://schemas.microsoft.com/office/2006/metadata/properties" xmlns:ns3="e58053ba-c818-4db6-bb11-374128f31020" xmlns:ns4="1363f016-912c-4f92-b029-a14e17a248b6" targetNamespace="http://schemas.microsoft.com/office/2006/metadata/properties" ma:root="true" ma:fieldsID="f4acc04f266ef86d1f9f26423ffdee38" ns3:_="" ns4:_="">
    <xsd:import namespace="e58053ba-c818-4db6-bb11-374128f31020"/>
    <xsd:import namespace="1363f016-912c-4f92-b029-a14e17a248b6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LengthInSeconds" minOccurs="0"/>
                <xsd:element ref="ns4:MediaServiceAutoTags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Location" minOccurs="0"/>
                <xsd:element ref="ns4:MediaServiceAutoKeyPoints" minOccurs="0"/>
                <xsd:element ref="ns4:MediaServiceKeyPoints" minOccurs="0"/>
                <xsd:element ref="ns4:_activity" minOccurs="0"/>
                <xsd:element ref="ns4:MediaServiceObjectDetectorVersions" minOccurs="0"/>
                <xsd:element ref="ns4:MediaServiceSystemTags" minOccurs="0"/>
                <xsd:element ref="ns4:MediaServiceSearchProperties" minOccurs="0"/>
                <xsd:element ref="ns4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58053ba-c818-4db6-bb11-374128f31020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363f016-912c-4f92-b029-a14e17a248b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description="" ma:hidden="true" ma:indexed="true" ma:internalName="MediaServiceDateTaken" ma:readOnly="true">
      <xsd:simpleType>
        <xsd:restriction base="dms:Text"/>
      </xsd:simpleType>
    </xsd:element>
    <xsd:element name="MediaLengthInSeconds" ma:index="14" nillable="true" ma:displayName="Length (seconds)" ma:internalName="MediaLengthInSeconds" ma:readOnly="true">
      <xsd:simpleType>
        <xsd:restriction base="dms:Unknown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9" nillable="true" ma:displayName="Location" ma:description="" ma:indexed="true" ma:internalName="MediaServiceLocation" ma:readOnly="true">
      <xsd:simpleType>
        <xsd:restriction base="dms:Text"/>
      </xsd:simpleType>
    </xsd:element>
    <xsd:element name="MediaServiceAutoKeyPoints" ma:index="2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_activity" ma:index="22" nillable="true" ma:displayName="_activity" ma:hidden="true" ma:internalName="_activity">
      <xsd:simpleType>
        <xsd:restriction base="dms:Note"/>
      </xsd:simpleType>
    </xsd:element>
    <xsd:element name="MediaServiceObjectDetectorVersions" ma:index="23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ystemTags" ma:index="24" nillable="true" ma:displayName="MediaServiceSystemTags" ma:hidden="true" ma:internalName="MediaServiceSystemTags" ma:readOnly="true">
      <xsd:simpleType>
        <xsd:restriction base="dms:Note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BillingMetadata" ma:index="26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1363f016-912c-4f92-b029-a14e17a248b6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2AFE44CC-7F19-417D-8226-CE6B8515A23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58053ba-c818-4db6-bb11-374128f31020"/>
    <ds:schemaRef ds:uri="1363f016-912c-4f92-b029-a14e17a248b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F07D0C3C-E009-4A26-AE6C-3A93607131C0}">
  <ds:schemaRefs>
    <ds:schemaRef ds:uri="http://schemas.microsoft.com/office/infopath/2007/PartnerControls"/>
    <ds:schemaRef ds:uri="http://purl.org/dc/elements/1.1/"/>
    <ds:schemaRef ds:uri="http://purl.org/dc/dcmitype/"/>
    <ds:schemaRef ds:uri="e58053ba-c818-4db6-bb11-374128f31020"/>
    <ds:schemaRef ds:uri="http://schemas.microsoft.com/office/2006/documentManagement/types"/>
    <ds:schemaRef ds:uri="http://schemas.microsoft.com/office/2006/metadata/properties"/>
    <ds:schemaRef ds:uri="http://purl.org/dc/terms/"/>
    <ds:schemaRef ds:uri="http://schemas.openxmlformats.org/package/2006/metadata/core-properties"/>
    <ds:schemaRef ds:uri="1363f016-912c-4f92-b029-a14e17a248b6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4FD7CC2B-31BD-4EFC-9B24-1625B7051A9B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 (2)</Template>
  <TotalTime>0</TotalTime>
  <Words>1057</Words>
  <Application>Microsoft Office PowerPoint</Application>
  <PresentationFormat>On-screen Show (4:3)</PresentationFormat>
  <Paragraphs>202</Paragraphs>
  <Slides>15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1" baseType="lpstr">
      <vt:lpstr>Arial Unicode MS</vt:lpstr>
      <vt:lpstr>Arial</vt:lpstr>
      <vt:lpstr>Times New Roman</vt:lpstr>
      <vt:lpstr>Wingdings</vt:lpstr>
      <vt:lpstr>Office Theme</vt:lpstr>
      <vt:lpstr>Document</vt:lpstr>
      <vt:lpstr>AMP DL SYNC Design for Backscattering Operation</vt:lpstr>
      <vt:lpstr>Introduction</vt:lpstr>
      <vt:lpstr>AMP Backscattering Tag Sync Rx</vt:lpstr>
      <vt:lpstr>Backscattering DL SYNC Consideration</vt:lpstr>
      <vt:lpstr>UHF RFID Waveform</vt:lpstr>
      <vt:lpstr>PW-OFF vs ON Analysis</vt:lpstr>
      <vt:lpstr>AMP Waveform Recap</vt:lpstr>
      <vt:lpstr>Backscattering DL SYNC</vt:lpstr>
      <vt:lpstr>Illustration of Waveforms</vt:lpstr>
      <vt:lpstr>Preamble Performance Analysis</vt:lpstr>
      <vt:lpstr>Summary</vt:lpstr>
      <vt:lpstr>SP</vt:lpstr>
      <vt:lpstr>Reference</vt:lpstr>
      <vt:lpstr>Appendix</vt:lpstr>
      <vt:lpstr>Preamble mis-classification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rui.cao_2@nxp.com</dc:creator>
  <cp:lastModifiedBy>Rui Cao</cp:lastModifiedBy>
  <cp:revision>2306</cp:revision>
  <cp:lastPrinted>1601-01-01T00:00:00Z</cp:lastPrinted>
  <dcterms:created xsi:type="dcterms:W3CDTF">2015-10-31T00:33:08Z</dcterms:created>
  <dcterms:modified xsi:type="dcterms:W3CDTF">2025-09-15T07:59:33Z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0x010100E011E70BAE7FE54A95B363CB25ACBB06</vt:lpwstr>
  </property>
</Properties>
</file>