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63" r:id="rId2"/>
    <p:sldId id="2490" r:id="rId3"/>
    <p:sldId id="2507" r:id="rId4"/>
    <p:sldId id="2509" r:id="rId5"/>
    <p:sldId id="2499" r:id="rId6"/>
    <p:sldId id="2511" r:id="rId7"/>
    <p:sldId id="2510" r:id="rId8"/>
    <p:sldId id="2512" r:id="rId9"/>
    <p:sldId id="2460" r:id="rId10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3801" autoAdjust="0"/>
  </p:normalViewPr>
  <p:slideViewPr>
    <p:cSldViewPr>
      <p:cViewPr varScale="1">
        <p:scale>
          <a:sx n="61" d="100"/>
          <a:sy n="61" d="100"/>
        </p:scale>
        <p:origin x="920" y="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809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n-US" altLang="zh-CN" sz="1200" dirty="0">
                <a:solidFill>
                  <a:schemeClr val="tx1"/>
                </a:solidFill>
              </a:rPr>
              <a:t>ACW of STA starts at </a:t>
            </a:r>
            <a:r>
              <a:rPr lang="en-US" altLang="zh-CN" sz="1200" dirty="0" err="1">
                <a:solidFill>
                  <a:schemeClr val="tx1"/>
                </a:solidFill>
              </a:rPr>
              <a:t>ACWmin</a:t>
            </a:r>
            <a:r>
              <a:rPr lang="en-US" altLang="zh-CN" sz="1200" dirty="0">
                <a:solidFill>
                  <a:schemeClr val="tx1"/>
                </a:solidFill>
              </a:rPr>
              <a:t>, in case of unsuccessful transmission, ACW is updated to </a:t>
            </a:r>
            <a:r>
              <a:rPr lang="en-US" altLang="zh-CN" sz="1200" b="1" dirty="0">
                <a:solidFill>
                  <a:schemeClr val="tx1"/>
                </a:solidFill>
              </a:rPr>
              <a:t>ACW*2+1</a:t>
            </a:r>
            <a:r>
              <a:rPr lang="en-US" altLang="zh-CN" sz="1200" dirty="0">
                <a:solidFill>
                  <a:schemeClr val="tx1"/>
                </a:solidFill>
              </a:rPr>
              <a:t>, until it reaches </a:t>
            </a:r>
            <a:r>
              <a:rPr lang="en-US" altLang="zh-CN" sz="1200" dirty="0" err="1">
                <a:solidFill>
                  <a:schemeClr val="tx1"/>
                </a:solidFill>
              </a:rPr>
              <a:t>ACWmax</a:t>
            </a:r>
            <a:r>
              <a:rPr lang="en-US" altLang="zh-CN" sz="1200" dirty="0">
                <a:solidFill>
                  <a:schemeClr val="tx1"/>
                </a:solidFill>
              </a:rPr>
              <a:t>. </a:t>
            </a:r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7261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6475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3355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257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802.11-25/1542r1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Sep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US" altLang="zh-CN" sz="1200" dirty="0" err="1"/>
              <a:t>Qingrui</a:t>
            </a:r>
            <a:r>
              <a:rPr lang="en-US" altLang="zh-CN" sz="1200" dirty="0"/>
              <a:t> Pan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953606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altLang="zh-CN" sz="1600" dirty="0" err="1">
                          <a:solidFill>
                            <a:schemeClr val="tx1"/>
                          </a:solidFill>
                        </a:rPr>
                        <a:t>Qingrui</a:t>
                      </a: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 Pan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panqingrui@h-partners.com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695400" y="615636"/>
            <a:ext cx="108012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AMP Random Access Simulation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13 September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Simulation Configuration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62069-2B87-472D-923E-3976374E8929}"/>
              </a:ext>
            </a:extLst>
          </p:cNvPr>
          <p:cNvSpPr txBox="1"/>
          <p:nvPr/>
        </p:nvSpPr>
        <p:spPr>
          <a:xfrm>
            <a:off x="385371" y="1329739"/>
            <a:ext cx="11596746" cy="473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Network Topology: Single AMP AP 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with </a:t>
            </a: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multiple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 non-AP AMP </a:t>
            </a: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STAs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 in the deployment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Performance Metric: 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Total TXOP/slot count for </a:t>
            </a: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100% inventory </a:t>
            </a:r>
            <a:r>
              <a:rPr lang="en-US" sz="20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using the slotted random access mechanism presented in [2].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Configuration Parameters: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Downlink (DL) Data Rate: 250 kbps; Uplink (UL) Data Rate: 250 kbps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TXOP Limit: 3 </a:t>
            </a:r>
            <a:r>
              <a:rPr lang="en-US" sz="1800" dirty="0" err="1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ms</a:t>
            </a: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; Slots per TXOP: 5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Number of non-AP AMP STAs: 10, 50, 150, 250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AMP Trigger (excluding preamble): 80 bits (320 µs)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AMP Response (excluding preamble): 80 bits (320 µs)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Slot Duration: The duration of an AMP Response(352 µs) plus a Guard interval of 20 µs.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Effect of clock drift (i.e., inter-slot collision) is not considered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ea typeface="ＭＳ Ｐゴシック"/>
                <a:cs typeface="Times New Roman" panose="02020603050405020304" pitchFamily="18" charset="0"/>
              </a:rPr>
              <a:t>Fixed time gap of 3ms between two consecutive TXOPs.</a:t>
            </a:r>
          </a:p>
        </p:txBody>
      </p:sp>
    </p:spTree>
    <p:extLst>
      <p:ext uri="{BB962C8B-B14F-4D97-AF65-F5344CB8AC3E}">
        <p14:creationId xmlns:p14="http://schemas.microsoft.com/office/powerpoint/2010/main" val="308621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F74E-7266-44D0-9D2D-7051031C7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09248"/>
            <a:ext cx="10352617" cy="754063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ACW range: [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ACWmax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30AB456-FFF3-40F9-AD62-C4788C21D93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85247507"/>
              </p:ext>
            </p:extLst>
          </p:nvPr>
        </p:nvGraphicFramePr>
        <p:xfrm>
          <a:off x="562872" y="4271016"/>
          <a:ext cx="4584008" cy="20329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04777">
                  <a:extLst>
                    <a:ext uri="{9D8B030D-6E8A-4147-A177-3AD203B41FA5}">
                      <a16:colId xmlns:a16="http://schemas.microsoft.com/office/drawing/2014/main" val="784092386"/>
                    </a:ext>
                  </a:extLst>
                </a:gridCol>
                <a:gridCol w="3179231">
                  <a:extLst>
                    <a:ext uri="{9D8B030D-6E8A-4147-A177-3AD203B41FA5}">
                      <a16:colId xmlns:a16="http://schemas.microsoft.com/office/drawing/2014/main" val="249276183"/>
                    </a:ext>
                  </a:extLst>
                </a:gridCol>
              </a:tblGrid>
              <a:tr h="288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/>
                        <a:t>Component</a:t>
                      </a:r>
                    </a:p>
                  </a:txBody>
                  <a:tcPr marL="44816" marR="44816" marT="22408" marB="2240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/>
                        <a:t>Statistical Meaning</a:t>
                      </a:r>
                    </a:p>
                  </a:txBody>
                  <a:tcPr marL="44816" marR="44816" marT="22408" marB="2240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44897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US" sz="1400" b="1" dirty="0"/>
                        <a:t>Middle Line</a:t>
                      </a:r>
                      <a:endParaRPr lang="en-US" sz="1400" dirty="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Median (50th percentile)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3257699406"/>
                  </a:ext>
                </a:extLst>
              </a:tr>
              <a:tr h="481010">
                <a:tc>
                  <a:txBody>
                    <a:bodyPr/>
                    <a:lstStyle/>
                    <a:p>
                      <a:r>
                        <a:rPr lang="en-US" sz="1400" b="1"/>
                        <a:t>Box Height</a:t>
                      </a:r>
                      <a:endParaRPr lang="en-US" sz="140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Interquartile Range (IQR = Q</a:t>
                      </a:r>
                      <a:r>
                        <a:rPr lang="fr-FR" sz="1400" dirty="0">
                          <a:effectLst/>
                        </a:rPr>
                        <a:t>3</a:t>
                      </a:r>
                      <a:r>
                        <a:rPr lang="fr-FR" sz="1400" dirty="0"/>
                        <a:t>​−Q</a:t>
                      </a:r>
                      <a:r>
                        <a:rPr lang="fr-FR" sz="1400" dirty="0">
                          <a:effectLst/>
                        </a:rPr>
                        <a:t>1</a:t>
                      </a:r>
                      <a:r>
                        <a:rPr lang="fr-FR" sz="1400" dirty="0"/>
                        <a:t>​)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1087695450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US" sz="1400" b="1"/>
                        <a:t>Top of Box</a:t>
                      </a:r>
                      <a:endParaRPr lang="en-US" sz="140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Third Quartile (Q</a:t>
                      </a:r>
                      <a:r>
                        <a:rPr lang="en-US" sz="1400" dirty="0">
                          <a:effectLst/>
                        </a:rPr>
                        <a:t>3</a:t>
                      </a:r>
                      <a:r>
                        <a:rPr lang="en-US" sz="1400" dirty="0"/>
                        <a:t>​)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4182891561"/>
                  </a:ext>
                </a:extLst>
              </a:tr>
              <a:tr h="481010">
                <a:tc>
                  <a:txBody>
                    <a:bodyPr/>
                    <a:lstStyle/>
                    <a:p>
                      <a:r>
                        <a:rPr lang="en-US" sz="1400" b="1"/>
                        <a:t>Bottom of Box</a:t>
                      </a:r>
                      <a:endParaRPr lang="en-US" sz="140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First Quartile (Q</a:t>
                      </a:r>
                      <a:r>
                        <a:rPr lang="en-US" sz="1400" dirty="0">
                          <a:effectLst/>
                        </a:rPr>
                        <a:t>1</a:t>
                      </a:r>
                      <a:r>
                        <a:rPr lang="en-US" sz="1400" dirty="0"/>
                        <a:t>​)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779268973"/>
                  </a:ext>
                </a:extLst>
              </a:tr>
              <a:tr h="260746">
                <a:tc>
                  <a:txBody>
                    <a:bodyPr/>
                    <a:lstStyle/>
                    <a:p>
                      <a:r>
                        <a:rPr lang="en-US" sz="1400" b="1" dirty="0"/>
                        <a:t>Dots/Circles</a:t>
                      </a:r>
                      <a:endParaRPr lang="en-US" sz="1400" dirty="0"/>
                    </a:p>
                  </a:txBody>
                  <a:tcPr marL="44816" marR="44816" marT="22408" marB="22408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Outliers</a:t>
                      </a:r>
                    </a:p>
                  </a:txBody>
                  <a:tcPr marL="44816" marR="44816" marT="22408" marB="22408" anchor="ctr"/>
                </a:tc>
                <a:extLst>
                  <a:ext uri="{0D108BD9-81ED-4DB2-BD59-A6C34878D82A}">
                    <a16:rowId xmlns:a16="http://schemas.microsoft.com/office/drawing/2014/main" val="17368915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C8606-6CA3-4017-8F9A-C1B1CA598DB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A3ED66-ACB1-4EF4-9A94-98E6C2F6D7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30" t="6644" r="9392"/>
          <a:stretch/>
        </p:blipFill>
        <p:spPr>
          <a:xfrm>
            <a:off x="5258544" y="2132856"/>
            <a:ext cx="6501585" cy="392147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0220315-042F-4C92-AF71-7769256D0EB8}"/>
              </a:ext>
            </a:extLst>
          </p:cNvPr>
          <p:cNvCxnSpPr>
            <a:cxnSpLocks/>
          </p:cNvCxnSpPr>
          <p:nvPr/>
        </p:nvCxnSpPr>
        <p:spPr>
          <a:xfrm flipH="1">
            <a:off x="5615518" y="4869160"/>
            <a:ext cx="6025099" cy="0"/>
          </a:xfrm>
          <a:prstGeom prst="line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B2DE7CA-F96B-476C-9BFD-45ECE923131C}"/>
              </a:ext>
            </a:extLst>
          </p:cNvPr>
          <p:cNvSpPr txBox="1"/>
          <p:nvPr/>
        </p:nvSpPr>
        <p:spPr>
          <a:xfrm>
            <a:off x="409506" y="1363311"/>
            <a:ext cx="46705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chemeClr val="tx1"/>
                </a:solidFill>
              </a:rPr>
              <a:t>A boxplot of the </a:t>
            </a:r>
            <a:r>
              <a:rPr lang="en-US" altLang="en-US" sz="2000" b="1" dirty="0">
                <a:solidFill>
                  <a:schemeClr val="tx1"/>
                </a:solidFill>
              </a:rPr>
              <a:t>TXOP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b="1" dirty="0">
                <a:solidFill>
                  <a:schemeClr val="tx1"/>
                </a:solidFill>
              </a:rPr>
              <a:t>count</a:t>
            </a:r>
            <a:r>
              <a:rPr lang="en-US" altLang="en-US" sz="2000" dirty="0">
                <a:solidFill>
                  <a:schemeClr val="tx1"/>
                </a:solidFill>
              </a:rPr>
              <a:t> for a 100% inventory of </a:t>
            </a:r>
            <a:r>
              <a:rPr lang="en-US" altLang="en-US" sz="2000" b="1" dirty="0">
                <a:solidFill>
                  <a:schemeClr val="tx1"/>
                </a:solidFill>
              </a:rPr>
              <a:t>250</a:t>
            </a:r>
            <a:r>
              <a:rPr lang="en-US" altLang="en-US" sz="2000" dirty="0">
                <a:solidFill>
                  <a:schemeClr val="tx1"/>
                </a:solidFill>
              </a:rPr>
              <a:t> STAs across 500 experimental attempts.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tx1"/>
                </a:solidFill>
              </a:rPr>
              <a:t>Observation</a:t>
            </a:r>
            <a:r>
              <a:rPr lang="en-US" sz="2000" dirty="0">
                <a:solidFill>
                  <a:schemeClr val="tx1"/>
                </a:solidFill>
              </a:rPr>
              <a:t>: The median TXOP count is at its minimum when the </a:t>
            </a:r>
            <a:r>
              <a:rPr lang="en-US" sz="2000" b="1" dirty="0">
                <a:solidFill>
                  <a:schemeClr val="tx1"/>
                </a:solidFill>
              </a:rPr>
              <a:t>ACW parameters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ACWmin</a:t>
            </a:r>
            <a:r>
              <a:rPr lang="en-US" sz="2000" dirty="0">
                <a:solidFill>
                  <a:schemeClr val="tx1"/>
                </a:solidFill>
              </a:rPr>
              <a:t>​ and </a:t>
            </a:r>
            <a:r>
              <a:rPr lang="en-US" sz="2000" dirty="0" err="1">
                <a:solidFill>
                  <a:schemeClr val="tx1"/>
                </a:solidFill>
              </a:rPr>
              <a:t>ACWmax</a:t>
            </a:r>
            <a:r>
              <a:rPr lang="en-US" sz="2000" dirty="0">
                <a:solidFill>
                  <a:schemeClr val="tx1"/>
                </a:solidFill>
              </a:rPr>
              <a:t>​, are configured to values that </a:t>
            </a:r>
            <a:r>
              <a:rPr lang="en-US" sz="2000" b="1" dirty="0">
                <a:solidFill>
                  <a:schemeClr val="tx1"/>
                </a:solidFill>
              </a:rPr>
              <a:t>most closely align </a:t>
            </a:r>
            <a:r>
              <a:rPr lang="en-US" sz="2000" dirty="0">
                <a:solidFill>
                  <a:schemeClr val="tx1"/>
                </a:solidFill>
              </a:rPr>
              <a:t>with the </a:t>
            </a:r>
            <a:r>
              <a:rPr lang="en-US" sz="2000" b="1" dirty="0">
                <a:solidFill>
                  <a:schemeClr val="tx1"/>
                </a:solidFill>
              </a:rPr>
              <a:t>actual number </a:t>
            </a:r>
            <a:r>
              <a:rPr lang="en-US" sz="2000" dirty="0">
                <a:solidFill>
                  <a:schemeClr val="tx1"/>
                </a:solidFill>
              </a:rPr>
              <a:t>of contending STAs.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77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F74E-7266-44D0-9D2D-7051031C7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620688"/>
            <a:ext cx="10352617" cy="754063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ACW range: [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ACWmax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C8606-6CA3-4017-8F9A-C1B1CA598DB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2853E2-8277-43C5-8D5B-2E90FCB397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46" t="7878" r="9392" b="2214"/>
          <a:stretch/>
        </p:blipFill>
        <p:spPr>
          <a:xfrm>
            <a:off x="225056" y="1463822"/>
            <a:ext cx="4060704" cy="23762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1CC2E0C-2469-430C-86CF-FBC8043576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64" t="7895" r="9396" b="3342"/>
          <a:stretch/>
        </p:blipFill>
        <p:spPr>
          <a:xfrm>
            <a:off x="6276218" y="1541276"/>
            <a:ext cx="4060704" cy="236369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0220315-042F-4C92-AF71-7769256D0EB8}"/>
              </a:ext>
            </a:extLst>
          </p:cNvPr>
          <p:cNvCxnSpPr>
            <a:cxnSpLocks/>
          </p:cNvCxnSpPr>
          <p:nvPr/>
        </p:nvCxnSpPr>
        <p:spPr>
          <a:xfrm flipH="1">
            <a:off x="441081" y="3120006"/>
            <a:ext cx="3844679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9DB381DA-E4B4-4390-B94B-10D96C18459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316" t="7891" r="9392" b="2200"/>
          <a:stretch/>
        </p:blipFill>
        <p:spPr>
          <a:xfrm>
            <a:off x="218188" y="4060310"/>
            <a:ext cx="4120863" cy="237626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E6E7DE7-4A4A-4683-9712-E453441E1F5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316" t="7891" r="9392" b="2200"/>
          <a:stretch/>
        </p:blipFill>
        <p:spPr>
          <a:xfrm>
            <a:off x="6225424" y="4060310"/>
            <a:ext cx="4120865" cy="237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9B58A-2796-4799-8CF1-E5CE0AD6476C}"/>
              </a:ext>
            </a:extLst>
          </p:cNvPr>
          <p:cNvCxnSpPr>
            <a:cxnSpLocks/>
          </p:cNvCxnSpPr>
          <p:nvPr/>
        </p:nvCxnSpPr>
        <p:spPr>
          <a:xfrm flipH="1">
            <a:off x="6499793" y="3284984"/>
            <a:ext cx="3844679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E9C21A0-A135-4CC8-BBEF-0A836ADC6E38}"/>
              </a:ext>
            </a:extLst>
          </p:cNvPr>
          <p:cNvCxnSpPr>
            <a:cxnSpLocks/>
          </p:cNvCxnSpPr>
          <p:nvPr/>
        </p:nvCxnSpPr>
        <p:spPr>
          <a:xfrm flipH="1">
            <a:off x="494372" y="5877272"/>
            <a:ext cx="3844679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8FCCDB1-6E00-4E3B-9BBB-AE2E5D94C4D9}"/>
              </a:ext>
            </a:extLst>
          </p:cNvPr>
          <p:cNvCxnSpPr>
            <a:cxnSpLocks/>
          </p:cNvCxnSpPr>
          <p:nvPr/>
        </p:nvCxnSpPr>
        <p:spPr>
          <a:xfrm flipH="1">
            <a:off x="6528048" y="5733256"/>
            <a:ext cx="3844679" cy="0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5F5949D-A4B8-4304-B11C-3531703F6B37}"/>
              </a:ext>
            </a:extLst>
          </p:cNvPr>
          <p:cNvSpPr txBox="1"/>
          <p:nvPr/>
        </p:nvSpPr>
        <p:spPr>
          <a:xfrm>
            <a:off x="4288486" y="2102916"/>
            <a:ext cx="17824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10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Best ACW: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</a:t>
            </a:r>
            <a:r>
              <a:rPr lang="en-US" altLang="zh-CN" sz="1600" dirty="0" err="1">
                <a:solidFill>
                  <a:schemeClr val="tx1"/>
                </a:solidFill>
              </a:rPr>
              <a:t>min</a:t>
            </a:r>
            <a:r>
              <a:rPr lang="en-US" altLang="zh-CN" sz="1600" dirty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7, 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ACWmax</a:t>
            </a:r>
            <a:r>
              <a:rPr lang="en-US" sz="1600" dirty="0">
                <a:solidFill>
                  <a:schemeClr val="tx1"/>
                </a:solidFill>
              </a:rPr>
              <a:t>=7</a:t>
            </a:r>
          </a:p>
          <a:p>
            <a:pPr marL="119063" indent="-119063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Smallest Median TXOPs: 6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03153D-8A54-401A-8188-2BC683C0A74E}"/>
              </a:ext>
            </a:extLst>
          </p:cNvPr>
          <p:cNvSpPr txBox="1"/>
          <p:nvPr/>
        </p:nvSpPr>
        <p:spPr>
          <a:xfrm>
            <a:off x="10346289" y="2212065"/>
            <a:ext cx="20162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50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Best ACW: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</a:t>
            </a:r>
            <a:r>
              <a:rPr lang="en-US" altLang="zh-CN" sz="1600" dirty="0" err="1">
                <a:solidFill>
                  <a:schemeClr val="tx1"/>
                </a:solidFill>
              </a:rPr>
              <a:t>min</a:t>
            </a:r>
            <a:r>
              <a:rPr lang="en-US" altLang="zh-CN" sz="1600" dirty="0">
                <a:solidFill>
                  <a:schemeClr val="tx1"/>
                </a:solidFill>
              </a:rPr>
              <a:t>=63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ACWmax</a:t>
            </a:r>
            <a:r>
              <a:rPr lang="en-US" sz="1600" dirty="0">
                <a:solidFill>
                  <a:schemeClr val="tx1"/>
                </a:solidFill>
              </a:rPr>
              <a:t>=63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Smallest Median TXOPs: 35</a:t>
            </a:r>
          </a:p>
          <a:p>
            <a:pPr marL="287338" lvl="1" indent="0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49861CB-DDB3-4000-998A-0AB2820F2F44}"/>
              </a:ext>
            </a:extLst>
          </p:cNvPr>
          <p:cNvSpPr txBox="1"/>
          <p:nvPr/>
        </p:nvSpPr>
        <p:spPr>
          <a:xfrm>
            <a:off x="4339051" y="4778115"/>
            <a:ext cx="20162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150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Best ACW: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</a:t>
            </a:r>
            <a:r>
              <a:rPr lang="en-US" altLang="zh-CN" sz="1600" dirty="0" err="1">
                <a:solidFill>
                  <a:schemeClr val="tx1"/>
                </a:solidFill>
              </a:rPr>
              <a:t>min</a:t>
            </a:r>
            <a:r>
              <a:rPr lang="en-US" altLang="zh-CN" sz="1600" dirty="0">
                <a:solidFill>
                  <a:schemeClr val="tx1"/>
                </a:solidFill>
              </a:rPr>
              <a:t>=127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ACWmax</a:t>
            </a:r>
            <a:r>
              <a:rPr lang="en-US" sz="1600" dirty="0">
                <a:solidFill>
                  <a:schemeClr val="tx1"/>
                </a:solidFill>
              </a:rPr>
              <a:t>=127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Smallest Median TXOPs: 108</a:t>
            </a:r>
          </a:p>
          <a:p>
            <a:pPr indent="-455612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F560138-4395-4DCA-A257-920EF7EF8D92}"/>
              </a:ext>
            </a:extLst>
          </p:cNvPr>
          <p:cNvSpPr txBox="1"/>
          <p:nvPr/>
        </p:nvSpPr>
        <p:spPr>
          <a:xfrm>
            <a:off x="10313393" y="4812680"/>
            <a:ext cx="20162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250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Best ACW: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</a:t>
            </a:r>
            <a:r>
              <a:rPr lang="en-US" altLang="zh-CN" sz="1600" dirty="0" err="1">
                <a:solidFill>
                  <a:schemeClr val="tx1"/>
                </a:solidFill>
              </a:rPr>
              <a:t>min</a:t>
            </a:r>
            <a:r>
              <a:rPr lang="en-US" altLang="zh-CN" sz="1600" dirty="0">
                <a:solidFill>
                  <a:schemeClr val="tx1"/>
                </a:solidFill>
              </a:rPr>
              <a:t>=255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</a:p>
          <a:p>
            <a:pPr marL="287338" lvl="1" indent="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chemeClr val="tx1"/>
                </a:solidFill>
              </a:rPr>
              <a:t>ACWmax</a:t>
            </a:r>
            <a:r>
              <a:rPr lang="en-US" sz="1600" dirty="0">
                <a:solidFill>
                  <a:schemeClr val="tx1"/>
                </a:solidFill>
              </a:rPr>
              <a:t>=255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Smallest Median TXOPs: 187</a:t>
            </a:r>
          </a:p>
          <a:p>
            <a:pPr marL="287338" lvl="1" indent="0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8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Further Optimization: known/unknown STA number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54D523-7620-4F99-B479-64C399E09040}"/>
              </a:ext>
            </a:extLst>
          </p:cNvPr>
          <p:cNvSpPr txBox="1"/>
          <p:nvPr/>
        </p:nvSpPr>
        <p:spPr>
          <a:xfrm>
            <a:off x="39940" y="1130682"/>
            <a:ext cx="12152059" cy="22236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</a:rPr>
              <a:t>ACW-based random access provides stable performance, which allows for a 100% inventory of the contending STAs to be achieved under the current assumptions.</a:t>
            </a:r>
          </a:p>
          <a:p>
            <a:pPr marL="685800" lvl="1" indent="-228600" defTabSz="1187323" eaLnBrk="1" fontAlgn="auto" hangingPunct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</a:rPr>
              <a:t>When the actual number of contending STAs is </a:t>
            </a:r>
            <a:r>
              <a:rPr lang="en-US" sz="1800" b="1" dirty="0">
                <a:solidFill>
                  <a:schemeClr val="tx1"/>
                </a:solidFill>
              </a:rPr>
              <a:t>known</a:t>
            </a:r>
            <a:r>
              <a:rPr lang="en-US" sz="1800" dirty="0">
                <a:solidFill>
                  <a:schemeClr val="tx1"/>
                </a:solidFill>
              </a:rPr>
              <a:t>, an AMP AP can select appropriate ACW parameters to optimize time efficiency.</a:t>
            </a:r>
          </a:p>
          <a:p>
            <a:pPr marL="685800" lvl="1" indent="-228600" defTabSz="1187323" eaLnBrk="1" fontAlgn="auto" hangingPunct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</a:rPr>
              <a:t>When the actual number of contending STAs is </a:t>
            </a:r>
            <a:r>
              <a:rPr lang="en-US" sz="1800" b="1" dirty="0">
                <a:solidFill>
                  <a:schemeClr val="tx1"/>
                </a:solidFill>
              </a:rPr>
              <a:t>unknown</a:t>
            </a:r>
            <a:r>
              <a:rPr lang="en-US" sz="1800" dirty="0">
                <a:solidFill>
                  <a:schemeClr val="tx1"/>
                </a:solidFill>
              </a:rPr>
              <a:t>, the AP can utilize the “</a:t>
            </a:r>
            <a:r>
              <a:rPr lang="en-US" sz="1800" dirty="0" err="1">
                <a:solidFill>
                  <a:schemeClr val="tx1"/>
                </a:solidFill>
              </a:rPr>
              <a:t>recontention</a:t>
            </a:r>
            <a:r>
              <a:rPr lang="en-US" sz="1800" dirty="0">
                <a:solidFill>
                  <a:schemeClr val="tx1"/>
                </a:solidFill>
              </a:rPr>
              <a:t> mechanism” to optimize time efficiency. ; the STAs that are still contending will reset their ACW to </a:t>
            </a:r>
            <a:r>
              <a:rPr lang="en-US" sz="1800" dirty="0" err="1">
                <a:solidFill>
                  <a:schemeClr val="tx1"/>
                </a:solidFill>
              </a:rPr>
              <a:t>ACWmin</a:t>
            </a:r>
            <a:r>
              <a:rPr lang="en-US" sz="1800" dirty="0">
                <a:solidFill>
                  <a:schemeClr val="tx1"/>
                </a:solidFill>
              </a:rPr>
              <a:t> and pick a new ABO.  [2]</a:t>
            </a:r>
          </a:p>
          <a:p>
            <a:pPr marL="342900" indent="-342900" defTabSz="1187323" eaLnBrk="1" fontAlgn="auto" hangingPunct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</a:rPr>
              <a:t>The efficiency optimization in these two different cases is visualized through the inventory process, as follows: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5FF250-2285-44D4-9619-6A94C79D727B}"/>
              </a:ext>
            </a:extLst>
          </p:cNvPr>
          <p:cNvSpPr txBox="1"/>
          <p:nvPr/>
        </p:nvSpPr>
        <p:spPr>
          <a:xfrm>
            <a:off x="479376" y="3381154"/>
            <a:ext cx="582526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u="sng" dirty="0">
                <a:solidFill>
                  <a:schemeClr val="tx1"/>
                </a:solidFill>
              </a:rPr>
              <a:t>Example</a:t>
            </a:r>
            <a:r>
              <a:rPr lang="en-US" sz="1600" b="1" dirty="0">
                <a:solidFill>
                  <a:schemeClr val="tx1"/>
                </a:solidFill>
              </a:rPr>
              <a:t>: 10 STAs, ACW=[7, 1023]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</a:rPr>
              <a:t>Legend: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Green star:</a:t>
            </a:r>
            <a:r>
              <a:rPr lang="en-US" sz="1600" dirty="0">
                <a:solidFill>
                  <a:schemeClr val="tx1"/>
                </a:solidFill>
              </a:rPr>
              <a:t> An STA successfully transmits on its first attempt. 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Red circle:</a:t>
            </a:r>
            <a:r>
              <a:rPr lang="en-US" sz="1600" dirty="0">
                <a:solidFill>
                  <a:schemeClr val="tx1"/>
                </a:solidFill>
              </a:rPr>
              <a:t> A collision occurs in a given slot, where more than one STA transmits simultaneously, resulting in a 100% failure for those transmissions.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Blue star:</a:t>
            </a:r>
            <a:r>
              <a:rPr lang="en-US" sz="1600" dirty="0">
                <a:solidFill>
                  <a:schemeClr val="tx1"/>
                </a:solidFill>
              </a:rPr>
              <a:t> An STA successfully transmits after multiple retransmission attempts.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</a:rPr>
              <a:t>Plot Axis Descriptions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X-axis:</a:t>
            </a:r>
            <a:r>
              <a:rPr lang="en-US" sz="1600" dirty="0">
                <a:solidFill>
                  <a:schemeClr val="tx1"/>
                </a:solidFill>
              </a:rPr>
              <a:t> The absolute slot index of the transmission. 5 slots per TXOP.</a:t>
            </a:r>
          </a:p>
          <a:p>
            <a:pPr marL="404813" lvl="1" indent="-171450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/>
                </a:solidFill>
              </a:rPr>
              <a:t>Y-axis:</a:t>
            </a:r>
            <a:r>
              <a:rPr lang="en-US" sz="1600" dirty="0">
                <a:solidFill>
                  <a:schemeClr val="tx1"/>
                </a:solidFill>
              </a:rPr>
              <a:t> The index of the STAs: 0 to 9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C3F7F9B-59C8-4EDA-8901-75F4BFD7C2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46" r="7773"/>
          <a:stretch/>
        </p:blipFill>
        <p:spPr>
          <a:xfrm>
            <a:off x="6489701" y="3354368"/>
            <a:ext cx="4723925" cy="305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83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869FD-651C-48FC-8C0C-1CCADC272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735010"/>
            <a:ext cx="10352617" cy="754063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STA Amount Example: general and optimized ACW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355E30E-A568-4B83-97D9-4C0F2A1F31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3610" t="5808" r="8423"/>
          <a:stretch/>
        </p:blipFill>
        <p:spPr>
          <a:xfrm>
            <a:off x="652560" y="3895622"/>
            <a:ext cx="4147296" cy="2557713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BA925-1271-4452-8B44-946E2F14701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A822D4-0B29-4FDF-A483-2FC40B8CB31E}"/>
              </a:ext>
            </a:extLst>
          </p:cNvPr>
          <p:cNvSpPr txBox="1"/>
          <p:nvPr/>
        </p:nvSpPr>
        <p:spPr>
          <a:xfrm>
            <a:off x="5037757" y="1128831"/>
            <a:ext cx="6958063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Scenario: </a:t>
            </a:r>
            <a:r>
              <a:rPr lang="en-US" sz="1600" b="1" dirty="0">
                <a:solidFill>
                  <a:schemeClr val="tx1"/>
                </a:solidFill>
              </a:rPr>
              <a:t>250</a:t>
            </a:r>
            <a:r>
              <a:rPr lang="en-US" sz="1600" dirty="0">
                <a:solidFill>
                  <a:schemeClr val="tx1"/>
                </a:solidFill>
              </a:rPr>
              <a:t> STAs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This section visualizes the inventory process under different ACW configurations: a general setting and an optimized setting.</a:t>
            </a:r>
          </a:p>
          <a:p>
            <a:pPr marL="682625" lvl="1" indent="-34131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tx1"/>
                </a:solidFill>
              </a:rPr>
              <a:t>General Settings</a:t>
            </a:r>
            <a:r>
              <a:rPr lang="en-US" sz="1400" dirty="0">
                <a:solidFill>
                  <a:schemeClr val="tx1"/>
                </a:solidFill>
              </a:rPr>
              <a:t>: suitable for a wider range of STA amounts</a:t>
            </a:r>
          </a:p>
          <a:p>
            <a:pPr marL="682625" lvl="1" indent="-34131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tx1"/>
                </a:solidFill>
              </a:rPr>
              <a:t>Optimized Settings</a:t>
            </a:r>
            <a:r>
              <a:rPr lang="en-US" sz="1400" dirty="0">
                <a:solidFill>
                  <a:schemeClr val="tx1"/>
                </a:solidFill>
              </a:rPr>
              <a:t>: specifically tuned for better time efficiency when the number of STAs is known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b="1" dirty="0">
                <a:solidFill>
                  <a:schemeClr val="tx1"/>
                </a:solidFill>
              </a:rPr>
              <a:t>general setting </a:t>
            </a:r>
            <a:r>
              <a:rPr lang="en-US" sz="1600" dirty="0">
                <a:solidFill>
                  <a:schemeClr val="tx1"/>
                </a:solidFill>
              </a:rPr>
              <a:t>demonstrates the channel access scheme to be robust, successfully achieving a </a:t>
            </a:r>
            <a:r>
              <a:rPr lang="en-US" sz="1600" b="1" dirty="0">
                <a:solidFill>
                  <a:schemeClr val="tx1"/>
                </a:solidFill>
              </a:rPr>
              <a:t>100% inventory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When the target number of STAs is known, the time efficiency can be significantly </a:t>
            </a:r>
            <a:r>
              <a:rPr lang="en-US" sz="1600" b="1" dirty="0">
                <a:solidFill>
                  <a:schemeClr val="tx1"/>
                </a:solidFill>
              </a:rPr>
              <a:t>optimized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The total duration for a TXOP is calculated as:</a:t>
            </a:r>
          </a:p>
          <a:p>
            <a:pPr marL="739775" lvl="2" indent="0"/>
            <a:r>
              <a:rPr lang="en-US" sz="1400" dirty="0">
                <a:solidFill>
                  <a:schemeClr val="tx1"/>
                </a:solidFill>
              </a:rPr>
              <a:t> (</a:t>
            </a:r>
            <a:r>
              <a:rPr lang="en-US" sz="1400" dirty="0" err="1">
                <a:solidFill>
                  <a:schemeClr val="tx1"/>
                </a:solidFill>
              </a:rPr>
              <a:t>TXOP_count</a:t>
            </a:r>
            <a:r>
              <a:rPr lang="en-US" sz="1400" dirty="0">
                <a:solidFill>
                  <a:schemeClr val="tx1"/>
                </a:solidFill>
              </a:rPr>
              <a:t> * 3ms) + ((</a:t>
            </a:r>
            <a:r>
              <a:rPr lang="en-US" sz="1400" dirty="0" err="1">
                <a:solidFill>
                  <a:schemeClr val="tx1"/>
                </a:solidFill>
              </a:rPr>
              <a:t>TXOP_count</a:t>
            </a:r>
            <a:r>
              <a:rPr lang="en-US" sz="1400" dirty="0">
                <a:solidFill>
                  <a:schemeClr val="tx1"/>
                </a:solidFill>
              </a:rPr>
              <a:t> - 1) * 3ms).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Upper Figure (General Setting):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ACW parameters: ACW min​  = 7, ACW max​  = 1023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TXOP count: </a:t>
            </a:r>
            <a:r>
              <a:rPr lang="en-US" sz="1400" b="1" dirty="0">
                <a:solidFill>
                  <a:schemeClr val="tx1"/>
                </a:solidFill>
              </a:rPr>
              <a:t>335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Total slots: 335×5=1675 slots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Total duration: 2007 </a:t>
            </a:r>
            <a:r>
              <a:rPr lang="en-US" sz="1400" dirty="0" err="1">
                <a:solidFill>
                  <a:schemeClr val="tx1"/>
                </a:solidFill>
              </a:rPr>
              <a:t>ms</a:t>
            </a:r>
            <a:endParaRPr lang="en-US" sz="1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chemeClr val="tx1"/>
                </a:solidFill>
              </a:rPr>
              <a:t>Lower Figure (Optimized Setting):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ACW parameters: ACW min​  = 255, ACW max​  = 255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TXOP count: </a:t>
            </a:r>
            <a:r>
              <a:rPr lang="en-US" sz="1400" b="1" dirty="0">
                <a:solidFill>
                  <a:schemeClr val="tx1"/>
                </a:solidFill>
              </a:rPr>
              <a:t>192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Total slots: 192×5=960 slots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Total duration: 1149 </a:t>
            </a:r>
            <a:r>
              <a:rPr lang="en-US" sz="1400" dirty="0" err="1">
                <a:solidFill>
                  <a:schemeClr val="tx1"/>
                </a:solidFill>
              </a:rPr>
              <a:t>ms</a:t>
            </a:r>
            <a:endParaRPr lang="en-US" sz="1400" dirty="0">
              <a:solidFill>
                <a:schemeClr val="tx1"/>
              </a:solidFill>
            </a:endParaRP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42% time efficiency improvement </a:t>
            </a:r>
          </a:p>
          <a:p>
            <a:endParaRPr lang="en-US" sz="1600" b="1" u="sng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3C7FD4-6889-4A67-ADA1-DF126B52E1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51" t="4784" r="9762"/>
          <a:stretch/>
        </p:blipFill>
        <p:spPr>
          <a:xfrm>
            <a:off x="652560" y="1268760"/>
            <a:ext cx="4054325" cy="255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8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CCD0EB1-4304-4995-96D5-46B8C8D316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3807" t="5213" r="8226"/>
          <a:stretch/>
        </p:blipFill>
        <p:spPr>
          <a:xfrm>
            <a:off x="623391" y="3536206"/>
            <a:ext cx="4129133" cy="241772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16CCE6-0A00-4E1C-BF8B-EB417FC65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687" y="548580"/>
            <a:ext cx="10424625" cy="648172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Unknown STA Amount Example: general ACW and Recontend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8B627A-97AB-4219-BD69-EC649794B79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0D07E0-69D4-4A1E-80A8-A61B8B198AE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51" t="4784" r="9762"/>
          <a:stretch/>
        </p:blipFill>
        <p:spPr>
          <a:xfrm>
            <a:off x="623392" y="1196752"/>
            <a:ext cx="4051224" cy="23622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0CF4262-93B9-4DF7-A710-DC89EFDF4F57}"/>
              </a:ext>
            </a:extLst>
          </p:cNvPr>
          <p:cNvSpPr txBox="1"/>
          <p:nvPr/>
        </p:nvSpPr>
        <p:spPr>
          <a:xfrm>
            <a:off x="4852692" y="1399547"/>
            <a:ext cx="708681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tx1"/>
                </a:solidFill>
              </a:rPr>
              <a:t>Scenario: </a:t>
            </a:r>
            <a:r>
              <a:rPr lang="en-US" sz="1800" b="1" dirty="0">
                <a:solidFill>
                  <a:schemeClr val="tx1"/>
                </a:solidFill>
              </a:rPr>
              <a:t>250</a:t>
            </a:r>
            <a:r>
              <a:rPr lang="en-US" sz="1800" dirty="0">
                <a:solidFill>
                  <a:schemeClr val="tx1"/>
                </a:solidFill>
              </a:rPr>
              <a:t> STAs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tx1"/>
                </a:solidFill>
              </a:rPr>
              <a:t>This section visualizes the inventory process with and without the Recontend mechanism.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chemeClr val="tx1"/>
                </a:solidFill>
              </a:rPr>
              <a:t>Upper Figure (without Recontend Setting):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AP End criteria:</a:t>
            </a:r>
          </a:p>
          <a:p>
            <a:pPr marL="1090613" lvl="2" indent="-350838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chemeClr val="tx1"/>
                </a:solidFill>
              </a:rPr>
              <a:t>End on N continuous idle TXOPs</a:t>
            </a:r>
            <a:r>
              <a:rPr lang="en-US" sz="1400" dirty="0">
                <a:solidFill>
                  <a:schemeClr val="tx1"/>
                </a:solidFill>
              </a:rPr>
              <a:t>: This can be susceptible to misinterpretation if the channel is idle due to chance rather than a completed inventory.</a:t>
            </a:r>
          </a:p>
          <a:p>
            <a:pPr marL="625475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Total duration: 2007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chemeClr val="tx1"/>
                </a:solidFill>
              </a:rPr>
              <a:t>Lower Figure (With Recontend Setting):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ACW parameters: ACW min​  = </a:t>
            </a:r>
            <a:r>
              <a:rPr lang="en-US" sz="1600" b="1" dirty="0">
                <a:solidFill>
                  <a:schemeClr val="tx1"/>
                </a:solidFill>
              </a:rPr>
              <a:t>7</a:t>
            </a:r>
            <a:r>
              <a:rPr lang="en-US" sz="1600" dirty="0">
                <a:solidFill>
                  <a:schemeClr val="tx1"/>
                </a:solidFill>
              </a:rPr>
              <a:t>, ACW max​  = </a:t>
            </a:r>
            <a:r>
              <a:rPr lang="en-US" sz="1600" b="1" dirty="0">
                <a:solidFill>
                  <a:schemeClr val="tx1"/>
                </a:solidFill>
              </a:rPr>
              <a:t>1023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</a:rPr>
              <a:t>Recontend force STAs reset ACW to </a:t>
            </a:r>
            <a:r>
              <a:rPr lang="en-US" sz="1600" b="1" dirty="0" err="1">
                <a:solidFill>
                  <a:schemeClr val="tx1"/>
                </a:solidFill>
              </a:rPr>
              <a:t>ACWmin</a:t>
            </a:r>
            <a:r>
              <a:rPr lang="en-US" sz="1600" b="1" dirty="0">
                <a:solidFill>
                  <a:schemeClr val="tx1"/>
                </a:solidFill>
              </a:rPr>
              <a:t>, and reset </a:t>
            </a:r>
            <a:r>
              <a:rPr lang="en-US" sz="1600" b="1" dirty="0" err="1">
                <a:solidFill>
                  <a:schemeClr val="tx1"/>
                </a:solidFill>
              </a:rPr>
              <a:t>ABOcounter</a:t>
            </a:r>
            <a:endParaRPr lang="en-US" sz="1600" b="1" dirty="0">
              <a:solidFill>
                <a:schemeClr val="tx1"/>
              </a:solidFill>
            </a:endParaRP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AP End Criteria: </a:t>
            </a:r>
          </a:p>
          <a:p>
            <a:pPr marL="1090613" lvl="2" indent="-350838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</a:rPr>
              <a:t>The AP ends the inventory process when it observes a continuous period of idle slots equal to the </a:t>
            </a:r>
            <a:r>
              <a:rPr lang="en-US" sz="1400" dirty="0" err="1">
                <a:solidFill>
                  <a:schemeClr val="tx1"/>
                </a:solidFill>
              </a:rPr>
              <a:t>ACWmin</a:t>
            </a:r>
            <a:r>
              <a:rPr lang="en-US" sz="1400" dirty="0">
                <a:solidFill>
                  <a:schemeClr val="tx1"/>
                </a:solidFill>
              </a:rPr>
              <a:t>​ value (2 TXOP in this example).</a:t>
            </a:r>
          </a:p>
          <a:p>
            <a:pPr marL="625475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TXOP count: </a:t>
            </a:r>
            <a:r>
              <a:rPr lang="en-US" sz="1600" b="1" dirty="0">
                <a:solidFill>
                  <a:schemeClr val="tx1"/>
                </a:solidFill>
              </a:rPr>
              <a:t>215+2=217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Total slots: 217×5=1085 slots</a:t>
            </a: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Total duration:  1299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  <a:p>
            <a:pPr marL="690563" lvl="1" indent="-350838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35% time efficiency improvement </a:t>
            </a:r>
          </a:p>
          <a:p>
            <a:endParaRPr lang="en-US" sz="1800" b="1" u="sng" dirty="0">
              <a:solidFill>
                <a:schemeClr val="tx1"/>
              </a:solidFill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B268575E-E161-450A-A5CB-5BDFAEE01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9EECEDC-C84D-4F4A-9E01-95B113107D89}"/>
              </a:ext>
            </a:extLst>
          </p:cNvPr>
          <p:cNvCxnSpPr/>
          <p:nvPr/>
        </p:nvCxnSpPr>
        <p:spPr bwMode="auto">
          <a:xfrm flipV="1">
            <a:off x="1847528" y="5711682"/>
            <a:ext cx="0" cy="4614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F9E2CD3-2345-47B2-BDD2-82C95CED1BCA}"/>
              </a:ext>
            </a:extLst>
          </p:cNvPr>
          <p:cNvCxnSpPr/>
          <p:nvPr/>
        </p:nvCxnSpPr>
        <p:spPr bwMode="auto">
          <a:xfrm flipV="1">
            <a:off x="2351584" y="5711682"/>
            <a:ext cx="0" cy="4614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2CEBB5A-71BD-4455-A7CC-2A61E973BC23}"/>
              </a:ext>
            </a:extLst>
          </p:cNvPr>
          <p:cNvCxnSpPr/>
          <p:nvPr/>
        </p:nvCxnSpPr>
        <p:spPr bwMode="auto">
          <a:xfrm flipV="1">
            <a:off x="2927648" y="5711682"/>
            <a:ext cx="0" cy="4614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91AF2F8-034E-4054-AF58-68F8A2F21B00}"/>
              </a:ext>
            </a:extLst>
          </p:cNvPr>
          <p:cNvCxnSpPr/>
          <p:nvPr/>
        </p:nvCxnSpPr>
        <p:spPr bwMode="auto">
          <a:xfrm flipV="1">
            <a:off x="3143672" y="5711682"/>
            <a:ext cx="0" cy="46149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DCE510A-2A37-45F4-AFB9-B7D3DD9AD86E}"/>
              </a:ext>
            </a:extLst>
          </p:cNvPr>
          <p:cNvSpPr txBox="1"/>
          <p:nvPr/>
        </p:nvSpPr>
        <p:spPr>
          <a:xfrm>
            <a:off x="1702155" y="6037883"/>
            <a:ext cx="1512163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</a:rPr>
              <a:t>Recontention</a:t>
            </a:r>
            <a:endParaRPr lang="en-SG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69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84AA7-F025-47C4-9611-707A43546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70" y="617538"/>
            <a:ext cx="10352617" cy="754063"/>
          </a:xfrm>
        </p:spPr>
        <p:txBody>
          <a:bodyPr/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A6080E-D851-440E-867F-6CE0D8517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Evaluate the performance of an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ACW-based random access scheme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network with a single AP and multiple non-AP STAs. The primary performance metric is the total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TXOP/slot count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to achieve a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inventory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Findings: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median TXOP count is minimized when the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ACWmin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ACWmax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are configured to values that closely match the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contending STAs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ACW-based random access scheme is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robust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consistently achieving a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inventory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with general, non-optimized settings.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STA Count: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number of STAs is known, optimizing the ACW range can improve inventory time efficiency as demonstrated in the example (42%).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Unknown STA Count: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number of STAs is unknown, employing the Recontend mechanism can improve inventory time efficiency as demonstrated in the example(35%).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643754-0064-4964-A533-9489C5D86EF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0611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235756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[1] 11-25/1240r0, AMP Channel Access (Rojan Chitrakar)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[2] 11-25/1546r0, AMP Channel Access follow-up (Rojan Chitrakar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122140</TotalTime>
  <Words>1184</Words>
  <Application>Microsoft Office PowerPoint</Application>
  <PresentationFormat>Widescreen</PresentationFormat>
  <Paragraphs>147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Courier New</vt:lpstr>
      <vt:lpstr>Times New Roman</vt:lpstr>
      <vt:lpstr>Wingdings</vt:lpstr>
      <vt:lpstr>Office Theme</vt:lpstr>
      <vt:lpstr>PowerPoint Presentation</vt:lpstr>
      <vt:lpstr>Simulation Configuration  </vt:lpstr>
      <vt:lpstr>Impact of ACW range: [ACWmin, ACWmax]</vt:lpstr>
      <vt:lpstr>Impact of ACW range: [ACWmin, ACWmax]</vt:lpstr>
      <vt:lpstr>Further Optimization: known/unknown STA number</vt:lpstr>
      <vt:lpstr>Known STA Amount Example: general and optimized ACW </vt:lpstr>
      <vt:lpstr>Unknown STA Amount Example: general ACW and Recontend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rojan.chitrakar@huawei.com</dc:creator>
  <cp:keywords/>
  <dc:description/>
  <cp:lastModifiedBy>panqingrui</cp:lastModifiedBy>
  <cp:revision>1451</cp:revision>
  <cp:lastPrinted>2000-03-07T00:55:37Z</cp:lastPrinted>
  <dcterms:created xsi:type="dcterms:W3CDTF">2016-01-17T22:48:36Z</dcterms:created>
  <dcterms:modified xsi:type="dcterms:W3CDTF">2025-09-16T21:14:40Z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