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363" r:id="rId2"/>
    <p:sldId id="2490" r:id="rId3"/>
    <p:sldId id="2507" r:id="rId4"/>
    <p:sldId id="2509" r:id="rId5"/>
    <p:sldId id="2499" r:id="rId6"/>
    <p:sldId id="2511" r:id="rId7"/>
    <p:sldId id="2510" r:id="rId8"/>
    <p:sldId id="2512" r:id="rId9"/>
    <p:sldId id="2460" r:id="rId10"/>
  </p:sldIdLst>
  <p:sldSz cx="12192000" cy="6858000"/>
  <p:notesSz cx="6858000" cy="92376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Rolfe" initials="BR" lastIdx="1" clrIdx="0"/>
  <p:cmAuthor id="2" name="Rojan Chitrakar" initials="RC" lastIdx="5" clrIdx="1">
    <p:extLst>
      <p:ext uri="{19B8F6BF-5375-455C-9EA6-DF929625EA0E}">
        <p15:presenceInfo xmlns:p15="http://schemas.microsoft.com/office/powerpoint/2012/main" userId="S-1-5-21-147214757-305610072-1517763936-96592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B8B"/>
    <a:srgbClr val="0000FF"/>
    <a:srgbClr val="FAEE98"/>
    <a:srgbClr val="C3EC8F"/>
    <a:srgbClr val="EAEC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02" autoAdjust="0"/>
    <p:restoredTop sz="93801" autoAdjust="0"/>
  </p:normalViewPr>
  <p:slideViewPr>
    <p:cSldViewPr>
      <p:cViewPr varScale="1">
        <p:scale>
          <a:sx n="58" d="100"/>
          <a:sy n="58" d="100"/>
        </p:scale>
        <p:origin x="936" y="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4371" y="41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>
            <a:extLst>
              <a:ext uri="{FF2B5EF4-FFF2-40B4-BE49-F238E27FC236}">
                <a16:creationId xmlns:a16="http://schemas.microsoft.com/office/drawing/2014/main" id="{1FAD8B0C-1BCA-4B4B-86AE-C63712745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5" name="AutoShape 2">
            <a:extLst>
              <a:ext uri="{FF2B5EF4-FFF2-40B4-BE49-F238E27FC236}">
                <a16:creationId xmlns:a16="http://schemas.microsoft.com/office/drawing/2014/main" id="{B58C36BB-FB5B-4752-861B-050CB2D21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6" name="AutoShape 3">
            <a:extLst>
              <a:ext uri="{FF2B5EF4-FFF2-40B4-BE49-F238E27FC236}">
                <a16:creationId xmlns:a16="http://schemas.microsoft.com/office/drawing/2014/main" id="{849DF383-6460-403D-AF77-5FFF96D9E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7" name="AutoShape 4">
            <a:extLst>
              <a:ext uri="{FF2B5EF4-FFF2-40B4-BE49-F238E27FC236}">
                <a16:creationId xmlns:a16="http://schemas.microsoft.com/office/drawing/2014/main" id="{9E279C52-D4F4-4280-B302-F741933E0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8" name="AutoShape 5">
            <a:extLst>
              <a:ext uri="{FF2B5EF4-FFF2-40B4-BE49-F238E27FC236}">
                <a16:creationId xmlns:a16="http://schemas.microsoft.com/office/drawing/2014/main" id="{798152AC-16A6-47DC-A055-B74C14C5EC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9" name="Text Box 6">
            <a:extLst>
              <a:ext uri="{FF2B5EF4-FFF2-40B4-BE49-F238E27FC236}">
                <a16:creationId xmlns:a16="http://schemas.microsoft.com/office/drawing/2014/main" id="{7B12017D-B53A-4443-ACCE-293205F1A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95250"/>
            <a:ext cx="27844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7FBA8C1C-E32A-4F14-9D1F-D7601E734A7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46113" y="85725"/>
            <a:ext cx="2700337" cy="211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b="1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07/12/10</a:t>
            </a:r>
          </a:p>
        </p:txBody>
      </p:sp>
      <p:sp>
        <p:nvSpPr>
          <p:cNvPr id="3081" name="Rectangle 8">
            <a:extLst>
              <a:ext uri="{FF2B5EF4-FFF2-40B4-BE49-F238E27FC236}">
                <a16:creationId xmlns:a16="http://schemas.microsoft.com/office/drawing/2014/main" id="{E122C960-2A54-40F5-A908-87971E0C7034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66713" y="698500"/>
            <a:ext cx="6121400" cy="34432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1234A300-5485-429F-944B-554FF57137B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87850"/>
            <a:ext cx="5021263" cy="4148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3083" name="Text Box 10">
            <a:extLst>
              <a:ext uri="{FF2B5EF4-FFF2-40B4-BE49-F238E27FC236}">
                <a16:creationId xmlns:a16="http://schemas.microsoft.com/office/drawing/2014/main" id="{1C68885A-041B-4C0A-8E83-F16A43DC57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25" y="8942388"/>
            <a:ext cx="2482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41E70119-92F6-4621-AC57-B463517937D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2901950" y="8942388"/>
            <a:ext cx="784225" cy="730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5613" name="Rectangle 12">
            <a:extLst>
              <a:ext uri="{FF2B5EF4-FFF2-40B4-BE49-F238E27FC236}">
                <a16:creationId xmlns:a16="http://schemas.microsoft.com/office/drawing/2014/main" id="{A90C13E1-E327-4B98-B22B-780D71105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3" y="8942388"/>
            <a:ext cx="2255837" cy="1825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altLang="en-US" dirty="0">
                <a:solidFill>
                  <a:srgbClr val="000000"/>
                </a:solidFill>
              </a:rPr>
              <a:t>Tentative agenda Full WG</a:t>
            </a:r>
          </a:p>
        </p:txBody>
      </p:sp>
      <p:sp>
        <p:nvSpPr>
          <p:cNvPr id="3086" name="Line 13">
            <a:extLst>
              <a:ext uri="{FF2B5EF4-FFF2-40B4-BE49-F238E27FC236}">
                <a16:creationId xmlns:a16="http://schemas.microsoft.com/office/drawing/2014/main" id="{4458E013-756C-4026-9A0C-ED693EE20CB3}"/>
              </a:ext>
            </a:extLst>
          </p:cNvPr>
          <p:cNvSpPr>
            <a:spLocks noChangeShapeType="1"/>
          </p:cNvSpPr>
          <p:nvPr/>
        </p:nvSpPr>
        <p:spPr bwMode="auto">
          <a:xfrm>
            <a:off x="736600" y="8940800"/>
            <a:ext cx="5405438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087" name="Line 14">
            <a:extLst>
              <a:ext uri="{FF2B5EF4-FFF2-40B4-BE49-F238E27FC236}">
                <a16:creationId xmlns:a16="http://schemas.microsoft.com/office/drawing/2014/main" id="{A892DDF2-531F-4C1A-BB8E-FDD3F71D989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1988" y="295275"/>
            <a:ext cx="5554662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4FDF47AF-7F27-47A2-AC95-1B734D852285}"/>
              </a:ext>
            </a:extLst>
          </p:cNvPr>
          <p:cNvSpPr>
            <a:spLocks noGrp="1" noChangeArrowheads="1"/>
          </p:cNvSpPr>
          <p:nvPr>
            <p:ph type="dt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ea typeface="Arial Unicode MS" pitchFamily="34" charset="-128"/>
              </a:rPr>
              <a:t>07/12/10</a:t>
            </a:r>
          </a:p>
        </p:txBody>
      </p:sp>
      <p:sp>
        <p:nvSpPr>
          <p:cNvPr id="5123" name="Rectangle 11">
            <a:extLst>
              <a:ext uri="{FF2B5EF4-FFF2-40B4-BE49-F238E27FC236}">
                <a16:creationId xmlns:a16="http://schemas.microsoft.com/office/drawing/2014/main" id="{E7A312FD-48BA-4567-B1F3-7520CA98CA1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Page </a:t>
            </a:r>
            <a:fld id="{2A02BA22-F607-40B6-B650-89B025089CA0}" type="slidenum">
              <a:rPr lang="en-US" altLang="en-US" sz="2400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2400" dirty="0"/>
          </a:p>
        </p:txBody>
      </p:sp>
      <p:sp>
        <p:nvSpPr>
          <p:cNvPr id="5124" name="Text Box 1">
            <a:extLst>
              <a:ext uri="{FF2B5EF4-FFF2-40B4-BE49-F238E27FC236}">
                <a16:creationId xmlns:a16="http://schemas.microsoft.com/office/drawing/2014/main" id="{C0042731-F3F6-4A64-81A0-A6EDF2F79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113" y="96838"/>
            <a:ext cx="27082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/>
              <a:t>Jul 12, 2010</a:t>
            </a:r>
          </a:p>
        </p:txBody>
      </p:sp>
      <p:sp>
        <p:nvSpPr>
          <p:cNvPr id="5125" name="Text Box 2">
            <a:extLst>
              <a:ext uri="{FF2B5EF4-FFF2-40B4-BE49-F238E27FC236}">
                <a16:creationId xmlns:a16="http://schemas.microsoft.com/office/drawing/2014/main" id="{15A48728-99FA-4FFC-99DB-2BCCC7484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1950" y="8942388"/>
            <a:ext cx="7921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dirty="0"/>
              <a:t>Page </a:t>
            </a:r>
            <a:fld id="{B08E7645-705B-4ADD-B5B6-F7EFEFDE2AD9}" type="slidenum">
              <a:rPr lang="en-US" altLang="en-US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dirty="0"/>
          </a:p>
        </p:txBody>
      </p:sp>
      <p:sp>
        <p:nvSpPr>
          <p:cNvPr id="5126" name="Text Box 3">
            <a:extLst>
              <a:ext uri="{FF2B5EF4-FFF2-40B4-BE49-F238E27FC236}">
                <a16:creationId xmlns:a16="http://schemas.microsoft.com/office/drawing/2014/main" id="{40B3C9E2-901C-4E2D-9196-A5D26B9606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5125" y="698500"/>
            <a:ext cx="6132513" cy="3451225"/>
          </a:xfrm>
          <a:solidFill>
            <a:srgbClr val="FFFFFF"/>
          </a:solidFill>
          <a:ln/>
        </p:spPr>
      </p:sp>
      <p:sp>
        <p:nvSpPr>
          <p:cNvPr id="5127" name="Text Box 4">
            <a:extLst>
              <a:ext uri="{FF2B5EF4-FFF2-40B4-BE49-F238E27FC236}">
                <a16:creationId xmlns:a16="http://schemas.microsoft.com/office/drawing/2014/main" id="{9444E41B-0F32-4A16-9E20-D6DFD1D90F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87850"/>
            <a:ext cx="5022850" cy="4149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07/12/10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42809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lang="en-US" altLang="zh-CN" sz="1200" dirty="0">
                <a:solidFill>
                  <a:schemeClr val="tx1"/>
                </a:solidFill>
              </a:rPr>
              <a:t>ACW of STA starts at </a:t>
            </a:r>
            <a:r>
              <a:rPr lang="en-US" altLang="zh-CN" sz="1200" dirty="0" err="1">
                <a:solidFill>
                  <a:schemeClr val="tx1"/>
                </a:solidFill>
              </a:rPr>
              <a:t>ACWmin</a:t>
            </a:r>
            <a:r>
              <a:rPr lang="en-US" altLang="zh-CN" sz="1200" dirty="0">
                <a:solidFill>
                  <a:schemeClr val="tx1"/>
                </a:solidFill>
              </a:rPr>
              <a:t>, in case of unsuccessful transmission, ACW is updated to </a:t>
            </a:r>
            <a:r>
              <a:rPr lang="en-US" altLang="zh-CN" sz="1200" b="1" dirty="0">
                <a:solidFill>
                  <a:schemeClr val="tx1"/>
                </a:solidFill>
              </a:rPr>
              <a:t>ACW*2+1</a:t>
            </a:r>
            <a:r>
              <a:rPr lang="en-US" altLang="zh-CN" sz="1200" dirty="0">
                <a:solidFill>
                  <a:schemeClr val="tx1"/>
                </a:solidFill>
              </a:rPr>
              <a:t>, until it reaches </a:t>
            </a:r>
            <a:r>
              <a:rPr lang="en-US" altLang="zh-CN" sz="1200" dirty="0" err="1">
                <a:solidFill>
                  <a:schemeClr val="tx1"/>
                </a:solidFill>
              </a:rPr>
              <a:t>ACWmax</a:t>
            </a:r>
            <a:r>
              <a:rPr lang="en-US" altLang="zh-CN" sz="1200" dirty="0">
                <a:solidFill>
                  <a:schemeClr val="tx1"/>
                </a:solidFill>
              </a:rPr>
              <a:t>. </a:t>
            </a:r>
            <a:endParaRPr lang="en-US" altLang="en-US" sz="12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07/12/10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372613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07/12/10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964757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07/12/10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933556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07/12/10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62573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CDECFD97-FF53-4387-BAF0-F12D463EB1E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AA2C270-03FA-43C7-AEFB-067184F3C062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8735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3865CD11-6439-4324-AFE9-E89B987C693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D27314-9434-4B6F-80C2-AAC402118CD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828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F17094D-F91B-41DB-9A16-A7218645C9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3D266AC6-DD33-448D-B445-2628016ADA7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47991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371601"/>
            <a:ext cx="5073651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9651" y="1371601"/>
            <a:ext cx="5075767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F60F77CD-DD4D-4F42-85AE-C07B6997D23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F551F72-38F2-479C-990C-DF0D2C0B1F2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146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4906BD87-6C63-4BAE-BB78-2E037CDA80C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7143AE2-8961-49C4-80E3-5346A3EB4C4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8997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77CDBA8A-BE42-43E1-A3A6-A4B661E728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49DFBF5E-CB2C-45B5-BBB9-429FD974229E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13254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DDB69A1-11BC-41B0-8884-BE90EB60263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xfrm>
            <a:off x="5659967" y="6538914"/>
            <a:ext cx="872067" cy="382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</a:t>
            </a:r>
            <a:fld id="{0F04E8E9-279B-42CA-B6E8-61A287E0027B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14343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1E37D6BB-C57E-46F3-9463-6F29DC2C04C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771F862-3EEA-4803-88C2-BE8D6DB460BF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3044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8AF5D4AB-E353-4EAB-9E5C-B82B00CB7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12234"/>
            <a:ext cx="5283200" cy="18466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spAutoFit/>
          </a:bodyPr>
          <a:lstStyle>
            <a:lvl1pPr marL="342900" indent="-34290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42875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18859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3431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28003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2575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indent="0" algn="r" eaLnBrk="1" hangingPunct="1">
              <a:buSzPct val="100000"/>
              <a:defRPr/>
            </a:pPr>
            <a:r>
              <a:rPr lang="en-GB" altLang="en-US" sz="1200" b="1" dirty="0">
                <a:solidFill>
                  <a:schemeClr val="tx1"/>
                </a:solidFill>
              </a:rPr>
              <a:t>doc.: IEEE 802.11-25/xxxxr0</a:t>
            </a:r>
          </a:p>
        </p:txBody>
      </p:sp>
      <p:sp>
        <p:nvSpPr>
          <p:cNvPr id="1027" name="Line 2">
            <a:extLst>
              <a:ext uri="{FF2B5EF4-FFF2-40B4-BE49-F238E27FC236}">
                <a16:creationId xmlns:a16="http://schemas.microsoft.com/office/drawing/2014/main" id="{132CA22D-276C-45C8-B677-E5BCA761A59E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dirty="0"/>
          </a:p>
        </p:txBody>
      </p:sp>
      <p:sp>
        <p:nvSpPr>
          <p:cNvPr id="1028" name="Line 4">
            <a:extLst>
              <a:ext uri="{FF2B5EF4-FFF2-40B4-BE49-F238E27FC236}">
                <a16:creationId xmlns:a16="http://schemas.microsoft.com/office/drawing/2014/main" id="{831B6CFB-2FA6-4CFA-9B69-4004A92F5FEE}"/>
              </a:ext>
            </a:extLst>
          </p:cNvPr>
          <p:cNvSpPr>
            <a:spLocks noChangeShapeType="1"/>
          </p:cNvSpPr>
          <p:nvPr/>
        </p:nvSpPr>
        <p:spPr bwMode="auto">
          <a:xfrm>
            <a:off x="941917" y="6477000"/>
            <a:ext cx="1043728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dirty="0"/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7274DC08-9B8C-464E-97F8-9AF419E7B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04800"/>
            <a:ext cx="2336800" cy="2794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>
              <a:buSzPct val="100000"/>
              <a:defRPr/>
            </a:pPr>
            <a:r>
              <a:rPr lang="en-GB" sz="1200" dirty="0"/>
              <a:t>Sep 2025</a:t>
            </a:r>
          </a:p>
        </p:txBody>
      </p:sp>
      <p:sp>
        <p:nvSpPr>
          <p:cNvPr id="1030" name="Text Box 6">
            <a:extLst>
              <a:ext uri="{FF2B5EF4-FFF2-40B4-BE49-F238E27FC236}">
                <a16:creationId xmlns:a16="http://schemas.microsoft.com/office/drawing/2014/main" id="{5C9A48D8-B217-4A04-8A4A-17E7990FB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4734" y="6478588"/>
            <a:ext cx="4995333" cy="2794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r" eaLnBrk="1" hangingPunct="1">
              <a:spcBef>
                <a:spcPts val="750"/>
              </a:spcBef>
              <a:buSzPct val="100000"/>
              <a:defRPr/>
            </a:pPr>
            <a:r>
              <a:rPr lang="en-US" altLang="zh-CN" sz="1200" dirty="0" err="1"/>
              <a:t>Qingrui</a:t>
            </a:r>
            <a:r>
              <a:rPr lang="en-US" altLang="zh-CN" sz="1200" dirty="0"/>
              <a:t> Pan </a:t>
            </a:r>
            <a:r>
              <a:rPr lang="en-SG" sz="1200" dirty="0"/>
              <a:t>(Huawei</a:t>
            </a:r>
            <a:r>
              <a:rPr lang="zh-CN" altLang="en-US" sz="1200" dirty="0"/>
              <a:t>）</a:t>
            </a:r>
            <a:endParaRPr lang="en-GB" sz="1200" dirty="0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5D51B55C-069B-4D75-9B4D-246CDA0627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07436" y="685801"/>
            <a:ext cx="10352617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title text format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5CF464D6-905A-4259-BFB1-449C29AED4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23970" y="1371601"/>
            <a:ext cx="10352617" cy="486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outline text format</a:t>
            </a:r>
          </a:p>
          <a:p>
            <a:pPr lvl="1"/>
            <a:r>
              <a:rPr lang="en-GB" altLang="en-US" dirty="0"/>
              <a:t>Second Outline Level</a:t>
            </a:r>
          </a:p>
          <a:p>
            <a:pPr lvl="2"/>
            <a:r>
              <a:rPr lang="en-GB" altLang="en-US" dirty="0"/>
              <a:t>Third Outline Level</a:t>
            </a:r>
          </a:p>
          <a:p>
            <a:pPr lvl="3"/>
            <a:r>
              <a:rPr lang="en-GB" altLang="en-US" dirty="0"/>
              <a:t>Fourth Outline Level</a:t>
            </a:r>
          </a:p>
          <a:p>
            <a:pPr lvl="4"/>
            <a:r>
              <a:rPr lang="en-GB" altLang="en-US" dirty="0"/>
              <a:t>Fifth Outline Level</a:t>
            </a:r>
          </a:p>
          <a:p>
            <a:pPr lvl="4"/>
            <a:r>
              <a:rPr lang="en-GB" altLang="en-US" dirty="0"/>
              <a:t>Sixth Outline Level</a:t>
            </a:r>
          </a:p>
          <a:p>
            <a:pPr lvl="4"/>
            <a:r>
              <a:rPr lang="en-GB" altLang="en-US" dirty="0"/>
              <a:t>Seventh Outline Level</a:t>
            </a:r>
          </a:p>
          <a:p>
            <a:pPr lvl="4"/>
            <a:r>
              <a:rPr lang="en-GB" altLang="en-US" dirty="0"/>
              <a:t>Eighth Outline Level</a:t>
            </a:r>
          </a:p>
          <a:p>
            <a:pPr lvl="4"/>
            <a:r>
              <a:rPr lang="en-GB" altLang="en-US" dirty="0"/>
              <a:t>Ninth Outline Level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0B2EF45E-69B5-4D61-ACC6-817BA12ACDB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5615518" y="6554788"/>
            <a:ext cx="874183" cy="239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945B3CD-E11D-4C08-80C1-5F9C37B0203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7" r:id="rId7"/>
    <p:sldLayoutId id="2147483824" r:id="rId8"/>
  </p:sldLayoutIdLst>
  <p:hf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64AAF1A-2CBC-4960-9362-D10130ACC9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953606"/>
              </p:ext>
            </p:extLst>
          </p:nvPr>
        </p:nvGraphicFramePr>
        <p:xfrm>
          <a:off x="767408" y="2687451"/>
          <a:ext cx="10441160" cy="1676400"/>
        </p:xfrm>
        <a:graphic>
          <a:graphicData uri="http://schemas.openxmlformats.org/drawingml/2006/table">
            <a:tbl>
              <a:tblPr firstRow="1" bandRow="1"/>
              <a:tblGrid>
                <a:gridCol w="2734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6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9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112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lang="en-US" altLang="zh-CN" sz="1600" dirty="0" err="1">
                          <a:solidFill>
                            <a:schemeClr val="tx1"/>
                          </a:solidFill>
                        </a:rPr>
                        <a:t>Qingrui</a:t>
                      </a:r>
                      <a:r>
                        <a:rPr lang="en-US" altLang="zh-CN" sz="1600" dirty="0">
                          <a:solidFill>
                            <a:schemeClr val="tx1"/>
                          </a:solidFill>
                        </a:rPr>
                        <a:t> Pan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panqingrui@h-partners.com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Rojan Chitrakar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5697882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Lei Huang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Ian Bajaj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446511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1F84DA3A-0E09-4ACE-B694-6777AFD069BA}"/>
              </a:ext>
            </a:extLst>
          </p:cNvPr>
          <p:cNvSpPr txBox="1">
            <a:spLocks/>
          </p:cNvSpPr>
          <p:nvPr/>
        </p:nvSpPr>
        <p:spPr bwMode="auto">
          <a:xfrm>
            <a:off x="695400" y="615636"/>
            <a:ext cx="10801200" cy="129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lvl="0" defTabSz="914400">
              <a:defRPr/>
            </a:pPr>
            <a:r>
              <a:rPr kumimoji="0" lang="en-US" altLang="zh-CN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AMP Random Access Simulation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CEB2F4D-5A9A-4FB8-877B-EDFC80EDE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552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 defTabSz="457200"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Date: 13 September 2025</a:t>
            </a:r>
            <a:endParaRPr lang="en-US" sz="2000" b="0" dirty="0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CD2E734-CEB3-41BD-BFBA-2564AA41F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Simulation Configuration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B62069-2B87-472D-923E-3976374E8929}"/>
              </a:ext>
            </a:extLst>
          </p:cNvPr>
          <p:cNvSpPr txBox="1"/>
          <p:nvPr/>
        </p:nvSpPr>
        <p:spPr>
          <a:xfrm>
            <a:off x="385371" y="1329739"/>
            <a:ext cx="11596746" cy="47336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b="1" dirty="0">
                <a:solidFill>
                  <a:schemeClr val="tx1"/>
                </a:solidFill>
                <a:ea typeface="ＭＳ Ｐゴシック"/>
                <a:cs typeface="Times New Roman" panose="02020603050405020304" pitchFamily="18" charset="0"/>
              </a:rPr>
              <a:t>Network Topology: Single AMP AP </a:t>
            </a:r>
            <a:r>
              <a:rPr lang="en-US" sz="2000" dirty="0">
                <a:solidFill>
                  <a:schemeClr val="tx1"/>
                </a:solidFill>
                <a:ea typeface="ＭＳ Ｐゴシック"/>
                <a:cs typeface="Times New Roman" panose="02020603050405020304" pitchFamily="18" charset="0"/>
              </a:rPr>
              <a:t>with </a:t>
            </a:r>
            <a:r>
              <a:rPr lang="en-US" sz="2000" b="1" dirty="0">
                <a:solidFill>
                  <a:schemeClr val="tx1"/>
                </a:solidFill>
                <a:ea typeface="ＭＳ Ｐゴシック"/>
                <a:cs typeface="Times New Roman" panose="02020603050405020304" pitchFamily="18" charset="0"/>
              </a:rPr>
              <a:t>multiple</a:t>
            </a:r>
            <a:r>
              <a:rPr lang="en-US" sz="2000" dirty="0">
                <a:solidFill>
                  <a:schemeClr val="tx1"/>
                </a:solidFill>
                <a:ea typeface="ＭＳ Ｐゴシック"/>
                <a:cs typeface="Times New Roman" panose="02020603050405020304" pitchFamily="18" charset="0"/>
              </a:rPr>
              <a:t> non-AP AMP </a:t>
            </a:r>
            <a:r>
              <a:rPr lang="en-US" sz="2000" b="1" dirty="0">
                <a:solidFill>
                  <a:schemeClr val="tx1"/>
                </a:solidFill>
                <a:ea typeface="ＭＳ Ｐゴシック"/>
                <a:cs typeface="Times New Roman" panose="02020603050405020304" pitchFamily="18" charset="0"/>
              </a:rPr>
              <a:t>STAs</a:t>
            </a:r>
            <a:r>
              <a:rPr lang="en-US" sz="2000" dirty="0">
                <a:solidFill>
                  <a:schemeClr val="tx1"/>
                </a:solidFill>
                <a:ea typeface="ＭＳ Ｐゴシック"/>
                <a:cs typeface="Times New Roman" panose="02020603050405020304" pitchFamily="18" charset="0"/>
              </a:rPr>
              <a:t> in the deployment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b="1" dirty="0">
                <a:solidFill>
                  <a:schemeClr val="tx1"/>
                </a:solidFill>
                <a:ea typeface="ＭＳ Ｐゴシック"/>
                <a:cs typeface="Times New Roman" panose="02020603050405020304" pitchFamily="18" charset="0"/>
              </a:rPr>
              <a:t>Performance Metric: </a:t>
            </a:r>
            <a:r>
              <a:rPr lang="en-US" sz="2000" dirty="0">
                <a:solidFill>
                  <a:schemeClr val="tx1"/>
                </a:solidFill>
                <a:ea typeface="ＭＳ Ｐゴシック"/>
                <a:cs typeface="Times New Roman" panose="02020603050405020304" pitchFamily="18" charset="0"/>
              </a:rPr>
              <a:t>Total TXOP/slot count for </a:t>
            </a:r>
            <a:r>
              <a:rPr lang="en-US" sz="2000" b="1" dirty="0">
                <a:solidFill>
                  <a:schemeClr val="tx1"/>
                </a:solidFill>
                <a:ea typeface="ＭＳ Ｐゴシック"/>
                <a:cs typeface="Times New Roman" panose="02020603050405020304" pitchFamily="18" charset="0"/>
              </a:rPr>
              <a:t>100% inventory </a:t>
            </a:r>
            <a:r>
              <a:rPr lang="en-US" sz="2000" dirty="0">
                <a:solidFill>
                  <a:schemeClr val="tx1"/>
                </a:solidFill>
                <a:ea typeface="ＭＳ Ｐゴシック"/>
                <a:cs typeface="Times New Roman" panose="02020603050405020304" pitchFamily="18" charset="0"/>
              </a:rPr>
              <a:t>using the slotted random access mechanism presented in [2].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b="1" dirty="0">
                <a:solidFill>
                  <a:schemeClr val="tx1"/>
                </a:solidFill>
                <a:ea typeface="ＭＳ Ｐゴシック"/>
                <a:cs typeface="Times New Roman" panose="02020603050405020304" pitchFamily="18" charset="0"/>
              </a:rPr>
              <a:t>Configuration Parameters: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ea typeface="ＭＳ Ｐゴシック"/>
                <a:cs typeface="Times New Roman" panose="02020603050405020304" pitchFamily="18" charset="0"/>
              </a:rPr>
              <a:t>Downlink (DL) Data Rate: 250 kbps; Uplink (UL) Data Rate: 250 kbps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ea typeface="ＭＳ Ｐゴシック"/>
                <a:cs typeface="Times New Roman" panose="02020603050405020304" pitchFamily="18" charset="0"/>
              </a:rPr>
              <a:t>TXOP Limit: 3 </a:t>
            </a:r>
            <a:r>
              <a:rPr lang="en-US" sz="1800" dirty="0" err="1">
                <a:solidFill>
                  <a:schemeClr val="tx1"/>
                </a:solidFill>
                <a:ea typeface="ＭＳ Ｐゴシック"/>
                <a:cs typeface="Times New Roman" panose="02020603050405020304" pitchFamily="18" charset="0"/>
              </a:rPr>
              <a:t>ms</a:t>
            </a:r>
            <a:r>
              <a:rPr lang="en-US" sz="1800" dirty="0">
                <a:solidFill>
                  <a:schemeClr val="tx1"/>
                </a:solidFill>
                <a:ea typeface="ＭＳ Ｐゴシック"/>
                <a:cs typeface="Times New Roman" panose="02020603050405020304" pitchFamily="18" charset="0"/>
              </a:rPr>
              <a:t>; Slots per TXOP: 5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ea typeface="ＭＳ Ｐゴシック"/>
                <a:cs typeface="Times New Roman" panose="02020603050405020304" pitchFamily="18" charset="0"/>
              </a:rPr>
              <a:t>Number of non-AP AMP STAs: 10, 50, 150, 250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ea typeface="ＭＳ Ｐゴシック"/>
                <a:cs typeface="Times New Roman" panose="02020603050405020304" pitchFamily="18" charset="0"/>
              </a:rPr>
              <a:t>AMP Trigger (excluding preamble): 80 bits (320 µs)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ea typeface="ＭＳ Ｐゴシック"/>
                <a:cs typeface="Times New Roman" panose="02020603050405020304" pitchFamily="18" charset="0"/>
              </a:rPr>
              <a:t>AMP Response (excluding preamble): 80 bits (320 µs)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ea typeface="ＭＳ Ｐゴシック"/>
                <a:cs typeface="Times New Roman" panose="02020603050405020304" pitchFamily="18" charset="0"/>
              </a:rPr>
              <a:t>Slot Duration: The duration of an AMP Response(352 µs) plus a Guard interval of 20 µs.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ea typeface="ＭＳ Ｐゴシック"/>
                <a:cs typeface="Times New Roman" panose="02020603050405020304" pitchFamily="18" charset="0"/>
              </a:rPr>
              <a:t>Effect of clock drift (i.e., inter-slot collision) is not considered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ea typeface="ＭＳ Ｐゴシック"/>
                <a:cs typeface="Times New Roman" panose="02020603050405020304" pitchFamily="18" charset="0"/>
              </a:rPr>
              <a:t>Fixed time gap of 3ms between two consecutive TXOPs.</a:t>
            </a:r>
          </a:p>
        </p:txBody>
      </p:sp>
    </p:spTree>
    <p:extLst>
      <p:ext uri="{BB962C8B-B14F-4D97-AF65-F5344CB8AC3E}">
        <p14:creationId xmlns:p14="http://schemas.microsoft.com/office/powerpoint/2010/main" val="3086210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4F74E-7266-44D0-9D2D-7051031C7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432" y="609248"/>
            <a:ext cx="10352617" cy="754063"/>
          </a:xfrm>
        </p:spPr>
        <p:txBody>
          <a:bodyPr/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Impact of ACW range: [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ACWmin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ACWmax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30AB456-FFF3-40F9-AD62-C4788C21D931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85247507"/>
              </p:ext>
            </p:extLst>
          </p:nvPr>
        </p:nvGraphicFramePr>
        <p:xfrm>
          <a:off x="562872" y="4271016"/>
          <a:ext cx="4584008" cy="203291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04777">
                  <a:extLst>
                    <a:ext uri="{9D8B030D-6E8A-4147-A177-3AD203B41FA5}">
                      <a16:colId xmlns:a16="http://schemas.microsoft.com/office/drawing/2014/main" val="784092386"/>
                    </a:ext>
                  </a:extLst>
                </a:gridCol>
                <a:gridCol w="3179231">
                  <a:extLst>
                    <a:ext uri="{9D8B030D-6E8A-4147-A177-3AD203B41FA5}">
                      <a16:colId xmlns:a16="http://schemas.microsoft.com/office/drawing/2014/main" val="249276183"/>
                    </a:ext>
                  </a:extLst>
                </a:gridCol>
              </a:tblGrid>
              <a:tr h="288279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/>
                        <a:t>Component</a:t>
                      </a:r>
                    </a:p>
                  </a:txBody>
                  <a:tcPr marL="44816" marR="44816" marT="22408" marB="2240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dirty="0"/>
                        <a:t>Statistical Meaning</a:t>
                      </a:r>
                    </a:p>
                  </a:txBody>
                  <a:tcPr marL="44816" marR="44816" marT="22408" marB="2240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644897"/>
                  </a:ext>
                </a:extLst>
              </a:tr>
              <a:tr h="260746">
                <a:tc>
                  <a:txBody>
                    <a:bodyPr/>
                    <a:lstStyle/>
                    <a:p>
                      <a:r>
                        <a:rPr lang="en-US" sz="1400" b="1" dirty="0"/>
                        <a:t>Middle Line</a:t>
                      </a:r>
                      <a:endParaRPr lang="en-US" sz="1400" dirty="0"/>
                    </a:p>
                  </a:txBody>
                  <a:tcPr marL="44816" marR="44816" marT="22408" marB="22408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Median (50th percentile)</a:t>
                      </a:r>
                    </a:p>
                  </a:txBody>
                  <a:tcPr marL="44816" marR="44816" marT="22408" marB="22408" anchor="ctr"/>
                </a:tc>
                <a:extLst>
                  <a:ext uri="{0D108BD9-81ED-4DB2-BD59-A6C34878D82A}">
                    <a16:rowId xmlns:a16="http://schemas.microsoft.com/office/drawing/2014/main" val="3257699406"/>
                  </a:ext>
                </a:extLst>
              </a:tr>
              <a:tr h="481010">
                <a:tc>
                  <a:txBody>
                    <a:bodyPr/>
                    <a:lstStyle/>
                    <a:p>
                      <a:r>
                        <a:rPr lang="en-US" sz="1400" b="1"/>
                        <a:t>Box Height</a:t>
                      </a:r>
                      <a:endParaRPr lang="en-US" sz="1400"/>
                    </a:p>
                  </a:txBody>
                  <a:tcPr marL="44816" marR="44816" marT="22408" marB="22408" anchor="ctr"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Interquartile Range (IQR = Q</a:t>
                      </a:r>
                      <a:r>
                        <a:rPr lang="fr-FR" sz="1400" dirty="0">
                          <a:effectLst/>
                        </a:rPr>
                        <a:t>3</a:t>
                      </a:r>
                      <a:r>
                        <a:rPr lang="fr-FR" sz="1400" dirty="0"/>
                        <a:t>​−Q</a:t>
                      </a:r>
                      <a:r>
                        <a:rPr lang="fr-FR" sz="1400" dirty="0">
                          <a:effectLst/>
                        </a:rPr>
                        <a:t>1</a:t>
                      </a:r>
                      <a:r>
                        <a:rPr lang="fr-FR" sz="1400" dirty="0"/>
                        <a:t>​)</a:t>
                      </a:r>
                    </a:p>
                  </a:txBody>
                  <a:tcPr marL="44816" marR="44816" marT="22408" marB="22408" anchor="ctr"/>
                </a:tc>
                <a:extLst>
                  <a:ext uri="{0D108BD9-81ED-4DB2-BD59-A6C34878D82A}">
                    <a16:rowId xmlns:a16="http://schemas.microsoft.com/office/drawing/2014/main" val="1087695450"/>
                  </a:ext>
                </a:extLst>
              </a:tr>
              <a:tr h="260746">
                <a:tc>
                  <a:txBody>
                    <a:bodyPr/>
                    <a:lstStyle/>
                    <a:p>
                      <a:r>
                        <a:rPr lang="en-US" sz="1400" b="1"/>
                        <a:t>Top of Box</a:t>
                      </a:r>
                      <a:endParaRPr lang="en-US" sz="1400"/>
                    </a:p>
                  </a:txBody>
                  <a:tcPr marL="44816" marR="44816" marT="22408" marB="22408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Third Quartile (Q</a:t>
                      </a:r>
                      <a:r>
                        <a:rPr lang="en-US" sz="1400" dirty="0">
                          <a:effectLst/>
                        </a:rPr>
                        <a:t>3</a:t>
                      </a:r>
                      <a:r>
                        <a:rPr lang="en-US" sz="1400" dirty="0"/>
                        <a:t>​)</a:t>
                      </a:r>
                    </a:p>
                  </a:txBody>
                  <a:tcPr marL="44816" marR="44816" marT="22408" marB="22408" anchor="ctr"/>
                </a:tc>
                <a:extLst>
                  <a:ext uri="{0D108BD9-81ED-4DB2-BD59-A6C34878D82A}">
                    <a16:rowId xmlns:a16="http://schemas.microsoft.com/office/drawing/2014/main" val="4182891561"/>
                  </a:ext>
                </a:extLst>
              </a:tr>
              <a:tr h="481010">
                <a:tc>
                  <a:txBody>
                    <a:bodyPr/>
                    <a:lstStyle/>
                    <a:p>
                      <a:r>
                        <a:rPr lang="en-US" sz="1400" b="1"/>
                        <a:t>Bottom of Box</a:t>
                      </a:r>
                      <a:endParaRPr lang="en-US" sz="1400"/>
                    </a:p>
                  </a:txBody>
                  <a:tcPr marL="44816" marR="44816" marT="22408" marB="22408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First Quartile (Q</a:t>
                      </a:r>
                      <a:r>
                        <a:rPr lang="en-US" sz="1400" dirty="0">
                          <a:effectLst/>
                        </a:rPr>
                        <a:t>1</a:t>
                      </a:r>
                      <a:r>
                        <a:rPr lang="en-US" sz="1400" dirty="0"/>
                        <a:t>​)</a:t>
                      </a:r>
                    </a:p>
                  </a:txBody>
                  <a:tcPr marL="44816" marR="44816" marT="22408" marB="22408" anchor="ctr"/>
                </a:tc>
                <a:extLst>
                  <a:ext uri="{0D108BD9-81ED-4DB2-BD59-A6C34878D82A}">
                    <a16:rowId xmlns:a16="http://schemas.microsoft.com/office/drawing/2014/main" val="779268973"/>
                  </a:ext>
                </a:extLst>
              </a:tr>
              <a:tr h="260746">
                <a:tc>
                  <a:txBody>
                    <a:bodyPr/>
                    <a:lstStyle/>
                    <a:p>
                      <a:r>
                        <a:rPr lang="en-US" sz="1400" b="1" dirty="0"/>
                        <a:t>Dots/Circles</a:t>
                      </a:r>
                      <a:endParaRPr lang="en-US" sz="1400" dirty="0"/>
                    </a:p>
                  </a:txBody>
                  <a:tcPr marL="44816" marR="44816" marT="22408" marB="22408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Outliers</a:t>
                      </a:r>
                    </a:p>
                  </a:txBody>
                  <a:tcPr marL="44816" marR="44816" marT="22408" marB="22408" anchor="ctr"/>
                </a:tc>
                <a:extLst>
                  <a:ext uri="{0D108BD9-81ED-4DB2-BD59-A6C34878D82A}">
                    <a16:rowId xmlns:a16="http://schemas.microsoft.com/office/drawing/2014/main" val="173689159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8C8606-6CA3-4017-8F9A-C1B1CA598DB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1F551F72-38F2-479C-990C-DF0D2C0B1F2C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DA3ED66-ACB1-4EF4-9A94-98E6C2F6D78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930" t="6644" r="9392"/>
          <a:stretch/>
        </p:blipFill>
        <p:spPr>
          <a:xfrm>
            <a:off x="5258544" y="2132856"/>
            <a:ext cx="6501585" cy="3921471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0220315-042F-4C92-AF71-7769256D0EB8}"/>
              </a:ext>
            </a:extLst>
          </p:cNvPr>
          <p:cNvCxnSpPr>
            <a:cxnSpLocks/>
          </p:cNvCxnSpPr>
          <p:nvPr/>
        </p:nvCxnSpPr>
        <p:spPr>
          <a:xfrm flipH="1">
            <a:off x="5615518" y="4869160"/>
            <a:ext cx="6025099" cy="0"/>
          </a:xfrm>
          <a:prstGeom prst="line">
            <a:avLst/>
          </a:prstGeom>
          <a:ln w="38100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B2DE7CA-F96B-476C-9BFD-45ECE923131C}"/>
              </a:ext>
            </a:extLst>
          </p:cNvPr>
          <p:cNvSpPr txBox="1"/>
          <p:nvPr/>
        </p:nvSpPr>
        <p:spPr>
          <a:xfrm>
            <a:off x="409506" y="1363311"/>
            <a:ext cx="467055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altLang="en-US" sz="2000" dirty="0">
                <a:solidFill>
                  <a:schemeClr val="tx1"/>
                </a:solidFill>
              </a:rPr>
              <a:t>A boxplot of the </a:t>
            </a:r>
            <a:r>
              <a:rPr lang="en-US" altLang="en-US" sz="2000" b="1" dirty="0">
                <a:solidFill>
                  <a:schemeClr val="tx1"/>
                </a:solidFill>
              </a:rPr>
              <a:t>TXOP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b="1" dirty="0">
                <a:solidFill>
                  <a:schemeClr val="tx1"/>
                </a:solidFill>
              </a:rPr>
              <a:t>count</a:t>
            </a:r>
            <a:r>
              <a:rPr lang="en-US" altLang="en-US" sz="2000" dirty="0">
                <a:solidFill>
                  <a:schemeClr val="tx1"/>
                </a:solidFill>
              </a:rPr>
              <a:t> for a 100% inventory of </a:t>
            </a:r>
            <a:r>
              <a:rPr lang="en-US" altLang="en-US" sz="2000" b="1" dirty="0">
                <a:solidFill>
                  <a:schemeClr val="tx1"/>
                </a:solidFill>
              </a:rPr>
              <a:t>250</a:t>
            </a:r>
            <a:r>
              <a:rPr lang="en-US" altLang="en-US" sz="2000" dirty="0">
                <a:solidFill>
                  <a:schemeClr val="tx1"/>
                </a:solidFill>
              </a:rPr>
              <a:t> STAs across 500 experimental attempts.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schemeClr val="tx1"/>
                </a:solidFill>
              </a:rPr>
              <a:t>Observation</a:t>
            </a:r>
            <a:r>
              <a:rPr lang="en-US" sz="2000" dirty="0">
                <a:solidFill>
                  <a:schemeClr val="tx1"/>
                </a:solidFill>
              </a:rPr>
              <a:t>: The median TXOP count is at its minimum when the </a:t>
            </a:r>
            <a:r>
              <a:rPr lang="en-US" sz="2000" b="1" dirty="0">
                <a:solidFill>
                  <a:schemeClr val="tx1"/>
                </a:solidFill>
              </a:rPr>
              <a:t>ACW parameters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ACWmin</a:t>
            </a:r>
            <a:r>
              <a:rPr lang="en-US" sz="2000" dirty="0">
                <a:solidFill>
                  <a:schemeClr val="tx1"/>
                </a:solidFill>
              </a:rPr>
              <a:t>​ and </a:t>
            </a:r>
            <a:r>
              <a:rPr lang="en-US" sz="2000" dirty="0" err="1">
                <a:solidFill>
                  <a:schemeClr val="tx1"/>
                </a:solidFill>
              </a:rPr>
              <a:t>ACWmax</a:t>
            </a:r>
            <a:r>
              <a:rPr lang="en-US" sz="2000" dirty="0">
                <a:solidFill>
                  <a:schemeClr val="tx1"/>
                </a:solidFill>
              </a:rPr>
              <a:t>​, are configured to values that </a:t>
            </a:r>
            <a:r>
              <a:rPr lang="en-US" sz="2000" b="1" dirty="0">
                <a:solidFill>
                  <a:schemeClr val="tx1"/>
                </a:solidFill>
              </a:rPr>
              <a:t>most closely align </a:t>
            </a:r>
            <a:r>
              <a:rPr lang="en-US" sz="2000" dirty="0">
                <a:solidFill>
                  <a:schemeClr val="tx1"/>
                </a:solidFill>
              </a:rPr>
              <a:t>with the </a:t>
            </a:r>
            <a:r>
              <a:rPr lang="en-US" sz="2000" b="1" dirty="0">
                <a:solidFill>
                  <a:schemeClr val="tx1"/>
                </a:solidFill>
              </a:rPr>
              <a:t>actual number </a:t>
            </a:r>
            <a:r>
              <a:rPr lang="en-US" sz="2000" dirty="0">
                <a:solidFill>
                  <a:schemeClr val="tx1"/>
                </a:solidFill>
              </a:rPr>
              <a:t>of contending STAs.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77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4F74E-7266-44D0-9D2D-7051031C7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432" y="620688"/>
            <a:ext cx="10352617" cy="754063"/>
          </a:xfrm>
        </p:spPr>
        <p:txBody>
          <a:bodyPr/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Impact of ACW range: [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ACWmin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ACWmax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8C8606-6CA3-4017-8F9A-C1B1CA598DB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1F551F72-38F2-479C-990C-DF0D2C0B1F2C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12853E2-8277-43C5-8D5B-2E90FCB397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546" t="7878" r="9392" b="2214"/>
          <a:stretch/>
        </p:blipFill>
        <p:spPr>
          <a:xfrm>
            <a:off x="225056" y="1463822"/>
            <a:ext cx="4060704" cy="237626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1CC2E0C-2469-430C-86CF-FBC8043576B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164" t="7895" r="9396" b="3342"/>
          <a:stretch/>
        </p:blipFill>
        <p:spPr>
          <a:xfrm>
            <a:off x="6276218" y="1541276"/>
            <a:ext cx="4060704" cy="2363693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0220315-042F-4C92-AF71-7769256D0EB8}"/>
              </a:ext>
            </a:extLst>
          </p:cNvPr>
          <p:cNvCxnSpPr>
            <a:cxnSpLocks/>
          </p:cNvCxnSpPr>
          <p:nvPr/>
        </p:nvCxnSpPr>
        <p:spPr>
          <a:xfrm flipH="1">
            <a:off x="441081" y="3120006"/>
            <a:ext cx="3844679" cy="0"/>
          </a:xfrm>
          <a:prstGeom prst="line">
            <a:avLst/>
          </a:prstGeom>
          <a:ln w="19050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9DB381DA-E4B4-4390-B94B-10D96C18459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316" t="7891" r="9392" b="2200"/>
          <a:stretch/>
        </p:blipFill>
        <p:spPr>
          <a:xfrm>
            <a:off x="218188" y="4060310"/>
            <a:ext cx="4120863" cy="237626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E6E7DE7-4A4A-4683-9712-E453441E1F5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316" t="7891" r="9392" b="2200"/>
          <a:stretch/>
        </p:blipFill>
        <p:spPr>
          <a:xfrm>
            <a:off x="6225424" y="4060310"/>
            <a:ext cx="4120865" cy="2376265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079B58A-2796-4799-8CF1-E5CE0AD6476C}"/>
              </a:ext>
            </a:extLst>
          </p:cNvPr>
          <p:cNvCxnSpPr>
            <a:cxnSpLocks/>
          </p:cNvCxnSpPr>
          <p:nvPr/>
        </p:nvCxnSpPr>
        <p:spPr>
          <a:xfrm flipH="1">
            <a:off x="6366597" y="3254402"/>
            <a:ext cx="3844679" cy="0"/>
          </a:xfrm>
          <a:prstGeom prst="line">
            <a:avLst/>
          </a:prstGeom>
          <a:ln w="19050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E9C21A0-A135-4CC8-BBEF-0A836ADC6E38}"/>
              </a:ext>
            </a:extLst>
          </p:cNvPr>
          <p:cNvCxnSpPr>
            <a:cxnSpLocks/>
          </p:cNvCxnSpPr>
          <p:nvPr/>
        </p:nvCxnSpPr>
        <p:spPr>
          <a:xfrm flipH="1">
            <a:off x="494372" y="5877272"/>
            <a:ext cx="3844679" cy="0"/>
          </a:xfrm>
          <a:prstGeom prst="line">
            <a:avLst/>
          </a:prstGeom>
          <a:ln w="19050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8FCCDB1-6E00-4E3B-9BBB-AE2E5D94C4D9}"/>
              </a:ext>
            </a:extLst>
          </p:cNvPr>
          <p:cNvCxnSpPr>
            <a:cxnSpLocks/>
          </p:cNvCxnSpPr>
          <p:nvPr/>
        </p:nvCxnSpPr>
        <p:spPr>
          <a:xfrm flipH="1">
            <a:off x="6384231" y="5799688"/>
            <a:ext cx="3844679" cy="0"/>
          </a:xfrm>
          <a:prstGeom prst="line">
            <a:avLst/>
          </a:prstGeom>
          <a:ln w="19050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05F5949D-A4B8-4304-B11C-3531703F6B37}"/>
              </a:ext>
            </a:extLst>
          </p:cNvPr>
          <p:cNvSpPr txBox="1"/>
          <p:nvPr/>
        </p:nvSpPr>
        <p:spPr>
          <a:xfrm>
            <a:off x="4288486" y="2102916"/>
            <a:ext cx="17824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schemeClr val="tx1"/>
                </a:solidFill>
              </a:rPr>
              <a:t>10</a:t>
            </a:r>
            <a:r>
              <a:rPr lang="en-US" sz="1600" dirty="0">
                <a:solidFill>
                  <a:schemeClr val="tx1"/>
                </a:solidFill>
              </a:rPr>
              <a:t> STAs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chemeClr val="tx1"/>
                </a:solidFill>
              </a:rPr>
              <a:t>Best ACW:</a:t>
            </a:r>
          </a:p>
          <a:p>
            <a:pPr marL="287338" lvl="1" indent="0">
              <a:buFont typeface="Wingdings" panose="05000000000000000000" pitchFamily="2" charset="2"/>
              <a:buChar char="§"/>
            </a:pPr>
            <a:r>
              <a:rPr lang="en-US" sz="1600" dirty="0" err="1">
                <a:solidFill>
                  <a:schemeClr val="tx1"/>
                </a:solidFill>
              </a:rPr>
              <a:t>ACW</a:t>
            </a:r>
            <a:r>
              <a:rPr lang="en-US" altLang="zh-CN" sz="1600" dirty="0" err="1">
                <a:solidFill>
                  <a:schemeClr val="tx1"/>
                </a:solidFill>
              </a:rPr>
              <a:t>min</a:t>
            </a:r>
            <a:r>
              <a:rPr lang="en-US" altLang="zh-CN" sz="1600" dirty="0">
                <a:solidFill>
                  <a:schemeClr val="tx1"/>
                </a:solidFill>
              </a:rPr>
              <a:t>=</a:t>
            </a:r>
            <a:r>
              <a:rPr lang="en-US" sz="1600" dirty="0">
                <a:solidFill>
                  <a:schemeClr val="tx1"/>
                </a:solidFill>
              </a:rPr>
              <a:t>7, </a:t>
            </a:r>
          </a:p>
          <a:p>
            <a:pPr marL="287338" lvl="1" indent="0">
              <a:buFont typeface="Wingdings" panose="05000000000000000000" pitchFamily="2" charset="2"/>
              <a:buChar char="§"/>
            </a:pPr>
            <a:r>
              <a:rPr lang="en-US" sz="1600" dirty="0" err="1">
                <a:solidFill>
                  <a:schemeClr val="tx1"/>
                </a:solidFill>
              </a:rPr>
              <a:t>ACWmax</a:t>
            </a:r>
            <a:r>
              <a:rPr lang="en-US" sz="1600" dirty="0">
                <a:solidFill>
                  <a:schemeClr val="tx1"/>
                </a:solidFill>
              </a:rPr>
              <a:t>=7</a:t>
            </a:r>
          </a:p>
          <a:p>
            <a:pPr marL="119063" indent="-119063"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chemeClr val="tx1"/>
                </a:solidFill>
              </a:rPr>
              <a:t>Smallest Median TXOPs: 6</a:t>
            </a:r>
          </a:p>
          <a:p>
            <a:pPr marL="287338" lvl="1" indent="0">
              <a:buFont typeface="Wingdings" panose="05000000000000000000" pitchFamily="2" charset="2"/>
              <a:buChar char="§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F03153D-8A54-401A-8188-2BC683C0A74E}"/>
              </a:ext>
            </a:extLst>
          </p:cNvPr>
          <p:cNvSpPr txBox="1"/>
          <p:nvPr/>
        </p:nvSpPr>
        <p:spPr>
          <a:xfrm>
            <a:off x="10346289" y="2212065"/>
            <a:ext cx="201622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schemeClr val="tx1"/>
                </a:solidFill>
              </a:rPr>
              <a:t>50</a:t>
            </a:r>
            <a:r>
              <a:rPr lang="en-US" sz="1600" dirty="0">
                <a:solidFill>
                  <a:schemeClr val="tx1"/>
                </a:solidFill>
              </a:rPr>
              <a:t> STAs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chemeClr val="tx1"/>
                </a:solidFill>
              </a:rPr>
              <a:t>Best ACW:</a:t>
            </a:r>
          </a:p>
          <a:p>
            <a:pPr marL="287338" lvl="1" indent="0">
              <a:buFont typeface="Wingdings" panose="05000000000000000000" pitchFamily="2" charset="2"/>
              <a:buChar char="§"/>
            </a:pPr>
            <a:r>
              <a:rPr lang="en-US" sz="1600" dirty="0" err="1">
                <a:solidFill>
                  <a:schemeClr val="tx1"/>
                </a:solidFill>
              </a:rPr>
              <a:t>ACW</a:t>
            </a:r>
            <a:r>
              <a:rPr lang="en-US" altLang="zh-CN" sz="1600" dirty="0" err="1">
                <a:solidFill>
                  <a:schemeClr val="tx1"/>
                </a:solidFill>
              </a:rPr>
              <a:t>min</a:t>
            </a:r>
            <a:r>
              <a:rPr lang="en-US" altLang="zh-CN" sz="1600" dirty="0">
                <a:solidFill>
                  <a:schemeClr val="tx1"/>
                </a:solidFill>
              </a:rPr>
              <a:t>=63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</a:p>
          <a:p>
            <a:pPr marL="287338" lvl="1" indent="0">
              <a:buFont typeface="Wingdings" panose="05000000000000000000" pitchFamily="2" charset="2"/>
              <a:buChar char="§"/>
            </a:pPr>
            <a:r>
              <a:rPr lang="en-US" sz="1600" dirty="0" err="1">
                <a:solidFill>
                  <a:schemeClr val="tx1"/>
                </a:solidFill>
              </a:rPr>
              <a:t>ACWmax</a:t>
            </a:r>
            <a:r>
              <a:rPr lang="en-US" sz="1600" dirty="0">
                <a:solidFill>
                  <a:schemeClr val="tx1"/>
                </a:solidFill>
              </a:rPr>
              <a:t>=63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chemeClr val="tx1"/>
                </a:solidFill>
              </a:rPr>
              <a:t>Smallest Median TXOPs: 35</a:t>
            </a:r>
          </a:p>
          <a:p>
            <a:pPr marL="287338" lvl="1" indent="0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49861CB-DDB3-4000-998A-0AB2820F2F44}"/>
              </a:ext>
            </a:extLst>
          </p:cNvPr>
          <p:cNvSpPr txBox="1"/>
          <p:nvPr/>
        </p:nvSpPr>
        <p:spPr>
          <a:xfrm>
            <a:off x="4339051" y="4778115"/>
            <a:ext cx="201622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schemeClr val="tx1"/>
                </a:solidFill>
              </a:rPr>
              <a:t>150</a:t>
            </a:r>
            <a:r>
              <a:rPr lang="en-US" sz="1600" dirty="0">
                <a:solidFill>
                  <a:schemeClr val="tx1"/>
                </a:solidFill>
              </a:rPr>
              <a:t> STAs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chemeClr val="tx1"/>
                </a:solidFill>
              </a:rPr>
              <a:t>Best ACW:</a:t>
            </a:r>
          </a:p>
          <a:p>
            <a:pPr marL="287338" lvl="1" indent="0">
              <a:buFont typeface="Wingdings" panose="05000000000000000000" pitchFamily="2" charset="2"/>
              <a:buChar char="§"/>
            </a:pPr>
            <a:r>
              <a:rPr lang="en-US" sz="1600" dirty="0" err="1">
                <a:solidFill>
                  <a:schemeClr val="tx1"/>
                </a:solidFill>
              </a:rPr>
              <a:t>ACW</a:t>
            </a:r>
            <a:r>
              <a:rPr lang="en-US" altLang="zh-CN" sz="1600" dirty="0" err="1">
                <a:solidFill>
                  <a:schemeClr val="tx1"/>
                </a:solidFill>
              </a:rPr>
              <a:t>min</a:t>
            </a:r>
            <a:r>
              <a:rPr lang="en-US" altLang="zh-CN" sz="1600" dirty="0">
                <a:solidFill>
                  <a:schemeClr val="tx1"/>
                </a:solidFill>
              </a:rPr>
              <a:t>=127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</a:p>
          <a:p>
            <a:pPr marL="287338" lvl="1" indent="0">
              <a:buFont typeface="Wingdings" panose="05000000000000000000" pitchFamily="2" charset="2"/>
              <a:buChar char="§"/>
            </a:pPr>
            <a:r>
              <a:rPr lang="en-US" sz="1600" dirty="0" err="1">
                <a:solidFill>
                  <a:schemeClr val="tx1"/>
                </a:solidFill>
              </a:rPr>
              <a:t>ACWmax</a:t>
            </a:r>
            <a:r>
              <a:rPr lang="en-US" sz="1600" dirty="0">
                <a:solidFill>
                  <a:schemeClr val="tx1"/>
                </a:solidFill>
              </a:rPr>
              <a:t>=127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chemeClr val="tx1"/>
                </a:solidFill>
              </a:rPr>
              <a:t>Smallest Median TXOPs: 108</a:t>
            </a:r>
          </a:p>
          <a:p>
            <a:pPr indent="-455612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F560138-4395-4DCA-A257-920EF7EF8D92}"/>
              </a:ext>
            </a:extLst>
          </p:cNvPr>
          <p:cNvSpPr txBox="1"/>
          <p:nvPr/>
        </p:nvSpPr>
        <p:spPr>
          <a:xfrm>
            <a:off x="10313393" y="4812680"/>
            <a:ext cx="201622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schemeClr val="tx1"/>
                </a:solidFill>
              </a:rPr>
              <a:t>250</a:t>
            </a:r>
            <a:r>
              <a:rPr lang="en-US" sz="1600" dirty="0">
                <a:solidFill>
                  <a:schemeClr val="tx1"/>
                </a:solidFill>
              </a:rPr>
              <a:t> STAs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chemeClr val="tx1"/>
                </a:solidFill>
              </a:rPr>
              <a:t>Best ACW:</a:t>
            </a:r>
          </a:p>
          <a:p>
            <a:pPr marL="287338" lvl="1" indent="0">
              <a:buFont typeface="Wingdings" panose="05000000000000000000" pitchFamily="2" charset="2"/>
              <a:buChar char="§"/>
            </a:pPr>
            <a:r>
              <a:rPr lang="en-US" sz="1600" dirty="0" err="1">
                <a:solidFill>
                  <a:schemeClr val="tx1"/>
                </a:solidFill>
              </a:rPr>
              <a:t>ACW</a:t>
            </a:r>
            <a:r>
              <a:rPr lang="en-US" altLang="zh-CN" sz="1600" dirty="0" err="1">
                <a:solidFill>
                  <a:schemeClr val="tx1"/>
                </a:solidFill>
              </a:rPr>
              <a:t>min</a:t>
            </a:r>
            <a:r>
              <a:rPr lang="en-US" altLang="zh-CN" sz="1600" dirty="0">
                <a:solidFill>
                  <a:schemeClr val="tx1"/>
                </a:solidFill>
              </a:rPr>
              <a:t>=255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</a:p>
          <a:p>
            <a:pPr marL="287338" lvl="1" indent="0">
              <a:buFont typeface="Wingdings" panose="05000000000000000000" pitchFamily="2" charset="2"/>
              <a:buChar char="§"/>
            </a:pPr>
            <a:r>
              <a:rPr lang="en-US" sz="1600" dirty="0" err="1">
                <a:solidFill>
                  <a:schemeClr val="tx1"/>
                </a:solidFill>
              </a:rPr>
              <a:t>ACWmax</a:t>
            </a:r>
            <a:r>
              <a:rPr lang="en-US" sz="1600" dirty="0">
                <a:solidFill>
                  <a:schemeClr val="tx1"/>
                </a:solidFill>
              </a:rPr>
              <a:t>=255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chemeClr val="tx1"/>
                </a:solidFill>
              </a:rPr>
              <a:t>Smallest Median TXOPs: 187</a:t>
            </a:r>
          </a:p>
          <a:p>
            <a:pPr marL="287338" lvl="1" indent="0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881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Further Optimization: known/unknown STA number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54D523-7620-4F99-B479-64C399E09040}"/>
              </a:ext>
            </a:extLst>
          </p:cNvPr>
          <p:cNvSpPr txBox="1"/>
          <p:nvPr/>
        </p:nvSpPr>
        <p:spPr>
          <a:xfrm>
            <a:off x="39940" y="1130682"/>
            <a:ext cx="12152059" cy="22236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85750" indent="-285750" defTabSz="1187323" eaLnBrk="1" fontAlgn="auto" hangingPunct="1"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</a:rPr>
              <a:t>ACW-based random access provides stable performance, which allows for a 100% inventory of the contending STAs to be achieved under the current assumptions.</a:t>
            </a:r>
          </a:p>
          <a:p>
            <a:pPr marL="685800" lvl="1" indent="-228600" defTabSz="1187323" eaLnBrk="1" fontAlgn="auto" hangingPunct="1"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</a:rPr>
              <a:t>When the actual number of contending STAs is </a:t>
            </a:r>
            <a:r>
              <a:rPr lang="en-US" sz="1800" b="1" dirty="0">
                <a:solidFill>
                  <a:schemeClr val="tx1"/>
                </a:solidFill>
              </a:rPr>
              <a:t>known</a:t>
            </a:r>
            <a:r>
              <a:rPr lang="en-US" sz="1800" dirty="0">
                <a:solidFill>
                  <a:schemeClr val="tx1"/>
                </a:solidFill>
              </a:rPr>
              <a:t>, an AMP AP can select appropriate ACW parameters to optimize time efficiency.</a:t>
            </a:r>
          </a:p>
          <a:p>
            <a:pPr marL="685800" lvl="1" indent="-228600" defTabSz="1187323" eaLnBrk="1" fontAlgn="auto" hangingPunct="1"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</a:rPr>
              <a:t>When the actual number of contending STAs is </a:t>
            </a:r>
            <a:r>
              <a:rPr lang="en-US" sz="1800" b="1" dirty="0">
                <a:solidFill>
                  <a:schemeClr val="tx1"/>
                </a:solidFill>
              </a:rPr>
              <a:t>unknown</a:t>
            </a:r>
            <a:r>
              <a:rPr lang="en-US" sz="1800" dirty="0">
                <a:solidFill>
                  <a:schemeClr val="tx1"/>
                </a:solidFill>
              </a:rPr>
              <a:t>, the AP can utilize the “</a:t>
            </a:r>
            <a:r>
              <a:rPr lang="en-US" sz="1800" dirty="0" err="1">
                <a:solidFill>
                  <a:schemeClr val="tx1"/>
                </a:solidFill>
              </a:rPr>
              <a:t>recontention</a:t>
            </a:r>
            <a:r>
              <a:rPr lang="en-US" sz="1800" dirty="0">
                <a:solidFill>
                  <a:schemeClr val="tx1"/>
                </a:solidFill>
              </a:rPr>
              <a:t> mechanism” to optimize time efficiency. ; the STAs that are still contending will reset their ACW to </a:t>
            </a:r>
            <a:r>
              <a:rPr lang="en-US" sz="1800" dirty="0" err="1">
                <a:solidFill>
                  <a:schemeClr val="tx1"/>
                </a:solidFill>
              </a:rPr>
              <a:t>ACWmin</a:t>
            </a:r>
            <a:r>
              <a:rPr lang="en-US" sz="1800" dirty="0">
                <a:solidFill>
                  <a:schemeClr val="tx1"/>
                </a:solidFill>
              </a:rPr>
              <a:t> and pick a new ABO.  [X2]</a:t>
            </a:r>
          </a:p>
          <a:p>
            <a:pPr marL="342900" indent="-342900" defTabSz="1187323" eaLnBrk="1" fontAlgn="auto" hangingPunct="1"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</a:rPr>
              <a:t>The efficiency optimization in these two different cases is visualized through the inventory process, as follows: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B5FF250-2285-44D4-9619-6A94C79D727B}"/>
              </a:ext>
            </a:extLst>
          </p:cNvPr>
          <p:cNvSpPr txBox="1"/>
          <p:nvPr/>
        </p:nvSpPr>
        <p:spPr>
          <a:xfrm>
            <a:off x="479376" y="3381154"/>
            <a:ext cx="5825261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b="1" u="sng" dirty="0">
                <a:solidFill>
                  <a:schemeClr val="tx1"/>
                </a:solidFill>
              </a:rPr>
              <a:t>Example</a:t>
            </a:r>
            <a:r>
              <a:rPr lang="en-US" sz="1600" b="1" dirty="0">
                <a:solidFill>
                  <a:schemeClr val="tx1"/>
                </a:solidFill>
              </a:rPr>
              <a:t>: 10 STAs, ACW=[7, 1023]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b="1" dirty="0">
                <a:solidFill>
                  <a:schemeClr val="tx1"/>
                </a:solidFill>
              </a:rPr>
              <a:t>Legend:</a:t>
            </a:r>
          </a:p>
          <a:p>
            <a:pPr marL="404813" lvl="1" indent="-171450">
              <a:buFont typeface="Courier New" panose="02070309020205020404" pitchFamily="49" charset="0"/>
              <a:buChar char="o"/>
            </a:pPr>
            <a:r>
              <a:rPr lang="en-US" sz="1600" b="1" dirty="0">
                <a:solidFill>
                  <a:schemeClr val="tx1"/>
                </a:solidFill>
              </a:rPr>
              <a:t>Green star:</a:t>
            </a:r>
            <a:r>
              <a:rPr lang="en-US" sz="1600" dirty="0">
                <a:solidFill>
                  <a:schemeClr val="tx1"/>
                </a:solidFill>
              </a:rPr>
              <a:t> An STA successfully transmits on its first attempt. </a:t>
            </a:r>
          </a:p>
          <a:p>
            <a:pPr marL="404813" lvl="1" indent="-171450">
              <a:buFont typeface="Courier New" panose="02070309020205020404" pitchFamily="49" charset="0"/>
              <a:buChar char="o"/>
            </a:pPr>
            <a:r>
              <a:rPr lang="en-US" sz="1600" b="1" dirty="0">
                <a:solidFill>
                  <a:schemeClr val="tx1"/>
                </a:solidFill>
              </a:rPr>
              <a:t>Red circle:</a:t>
            </a:r>
            <a:r>
              <a:rPr lang="en-US" sz="1600" dirty="0">
                <a:solidFill>
                  <a:schemeClr val="tx1"/>
                </a:solidFill>
              </a:rPr>
              <a:t> A collision occurs in a given slot, where more than one STA transmits simultaneously, resulting in a 100% failure for those transmissions.</a:t>
            </a:r>
          </a:p>
          <a:p>
            <a:pPr marL="404813" lvl="1" indent="-171450">
              <a:buFont typeface="Courier New" panose="02070309020205020404" pitchFamily="49" charset="0"/>
              <a:buChar char="o"/>
            </a:pPr>
            <a:r>
              <a:rPr lang="en-US" sz="1600" b="1" dirty="0">
                <a:solidFill>
                  <a:schemeClr val="tx1"/>
                </a:solidFill>
              </a:rPr>
              <a:t>Blue star:</a:t>
            </a:r>
            <a:r>
              <a:rPr lang="en-US" sz="1600" dirty="0">
                <a:solidFill>
                  <a:schemeClr val="tx1"/>
                </a:solidFill>
              </a:rPr>
              <a:t> An STA successfully transmits after multiple retransmission attempts.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b="1" dirty="0">
                <a:solidFill>
                  <a:schemeClr val="tx1"/>
                </a:solidFill>
              </a:rPr>
              <a:t>Plot Axis Descriptions</a:t>
            </a:r>
          </a:p>
          <a:p>
            <a:pPr marL="404813" lvl="1" indent="-171450">
              <a:buFont typeface="Courier New" panose="02070309020205020404" pitchFamily="49" charset="0"/>
              <a:buChar char="o"/>
            </a:pPr>
            <a:r>
              <a:rPr lang="en-US" sz="1600" b="1" dirty="0">
                <a:solidFill>
                  <a:schemeClr val="tx1"/>
                </a:solidFill>
              </a:rPr>
              <a:t>X-axis:</a:t>
            </a:r>
            <a:r>
              <a:rPr lang="en-US" sz="1600" dirty="0">
                <a:solidFill>
                  <a:schemeClr val="tx1"/>
                </a:solidFill>
              </a:rPr>
              <a:t> The absolute slot index of the transmission. 5 slots per TXOP.</a:t>
            </a:r>
          </a:p>
          <a:p>
            <a:pPr marL="404813" lvl="1" indent="-171450">
              <a:buFont typeface="Courier New" panose="02070309020205020404" pitchFamily="49" charset="0"/>
              <a:buChar char="o"/>
            </a:pPr>
            <a:r>
              <a:rPr lang="en-US" sz="1600" b="1" dirty="0">
                <a:solidFill>
                  <a:schemeClr val="tx1"/>
                </a:solidFill>
              </a:rPr>
              <a:t>Y-axis:</a:t>
            </a:r>
            <a:r>
              <a:rPr lang="en-US" sz="1600" dirty="0">
                <a:solidFill>
                  <a:schemeClr val="tx1"/>
                </a:solidFill>
              </a:rPr>
              <a:t> The index of the STAs: 0 to 9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C3F7F9B-59C8-4EDA-8901-75F4BFD7C26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46" r="7773"/>
          <a:stretch/>
        </p:blipFill>
        <p:spPr>
          <a:xfrm>
            <a:off x="6489701" y="3354368"/>
            <a:ext cx="4723925" cy="3051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830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869FD-651C-48FC-8C0C-1CCADC272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432" y="735010"/>
            <a:ext cx="10352617" cy="754063"/>
          </a:xfrm>
        </p:spPr>
        <p:txBody>
          <a:bodyPr/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Known STA Amount Example: general and optimized ACW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F355E30E-A568-4B83-97D9-4C0F2A1F31C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/>
          <a:srcRect l="3610" t="5808" r="8423"/>
          <a:stretch/>
        </p:blipFill>
        <p:spPr>
          <a:xfrm>
            <a:off x="652560" y="3895622"/>
            <a:ext cx="4147296" cy="2557713"/>
          </a:xfr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BBA925-1271-4452-8B44-946E2F14701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1F551F72-38F2-479C-990C-DF0D2C0B1F2C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DA822D4-0B29-4FDF-A483-2FC40B8CB31E}"/>
              </a:ext>
            </a:extLst>
          </p:cNvPr>
          <p:cNvSpPr txBox="1"/>
          <p:nvPr/>
        </p:nvSpPr>
        <p:spPr>
          <a:xfrm>
            <a:off x="5037757" y="1128831"/>
            <a:ext cx="6958063" cy="5786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chemeClr val="tx1"/>
                </a:solidFill>
              </a:rPr>
              <a:t>Scenario: </a:t>
            </a:r>
            <a:r>
              <a:rPr lang="en-US" sz="1600" b="1" dirty="0">
                <a:solidFill>
                  <a:schemeClr val="tx1"/>
                </a:solidFill>
              </a:rPr>
              <a:t>250</a:t>
            </a:r>
            <a:r>
              <a:rPr lang="en-US" sz="1600" dirty="0">
                <a:solidFill>
                  <a:schemeClr val="tx1"/>
                </a:solidFill>
              </a:rPr>
              <a:t> STAs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chemeClr val="tx1"/>
                </a:solidFill>
              </a:rPr>
              <a:t>This section visualizes the inventory process under different ACW configurations: a general setting and an optimized setting.</a:t>
            </a:r>
          </a:p>
          <a:p>
            <a:pPr marL="682625" lvl="1" indent="-341313">
              <a:buFont typeface="Wingdings" panose="05000000000000000000" pitchFamily="2" charset="2"/>
              <a:buChar char="§"/>
            </a:pPr>
            <a:r>
              <a:rPr lang="en-US" sz="1400" b="1" dirty="0">
                <a:solidFill>
                  <a:schemeClr val="tx1"/>
                </a:solidFill>
              </a:rPr>
              <a:t>General Settings</a:t>
            </a:r>
            <a:r>
              <a:rPr lang="en-US" sz="1400" dirty="0">
                <a:solidFill>
                  <a:schemeClr val="tx1"/>
                </a:solidFill>
              </a:rPr>
              <a:t>: suitable for a wider range of STA amounts</a:t>
            </a:r>
          </a:p>
          <a:p>
            <a:pPr marL="682625" lvl="1" indent="-341313">
              <a:buFont typeface="Wingdings" panose="05000000000000000000" pitchFamily="2" charset="2"/>
              <a:buChar char="§"/>
            </a:pPr>
            <a:r>
              <a:rPr lang="en-US" sz="1400" b="1" dirty="0">
                <a:solidFill>
                  <a:schemeClr val="tx1"/>
                </a:solidFill>
              </a:rPr>
              <a:t>Optimized Settings</a:t>
            </a:r>
            <a:r>
              <a:rPr lang="en-US" sz="1400" dirty="0">
                <a:solidFill>
                  <a:schemeClr val="tx1"/>
                </a:solidFill>
              </a:rPr>
              <a:t>: specifically tuned for better time efficiency when the number of STAs is known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chemeClr val="tx1"/>
                </a:solidFill>
              </a:rPr>
              <a:t>The </a:t>
            </a:r>
            <a:r>
              <a:rPr lang="en-US" sz="1600" b="1" dirty="0">
                <a:solidFill>
                  <a:schemeClr val="tx1"/>
                </a:solidFill>
              </a:rPr>
              <a:t>general setting </a:t>
            </a:r>
            <a:r>
              <a:rPr lang="en-US" sz="1600" dirty="0">
                <a:solidFill>
                  <a:schemeClr val="tx1"/>
                </a:solidFill>
              </a:rPr>
              <a:t>demonstrates the channel access scheme to be robust, successfully achieving a </a:t>
            </a:r>
            <a:r>
              <a:rPr lang="en-US" sz="1600" b="1" dirty="0">
                <a:solidFill>
                  <a:schemeClr val="tx1"/>
                </a:solidFill>
              </a:rPr>
              <a:t>100% inventory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chemeClr val="tx1"/>
                </a:solidFill>
              </a:rPr>
              <a:t>When the target number of STAs is known, the time efficiency can be significantly </a:t>
            </a:r>
            <a:r>
              <a:rPr lang="en-US" sz="1600" b="1" dirty="0">
                <a:solidFill>
                  <a:schemeClr val="tx1"/>
                </a:solidFill>
              </a:rPr>
              <a:t>optimized</a:t>
            </a:r>
            <a:r>
              <a:rPr lang="en-US" sz="1600" dirty="0">
                <a:solidFill>
                  <a:schemeClr val="tx1"/>
                </a:solidFill>
              </a:rPr>
              <a:t>. </a:t>
            </a:r>
          </a:p>
          <a:p>
            <a:pPr marL="690563" lvl="1" indent="-350838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tx1"/>
                </a:solidFill>
              </a:rPr>
              <a:t>The total duration for a TXOP is calculated as:</a:t>
            </a:r>
          </a:p>
          <a:p>
            <a:pPr marL="739775" lvl="2" indent="0"/>
            <a:r>
              <a:rPr lang="en-US" sz="1400" dirty="0">
                <a:solidFill>
                  <a:schemeClr val="tx1"/>
                </a:solidFill>
              </a:rPr>
              <a:t> (</a:t>
            </a:r>
            <a:r>
              <a:rPr lang="en-US" sz="1400" dirty="0" err="1">
                <a:solidFill>
                  <a:schemeClr val="tx1"/>
                </a:solidFill>
              </a:rPr>
              <a:t>TXOP_count</a:t>
            </a:r>
            <a:r>
              <a:rPr lang="en-US" sz="1400" dirty="0">
                <a:solidFill>
                  <a:schemeClr val="tx1"/>
                </a:solidFill>
              </a:rPr>
              <a:t> * 3ms) + ((</a:t>
            </a:r>
            <a:r>
              <a:rPr lang="en-US" sz="1400" dirty="0" err="1">
                <a:solidFill>
                  <a:schemeClr val="tx1"/>
                </a:solidFill>
              </a:rPr>
              <a:t>TXOP_count</a:t>
            </a:r>
            <a:r>
              <a:rPr lang="en-US" sz="1400" dirty="0">
                <a:solidFill>
                  <a:schemeClr val="tx1"/>
                </a:solidFill>
              </a:rPr>
              <a:t> - 1) * 3ms).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schemeClr val="tx1"/>
                </a:solidFill>
              </a:rPr>
              <a:t>Upper Figure (General Setting):</a:t>
            </a:r>
          </a:p>
          <a:p>
            <a:pPr marL="690563" lvl="1" indent="-350838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tx1"/>
                </a:solidFill>
              </a:rPr>
              <a:t>ACW parameters: ACW min​  = 7, ACW max​  = 1023</a:t>
            </a:r>
          </a:p>
          <a:p>
            <a:pPr marL="690563" lvl="1" indent="-350838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tx1"/>
                </a:solidFill>
              </a:rPr>
              <a:t>TXOP count: </a:t>
            </a:r>
            <a:r>
              <a:rPr lang="en-US" sz="1400" b="1" dirty="0">
                <a:solidFill>
                  <a:schemeClr val="tx1"/>
                </a:solidFill>
              </a:rPr>
              <a:t>335</a:t>
            </a:r>
          </a:p>
          <a:p>
            <a:pPr marL="690563" lvl="1" indent="-350838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tx1"/>
                </a:solidFill>
              </a:rPr>
              <a:t>Total slots: 335×5=1675 slots</a:t>
            </a:r>
          </a:p>
          <a:p>
            <a:pPr marL="690563" lvl="1" indent="-350838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tx1"/>
                </a:solidFill>
              </a:rPr>
              <a:t>Total duration: 2007 </a:t>
            </a:r>
            <a:r>
              <a:rPr lang="en-US" sz="1400" dirty="0" err="1">
                <a:solidFill>
                  <a:schemeClr val="tx1"/>
                </a:solidFill>
              </a:rPr>
              <a:t>ms</a:t>
            </a:r>
            <a:endParaRPr lang="en-US" sz="14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schemeClr val="tx1"/>
                </a:solidFill>
              </a:rPr>
              <a:t>Lower Figure (Optimized Setting):</a:t>
            </a:r>
          </a:p>
          <a:p>
            <a:pPr marL="690563" lvl="1" indent="-350838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tx1"/>
                </a:solidFill>
              </a:rPr>
              <a:t>ACW parameters: ACW min​  = 255, ACW max​  = 255</a:t>
            </a:r>
          </a:p>
          <a:p>
            <a:pPr marL="690563" lvl="1" indent="-350838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tx1"/>
                </a:solidFill>
              </a:rPr>
              <a:t>TXOP count: </a:t>
            </a:r>
            <a:r>
              <a:rPr lang="en-US" sz="1400" b="1" dirty="0">
                <a:solidFill>
                  <a:schemeClr val="tx1"/>
                </a:solidFill>
              </a:rPr>
              <a:t>192</a:t>
            </a:r>
          </a:p>
          <a:p>
            <a:pPr marL="690563" lvl="1" indent="-350838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tx1"/>
                </a:solidFill>
              </a:rPr>
              <a:t>Total slots: 192×5=960 slots</a:t>
            </a:r>
          </a:p>
          <a:p>
            <a:pPr marL="690563" lvl="1" indent="-350838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tx1"/>
                </a:solidFill>
              </a:rPr>
              <a:t>Total duration: 1149 </a:t>
            </a:r>
            <a:r>
              <a:rPr lang="en-US" sz="1400" dirty="0" err="1">
                <a:solidFill>
                  <a:schemeClr val="tx1"/>
                </a:solidFill>
              </a:rPr>
              <a:t>ms</a:t>
            </a:r>
            <a:endParaRPr lang="en-US" sz="1400" dirty="0">
              <a:solidFill>
                <a:schemeClr val="tx1"/>
              </a:solidFill>
            </a:endParaRPr>
          </a:p>
          <a:p>
            <a:pPr marL="690563" lvl="1" indent="-350838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tx1"/>
                </a:solidFill>
              </a:rPr>
              <a:t>42% time efficiency improvement </a:t>
            </a:r>
          </a:p>
          <a:p>
            <a:endParaRPr lang="en-US" sz="1600" b="1" u="sng" dirty="0">
              <a:solidFill>
                <a:schemeClr val="tx1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23C7FD4-6889-4A67-ADA1-DF126B52E16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451" t="4784" r="9762"/>
          <a:stretch/>
        </p:blipFill>
        <p:spPr>
          <a:xfrm>
            <a:off x="652560" y="1268760"/>
            <a:ext cx="4054325" cy="2557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383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6CCE6-0A00-4E1C-BF8B-EB417FC65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3687" y="548580"/>
            <a:ext cx="10424625" cy="648172"/>
          </a:xfrm>
        </p:spPr>
        <p:txBody>
          <a:bodyPr/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Unknown STA Amount Example: general ACW and Recontend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0CCD0EB1-4304-4995-96D5-46B8C8D3161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/>
          <a:srcRect l="3807" t="5213" r="8226"/>
          <a:stretch/>
        </p:blipFill>
        <p:spPr>
          <a:xfrm>
            <a:off x="623391" y="3536206"/>
            <a:ext cx="4129133" cy="2417723"/>
          </a:xfr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8B627A-97AB-4219-BD69-EC649794B79F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1F551F72-38F2-479C-990C-DF0D2C0B1F2C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40D07E0-69D4-4A1E-80A8-A61B8B198AE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451" t="4784" r="9762"/>
          <a:stretch/>
        </p:blipFill>
        <p:spPr>
          <a:xfrm>
            <a:off x="623392" y="1196752"/>
            <a:ext cx="4051224" cy="236220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0CF4262-93B9-4DF7-A710-DC89EFDF4F57}"/>
              </a:ext>
            </a:extLst>
          </p:cNvPr>
          <p:cNvSpPr txBox="1"/>
          <p:nvPr/>
        </p:nvSpPr>
        <p:spPr>
          <a:xfrm>
            <a:off x="4852692" y="1399547"/>
            <a:ext cx="7086816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800" dirty="0">
                <a:solidFill>
                  <a:schemeClr val="tx1"/>
                </a:solidFill>
              </a:rPr>
              <a:t>Scenario: </a:t>
            </a:r>
            <a:r>
              <a:rPr lang="en-US" sz="1800" b="1" dirty="0">
                <a:solidFill>
                  <a:schemeClr val="tx1"/>
                </a:solidFill>
              </a:rPr>
              <a:t>250</a:t>
            </a:r>
            <a:r>
              <a:rPr lang="en-US" sz="1800" dirty="0">
                <a:solidFill>
                  <a:schemeClr val="tx1"/>
                </a:solidFill>
              </a:rPr>
              <a:t> STAs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800" dirty="0">
                <a:solidFill>
                  <a:schemeClr val="tx1"/>
                </a:solidFill>
              </a:rPr>
              <a:t>This section visualizes the inventory process with and without the Recontend mechanism.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800" b="1" dirty="0">
                <a:solidFill>
                  <a:schemeClr val="tx1"/>
                </a:solidFill>
              </a:rPr>
              <a:t>Upper Figure (without Recontend Setting):</a:t>
            </a:r>
          </a:p>
          <a:p>
            <a:pPr marL="690563" lvl="1" indent="-350838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</a:rPr>
              <a:t>AP End criteria:</a:t>
            </a:r>
          </a:p>
          <a:p>
            <a:pPr marL="1090613" lvl="2" indent="-350838">
              <a:buFont typeface="Courier New" panose="02070309020205020404" pitchFamily="49" charset="0"/>
              <a:buChar char="o"/>
            </a:pPr>
            <a:r>
              <a:rPr lang="en-US" sz="1400" b="1" dirty="0">
                <a:solidFill>
                  <a:schemeClr val="tx1"/>
                </a:solidFill>
              </a:rPr>
              <a:t>End on N continuous idle TXOPs</a:t>
            </a:r>
            <a:r>
              <a:rPr lang="en-US" sz="1400" dirty="0">
                <a:solidFill>
                  <a:schemeClr val="tx1"/>
                </a:solidFill>
              </a:rPr>
              <a:t>: This can be susceptible to misinterpretation if the channel is idle due to chance rather than a completed inventory.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800" b="1" dirty="0">
                <a:solidFill>
                  <a:schemeClr val="tx1"/>
                </a:solidFill>
              </a:rPr>
              <a:t>Lower Figure (With Recontend Setting):</a:t>
            </a:r>
          </a:p>
          <a:p>
            <a:pPr marL="690563" lvl="1" indent="-350838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</a:rPr>
              <a:t>ACW parameters: ACW min​  = </a:t>
            </a:r>
            <a:r>
              <a:rPr lang="en-US" sz="1600" b="1" dirty="0">
                <a:solidFill>
                  <a:schemeClr val="tx1"/>
                </a:solidFill>
              </a:rPr>
              <a:t>7</a:t>
            </a:r>
            <a:r>
              <a:rPr lang="en-US" sz="1600" dirty="0">
                <a:solidFill>
                  <a:schemeClr val="tx1"/>
                </a:solidFill>
              </a:rPr>
              <a:t>, ACW max​  = </a:t>
            </a:r>
            <a:r>
              <a:rPr lang="en-US" sz="1600" b="1" dirty="0">
                <a:solidFill>
                  <a:schemeClr val="tx1"/>
                </a:solidFill>
              </a:rPr>
              <a:t>1023</a:t>
            </a:r>
          </a:p>
          <a:p>
            <a:pPr marL="690563" lvl="1" indent="-350838">
              <a:buFont typeface="Wingdings" panose="05000000000000000000" pitchFamily="2" charset="2"/>
              <a:buChar char="§"/>
            </a:pPr>
            <a:r>
              <a:rPr lang="en-US" sz="1600" b="1" dirty="0">
                <a:solidFill>
                  <a:schemeClr val="tx1"/>
                </a:solidFill>
              </a:rPr>
              <a:t>Recontend force STAs reset ACW to </a:t>
            </a:r>
            <a:r>
              <a:rPr lang="en-US" sz="1600" b="1" dirty="0" err="1">
                <a:solidFill>
                  <a:schemeClr val="tx1"/>
                </a:solidFill>
              </a:rPr>
              <a:t>ACWmin</a:t>
            </a:r>
            <a:r>
              <a:rPr lang="en-US" sz="1600" b="1" dirty="0">
                <a:solidFill>
                  <a:schemeClr val="tx1"/>
                </a:solidFill>
              </a:rPr>
              <a:t>, and reset </a:t>
            </a:r>
            <a:r>
              <a:rPr lang="en-US" sz="1600" b="1" dirty="0" err="1">
                <a:solidFill>
                  <a:schemeClr val="tx1"/>
                </a:solidFill>
              </a:rPr>
              <a:t>ABOcounter</a:t>
            </a:r>
            <a:endParaRPr lang="en-US" sz="1600" b="1" dirty="0">
              <a:solidFill>
                <a:schemeClr val="tx1"/>
              </a:solidFill>
            </a:endParaRPr>
          </a:p>
          <a:p>
            <a:pPr marL="690563" lvl="1" indent="-350838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</a:rPr>
              <a:t>AP End Criteria: </a:t>
            </a:r>
          </a:p>
          <a:p>
            <a:pPr marL="1090613" lvl="2" indent="-350838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tx1"/>
                </a:solidFill>
              </a:rPr>
              <a:t>The AP ends the inventory process when it observes a continuous period of idle slots equal to the </a:t>
            </a:r>
            <a:r>
              <a:rPr lang="en-US" sz="1400" dirty="0" err="1">
                <a:solidFill>
                  <a:schemeClr val="tx1"/>
                </a:solidFill>
              </a:rPr>
              <a:t>ACWmin</a:t>
            </a:r>
            <a:r>
              <a:rPr lang="en-US" sz="1400" dirty="0">
                <a:solidFill>
                  <a:schemeClr val="tx1"/>
                </a:solidFill>
              </a:rPr>
              <a:t>​ value.</a:t>
            </a:r>
          </a:p>
          <a:p>
            <a:pPr marL="625475" lvl="1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</a:rPr>
              <a:t>TXOP count: 192+2=194</a:t>
            </a:r>
          </a:p>
          <a:p>
            <a:pPr marL="690563" lvl="1" indent="-350838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</a:rPr>
              <a:t>Total slots: 194×5=970 slots</a:t>
            </a:r>
          </a:p>
          <a:p>
            <a:pPr marL="690563" lvl="1" indent="-350838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</a:rPr>
              <a:t>Total duration: 1161 </a:t>
            </a:r>
            <a:r>
              <a:rPr lang="en-US" sz="1600" dirty="0" err="1">
                <a:solidFill>
                  <a:schemeClr val="tx1"/>
                </a:solidFill>
              </a:rPr>
              <a:t>ms</a:t>
            </a:r>
            <a:endParaRPr lang="en-US" sz="1600" dirty="0">
              <a:solidFill>
                <a:schemeClr val="tx1"/>
              </a:solidFill>
            </a:endParaRPr>
          </a:p>
          <a:p>
            <a:pPr marL="690563" lvl="1" indent="-350838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</a:rPr>
              <a:t>42% time efficiency improvement </a:t>
            </a:r>
          </a:p>
          <a:p>
            <a:endParaRPr lang="en-US" sz="1800" b="1" u="sng" dirty="0">
              <a:solidFill>
                <a:schemeClr val="tx1"/>
              </a:solidFill>
            </a:endParaRPr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B268575E-E161-450A-A5CB-5BDFAEE01F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2648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9EECEDC-C84D-4F4A-9E01-95B113107D89}"/>
              </a:ext>
            </a:extLst>
          </p:cNvPr>
          <p:cNvCxnSpPr/>
          <p:nvPr/>
        </p:nvCxnSpPr>
        <p:spPr bwMode="auto">
          <a:xfrm flipV="1">
            <a:off x="1847528" y="5711682"/>
            <a:ext cx="0" cy="46149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F9E2CD3-2345-47B2-BDD2-82C95CED1BCA}"/>
              </a:ext>
            </a:extLst>
          </p:cNvPr>
          <p:cNvCxnSpPr/>
          <p:nvPr/>
        </p:nvCxnSpPr>
        <p:spPr bwMode="auto">
          <a:xfrm flipV="1">
            <a:off x="2351584" y="5711682"/>
            <a:ext cx="0" cy="46149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2CEBB5A-71BD-4455-A7CC-2A61E973BC23}"/>
              </a:ext>
            </a:extLst>
          </p:cNvPr>
          <p:cNvCxnSpPr/>
          <p:nvPr/>
        </p:nvCxnSpPr>
        <p:spPr bwMode="auto">
          <a:xfrm flipV="1">
            <a:off x="2927648" y="5711682"/>
            <a:ext cx="0" cy="46149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91AF2F8-034E-4054-AF58-68F8A2F21B00}"/>
              </a:ext>
            </a:extLst>
          </p:cNvPr>
          <p:cNvCxnSpPr/>
          <p:nvPr/>
        </p:nvCxnSpPr>
        <p:spPr bwMode="auto">
          <a:xfrm flipV="1">
            <a:off x="3143672" y="5711682"/>
            <a:ext cx="0" cy="46149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DCE510A-2A37-45F4-AFB9-B7D3DD9AD86E}"/>
              </a:ext>
            </a:extLst>
          </p:cNvPr>
          <p:cNvSpPr txBox="1"/>
          <p:nvPr/>
        </p:nvSpPr>
        <p:spPr>
          <a:xfrm>
            <a:off x="1702155" y="6037883"/>
            <a:ext cx="1512163" cy="30777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</a:rPr>
              <a:t>Recontention</a:t>
            </a:r>
            <a:endParaRPr lang="en-SG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369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84AA7-F025-47C4-9611-707A43546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3970" y="617538"/>
            <a:ext cx="10352617" cy="754063"/>
          </a:xfrm>
        </p:spPr>
        <p:txBody>
          <a:bodyPr/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A6080E-D851-440E-867F-6CE0D85171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Evaluate the performance of an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ACW-based random access scheme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 network with a single AP and multiple non-AP STAs. The primary performance metric is the total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TXOP/slot count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required to achieve a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100% inventory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Findings:</a:t>
            </a:r>
          </a:p>
          <a:p>
            <a:pPr marL="857250" lvl="1" indent="-457200">
              <a:buFont typeface="Wingdings" panose="05000000000000000000" pitchFamily="2" charset="2"/>
              <a:buChar char="§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median TXOP count is minimized when the 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ACWmin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ACWmax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parameters are configured to values that closely match the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contending STAs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57250" lvl="1" indent="-457200">
              <a:buFont typeface="Wingdings" panose="05000000000000000000" pitchFamily="2" charset="2"/>
              <a:buChar char="§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ACW-based random access scheme is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robust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consistently achieving a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100% inventory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 with general, non-optimized settings.</a:t>
            </a:r>
          </a:p>
          <a:p>
            <a:pPr marL="857250" lvl="1" indent="-457200">
              <a:buFont typeface="Wingdings" panose="05000000000000000000" pitchFamily="2" charset="2"/>
              <a:buChar char="§"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Known STA Count: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the number of STAs is known, optimizing the ACW range can improve inventory time efficiency as demonstrated in the example (42%).</a:t>
            </a:r>
          </a:p>
          <a:p>
            <a:pPr marL="857250" lvl="1" indent="-457200">
              <a:buFont typeface="Wingdings" panose="05000000000000000000" pitchFamily="2" charset="2"/>
              <a:buChar char="§"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Unknown STA Count: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the number of STAs is unknown, employing the Recontend mechanism can improve inventory time efficiency as demonstrated in the example(42%).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643754-0064-4964-A533-9489C5D86EFC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1F551F72-38F2-479C-990C-DF0D2C0B1F2C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60611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References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91344" y="1322731"/>
            <a:ext cx="11809312" cy="235756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[1] 11-25/1240r0, AMP Channel Access (Rojan Chitrakar)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[2] 11-25/1546r0, AMP Channel Access follow-up (Rojan Chitrakar et. al.)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017149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122101</TotalTime>
  <Words>1173</Words>
  <Application>Microsoft Office PowerPoint</Application>
  <PresentationFormat>Widescreen</PresentationFormat>
  <Paragraphs>146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Courier New</vt:lpstr>
      <vt:lpstr>Times New Roman</vt:lpstr>
      <vt:lpstr>Wingdings</vt:lpstr>
      <vt:lpstr>Office Theme</vt:lpstr>
      <vt:lpstr>PowerPoint Presentation</vt:lpstr>
      <vt:lpstr>Simulation Configuration  </vt:lpstr>
      <vt:lpstr>Impact of ACW range: [ACWmin, ACWmax]</vt:lpstr>
      <vt:lpstr>Impact of ACW range: [ACWmin, ACWmax]</vt:lpstr>
      <vt:lpstr>Further Optimization: known/unknown STA number</vt:lpstr>
      <vt:lpstr>Known STA Amount Example: general and optimized ACW </vt:lpstr>
      <vt:lpstr>Unknown STA Amount Example: general ACW and Recontend</vt:lpstr>
      <vt:lpstr>Summary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Slides</dc:title>
  <dc:subject/>
  <dc:creator>rojan.chitrakar@huawei.com</dc:creator>
  <cp:keywords/>
  <dc:description/>
  <cp:lastModifiedBy>panqingrui</cp:lastModifiedBy>
  <cp:revision>1445</cp:revision>
  <cp:lastPrinted>2000-03-07T00:55:37Z</cp:lastPrinted>
  <dcterms:created xsi:type="dcterms:W3CDTF">2016-01-17T22:48:36Z</dcterms:created>
  <dcterms:modified xsi:type="dcterms:W3CDTF">2025-09-10T10:21:08Z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(3)eS6sNnofml1dVCkvlcCiRAgcFgKnWCz/rmn5jTaeDneINF4AKEd56hMS2aW5kLBc61+1BijI
YC+zAgyaLoZi4/RQ0TjRF8pME5M92vJzkk/bffVgWQa8qS+2Z+9GE0Kc0XX5T8jxezsYK8ae
MDp0/iu8iXxU8mTmRlYILYW1QHolJtemNceLeGvBVSIVdbhVA/XiRcubt9Re7e7tO2MjCFbz
sPP2KMRoIyqgesw912</vt:lpwstr>
  </property>
  <property fmtid="{D5CDD505-2E9C-101B-9397-08002B2CF9AE}" pid="3" name="_2015_ms_pID_7253431">
    <vt:lpwstr>50gStCmKmGSMzMQki1k6ornyKYwTGNlndVM0nsjVwSVScrMh/oL0S+
+J81AWexoCvpFpGQRa9wYvVacePbiKO3/doOKbYQ7p5gW+kGqPKv+Zd0s0+I6/hZxMcHjwLf
MO43bZFJviaoAbNbQ8I5S/aBvRLM/3MmzGdXXut0M2fUFyY3u3DkPgBUMO5qgCnVnsF8a5aS
e4NHqrYzUFTIVPyA3oGgkeTj4JtR+28n2fNW</vt:lpwstr>
  </property>
  <property fmtid="{D5CDD505-2E9C-101B-9397-08002B2CF9AE}" pid="4" name="_2015_ms_pID_7253432">
    <vt:lpwstr>VQ==</vt:lpwstr>
  </property>
</Properties>
</file>