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11F_5BA6099E.xml" ContentType="application/vnd.ms-powerpoint.comments+xml"/>
  <Override PartName="/ppt/comments/modernComment_124_E421B671.xml" ContentType="application/vnd.ms-powerpoint.comments+xml"/>
  <Override PartName="/ppt/comments/modernComment_128_68E68059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5" r:id="rId3"/>
    <p:sldId id="283" r:id="rId4"/>
    <p:sldId id="285" r:id="rId5"/>
    <p:sldId id="289" r:id="rId6"/>
    <p:sldId id="288" r:id="rId7"/>
    <p:sldId id="286" r:id="rId8"/>
    <p:sldId id="287" r:id="rId9"/>
    <p:sldId id="292" r:id="rId10"/>
    <p:sldId id="296" r:id="rId11"/>
    <p:sldId id="291" r:id="rId12"/>
    <p:sldId id="294" r:id="rId13"/>
    <p:sldId id="295" r:id="rId14"/>
    <p:sldId id="274" r:id="rId15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2913E8-33CA-461C-8541-FCDD76815F2B}">
          <p14:sldIdLst>
            <p14:sldId id="256"/>
            <p14:sldId id="275"/>
            <p14:sldId id="283"/>
            <p14:sldId id="285"/>
            <p14:sldId id="289"/>
            <p14:sldId id="288"/>
            <p14:sldId id="286"/>
            <p14:sldId id="287"/>
            <p14:sldId id="292"/>
            <p14:sldId id="296"/>
            <p14:sldId id="291"/>
            <p14:sldId id="294"/>
            <p14:sldId id="295"/>
            <p14:sldId id="274"/>
          </p14:sldIdLst>
        </p14:section>
        <p14:section name="Backup slides" id="{AE74EBFC-D2D2-4A4B-B071-B79D0C3B560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41073F-1227-AF5D-5691-828F2ACD6888}" name="Guy-Armand Kamendje" initials="GK" userId="S::guy-armand@HaiLaTechInc.onmicrosoft.com::4a903c7b-6669-40ba-8eed-78d01d141ee5" providerId="AD"/>
  <p188:author id="{2CD72151-7C02-23F5-041B-23CA5D0152A6}" name="Hui" initials="H" userId="S::hluo@cypress.com::28925c1e-3b68-4103-a705-d63eae7110b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95" autoAdjust="0"/>
    <p:restoredTop sz="96684" autoAdjust="0"/>
  </p:normalViewPr>
  <p:slideViewPr>
    <p:cSldViewPr>
      <p:cViewPr varScale="1">
        <p:scale>
          <a:sx n="117" d="100"/>
          <a:sy n="117" d="100"/>
        </p:scale>
        <p:origin x="156" y="11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omments/modernComment_11F_5BA6099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881D4A8-0F96-4976-AB04-914E273FF566}" authorId="{2CD72151-7C02-23F5-041B-23CA5D0152A6}" created="2025-09-16T17:43:23.40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537608094" sldId="287"/>
      <ac:spMk id="3" creationId="{FE2842D9-0AF6-BAEF-61F1-9E4471CA892E}"/>
      <ac:txMk cp="39" len="33">
        <ac:context len="259" hash="260888206"/>
      </ac:txMk>
    </ac:txMkLst>
    <p188:pos x="5069839" y="650239"/>
    <p188:replyLst>
      <p188:reply id="{75109E91-379A-4E70-A363-1D32E7922B1F}" authorId="{3841073F-1227-AF5D-5691-828F2ACD6888}" created="2025-09-16T18:27:24.596">
        <p188:txBody>
          <a:bodyPr/>
          <a:lstStyle/>
          <a:p>
            <a:r>
              <a:rPr lang="en-CA"/>
              <a:t>This CRA requirement is hard to achieve without non-volatile memory.</a:t>
            </a:r>
          </a:p>
        </p188:txBody>
      </p188:reply>
    </p188:replyLst>
    <p188:txBody>
      <a:bodyPr/>
      <a:lstStyle/>
      <a:p>
        <a:r>
          <a:rPr lang="en-US"/>
          <a:t>How to address this requirement if the AMP device does not have non-volatile memory for embedded code?</a:t>
        </a:r>
      </a:p>
    </p188:txBody>
  </p188:cm>
</p188:cmLst>
</file>

<file path=ppt/comments/modernComment_124_E421B67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8288EC0-DDC5-4B4E-AFB7-54B489AAD281}" authorId="{2CD72151-7C02-23F5-041B-23CA5D0152A6}" created="2025-09-16T17:48:03.39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827414641" sldId="292"/>
      <ac:spMk id="3" creationId="{57BE5C1E-CD0C-84A6-298B-89928B58E5EB}"/>
      <ac:txMk cp="129">
        <ac:context len="334" hash="871503236"/>
      </ac:txMk>
    </ac:txMkLst>
    <p188:pos x="8869679" y="1534159"/>
    <p188:replyLst>
      <p188:reply id="{62FF33C0-A956-45CB-AF3A-28C216F10993}" authorId="{3841073F-1227-AF5D-5691-828F2ACD6888}" created="2025-09-16T18:25:41.103">
        <p188:txBody>
          <a:bodyPr/>
          <a:lstStyle/>
          <a:p>
            <a:r>
              <a:rPr lang="en-CA"/>
              <a:t>Updated according to the comments</a:t>
            </a:r>
          </a:p>
        </p188:txBody>
      </p188:reply>
    </p188:replyLst>
    <p188:txBody>
      <a:bodyPr/>
      <a:lstStyle/>
      <a:p>
        <a:r>
          <a:rPr lang="en-US"/>
          <a:t>Is it better to say something to express the following idea --- provide basic device provisioning feature in 11bp and hooks to upper layer provisioning to help achieve secure access to 11bp devices that are likely headless simple devices without UI.</a:t>
        </a:r>
      </a:p>
    </p188:txBody>
  </p188:cm>
</p188:cmLst>
</file>

<file path=ppt/comments/modernComment_128_68E6805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84D6D68-4FA7-4287-8E71-128CC9DA991C}" authorId="{2CD72151-7C02-23F5-041B-23CA5D0152A6}" created="2025-09-16T17:50:06.73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759936601" sldId="296"/>
      <ac:spMk id="3" creationId="{1CD4E96E-EDAC-6602-2ADF-236465A019BD}"/>
      <ac:txMk cp="141">
        <ac:context len="228" hash="1192943515"/>
      </ac:txMk>
    </ac:txMkLst>
    <p188:pos x="6360159" y="1463039"/>
    <p188:replyLst>
      <p188:reply id="{E6623475-426F-4829-97B7-DE12DA545FFF}" authorId="{3841073F-1227-AF5D-5691-828F2ACD6888}" created="2025-09-16T18:29:53.541">
        <p188:txBody>
          <a:bodyPr/>
          <a:lstStyle/>
          <a:p>
            <a:r>
              <a:rPr lang="en-CA"/>
              <a:t>MAC address is not suitable for this given that a MAC address can be easily spoofed</a:t>
            </a:r>
          </a:p>
        </p188:txBody>
      </p188:reply>
    </p188:replyLst>
    <p188:txBody>
      <a:bodyPr/>
      <a:lstStyle/>
      <a:p>
        <a:r>
          <a:rPr lang="en-US"/>
          <a:t>More clarification needed: a globally unique device ID or something like a MAC address?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September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Guy-Armand Kamendje (HaiLa Technologies)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Guy-Armand Kamendje (HaiLa Technologies)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Guy-Armand Kamendje (HaiLa Technologies)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Guy-Armand Kamendje (HaiLa Technologies)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Guy-Armand Kamendje (HaiLa Technologies)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Guy-Armand Kamendje (HaiLa Technologies)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Guy-Armand Kamendje (HaiLa Technologies)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Guy-Armand Kamendje (HaiLa Technologies)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September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Guy-Armand Kamendje (HaiLa Technologies)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September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Guy-Armand </a:t>
            </a:r>
            <a:r>
              <a:rPr lang="en-GB" dirty="0" err="1"/>
              <a:t>Kamendje</a:t>
            </a:r>
            <a:r>
              <a:rPr lang="en-GB" dirty="0"/>
              <a:t> (</a:t>
            </a:r>
            <a:r>
              <a:rPr lang="en-GB" dirty="0" err="1"/>
              <a:t>HaiLa</a:t>
            </a:r>
            <a:r>
              <a:rPr lang="en-GB" dirty="0"/>
              <a:t> Technologies)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IEEE 802.11-25/1540r0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8_68E6805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F_5BA6099E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4_E421B67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71784"/>
            <a:ext cx="10363200" cy="1268141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EU CRA A backscatter perspective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2025-09-08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Guy-Armand Kamendje (HaiLa Technologies)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3" name="Google Shape;92;p1">
            <a:extLst>
              <a:ext uri="{FF2B5EF4-FFF2-40B4-BE49-F238E27FC236}">
                <a16:creationId xmlns:a16="http://schemas.microsoft.com/office/drawing/2014/main" id="{3262942B-7A30-7EE0-85A5-FC5B35CCF5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4238727"/>
              </p:ext>
            </p:extLst>
          </p:nvPr>
        </p:nvGraphicFramePr>
        <p:xfrm>
          <a:off x="995363" y="2354263"/>
          <a:ext cx="10115550" cy="252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087208" imgH="2524334" progId="Word.Document.8">
                  <p:embed/>
                </p:oleObj>
              </mc:Choice>
              <mc:Fallback>
                <p:oleObj name="Document" r:id="rId3" imgW="10087208" imgH="2524334" progId="Word.Document.8">
                  <p:embed/>
                  <p:pic>
                    <p:nvPicPr>
                      <p:cNvPr id="2" name="Google Shape;92;p1">
                        <a:extLst>
                          <a:ext uri="{FF2B5EF4-FFF2-40B4-BE49-F238E27FC236}">
                            <a16:creationId xmlns:a16="http://schemas.microsoft.com/office/drawing/2014/main" id="{55DDE541-F173-0A9F-E139-6F704ED7C80A}"/>
                          </a:ext>
                        </a:extLst>
                      </p:cNvPr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995363" y="2354263"/>
                        <a:ext cx="10115550" cy="252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D7821-B5A7-3230-2F68-D74D3D3FD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34F2E-1157-2DCF-7983-606BB0F6D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802.11bp help? (2)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4E96E-EDAC-6602-2ADF-236465A01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kern="0" dirty="0"/>
              <a:t>Access control management and authentication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Use of AMP STA </a:t>
            </a:r>
            <a:r>
              <a:rPr lang="en-GB" dirty="0" err="1"/>
              <a:t>DevID</a:t>
            </a:r>
            <a:r>
              <a:rPr lang="en-GB" dirty="0"/>
              <a:t> aka 802.1AR (more precisely part of it) to enforce AMP STA authentication?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Define an AMP non AP STA device identity that is suitable for cryptographic purposes</a:t>
            </a:r>
          </a:p>
          <a:p>
            <a:pPr marL="457200" indent="-457200">
              <a:buFont typeface="+mj-lt"/>
              <a:buAutoNum type="arabicPeriod"/>
            </a:pPr>
            <a:endParaRPr lang="en-GB" kern="0" dirty="0"/>
          </a:p>
          <a:p>
            <a:pPr marL="0" indent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8038A-787C-6191-EB07-AD9649A62F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7F838-1D9B-1C6C-F818-CFBC2DC98CE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Guy-Armand Kamendje (HaiLa Technologies)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AC883C-3175-07EA-3E86-21293A33EB8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93660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2FC87-2EDA-AEF4-475C-075DF3EE1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56E38-E9F1-CC4A-0FAE-4A4A02E19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802.11bp help? (3)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809F6-EDC5-40DC-9321-3586C4F8D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kern="0" dirty="0"/>
              <a:t>Pick the correct security protocols and cryptographic </a:t>
            </a:r>
            <a:r>
              <a:rPr lang="en-GB" dirty="0"/>
              <a:t>suites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kern="0" dirty="0"/>
              <a:t>Consider power/computation constraints</a:t>
            </a:r>
          </a:p>
          <a:p>
            <a:pPr marL="0" indent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A84E2-C7B8-CF88-050B-52801FC1F4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17881-EC07-8376-D718-E8753CD13D6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Guy-Armand Kamendje (HaiLa Technologies)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E657FF1-0D94-7A2D-C537-F92ACB4D735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586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6FFCE-8291-09B7-2831-D11B97388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59B57-570E-22DF-D528-AE7D5F911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frame types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33047-F2A3-9835-011A-CC26EC460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kern="0" dirty="0"/>
              <a:t>Authentication frames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Credentials update frames</a:t>
            </a:r>
            <a:endParaRPr lang="en-GB" kern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kern="0" dirty="0"/>
              <a:t>Provisioning frame types (see [1])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Event </a:t>
            </a:r>
            <a:r>
              <a:rPr lang="en-GB"/>
              <a:t>reporting </a:t>
            </a:r>
            <a:r>
              <a:rPr lang="en-GB" dirty="0"/>
              <a:t>f</a:t>
            </a:r>
            <a:r>
              <a:rPr lang="en-GB"/>
              <a:t>rames</a:t>
            </a:r>
            <a:endParaRPr lang="en-GB" kern="0" dirty="0"/>
          </a:p>
          <a:p>
            <a:pPr marL="457200" indent="-457200">
              <a:buFont typeface="+mj-lt"/>
              <a:buAutoNum type="arabicPeriod"/>
            </a:pPr>
            <a:endParaRPr lang="en-GB" kern="0" dirty="0"/>
          </a:p>
          <a:p>
            <a:pPr marL="0" indent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A29CB-4F7C-C81C-7B97-12BA920846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D69E8-1AC2-D364-7624-C7F4C9B8A22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Guy-Armand Kamendje (HaiLa Technologies)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3EC7BCE-FFB3-85AA-775D-74E07534025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249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873F5-C6D5-2F6B-DF5C-76B0EF4CC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E1CB-6CA2-184C-2BF5-78BC20B6F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8A0F4-0B85-B022-75D3-A7A7BED47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kern="0" dirty="0"/>
          </a:p>
          <a:p>
            <a:pPr marL="457200" indent="-457200">
              <a:buFont typeface="+mj-lt"/>
              <a:buAutoNum type="arabicPeriod"/>
            </a:pPr>
            <a:endParaRPr lang="en-GB" kern="0" dirty="0"/>
          </a:p>
          <a:p>
            <a:pPr marL="0" indent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BCB57-2A73-152F-781D-A13353F6CB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BA6F7-CD74-B91E-AFD6-DDA6734F355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Guy-Armand Kamendje (HaiLa Technologies)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82D7D5-148C-09F8-070E-F0BFA1239CA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347894-053A-A6F6-D31F-F8EA091161DD}"/>
              </a:ext>
            </a:extLst>
          </p:cNvPr>
          <p:cNvSpPr txBox="1">
            <a:spLocks/>
          </p:cNvSpPr>
          <p:nvPr/>
        </p:nvSpPr>
        <p:spPr bwMode="auto">
          <a:xfrm>
            <a:off x="1066801" y="21336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kern="0" dirty="0"/>
              <a:t>Cybersecurity regulations all over the world are setting mandatory requirements on IoT devices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kern="0" dirty="0"/>
              <a:t>802.11bp can help achieve regulatory compliance faster and make IoT devices more secure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kern="0" dirty="0"/>
              <a:t>In light of the reviewed regulatory requirements, we do believe that we need a secure mode of operation for backscatter AMP non-AP STA</a:t>
            </a:r>
          </a:p>
          <a:p>
            <a:pPr marL="457200" indent="-457200">
              <a:buFont typeface="+mj-lt"/>
              <a:buAutoNum type="arabicPeriod"/>
            </a:pPr>
            <a:endParaRPr lang="en-GB" kern="0" dirty="0"/>
          </a:p>
          <a:p>
            <a:pPr marL="0" indent="0"/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914627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4E75A-408C-EAB5-E85A-681AC9773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CD919-92C5-1710-978D-CEF3C317C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sz="2000" dirty="0"/>
              <a:t>Guido et al. </a:t>
            </a:r>
            <a:r>
              <a:rPr lang="en-US" sz="2000" dirty="0"/>
              <a:t>A novel application—Simplified device provisioning IEEE 802.11-25/1320r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EU Cybersecurity Resiliency Act. available at https://www.european-cyber-resilience-act.com/Cyber_Resilience_Act_Articles.html</a:t>
            </a:r>
            <a:endParaRPr lang="en-CA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6656C-91E7-CB2B-494A-FE0B042AE1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40E9E-5119-1F6F-7AD6-941721ACFBF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Guy-Armand Kamendje (HaiLa Technologies)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F69FFE-957F-5B7A-2436-540ABCC13A6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27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5BB16-E4AB-89A9-A907-DE78C035D4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E29E4-8124-6E6C-E89E-D15ADBF7FCF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Guy-Armand Kamendje (HaiLa Technologies)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23A3F7-3B98-27DC-E5AC-EEBFD52F700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BE5797F-A50A-F682-15BD-11F974A4A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1" y="8382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 dirty="0"/>
              <a:t>Abstract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FDC6C80-918D-7A4F-6335-6C1FA41DE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1" y="21336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/>
              <a:t>EU Cybersecurity Resilience Act (CRA) is coming into effect in 2026. Achieving compliance is expected to be challenging for energy constrained devices such as AMP non-AP STA devices in general: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/>
              <a:t>Achieving compliance for backscatter devices is expected to be extremely challenging   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/>
              <a:t>802.11bp could play a crucial role in helping device achieve regulatory compliance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/>
              <a:t>This document presents 802.11bp key features that could significantly help achieving compliance </a:t>
            </a:r>
          </a:p>
        </p:txBody>
      </p:sp>
    </p:spTree>
    <p:extLst>
      <p:ext uri="{BB962C8B-B14F-4D97-AF65-F5344CB8AC3E}">
        <p14:creationId xmlns:p14="http://schemas.microsoft.com/office/powerpoint/2010/main" val="946025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89779-A0F7-D651-E248-11703D0D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74D35-0F64-3E72-D7CC-7AE2F3985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kern="0" dirty="0"/>
              <a:t>Quick review of IoT cybersecurity regulations around the world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Review of EU CRA requirements typically applicable to AMP non-AP STA devices </a:t>
            </a:r>
            <a:r>
              <a:rPr lang="en-GB" kern="0" dirty="0"/>
              <a:t>  </a:t>
            </a:r>
          </a:p>
          <a:p>
            <a:pPr marL="457200" indent="-457200">
              <a:buFont typeface="+mj-lt"/>
              <a:buAutoNum type="arabicPeriod"/>
            </a:pPr>
            <a:r>
              <a:rPr lang="en-GB" kern="0" dirty="0"/>
              <a:t>Identify key 802.11bp features that could help AMP non-AP STA devices achieve global cybersecurity compliance</a:t>
            </a:r>
            <a:endParaRPr lang="en-GB" dirty="0"/>
          </a:p>
          <a:p>
            <a:pPr marL="0" indent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4580D-B45D-BAA5-E321-AD322B899A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358B9-0095-4174-9E7D-3DAADF4041E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Guy-Armand Kamendje (HaiLa Technologies)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599B81B-5794-DB3D-8925-1F2768E06C4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934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A2CF0-E4B6-E718-5BF9-8A013FC2C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CD7C4-6990-2FF7-8ABB-5BB78E054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Cybersecurity Regulations Around the world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424C4-9CE4-43E9-D9CD-C1C9BA19A1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04CB0-FD82-E7AA-4E6A-60EAE29158E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Guy-Armand Kamendje (HaiLa Technologies)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71E5753-D03D-4E76-A403-98FBE8AEE35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CEC6F4-B9AB-FBBC-E5EE-FDB43D45CF74}"/>
              </a:ext>
            </a:extLst>
          </p:cNvPr>
          <p:cNvSpPr txBox="1"/>
          <p:nvPr/>
        </p:nvSpPr>
        <p:spPr>
          <a:xfrm>
            <a:off x="9897068" y="5923528"/>
            <a:ext cx="13805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 dirty="0">
                <a:solidFill>
                  <a:schemeClr val="tx2"/>
                </a:solidFill>
              </a:rPr>
              <a:t>Image courtesy of Doulos</a:t>
            </a:r>
          </a:p>
        </p:txBody>
      </p:sp>
      <p:pic>
        <p:nvPicPr>
          <p:cNvPr id="9" name="Picture 8" descr="A map of the world&#10;&#10;AI-generated content may be incorrect.">
            <a:extLst>
              <a:ext uri="{FF2B5EF4-FFF2-40B4-BE49-F238E27FC236}">
                <a16:creationId xmlns:a16="http://schemas.microsoft.com/office/drawing/2014/main" id="{FFC35110-4F70-A1BB-BD1B-CFA1ABF3F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20" y="890233"/>
            <a:ext cx="8306959" cy="507753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66DA9B4-A98C-3A03-F792-65672B40EC04}"/>
              </a:ext>
            </a:extLst>
          </p:cNvPr>
          <p:cNvSpPr txBox="1">
            <a:spLocks/>
          </p:cNvSpPr>
          <p:nvPr/>
        </p:nvSpPr>
        <p:spPr bwMode="auto">
          <a:xfrm>
            <a:off x="1066801" y="8382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CA" kern="0" dirty="0"/>
              <a:t>Cybersecurity Regulations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67778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112C3-AF71-59A0-61CF-AD86F529F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3E4F-3792-47F8-CA24-917EDF240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Cybersecurity Regulations Around the world (</a:t>
            </a:r>
            <a:r>
              <a:rPr lang="en-CA" dirty="0" err="1"/>
              <a:t>cont</a:t>
            </a:r>
            <a:r>
              <a:rPr lang="en-CA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D069A-37E8-BDDA-504B-D85DBEA4CE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165D4-E15D-AC7A-ACFA-85C8FF6EC93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Guy-Armand Kamendje (HaiLa Technologies)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4012988-B55B-BF78-2988-28DA7548FB6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  <p:pic>
        <p:nvPicPr>
          <p:cNvPr id="7" name="Picture 6" descr="A map of the world with orange dots&#10;&#10;Description automatically generated">
            <a:extLst>
              <a:ext uri="{FF2B5EF4-FFF2-40B4-BE49-F238E27FC236}">
                <a16:creationId xmlns:a16="http://schemas.microsoft.com/office/drawing/2014/main" id="{BE156163-29EF-6F46-3B79-D36CCE033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1628800"/>
            <a:ext cx="7747759" cy="46142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981328-B6D7-8539-839E-C8359AD5F470}"/>
              </a:ext>
            </a:extLst>
          </p:cNvPr>
          <p:cNvSpPr txBox="1"/>
          <p:nvPr/>
        </p:nvSpPr>
        <p:spPr>
          <a:xfrm>
            <a:off x="9897068" y="5923528"/>
            <a:ext cx="13805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 dirty="0">
                <a:solidFill>
                  <a:schemeClr val="tx2"/>
                </a:solidFill>
              </a:rPr>
              <a:t>Image courtesy of Doulos</a:t>
            </a:r>
          </a:p>
        </p:txBody>
      </p:sp>
    </p:spTree>
    <p:extLst>
      <p:ext uri="{BB962C8B-B14F-4D97-AF65-F5344CB8AC3E}">
        <p14:creationId xmlns:p14="http://schemas.microsoft.com/office/powerpoint/2010/main" val="1136357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57594-D848-0EDC-5AE6-BDD45E8C0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B5AAA-D89E-D617-E363-2F365BE23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Cybersecurity Regulations Around the world (</a:t>
            </a:r>
            <a:r>
              <a:rPr lang="en-CA" dirty="0" err="1"/>
              <a:t>cont</a:t>
            </a:r>
            <a:r>
              <a:rPr lang="en-CA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3B2C2-5921-2618-7F9E-C7E6987EF2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0CD14-6E8A-9881-F4B5-A40DEC39004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Guy-Armand Kamendje (HaiLa Technologies)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6F07176-4D04-46E9-E7CA-E6B02FA4F33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  <p:sp>
        <p:nvSpPr>
          <p:cNvPr id="3" name="Google Shape;65;p5">
            <a:extLst>
              <a:ext uri="{FF2B5EF4-FFF2-40B4-BE49-F238E27FC236}">
                <a16:creationId xmlns:a16="http://schemas.microsoft.com/office/drawing/2014/main" id="{DF0E4678-DCA4-6D33-F619-215C8FE816F2}"/>
              </a:ext>
            </a:extLst>
          </p:cNvPr>
          <p:cNvSpPr txBox="1"/>
          <p:nvPr/>
        </p:nvSpPr>
        <p:spPr>
          <a:xfrm>
            <a:off x="1631504" y="1751014"/>
            <a:ext cx="9433048" cy="504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CA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PSTI in the UK market Consumer connectable products security regime</a:t>
            </a:r>
          </a:p>
          <a:p>
            <a:pPr marL="342900" lvl="0" indent="-342900"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CA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EU Radio Equipment directive (RED) Regulatory Framework for placing radio equipment on the market. (Privacy protection, personal data…)</a:t>
            </a:r>
          </a:p>
          <a:p>
            <a:pPr marL="342900" lvl="0" indent="-342900"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CA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EU Cyber Resilience Act (CRA) cybersecurity rules to enhance the security of hard and software products [2]</a:t>
            </a:r>
          </a:p>
          <a:p>
            <a:pPr marL="342900" lvl="0" indent="-342900"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CA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US Cyber Trust Mark Cybersecurity Labelling Program for Smart Devices (Certification Program)  </a:t>
            </a:r>
          </a:p>
          <a:p>
            <a:pPr marL="342900" lvl="0" indent="-342900"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CA" sz="24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US NIST8425 a set of Recommended Cybersecurity Requirements for Consumer grade products</a:t>
            </a:r>
          </a:p>
          <a:p>
            <a:pPr lvl="0">
              <a:buClr>
                <a:schemeClr val="dk1"/>
              </a:buClr>
              <a:buSzPts val="1800"/>
            </a:pPr>
            <a:endParaRPr lang="en-CA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1009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8D794-ECFD-8EE9-016D-C6CEF016B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E9E88-EFE8-34A6-152F-5C1F108F8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 Cybersecurity Resiliency Act (CRA)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7461B-42A2-B3A4-EAD7-7512988AC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kern="0" dirty="0"/>
              <a:t>EU CRA covers digital products placed on the EU market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Any Hardware capable of executing binary code or any executable binary code (software)</a:t>
            </a:r>
            <a:endParaRPr lang="en-GB" kern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Mandatory for directly or indirectly internet connectable products with digital elements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kern="0" dirty="0"/>
              <a:t>Calls for cyber-secure product development and Design (Security by Design)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kern="0" dirty="0"/>
              <a:t>H2 2026 Application of vulnerability/ incident reporting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Q4 2027: Application of all products and process requirements</a:t>
            </a:r>
            <a:endParaRPr lang="en-GB" kern="0" dirty="0"/>
          </a:p>
          <a:p>
            <a:pPr marL="457200" indent="-457200">
              <a:buFont typeface="+mj-lt"/>
              <a:buAutoNum type="arabicPeriod"/>
            </a:pPr>
            <a:endParaRPr lang="en-GB" kern="0" dirty="0"/>
          </a:p>
          <a:p>
            <a:pPr marL="0" indent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4E2DD-4636-9E5B-24CD-56FD641C91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E7043-1AEF-2FDA-C594-8AE5217D4B1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Guy-Armand Kamendje (HaiLa Technologies)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3207E8B-98E1-2365-E2DB-3B600F0B4AE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133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9EB1E-891D-DDF8-FCBE-7029A96A6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E00F8-898B-AE04-2F5E-D0377D82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 CRA core requirements typically applicable to AMP non-AP STA devices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842D9-0AF6-BAEF-61F1-9E4471CA8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kern="0" dirty="0"/>
              <a:t>Default configuration should be secure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Secure software update capability (hard to achieve without non volatile memory)</a:t>
            </a:r>
          </a:p>
          <a:p>
            <a:pPr marL="457200" indent="-457200">
              <a:buFont typeface="+mj-lt"/>
              <a:buAutoNum type="arabicPeriod"/>
            </a:pPr>
            <a:r>
              <a:rPr lang="en-GB" kern="0" dirty="0"/>
              <a:t>Secure access control and authentication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Confidentiality and integrity of stored, processed and transmitted data</a:t>
            </a:r>
          </a:p>
          <a:p>
            <a:pPr marL="457200" indent="-457200">
              <a:buFont typeface="+mj-lt"/>
              <a:buAutoNum type="arabicPeriod"/>
            </a:pPr>
            <a:r>
              <a:rPr lang="en-GB" kern="0" dirty="0"/>
              <a:t>Minimized attack surface</a:t>
            </a:r>
          </a:p>
          <a:p>
            <a:pPr marL="457200" indent="-457200">
              <a:buFont typeface="+mj-lt"/>
              <a:buAutoNum type="arabicPeriod"/>
            </a:pPr>
            <a:endParaRPr lang="en-GB" kern="0" dirty="0"/>
          </a:p>
          <a:p>
            <a:pPr marL="0" indent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829C4-5473-0384-8163-8937E20D90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85642-C6DF-0A94-9A9E-1F64BF141F1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Guy-Armand Kamendje (HaiLa Technologies)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E7DA1E-3CDE-2B9A-AFC7-D95F22BCB55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60809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D6A2C-1038-9FBD-A373-1CD9FB9FC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A3EC0-4AD5-2318-7150-EB66C62AB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802.11bp help? (1)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E5C1E-CD0C-84A6-298B-89928B58E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kern="0" dirty="0"/>
              <a:t>Strengthen the secure by design principle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Enforce per device credentials and identity uniqueness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Provide authenticated access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Provide basic device provisioning features in 802.11bp and hooks to upper layers provisioning services to help achieve secure access to 11bp devices that are likely headless simple devices without UI. </a:t>
            </a:r>
          </a:p>
          <a:p>
            <a:pPr marL="457200" indent="-457200">
              <a:buFont typeface="+mj-lt"/>
              <a:buAutoNum type="arabicPeriod"/>
            </a:pPr>
            <a:endParaRPr lang="en-GB" kern="0" dirty="0"/>
          </a:p>
          <a:p>
            <a:pPr marL="0" indent="0"/>
            <a:endParaRPr lang="en-GB" kern="0" dirty="0"/>
          </a:p>
          <a:p>
            <a:pPr marL="0" indent="0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B91C8-4F1D-597E-F526-43E3D256E1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4CA10-D1A7-1AA4-E867-CBC13904B7D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Guy-Armand Kamendje (HaiLa Technologies)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76347D-5158-5940-F1AB-E414ED0911D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September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41464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63900</TotalTime>
  <Words>730</Words>
  <Application>Microsoft Office PowerPoint</Application>
  <PresentationFormat>Widescreen</PresentationFormat>
  <Paragraphs>108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Unicode MS</vt:lpstr>
      <vt:lpstr>Calibri</vt:lpstr>
      <vt:lpstr>Times New Roman</vt:lpstr>
      <vt:lpstr>Office Theme</vt:lpstr>
      <vt:lpstr>Document</vt:lpstr>
      <vt:lpstr>EU CRA A backscatter perspective</vt:lpstr>
      <vt:lpstr>PowerPoint Presentation</vt:lpstr>
      <vt:lpstr>Agenda</vt:lpstr>
      <vt:lpstr>Cybersecurity Regulations Around the world</vt:lpstr>
      <vt:lpstr>Cybersecurity Regulations Around the world (cont)</vt:lpstr>
      <vt:lpstr>Cybersecurity Regulations Around the world (cont)</vt:lpstr>
      <vt:lpstr>EU Cybersecurity Resiliency Act (CRA)</vt:lpstr>
      <vt:lpstr>EU CRA core requirements typically applicable to AMP non-AP STA devices</vt:lpstr>
      <vt:lpstr>Can 802.11bp help? (1)</vt:lpstr>
      <vt:lpstr>Can 802.11bp help? (2)</vt:lpstr>
      <vt:lpstr>Can 802.11bp help? (3)</vt:lpstr>
      <vt:lpstr>Useful frame types</vt:lpstr>
      <vt:lpstr>Conclusion</vt:lpstr>
      <vt:lpstr>References</vt:lpstr>
    </vt:vector>
  </TitlesOfParts>
  <Company>HaiLa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Channel Shifting and Bit Flipping in Backscatter</dc:title>
  <dc:creator>Nelson Costa</dc:creator>
  <cp:keywords/>
  <cp:lastModifiedBy>Guy-Armand Kamendje</cp:lastModifiedBy>
  <cp:revision>107</cp:revision>
  <cp:lastPrinted>1601-01-01T00:00:00Z</cp:lastPrinted>
  <dcterms:created xsi:type="dcterms:W3CDTF">2024-10-06T13:43:49Z</dcterms:created>
  <dcterms:modified xsi:type="dcterms:W3CDTF">2025-09-16T21:02:26Z</dcterms:modified>
  <cp:category>Nelson Costa (HaiLa Technologies)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15a25aa-e944-415d-b7a7-40f6b9180b6b_Enabled">
    <vt:lpwstr>-1</vt:lpwstr>
  </property>
  <property fmtid="{D5CDD505-2E9C-101B-9397-08002B2CF9AE}" pid="3" name="MSIP_Label_a15a25aa-e944-415d-b7a7-40f6b9180b6b_SetDate">
    <vt:lpwstr>2025-09-16 17:29:17Z</vt:lpwstr>
  </property>
  <property fmtid="{D5CDD505-2E9C-101B-9397-08002B2CF9AE}" pid="4" name="MSIP_Label_a15a25aa-e944-415d-b7a7-40f6b9180b6b_Method">
    <vt:lpwstr>Privileged</vt:lpwstr>
  </property>
  <property fmtid="{D5CDD505-2E9C-101B-9397-08002B2CF9AE}" pid="5" name="MSIP_Label_a15a25aa-e944-415d-b7a7-40f6b9180b6b_Name">
    <vt:lpwstr>a15a25aa-e944-415d-b7a7-40f6b9180b6b</vt:lpwstr>
  </property>
  <property fmtid="{D5CDD505-2E9C-101B-9397-08002B2CF9AE}" pid="6" name="MSIP_Label_a15a25aa-e944-415d-b7a7-40f6b9180b6b_SiteId">
    <vt:lpwstr>eeb8d0e8-3544-41d3-aac6-934c309faf5a</vt:lpwstr>
  </property>
  <property fmtid="{D5CDD505-2E9C-101B-9397-08002B2CF9AE}" pid="7" name="MSIP_Label_a15a25aa-e944-415d-b7a7-40f6b9180b6b_ActionId">
    <vt:lpwstr>70ca0e33-9125-4d55-b0c3-d8dbd98068d6</vt:lpwstr>
  </property>
  <property fmtid="{D5CDD505-2E9C-101B-9397-08002B2CF9AE}" pid="8" name="MSIP_Label_a15a25aa-e944-415d-b7a7-40f6b9180b6b_ContentBits">
    <vt:lpwstr>0</vt:lpwstr>
  </property>
  <property fmtid="{D5CDD505-2E9C-101B-9397-08002B2CF9AE}" pid="9" name="empower.integration.Classification.DocumentId">
    <vt:lpwstr/>
  </property>
  <property fmtid="{D5CDD505-2E9C-101B-9397-08002B2CF9AE}" pid="10" name="empower.integration.Classification.DocumentVersion">
    <vt:lpwstr/>
  </property>
  <property fmtid="{D5CDD505-2E9C-101B-9397-08002B2CF9AE}" pid="11" name="empower.integration.Classification.DocumentOwner">
    <vt:lpwstr/>
  </property>
  <property fmtid="{D5CDD505-2E9C-101B-9397-08002B2CF9AE}" pid="12" name="empower.integration.Classification.ShowFooter">
    <vt:bool>true</vt:bool>
  </property>
  <property fmtid="{D5CDD505-2E9C-101B-9397-08002B2CF9AE}" pid="13" name="empower.integration.Classification.RestrictionLevel">
    <vt:i4>1</vt:i4>
  </property>
  <property fmtid="{D5CDD505-2E9C-101B-9397-08002B2CF9AE}" pid="14" name="empower.integration.Classification.FooterDate">
    <vt:filetime>2025-09-16T17:29:17Z</vt:filetime>
  </property>
  <property fmtid="{D5CDD505-2E9C-101B-9397-08002B2CF9AE}" pid="15" name="empower.integration.Classification.DateFormat">
    <vt:lpwstr/>
  </property>
  <property fmtid="{D5CDD505-2E9C-101B-9397-08002B2CF9AE}" pid="16" name="empower.integration.Classification.IsDraft">
    <vt:bool>false</vt:bool>
  </property>
  <property fmtid="{D5CDD505-2E9C-101B-9397-08002B2CF9AE}" pid="17" name="empower.integration.Classification.IsProprietary">
    <vt:bool>false</vt:bool>
  </property>
  <property fmtid="{D5CDD505-2E9C-101B-9397-08002B2CF9AE}" pid="18" name="empower.integration.Classification.HasAdditionalMarking">
    <vt:bool>false</vt:bool>
  </property>
  <property fmtid="{D5CDD505-2E9C-101B-9397-08002B2CF9AE}" pid="19" name="empower.integration.Classification.AdditionalMarking">
    <vt:lpwstr/>
  </property>
  <property fmtid="{D5CDD505-2E9C-101B-9397-08002B2CF9AE}" pid="20" name="empower.integration.Classification.IsEmpowerClassified">
    <vt:bool>false</vt:bool>
  </property>
</Properties>
</file>