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9"/>
  </p:notesMasterIdLst>
  <p:handoutMasterIdLst>
    <p:handoutMasterId r:id="rId10"/>
  </p:handoutMasterIdLst>
  <p:sldIdLst>
    <p:sldId id="256" r:id="rId2"/>
    <p:sldId id="257" r:id="rId3"/>
    <p:sldId id="270" r:id="rId4"/>
    <p:sldId id="278" r:id="rId5"/>
    <p:sldId id="280" r:id="rId6"/>
    <p:sldId id="262" r:id="rId7"/>
    <p:sldId id="264" r:id="rId8"/>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93" autoAdjust="0"/>
    <p:restoredTop sz="83164" autoAdjust="0"/>
  </p:normalViewPr>
  <p:slideViewPr>
    <p:cSldViewPr>
      <p:cViewPr varScale="1">
        <p:scale>
          <a:sx n="120" d="100"/>
          <a:sy n="120" d="100"/>
        </p:scale>
        <p:origin x="120" y="252"/>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5" Type="http://schemas.microsoft.com/office/2016/11/relationships/changesInfo" Target="changesInfos/changesInfo1.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iayi Zhang" userId="0b5fc417-5b02-48cb-ab13-a55777ac8eb1" providerId="ADAL" clId="{0154F9C2-0567-4742-8A46-E043DE53CDE7}"/>
    <pc:docChg chg="undo custSel modSld">
      <pc:chgData name="Jiayi Zhang" userId="0b5fc417-5b02-48cb-ab13-a55777ac8eb1" providerId="ADAL" clId="{0154F9C2-0567-4742-8A46-E043DE53CDE7}" dt="2025-09-18T07:33:35.240" v="195" actId="20577"/>
      <pc:docMkLst>
        <pc:docMk/>
      </pc:docMkLst>
      <pc:sldChg chg="modSp mod">
        <pc:chgData name="Jiayi Zhang" userId="0b5fc417-5b02-48cb-ab13-a55777ac8eb1" providerId="ADAL" clId="{0154F9C2-0567-4742-8A46-E043DE53CDE7}" dt="2025-09-18T07:33:35.240" v="195" actId="20577"/>
        <pc:sldMkLst>
          <pc:docMk/>
          <pc:sldMk cId="0" sldId="256"/>
        </pc:sldMkLst>
        <pc:spChg chg="mod">
          <ac:chgData name="Jiayi Zhang" userId="0b5fc417-5b02-48cb-ab13-a55777ac8eb1" providerId="ADAL" clId="{0154F9C2-0567-4742-8A46-E043DE53CDE7}" dt="2025-09-18T07:33:35.240" v="195" actId="20577"/>
          <ac:spMkLst>
            <pc:docMk/>
            <pc:sldMk cId="0" sldId="256"/>
            <ac:spMk id="3074" creationId="{00000000-0000-0000-0000-000000000000}"/>
          </ac:spMkLst>
        </pc:spChg>
      </pc:sldChg>
      <pc:sldChg chg="modSp mod">
        <pc:chgData name="Jiayi Zhang" userId="0b5fc417-5b02-48cb-ab13-a55777ac8eb1" providerId="ADAL" clId="{0154F9C2-0567-4742-8A46-E043DE53CDE7}" dt="2025-09-18T07:25:54.092" v="147" actId="20577"/>
        <pc:sldMkLst>
          <pc:docMk/>
          <pc:sldMk cId="0" sldId="264"/>
        </pc:sldMkLst>
        <pc:spChg chg="mod">
          <ac:chgData name="Jiayi Zhang" userId="0b5fc417-5b02-48cb-ab13-a55777ac8eb1" providerId="ADAL" clId="{0154F9C2-0567-4742-8A46-E043DE53CDE7}" dt="2025-09-18T07:25:54.092" v="147" actId="20577"/>
          <ac:spMkLst>
            <pc:docMk/>
            <pc:sldMk cId="0" sldId="264"/>
            <ac:spMk id="2" creationId="{00000000-0000-0000-0000-000000000000}"/>
          </ac:spMkLst>
        </pc:spChg>
      </pc:sldChg>
      <pc:sldChg chg="modSp mod">
        <pc:chgData name="Jiayi Zhang" userId="0b5fc417-5b02-48cb-ab13-a55777ac8eb1" providerId="ADAL" clId="{0154F9C2-0567-4742-8A46-E043DE53CDE7}" dt="2025-09-18T07:10:43.140" v="78" actId="20577"/>
        <pc:sldMkLst>
          <pc:docMk/>
          <pc:sldMk cId="1121247377" sldId="270"/>
        </pc:sldMkLst>
        <pc:spChg chg="mod">
          <ac:chgData name="Jiayi Zhang" userId="0b5fc417-5b02-48cb-ab13-a55777ac8eb1" providerId="ADAL" clId="{0154F9C2-0567-4742-8A46-E043DE53CDE7}" dt="2025-09-18T07:10:43.140" v="78" actId="20577"/>
          <ac:spMkLst>
            <pc:docMk/>
            <pc:sldMk cId="1121247377" sldId="270"/>
            <ac:spMk id="5122" creationId="{92DAE1D7-9A17-7A44-3E89-99A8788E7EC0}"/>
          </ac:spMkLst>
        </pc:spChg>
      </pc:sldChg>
      <pc:sldChg chg="modSp mod">
        <pc:chgData name="Jiayi Zhang" userId="0b5fc417-5b02-48cb-ab13-a55777ac8eb1" providerId="ADAL" clId="{0154F9C2-0567-4742-8A46-E043DE53CDE7}" dt="2025-09-18T07:32:29.130" v="194" actId="6549"/>
        <pc:sldMkLst>
          <pc:docMk/>
          <pc:sldMk cId="2833378012" sldId="278"/>
        </pc:sldMkLst>
        <pc:spChg chg="mod">
          <ac:chgData name="Jiayi Zhang" userId="0b5fc417-5b02-48cb-ab13-a55777ac8eb1" providerId="ADAL" clId="{0154F9C2-0567-4742-8A46-E043DE53CDE7}" dt="2025-09-18T07:32:29.130" v="194" actId="6549"/>
          <ac:spMkLst>
            <pc:docMk/>
            <pc:sldMk cId="2833378012" sldId="278"/>
            <ac:spMk id="5121" creationId="{82759F71-DB44-0C96-D14A-E02139E8838A}"/>
          </ac:spMkLst>
        </pc:spChg>
        <pc:spChg chg="mod">
          <ac:chgData name="Jiayi Zhang" userId="0b5fc417-5b02-48cb-ab13-a55777ac8eb1" providerId="ADAL" clId="{0154F9C2-0567-4742-8A46-E043DE53CDE7}" dt="2025-09-18T07:13:31.854" v="104" actId="20577"/>
          <ac:spMkLst>
            <pc:docMk/>
            <pc:sldMk cId="2833378012" sldId="278"/>
            <ac:spMk id="5122" creationId="{C79F4B79-81F2-43C6-8FBB-875734B9E1FE}"/>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802.11-25/1538r0</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t>Sept. 2025</a:t>
            </a:r>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Jiayi Zhang, Ofinno</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802.11-25/1538r0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Sept. 2025</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Jiayi Zhang, Ofinno</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802.11-25/1538r0</a:t>
            </a:r>
          </a:p>
        </p:txBody>
      </p:sp>
      <p:sp>
        <p:nvSpPr>
          <p:cNvPr id="5" name="Rectangle 3"/>
          <p:cNvSpPr>
            <a:spLocks noGrp="1" noChangeArrowheads="1"/>
          </p:cNvSpPr>
          <p:nvPr>
            <p:ph type="dt"/>
          </p:nvPr>
        </p:nvSpPr>
        <p:spPr>
          <a:ln/>
        </p:spPr>
        <p:txBody>
          <a:bodyPr/>
          <a:lstStyle/>
          <a:p>
            <a:r>
              <a:rPr lang="en-US"/>
              <a:t>Sept. 2025</a:t>
            </a:r>
          </a:p>
        </p:txBody>
      </p:sp>
      <p:sp>
        <p:nvSpPr>
          <p:cNvPr id="6" name="Rectangle 6"/>
          <p:cNvSpPr>
            <a:spLocks noGrp="1" noChangeArrowheads="1"/>
          </p:cNvSpPr>
          <p:nvPr>
            <p:ph type="ftr"/>
          </p:nvPr>
        </p:nvSpPr>
        <p:spPr>
          <a:ln/>
        </p:spPr>
        <p:txBody>
          <a:bodyPr/>
          <a:lstStyle/>
          <a:p>
            <a:r>
              <a:rPr lang="en-US"/>
              <a:t>Jiayi Zhang, Ofinno</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802.11-25/1538r0</a:t>
            </a:r>
          </a:p>
        </p:txBody>
      </p:sp>
      <p:sp>
        <p:nvSpPr>
          <p:cNvPr id="5" name="Rectangle 3"/>
          <p:cNvSpPr>
            <a:spLocks noGrp="1" noChangeArrowheads="1"/>
          </p:cNvSpPr>
          <p:nvPr>
            <p:ph type="dt"/>
          </p:nvPr>
        </p:nvSpPr>
        <p:spPr>
          <a:ln/>
        </p:spPr>
        <p:txBody>
          <a:bodyPr/>
          <a:lstStyle/>
          <a:p>
            <a:r>
              <a:rPr lang="en-US"/>
              <a:t>Sept. 2025</a:t>
            </a:r>
          </a:p>
        </p:txBody>
      </p:sp>
      <p:sp>
        <p:nvSpPr>
          <p:cNvPr id="6" name="Rectangle 6"/>
          <p:cNvSpPr>
            <a:spLocks noGrp="1" noChangeArrowheads="1"/>
          </p:cNvSpPr>
          <p:nvPr>
            <p:ph type="ftr"/>
          </p:nvPr>
        </p:nvSpPr>
        <p:spPr>
          <a:ln/>
        </p:spPr>
        <p:txBody>
          <a:bodyPr/>
          <a:lstStyle/>
          <a:p>
            <a:r>
              <a:rPr lang="en-US"/>
              <a:t>Jiayi Zhang, Ofinno</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a:extLst>
            <a:ext uri="{FF2B5EF4-FFF2-40B4-BE49-F238E27FC236}">
              <a16:creationId xmlns:a16="http://schemas.microsoft.com/office/drawing/2014/main" id="{C0DCFE47-6B33-BF50-42CB-4712627A4943}"/>
            </a:ext>
          </a:extLst>
        </p:cNvPr>
        <p:cNvGrpSpPr/>
        <p:nvPr/>
      </p:nvGrpSpPr>
      <p:grpSpPr>
        <a:xfrm>
          <a:off x="0" y="0"/>
          <a:ext cx="0" cy="0"/>
          <a:chOff x="0" y="0"/>
          <a:chExt cx="0" cy="0"/>
        </a:xfrm>
      </p:grpSpPr>
      <p:sp>
        <p:nvSpPr>
          <p:cNvPr id="4" name="Rectangle 2">
            <a:extLst>
              <a:ext uri="{FF2B5EF4-FFF2-40B4-BE49-F238E27FC236}">
                <a16:creationId xmlns:a16="http://schemas.microsoft.com/office/drawing/2014/main" id="{106AA96B-A493-453E-588A-F45E691C89C1}"/>
              </a:ext>
            </a:extLst>
          </p:cNvPr>
          <p:cNvSpPr>
            <a:spLocks noGrp="1" noChangeArrowheads="1"/>
          </p:cNvSpPr>
          <p:nvPr>
            <p:ph type="hdr"/>
          </p:nvPr>
        </p:nvSpPr>
        <p:spPr>
          <a:ln/>
        </p:spPr>
        <p:txBody>
          <a:bodyPr/>
          <a:lstStyle/>
          <a:p>
            <a:r>
              <a:rPr lang="en-US"/>
              <a:t>doc.: IEEE 802.11-25/1538r0</a:t>
            </a:r>
          </a:p>
        </p:txBody>
      </p:sp>
      <p:sp>
        <p:nvSpPr>
          <p:cNvPr id="5" name="Rectangle 3">
            <a:extLst>
              <a:ext uri="{FF2B5EF4-FFF2-40B4-BE49-F238E27FC236}">
                <a16:creationId xmlns:a16="http://schemas.microsoft.com/office/drawing/2014/main" id="{40F9763F-44D1-CF5F-0110-A942C39F0313}"/>
              </a:ext>
            </a:extLst>
          </p:cNvPr>
          <p:cNvSpPr>
            <a:spLocks noGrp="1" noChangeArrowheads="1"/>
          </p:cNvSpPr>
          <p:nvPr>
            <p:ph type="dt"/>
          </p:nvPr>
        </p:nvSpPr>
        <p:spPr>
          <a:ln/>
        </p:spPr>
        <p:txBody>
          <a:bodyPr/>
          <a:lstStyle/>
          <a:p>
            <a:r>
              <a:rPr lang="en-US"/>
              <a:t>Sept. 2025</a:t>
            </a:r>
          </a:p>
        </p:txBody>
      </p:sp>
      <p:sp>
        <p:nvSpPr>
          <p:cNvPr id="6" name="Rectangle 6">
            <a:extLst>
              <a:ext uri="{FF2B5EF4-FFF2-40B4-BE49-F238E27FC236}">
                <a16:creationId xmlns:a16="http://schemas.microsoft.com/office/drawing/2014/main" id="{C12E2D02-33EB-1BEC-B7B7-24432735883C}"/>
              </a:ext>
            </a:extLst>
          </p:cNvPr>
          <p:cNvSpPr>
            <a:spLocks noGrp="1" noChangeArrowheads="1"/>
          </p:cNvSpPr>
          <p:nvPr>
            <p:ph type="ftr"/>
          </p:nvPr>
        </p:nvSpPr>
        <p:spPr>
          <a:ln/>
        </p:spPr>
        <p:txBody>
          <a:bodyPr/>
          <a:lstStyle/>
          <a:p>
            <a:r>
              <a:rPr lang="en-US"/>
              <a:t>Jiayi Zhang, Ofinno</a:t>
            </a:r>
          </a:p>
        </p:txBody>
      </p:sp>
      <p:sp>
        <p:nvSpPr>
          <p:cNvPr id="7" name="Rectangle 7">
            <a:extLst>
              <a:ext uri="{FF2B5EF4-FFF2-40B4-BE49-F238E27FC236}">
                <a16:creationId xmlns:a16="http://schemas.microsoft.com/office/drawing/2014/main" id="{FB62EE1B-E45F-4278-64F0-F913BEDE8F0A}"/>
              </a:ext>
            </a:extLst>
          </p:cNvPr>
          <p:cNvSpPr>
            <a:spLocks noGrp="1" noChangeArrowheads="1"/>
          </p:cNvSpPr>
          <p:nvPr>
            <p:ph type="sldNum"/>
          </p:nvPr>
        </p:nvSpPr>
        <p:spPr>
          <a:ln/>
        </p:spPr>
        <p:txBody>
          <a:bodyPr/>
          <a:lstStyle/>
          <a:p>
            <a:r>
              <a:rPr lang="en-US"/>
              <a:t>Page </a:t>
            </a:r>
            <a:fld id="{EA25EADA-8DDC-4EE3-B5F1-3BBBDDDD6BEC}" type="slidenum">
              <a:rPr lang="en-US"/>
              <a:pPr/>
              <a:t>3</a:t>
            </a:fld>
            <a:endParaRPr lang="en-US"/>
          </a:p>
        </p:txBody>
      </p:sp>
      <p:sp>
        <p:nvSpPr>
          <p:cNvPr id="14337" name="Rectangle 1">
            <a:extLst>
              <a:ext uri="{FF2B5EF4-FFF2-40B4-BE49-F238E27FC236}">
                <a16:creationId xmlns:a16="http://schemas.microsoft.com/office/drawing/2014/main" id="{2A21D16C-B3B8-05CE-3AE4-09D449E219C3}"/>
              </a:ext>
            </a:extLst>
          </p:cNvPr>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4338" name="Rectangle 2">
            <a:extLst>
              <a:ext uri="{FF2B5EF4-FFF2-40B4-BE49-F238E27FC236}">
                <a16:creationId xmlns:a16="http://schemas.microsoft.com/office/drawing/2014/main" id="{9006E464-B21F-214F-B8F9-A1D0F51E3CDC}"/>
              </a:ext>
            </a:extLst>
          </p:cNvPr>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r>
              <a:rPr lang="en-US" dirty="0"/>
              <a:t>However, why a NPCA STA switches to NPCA P-channel? A typical reason is it has much data to transmit or receive. And, a DPS STA switches from LC mode to HC mode due to the same reason.</a:t>
            </a:r>
          </a:p>
          <a:p>
            <a:r>
              <a:rPr lang="en-US" dirty="0"/>
              <a:t>Both NPCA switch and DPS switch consume time. If the DPS STA switches to HC mode the same time when it switches to NPCA P-channel, the DPS assisting AP saves time in the NPCA TXOP. </a:t>
            </a:r>
          </a:p>
          <a:p>
            <a:r>
              <a:rPr lang="en-US" dirty="0"/>
              <a:t>We should allow a DPS STA to make the decision based on its own traffic status and power status.</a:t>
            </a:r>
          </a:p>
          <a:p>
            <a:r>
              <a:rPr lang="en-US" dirty="0"/>
              <a:t>E.g., with low latency traffic, switch to HC mode may be better</a:t>
            </a:r>
          </a:p>
          <a:p>
            <a:r>
              <a:rPr lang="en-US" dirty="0"/>
              <a:t>E.g., with low power level, keep in LC mode may be better</a:t>
            </a:r>
          </a:p>
          <a:p>
            <a:endParaRPr lang="en-US" dirty="0"/>
          </a:p>
        </p:txBody>
      </p:sp>
    </p:spTree>
    <p:extLst>
      <p:ext uri="{BB962C8B-B14F-4D97-AF65-F5344CB8AC3E}">
        <p14:creationId xmlns:p14="http://schemas.microsoft.com/office/powerpoint/2010/main" val="249855116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a:extLst>
            <a:ext uri="{FF2B5EF4-FFF2-40B4-BE49-F238E27FC236}">
              <a16:creationId xmlns:a16="http://schemas.microsoft.com/office/drawing/2014/main" id="{D87FC31C-0F2D-10D7-A813-4EF4F247E2C0}"/>
            </a:ext>
          </a:extLst>
        </p:cNvPr>
        <p:cNvGrpSpPr/>
        <p:nvPr/>
      </p:nvGrpSpPr>
      <p:grpSpPr>
        <a:xfrm>
          <a:off x="0" y="0"/>
          <a:ext cx="0" cy="0"/>
          <a:chOff x="0" y="0"/>
          <a:chExt cx="0" cy="0"/>
        </a:xfrm>
      </p:grpSpPr>
      <p:sp>
        <p:nvSpPr>
          <p:cNvPr id="4" name="Rectangle 2">
            <a:extLst>
              <a:ext uri="{FF2B5EF4-FFF2-40B4-BE49-F238E27FC236}">
                <a16:creationId xmlns:a16="http://schemas.microsoft.com/office/drawing/2014/main" id="{93DD0ACF-A338-11BC-AEFE-B121491CEA87}"/>
              </a:ext>
            </a:extLst>
          </p:cNvPr>
          <p:cNvSpPr>
            <a:spLocks noGrp="1" noChangeArrowheads="1"/>
          </p:cNvSpPr>
          <p:nvPr>
            <p:ph type="hdr"/>
          </p:nvPr>
        </p:nvSpPr>
        <p:spPr>
          <a:ln/>
        </p:spPr>
        <p:txBody>
          <a:bodyPr/>
          <a:lstStyle/>
          <a:p>
            <a:r>
              <a:rPr lang="en-US"/>
              <a:t>doc.: IEEE 802.11-25/1538r0</a:t>
            </a:r>
          </a:p>
        </p:txBody>
      </p:sp>
      <p:sp>
        <p:nvSpPr>
          <p:cNvPr id="5" name="Rectangle 3">
            <a:extLst>
              <a:ext uri="{FF2B5EF4-FFF2-40B4-BE49-F238E27FC236}">
                <a16:creationId xmlns:a16="http://schemas.microsoft.com/office/drawing/2014/main" id="{E8338088-542F-34B3-3510-2B7921211068}"/>
              </a:ext>
            </a:extLst>
          </p:cNvPr>
          <p:cNvSpPr>
            <a:spLocks noGrp="1" noChangeArrowheads="1"/>
          </p:cNvSpPr>
          <p:nvPr>
            <p:ph type="dt"/>
          </p:nvPr>
        </p:nvSpPr>
        <p:spPr>
          <a:ln/>
        </p:spPr>
        <p:txBody>
          <a:bodyPr/>
          <a:lstStyle/>
          <a:p>
            <a:r>
              <a:rPr lang="en-US"/>
              <a:t>Sept. 2025</a:t>
            </a:r>
          </a:p>
        </p:txBody>
      </p:sp>
      <p:sp>
        <p:nvSpPr>
          <p:cNvPr id="6" name="Rectangle 6">
            <a:extLst>
              <a:ext uri="{FF2B5EF4-FFF2-40B4-BE49-F238E27FC236}">
                <a16:creationId xmlns:a16="http://schemas.microsoft.com/office/drawing/2014/main" id="{3A1B787F-03F0-F9E7-A96F-39137EA97F8C}"/>
              </a:ext>
            </a:extLst>
          </p:cNvPr>
          <p:cNvSpPr>
            <a:spLocks noGrp="1" noChangeArrowheads="1"/>
          </p:cNvSpPr>
          <p:nvPr>
            <p:ph type="ftr"/>
          </p:nvPr>
        </p:nvSpPr>
        <p:spPr>
          <a:ln/>
        </p:spPr>
        <p:txBody>
          <a:bodyPr/>
          <a:lstStyle/>
          <a:p>
            <a:r>
              <a:rPr lang="en-US"/>
              <a:t>Jiayi Zhang, Ofinno</a:t>
            </a:r>
          </a:p>
        </p:txBody>
      </p:sp>
      <p:sp>
        <p:nvSpPr>
          <p:cNvPr id="7" name="Rectangle 7">
            <a:extLst>
              <a:ext uri="{FF2B5EF4-FFF2-40B4-BE49-F238E27FC236}">
                <a16:creationId xmlns:a16="http://schemas.microsoft.com/office/drawing/2014/main" id="{7658CF4C-C032-19AB-3555-CA6DEA252CB0}"/>
              </a:ext>
            </a:extLst>
          </p:cNvPr>
          <p:cNvSpPr>
            <a:spLocks noGrp="1" noChangeArrowheads="1"/>
          </p:cNvSpPr>
          <p:nvPr>
            <p:ph type="sldNum"/>
          </p:nvPr>
        </p:nvSpPr>
        <p:spPr>
          <a:ln/>
        </p:spPr>
        <p:txBody>
          <a:bodyPr/>
          <a:lstStyle/>
          <a:p>
            <a:r>
              <a:rPr lang="en-US"/>
              <a:t>Page </a:t>
            </a:r>
            <a:fld id="{EA25EADA-8DDC-4EE3-B5F1-3BBBDDDD6BEC}" type="slidenum">
              <a:rPr lang="en-US"/>
              <a:pPr/>
              <a:t>4</a:t>
            </a:fld>
            <a:endParaRPr lang="en-US"/>
          </a:p>
        </p:txBody>
      </p:sp>
      <p:sp>
        <p:nvSpPr>
          <p:cNvPr id="14337" name="Rectangle 1">
            <a:extLst>
              <a:ext uri="{FF2B5EF4-FFF2-40B4-BE49-F238E27FC236}">
                <a16:creationId xmlns:a16="http://schemas.microsoft.com/office/drawing/2014/main" id="{6483D7EB-5217-2C39-B126-473D58803D42}"/>
              </a:ext>
            </a:extLst>
          </p:cNvPr>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4338" name="Rectangle 2">
            <a:extLst>
              <a:ext uri="{FF2B5EF4-FFF2-40B4-BE49-F238E27FC236}">
                <a16:creationId xmlns:a16="http://schemas.microsoft.com/office/drawing/2014/main" id="{8504B7DF-DC03-4A02-F9D7-59A84758EEF6}"/>
              </a:ext>
            </a:extLst>
          </p:cNvPr>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34846990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a:extLst>
            <a:ext uri="{FF2B5EF4-FFF2-40B4-BE49-F238E27FC236}">
              <a16:creationId xmlns:a16="http://schemas.microsoft.com/office/drawing/2014/main" id="{4D3814F6-7264-56B9-A1B5-16CD50A44A78}"/>
            </a:ext>
          </a:extLst>
        </p:cNvPr>
        <p:cNvGrpSpPr/>
        <p:nvPr/>
      </p:nvGrpSpPr>
      <p:grpSpPr>
        <a:xfrm>
          <a:off x="0" y="0"/>
          <a:ext cx="0" cy="0"/>
          <a:chOff x="0" y="0"/>
          <a:chExt cx="0" cy="0"/>
        </a:xfrm>
      </p:grpSpPr>
      <p:sp>
        <p:nvSpPr>
          <p:cNvPr id="4" name="Rectangle 2">
            <a:extLst>
              <a:ext uri="{FF2B5EF4-FFF2-40B4-BE49-F238E27FC236}">
                <a16:creationId xmlns:a16="http://schemas.microsoft.com/office/drawing/2014/main" id="{C79335CD-3B85-4E57-0668-6637988D8FF0}"/>
              </a:ext>
            </a:extLst>
          </p:cNvPr>
          <p:cNvSpPr>
            <a:spLocks noGrp="1" noChangeArrowheads="1"/>
          </p:cNvSpPr>
          <p:nvPr>
            <p:ph type="hdr"/>
          </p:nvPr>
        </p:nvSpPr>
        <p:spPr>
          <a:ln/>
        </p:spPr>
        <p:txBody>
          <a:bodyPr/>
          <a:lstStyle/>
          <a:p>
            <a:r>
              <a:rPr lang="en-US"/>
              <a:t>doc.: IEEE 802.11-25/1538r0</a:t>
            </a:r>
          </a:p>
        </p:txBody>
      </p:sp>
      <p:sp>
        <p:nvSpPr>
          <p:cNvPr id="5" name="Rectangle 3">
            <a:extLst>
              <a:ext uri="{FF2B5EF4-FFF2-40B4-BE49-F238E27FC236}">
                <a16:creationId xmlns:a16="http://schemas.microsoft.com/office/drawing/2014/main" id="{90860290-DC05-7367-1623-D2E0AA2669A1}"/>
              </a:ext>
            </a:extLst>
          </p:cNvPr>
          <p:cNvSpPr>
            <a:spLocks noGrp="1" noChangeArrowheads="1"/>
          </p:cNvSpPr>
          <p:nvPr>
            <p:ph type="dt"/>
          </p:nvPr>
        </p:nvSpPr>
        <p:spPr>
          <a:ln/>
        </p:spPr>
        <p:txBody>
          <a:bodyPr/>
          <a:lstStyle/>
          <a:p>
            <a:r>
              <a:rPr lang="en-US"/>
              <a:t>Sept. 2025</a:t>
            </a:r>
          </a:p>
        </p:txBody>
      </p:sp>
      <p:sp>
        <p:nvSpPr>
          <p:cNvPr id="6" name="Rectangle 6">
            <a:extLst>
              <a:ext uri="{FF2B5EF4-FFF2-40B4-BE49-F238E27FC236}">
                <a16:creationId xmlns:a16="http://schemas.microsoft.com/office/drawing/2014/main" id="{FC4D2C64-1037-28A3-4BBC-39E56080AA48}"/>
              </a:ext>
            </a:extLst>
          </p:cNvPr>
          <p:cNvSpPr>
            <a:spLocks noGrp="1" noChangeArrowheads="1"/>
          </p:cNvSpPr>
          <p:nvPr>
            <p:ph type="ftr"/>
          </p:nvPr>
        </p:nvSpPr>
        <p:spPr>
          <a:ln/>
        </p:spPr>
        <p:txBody>
          <a:bodyPr/>
          <a:lstStyle/>
          <a:p>
            <a:r>
              <a:rPr lang="en-US"/>
              <a:t>Jiayi Zhang, Ofinno</a:t>
            </a:r>
          </a:p>
        </p:txBody>
      </p:sp>
      <p:sp>
        <p:nvSpPr>
          <p:cNvPr id="7" name="Rectangle 7">
            <a:extLst>
              <a:ext uri="{FF2B5EF4-FFF2-40B4-BE49-F238E27FC236}">
                <a16:creationId xmlns:a16="http://schemas.microsoft.com/office/drawing/2014/main" id="{B6FCE72B-5557-E7A9-BB6B-E796A21A09DB}"/>
              </a:ext>
            </a:extLst>
          </p:cNvPr>
          <p:cNvSpPr>
            <a:spLocks noGrp="1" noChangeArrowheads="1"/>
          </p:cNvSpPr>
          <p:nvPr>
            <p:ph type="sldNum"/>
          </p:nvPr>
        </p:nvSpPr>
        <p:spPr>
          <a:ln/>
        </p:spPr>
        <p:txBody>
          <a:bodyPr/>
          <a:lstStyle/>
          <a:p>
            <a:r>
              <a:rPr lang="en-US"/>
              <a:t>Page </a:t>
            </a:r>
            <a:fld id="{35E0D7E8-EBB2-4683-98FD-8E18BC106EDA}" type="slidenum">
              <a:rPr lang="en-US"/>
              <a:pPr/>
              <a:t>5</a:t>
            </a:fld>
            <a:endParaRPr lang="en-US"/>
          </a:p>
        </p:txBody>
      </p:sp>
      <p:sp>
        <p:nvSpPr>
          <p:cNvPr id="18433" name="Rectangle 1">
            <a:extLst>
              <a:ext uri="{FF2B5EF4-FFF2-40B4-BE49-F238E27FC236}">
                <a16:creationId xmlns:a16="http://schemas.microsoft.com/office/drawing/2014/main" id="{C434B787-AEAB-1A31-455A-6129212DE273}"/>
              </a:ext>
            </a:extLst>
          </p:cNvPr>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a:extLst>
              <a:ext uri="{FF2B5EF4-FFF2-40B4-BE49-F238E27FC236}">
                <a16:creationId xmlns:a16="http://schemas.microsoft.com/office/drawing/2014/main" id="{8ACD08CE-0E88-0363-C76B-CE7089AD8AAB}"/>
              </a:ext>
            </a:extLst>
          </p:cNvPr>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94926334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802.11-25/1538r0</a:t>
            </a:r>
          </a:p>
        </p:txBody>
      </p:sp>
      <p:sp>
        <p:nvSpPr>
          <p:cNvPr id="5" name="Rectangle 3"/>
          <p:cNvSpPr>
            <a:spLocks noGrp="1" noChangeArrowheads="1"/>
          </p:cNvSpPr>
          <p:nvPr>
            <p:ph type="dt"/>
          </p:nvPr>
        </p:nvSpPr>
        <p:spPr>
          <a:ln/>
        </p:spPr>
        <p:txBody>
          <a:bodyPr/>
          <a:lstStyle/>
          <a:p>
            <a:r>
              <a:rPr lang="en-US"/>
              <a:t>Sept. 2025</a:t>
            </a:r>
          </a:p>
        </p:txBody>
      </p:sp>
      <p:sp>
        <p:nvSpPr>
          <p:cNvPr id="6" name="Rectangle 6"/>
          <p:cNvSpPr>
            <a:spLocks noGrp="1" noChangeArrowheads="1"/>
          </p:cNvSpPr>
          <p:nvPr>
            <p:ph type="ftr"/>
          </p:nvPr>
        </p:nvSpPr>
        <p:spPr>
          <a:ln/>
        </p:spPr>
        <p:txBody>
          <a:bodyPr/>
          <a:lstStyle/>
          <a:p>
            <a:r>
              <a:rPr lang="en-US"/>
              <a:t>Jiayi Zhang, Ofinno</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6</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802.11-25/1538r0</a:t>
            </a:r>
          </a:p>
        </p:txBody>
      </p:sp>
      <p:sp>
        <p:nvSpPr>
          <p:cNvPr id="5" name="Rectangle 3"/>
          <p:cNvSpPr>
            <a:spLocks noGrp="1" noChangeArrowheads="1"/>
          </p:cNvSpPr>
          <p:nvPr>
            <p:ph type="dt"/>
          </p:nvPr>
        </p:nvSpPr>
        <p:spPr>
          <a:ln/>
        </p:spPr>
        <p:txBody>
          <a:bodyPr/>
          <a:lstStyle/>
          <a:p>
            <a:r>
              <a:rPr lang="en-US"/>
              <a:t>Sept. 2025</a:t>
            </a:r>
          </a:p>
        </p:txBody>
      </p:sp>
      <p:sp>
        <p:nvSpPr>
          <p:cNvPr id="6" name="Rectangle 6"/>
          <p:cNvSpPr>
            <a:spLocks noGrp="1" noChangeArrowheads="1"/>
          </p:cNvSpPr>
          <p:nvPr>
            <p:ph type="ftr"/>
          </p:nvPr>
        </p:nvSpPr>
        <p:spPr>
          <a:ln/>
        </p:spPr>
        <p:txBody>
          <a:bodyPr/>
          <a:lstStyle/>
          <a:p>
            <a:r>
              <a:rPr lang="en-US"/>
              <a:t>Jiayi Zhang, Ofinno</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7</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Sept. 2025</a:t>
            </a:r>
            <a:endParaRPr lang="en-GB"/>
          </a:p>
        </p:txBody>
      </p:sp>
      <p:sp>
        <p:nvSpPr>
          <p:cNvPr id="5" name="Footer Placeholder 4"/>
          <p:cNvSpPr>
            <a:spLocks noGrp="1"/>
          </p:cNvSpPr>
          <p:nvPr>
            <p:ph type="ftr" idx="11"/>
          </p:nvPr>
        </p:nvSpPr>
        <p:spPr/>
        <p:txBody>
          <a:bodyPr/>
          <a:lstStyle>
            <a:lvl1pPr>
              <a:defRPr/>
            </a:lvl1pPr>
          </a:lstStyle>
          <a:p>
            <a:r>
              <a:rPr lang="en-GB"/>
              <a:t>Jiayi Zhang, Ofinno</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Jiayi Zhang, Ofinno</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Sept. 2025</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Sept. 2025</a:t>
            </a:r>
            <a:endParaRPr lang="en-GB"/>
          </a:p>
        </p:txBody>
      </p:sp>
      <p:sp>
        <p:nvSpPr>
          <p:cNvPr id="5" name="Footer Placeholder 4"/>
          <p:cNvSpPr>
            <a:spLocks noGrp="1"/>
          </p:cNvSpPr>
          <p:nvPr>
            <p:ph type="ftr" idx="11"/>
          </p:nvPr>
        </p:nvSpPr>
        <p:spPr/>
        <p:txBody>
          <a:bodyPr/>
          <a:lstStyle>
            <a:lvl1pPr>
              <a:defRPr/>
            </a:lvl1pPr>
          </a:lstStyle>
          <a:p>
            <a:r>
              <a:rPr lang="en-GB"/>
              <a:t>Jiayi Zhang, Ofinno</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Sept. 2025</a:t>
            </a:r>
            <a:endParaRPr lang="en-GB"/>
          </a:p>
        </p:txBody>
      </p:sp>
      <p:sp>
        <p:nvSpPr>
          <p:cNvPr id="6" name="Footer Placeholder 5"/>
          <p:cNvSpPr>
            <a:spLocks noGrp="1"/>
          </p:cNvSpPr>
          <p:nvPr>
            <p:ph type="ftr" idx="11"/>
          </p:nvPr>
        </p:nvSpPr>
        <p:spPr/>
        <p:txBody>
          <a:bodyPr/>
          <a:lstStyle>
            <a:lvl1pPr>
              <a:defRPr/>
            </a:lvl1pPr>
          </a:lstStyle>
          <a:p>
            <a:r>
              <a:rPr lang="en-GB"/>
              <a:t>Jiayi Zhang, Ofinno</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Sept. 2025</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Jiayi Zhang, Ofinno</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Sept. 2025</a:t>
            </a:r>
            <a:endParaRPr lang="en-GB"/>
          </a:p>
        </p:txBody>
      </p:sp>
      <p:sp>
        <p:nvSpPr>
          <p:cNvPr id="4" name="Footer Placeholder 3"/>
          <p:cNvSpPr>
            <a:spLocks noGrp="1"/>
          </p:cNvSpPr>
          <p:nvPr>
            <p:ph type="ftr" idx="11"/>
          </p:nvPr>
        </p:nvSpPr>
        <p:spPr/>
        <p:txBody>
          <a:bodyPr/>
          <a:lstStyle>
            <a:lvl1pPr>
              <a:defRPr/>
            </a:lvl1pPr>
          </a:lstStyle>
          <a:p>
            <a:r>
              <a:rPr lang="en-GB"/>
              <a:t>Jiayi Zhang, Ofinno</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Sept. 2025</a:t>
            </a:r>
            <a:endParaRPr lang="en-GB"/>
          </a:p>
        </p:txBody>
      </p:sp>
      <p:sp>
        <p:nvSpPr>
          <p:cNvPr id="3" name="Footer Placeholder 2"/>
          <p:cNvSpPr>
            <a:spLocks noGrp="1"/>
          </p:cNvSpPr>
          <p:nvPr>
            <p:ph type="ftr" idx="11"/>
          </p:nvPr>
        </p:nvSpPr>
        <p:spPr/>
        <p:txBody>
          <a:bodyPr/>
          <a:lstStyle>
            <a:lvl1pPr>
              <a:defRPr/>
            </a:lvl1pPr>
          </a:lstStyle>
          <a:p>
            <a:r>
              <a:rPr lang="en-GB"/>
              <a:t>Jiayi Zhang, Ofinno</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Sept. 2025</a:t>
            </a:r>
            <a:endParaRPr lang="en-GB"/>
          </a:p>
        </p:txBody>
      </p:sp>
      <p:sp>
        <p:nvSpPr>
          <p:cNvPr id="5" name="Footer Placeholder 4"/>
          <p:cNvSpPr>
            <a:spLocks noGrp="1"/>
          </p:cNvSpPr>
          <p:nvPr>
            <p:ph type="ftr" idx="11"/>
          </p:nvPr>
        </p:nvSpPr>
        <p:spPr/>
        <p:txBody>
          <a:bodyPr/>
          <a:lstStyle>
            <a:lvl1pPr>
              <a:defRPr/>
            </a:lvl1pPr>
          </a:lstStyle>
          <a:p>
            <a:r>
              <a:rPr lang="en-GB"/>
              <a:t>Jiayi Zhang, Ofinno</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Sept. 2025</a:t>
            </a:r>
            <a:endParaRPr lang="en-GB"/>
          </a:p>
        </p:txBody>
      </p:sp>
      <p:sp>
        <p:nvSpPr>
          <p:cNvPr id="5" name="Footer Placeholder 4"/>
          <p:cNvSpPr>
            <a:spLocks noGrp="1"/>
          </p:cNvSpPr>
          <p:nvPr>
            <p:ph type="ftr" idx="11"/>
          </p:nvPr>
        </p:nvSpPr>
        <p:spPr/>
        <p:txBody>
          <a:bodyPr/>
          <a:lstStyle>
            <a:lvl1pPr>
              <a:defRPr/>
            </a:lvl1pPr>
          </a:lstStyle>
          <a:p>
            <a:r>
              <a:rPr lang="en-GB"/>
              <a:t>Jiayi Zhang, Ofinno</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Sept. 2025</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Jiayi Zhang, Ofinno</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b="0" dirty="0">
                <a:solidFill>
                  <a:schemeClr val="tx1"/>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802.11-25/1538r0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606425"/>
            <a:ext cx="10363200" cy="13335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NPCA Operation for DPS Mode</a:t>
            </a:r>
          </a:p>
        </p:txBody>
      </p:sp>
      <p:sp>
        <p:nvSpPr>
          <p:cNvPr id="3074" name="Rectangle 2"/>
          <p:cNvSpPr>
            <a:spLocks noGrp="1" noChangeArrowheads="1"/>
          </p:cNvSpPr>
          <p:nvPr>
            <p:ph type="subTitle" idx="1"/>
          </p:nvPr>
        </p:nvSpPr>
        <p:spPr>
          <a:xfrm>
            <a:off x="1828800" y="1939130"/>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 </a:t>
            </a:r>
            <a:r>
              <a:rPr lang="en-GB" sz="2000" b="0" dirty="0"/>
              <a:t>9/17/2025</a:t>
            </a:r>
          </a:p>
        </p:txBody>
      </p:sp>
      <p:sp>
        <p:nvSpPr>
          <p:cNvPr id="6" name="Date Placeholder 3"/>
          <p:cNvSpPr>
            <a:spLocks noGrp="1"/>
          </p:cNvSpPr>
          <p:nvPr>
            <p:ph type="dt" idx="10"/>
          </p:nvPr>
        </p:nvSpPr>
        <p:spPr/>
        <p:txBody>
          <a:bodyPr/>
          <a:lstStyle/>
          <a:p>
            <a:r>
              <a:rPr lang="en-US"/>
              <a:t>Sept. 2025</a:t>
            </a:r>
            <a:endParaRPr lang="en-GB" dirty="0"/>
          </a:p>
        </p:txBody>
      </p:sp>
      <p:sp>
        <p:nvSpPr>
          <p:cNvPr id="7" name="Footer Placeholder 4"/>
          <p:cNvSpPr>
            <a:spLocks noGrp="1"/>
          </p:cNvSpPr>
          <p:nvPr>
            <p:ph type="ftr" idx="11"/>
          </p:nvPr>
        </p:nvSpPr>
        <p:spPr/>
        <p:txBody>
          <a:bodyPr/>
          <a:lstStyle/>
          <a:p>
            <a:r>
              <a:rPr lang="en-GB"/>
              <a:t>Jiayi Zhang, Ofinno</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6" name="Rectangle 4"/>
          <p:cNvSpPr>
            <a:spLocks noChangeArrowheads="1"/>
          </p:cNvSpPr>
          <p:nvPr/>
        </p:nvSpPr>
        <p:spPr bwMode="auto">
          <a:xfrm>
            <a:off x="901700" y="241538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graphicFrame>
        <p:nvGraphicFramePr>
          <p:cNvPr id="2" name="Object 3">
            <a:extLst>
              <a:ext uri="{FF2B5EF4-FFF2-40B4-BE49-F238E27FC236}">
                <a16:creationId xmlns:a16="http://schemas.microsoft.com/office/drawing/2014/main" id="{79E504D5-77BE-9E0A-8095-E9813AE3743B}"/>
              </a:ext>
            </a:extLst>
          </p:cNvPr>
          <p:cNvGraphicFramePr>
            <a:graphicFrameLocks noChangeAspect="1"/>
          </p:cNvGraphicFramePr>
          <p:nvPr>
            <p:extLst>
              <p:ext uri="{D42A27DB-BD31-4B8C-83A1-F6EECF244321}">
                <p14:modId xmlns:p14="http://schemas.microsoft.com/office/powerpoint/2010/main" val="153479259"/>
              </p:ext>
            </p:extLst>
          </p:nvPr>
        </p:nvGraphicFramePr>
        <p:xfrm>
          <a:off x="901700" y="3009900"/>
          <a:ext cx="10363200" cy="3340100"/>
        </p:xfrm>
        <a:graphic>
          <a:graphicData uri="http://schemas.openxmlformats.org/presentationml/2006/ole">
            <mc:AlternateContent xmlns:mc="http://schemas.openxmlformats.org/markup-compatibility/2006">
              <mc:Choice xmlns:v="urn:schemas-microsoft-com:vml" Requires="v">
                <p:oleObj name="Document" r:id="rId3" imgW="10673617" imgH="3440753" progId="Word.Document.8">
                  <p:embed/>
                </p:oleObj>
              </mc:Choice>
              <mc:Fallback>
                <p:oleObj name="Document" r:id="rId3" imgW="10673617" imgH="3440753" progId="Word.Document.8">
                  <p:embed/>
                  <p:pic>
                    <p:nvPicPr>
                      <p:cNvPr id="2" name="Object 3">
                        <a:extLst>
                          <a:ext uri="{FF2B5EF4-FFF2-40B4-BE49-F238E27FC236}">
                            <a16:creationId xmlns:a16="http://schemas.microsoft.com/office/drawing/2014/main" id="{79E504D5-77BE-9E0A-8095-E9813AE3743B}"/>
                          </a:ext>
                        </a:extLst>
                      </p:cNvPr>
                      <p:cNvPicPr>
                        <a:picLocks noChangeAspect="1" noChangeArrowheads="1"/>
                      </p:cNvPicPr>
                      <p:nvPr/>
                    </p:nvPicPr>
                    <p:blipFill>
                      <a:blip r:embed="rId4"/>
                      <a:srcRect/>
                      <a:stretch>
                        <a:fillRect/>
                      </a:stretch>
                    </p:blipFill>
                    <p:spPr bwMode="auto">
                      <a:xfrm>
                        <a:off x="901700" y="3009900"/>
                        <a:ext cx="10363200" cy="3340100"/>
                      </a:xfrm>
                      <a:prstGeom prst="rect">
                        <a:avLst/>
                      </a:prstGeom>
                      <a:noFill/>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idx="1"/>
          </p:nvPr>
        </p:nvSpPr>
        <p:spPr>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2000" b="0" dirty="0"/>
              <a:t>The power management behavior of a NPCA STA that enables DPS mode has been discussed within </a:t>
            </a:r>
            <a:r>
              <a:rPr lang="en-US" sz="2000" b="0" dirty="0" err="1"/>
              <a:t>TGbn</a:t>
            </a:r>
            <a:r>
              <a:rPr lang="en-US" sz="2000" b="0" dirty="0"/>
              <a:t> [1-3].</a:t>
            </a:r>
          </a:p>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2000" b="0" dirty="0"/>
              <a:t>In this contribution, we consider the rules of NPCA AP to conform with the DPS STA. </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Jiayi Zhang, Ofinno</a:t>
            </a:r>
            <a:endParaRPr lang="en-GB" dirty="0"/>
          </a:p>
        </p:txBody>
      </p:sp>
      <p:sp>
        <p:nvSpPr>
          <p:cNvPr id="4" name="Date Placeholder 3"/>
          <p:cNvSpPr>
            <a:spLocks noGrp="1"/>
          </p:cNvSpPr>
          <p:nvPr>
            <p:ph type="dt" idx="15"/>
          </p:nvPr>
        </p:nvSpPr>
        <p:spPr/>
        <p:txBody>
          <a:bodyPr/>
          <a:lstStyle/>
          <a:p>
            <a:r>
              <a:rPr lang="en-US"/>
              <a:t>Sept. 2025</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124A0D1-DB4C-676C-B621-6D2D20030DB7}"/>
            </a:ext>
          </a:extLst>
        </p:cNvPr>
        <p:cNvGrpSpPr/>
        <p:nvPr/>
      </p:nvGrpSpPr>
      <p:grpSpPr>
        <a:xfrm>
          <a:off x="0" y="0"/>
          <a:ext cx="0" cy="0"/>
          <a:chOff x="0" y="0"/>
          <a:chExt cx="0" cy="0"/>
        </a:xfrm>
      </p:grpSpPr>
      <p:sp>
        <p:nvSpPr>
          <p:cNvPr id="5121" name="Rectangle 1">
            <a:extLst>
              <a:ext uri="{FF2B5EF4-FFF2-40B4-BE49-F238E27FC236}">
                <a16:creationId xmlns:a16="http://schemas.microsoft.com/office/drawing/2014/main" id="{747DD2F2-E792-8662-EF52-D4859BD9590B}"/>
              </a:ext>
            </a:extLst>
          </p:cNvPr>
          <p:cNvSpPr>
            <a:spLocks noGrp="1" noChangeArrowheads="1"/>
          </p:cNvSpPr>
          <p:nvPr>
            <p:ph type="title"/>
          </p:nvPr>
        </p:nvSpPr>
        <p:spPr>
          <a:xfrm>
            <a:off x="914401" y="685801"/>
            <a:ext cx="10361084" cy="685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Background</a:t>
            </a:r>
          </a:p>
        </p:txBody>
      </p:sp>
      <p:sp>
        <p:nvSpPr>
          <p:cNvPr id="5122" name="Rectangle 2">
            <a:extLst>
              <a:ext uri="{FF2B5EF4-FFF2-40B4-BE49-F238E27FC236}">
                <a16:creationId xmlns:a16="http://schemas.microsoft.com/office/drawing/2014/main" id="{92DAE1D7-9A17-7A44-3E89-99A8788E7EC0}"/>
              </a:ext>
            </a:extLst>
          </p:cNvPr>
          <p:cNvSpPr>
            <a:spLocks noGrp="1" noChangeArrowheads="1"/>
          </p:cNvSpPr>
          <p:nvPr>
            <p:ph idx="1"/>
          </p:nvPr>
        </p:nvSpPr>
        <p:spPr>
          <a:xfrm>
            <a:off x="457201" y="1600201"/>
            <a:ext cx="11277600" cy="4875213"/>
          </a:xfrm>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1800" b="1" dirty="0"/>
              <a:t>37.18.4 NPCA Transmission Rules [1]</a:t>
            </a:r>
          </a:p>
          <a:p>
            <a:pPr marL="741363" lvl="1"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1800" dirty="0"/>
              <a:t>The STA shall begin all frame exchanges on the NPCA primary channel with an ICF using non-HT PPDU or non-HT duplicate PPDU format using a rate of 6 Mb/s, 12 Mb/s, or 24 Mb/s.</a:t>
            </a:r>
          </a:p>
          <a:p>
            <a:pPr marL="1141413" lvl="2"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i</a:t>
            </a:r>
            <a:r>
              <a:rPr lang="en-US" b="0" dirty="0"/>
              <a:t>i) The ICF shall conform to the rules in 37.13 (Enhanced multi-link single-radio (EMLSR) operation for a UHR non-AP MLD) if at least one of the target non-AP STA(s) is affiliated with a non-AP MLD that is operating in EMLSR mode.</a:t>
            </a:r>
          </a:p>
          <a:p>
            <a:pPr marL="1141413" lvl="2"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b="0" dirty="0"/>
              <a:t>iii) The ICF shall conform to the rules in 37.15.1 (Dynamic power save (DPS) operation) if at least one of the target non-AP STA(s) is operating in DPS mode.</a:t>
            </a:r>
          </a:p>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1800" b="0" dirty="0"/>
              <a:t>When a DPS STA is in low capability (LC) mode and transitions from the BSS primary channel (PCH) to the NPCA PCH, it still is in the LC mode [2]. </a:t>
            </a:r>
          </a:p>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1800" b="0" dirty="0"/>
              <a:t>In [3], a DPS STA is allowed to make the decision based on its own traffic status (.e.g., low-latency traffic) and power status (e.g., low power level). </a:t>
            </a:r>
          </a:p>
          <a:p>
            <a:pPr marL="741363" lvl="1"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1800" i="1" dirty="0"/>
              <a:t>A DPS STA is in LC mode and transitions from the BSS PCH to the NPCA PCH, by default it still is in LC mode. The DPS STA may change the default behavior and switch to HC mode when it switches to the NPCA PCH. The DPS STA may announce in advance that it switches to HC mode when it switches to the NPCA PCH.</a:t>
            </a:r>
          </a:p>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sz="1600" b="1" dirty="0"/>
          </a:p>
        </p:txBody>
      </p:sp>
      <p:sp>
        <p:nvSpPr>
          <p:cNvPr id="6" name="Slide Number Placeholder 5">
            <a:extLst>
              <a:ext uri="{FF2B5EF4-FFF2-40B4-BE49-F238E27FC236}">
                <a16:creationId xmlns:a16="http://schemas.microsoft.com/office/drawing/2014/main" id="{90B56F42-6F1E-6A2B-F554-08DFF4D6428C}"/>
              </a:ext>
            </a:extLst>
          </p:cNvPr>
          <p:cNvSpPr>
            <a:spLocks noGrp="1"/>
          </p:cNvSpPr>
          <p:nvPr>
            <p:ph type="sldNum" idx="12"/>
          </p:nvPr>
        </p:nvSpPr>
        <p:spPr/>
        <p:txBody>
          <a:bodyPr/>
          <a:lstStyle/>
          <a:p>
            <a:r>
              <a:rPr lang="en-GB"/>
              <a:t>Slide </a:t>
            </a:r>
            <a:fld id="{B3165115-9078-433B-A278-1F5ED971F63A}" type="slidenum">
              <a:rPr lang="en-GB"/>
              <a:pPr/>
              <a:t>3</a:t>
            </a:fld>
            <a:endParaRPr lang="en-GB"/>
          </a:p>
        </p:txBody>
      </p:sp>
      <p:sp>
        <p:nvSpPr>
          <p:cNvPr id="5" name="Footer Placeholder 4">
            <a:extLst>
              <a:ext uri="{FF2B5EF4-FFF2-40B4-BE49-F238E27FC236}">
                <a16:creationId xmlns:a16="http://schemas.microsoft.com/office/drawing/2014/main" id="{EFB31434-D52A-5E15-E167-41CF903CF487}"/>
              </a:ext>
            </a:extLst>
          </p:cNvPr>
          <p:cNvSpPr>
            <a:spLocks noGrp="1"/>
          </p:cNvSpPr>
          <p:nvPr>
            <p:ph type="ftr" idx="14"/>
          </p:nvPr>
        </p:nvSpPr>
        <p:spPr/>
        <p:txBody>
          <a:bodyPr/>
          <a:lstStyle/>
          <a:p>
            <a:r>
              <a:rPr lang="en-GB"/>
              <a:t>Jiayi Zhang, Ofinno</a:t>
            </a:r>
          </a:p>
        </p:txBody>
      </p:sp>
      <p:sp>
        <p:nvSpPr>
          <p:cNvPr id="4" name="Date Placeholder 3">
            <a:extLst>
              <a:ext uri="{FF2B5EF4-FFF2-40B4-BE49-F238E27FC236}">
                <a16:creationId xmlns:a16="http://schemas.microsoft.com/office/drawing/2014/main" id="{DEC4DDF6-09B5-0370-573C-F38B25302A3D}"/>
              </a:ext>
            </a:extLst>
          </p:cNvPr>
          <p:cNvSpPr>
            <a:spLocks noGrp="1"/>
          </p:cNvSpPr>
          <p:nvPr>
            <p:ph type="dt" idx="15"/>
          </p:nvPr>
        </p:nvSpPr>
        <p:spPr/>
        <p:txBody>
          <a:bodyPr/>
          <a:lstStyle/>
          <a:p>
            <a:r>
              <a:rPr lang="en-US"/>
              <a:t>Sept. 2025</a:t>
            </a:r>
            <a:endParaRPr lang="en-GB"/>
          </a:p>
        </p:txBody>
      </p:sp>
    </p:spTree>
    <p:extLst>
      <p:ext uri="{BB962C8B-B14F-4D97-AF65-F5344CB8AC3E}">
        <p14:creationId xmlns:p14="http://schemas.microsoft.com/office/powerpoint/2010/main" val="112124737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05DDAD0-AD1A-0E5B-C009-E713E24A9C42}"/>
            </a:ext>
          </a:extLst>
        </p:cNvPr>
        <p:cNvGrpSpPr/>
        <p:nvPr/>
      </p:nvGrpSpPr>
      <p:grpSpPr>
        <a:xfrm>
          <a:off x="0" y="0"/>
          <a:ext cx="0" cy="0"/>
          <a:chOff x="0" y="0"/>
          <a:chExt cx="0" cy="0"/>
        </a:xfrm>
      </p:grpSpPr>
      <p:sp>
        <p:nvSpPr>
          <p:cNvPr id="5121" name="Rectangle 1">
            <a:extLst>
              <a:ext uri="{FF2B5EF4-FFF2-40B4-BE49-F238E27FC236}">
                <a16:creationId xmlns:a16="http://schemas.microsoft.com/office/drawing/2014/main" id="{82759F71-DB44-0C96-D14A-E02139E8838A}"/>
              </a:ext>
            </a:extLst>
          </p:cNvPr>
          <p:cNvSpPr>
            <a:spLocks noGrp="1" noChangeArrowheads="1"/>
          </p:cNvSpPr>
          <p:nvPr>
            <p:ph type="title"/>
          </p:nvPr>
        </p:nvSpPr>
        <p:spPr>
          <a:xfrm>
            <a:off x="914401" y="685801"/>
            <a:ext cx="10361084" cy="685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NPCA Operation and DPS STAs</a:t>
            </a:r>
            <a:endParaRPr lang="en-GB" dirty="0"/>
          </a:p>
        </p:txBody>
      </p:sp>
      <p:sp>
        <p:nvSpPr>
          <p:cNvPr id="5122" name="Rectangle 2">
            <a:extLst>
              <a:ext uri="{FF2B5EF4-FFF2-40B4-BE49-F238E27FC236}">
                <a16:creationId xmlns:a16="http://schemas.microsoft.com/office/drawing/2014/main" id="{C79F4B79-81F2-43C6-8FBB-875734B9E1FE}"/>
              </a:ext>
            </a:extLst>
          </p:cNvPr>
          <p:cNvSpPr>
            <a:spLocks noGrp="1" noChangeArrowheads="1"/>
          </p:cNvSpPr>
          <p:nvPr>
            <p:ph idx="1"/>
          </p:nvPr>
        </p:nvSpPr>
        <p:spPr>
          <a:xfrm>
            <a:off x="381003" y="1368110"/>
            <a:ext cx="5028980" cy="5000324"/>
          </a:xfrm>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1600" dirty="0"/>
              <a:t>Assumption</a:t>
            </a:r>
            <a:r>
              <a:rPr lang="en-US" sz="1600" b="0" dirty="0"/>
              <a:t>: a NPCA AP that is a DPS assisting AP (AP1) and NPCA STAs (STA1 and STA 2) that are DPS STAs can hear an OBSS STA. </a:t>
            </a:r>
          </a:p>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1600" b="0" dirty="0"/>
              <a:t>The OBSS STA may start to transmit a MU PPDU via PCH at T0. </a:t>
            </a:r>
          </a:p>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1600" b="0" dirty="0"/>
              <a:t>STA1 and STA2 both operating in LC default mode may detect a PPDU that is not a non-HT (duplicate) PPDU. STA1 and STA2 may stop decoding the PPDU (or continue decoding the remaining part as Data field with failure). Regardless that is an inter-BSS PPDU or not, both STA1 and STA2 remain to operate in PCH and LC default mode.</a:t>
            </a:r>
          </a:p>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1600" b="0" dirty="0"/>
              <a:t>AP1 switches to NPCA PCH. </a:t>
            </a:r>
          </a:p>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1600" b="0" dirty="0"/>
              <a:t>However, since all STAs (STA1 &amp; STA2) are remain in the PCH, AP1 switching to the NPCA PCH is unnecessary and needs to wait for switching back to PCH when the NPCA_TIMER expires. The NPCA operation become inefficient. </a:t>
            </a:r>
          </a:p>
          <a:p>
            <a:pPr marL="1141413" lvl="2"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sz="1400" b="0" dirty="0"/>
          </a:p>
        </p:txBody>
      </p:sp>
      <p:sp>
        <p:nvSpPr>
          <p:cNvPr id="6" name="Slide Number Placeholder 5">
            <a:extLst>
              <a:ext uri="{FF2B5EF4-FFF2-40B4-BE49-F238E27FC236}">
                <a16:creationId xmlns:a16="http://schemas.microsoft.com/office/drawing/2014/main" id="{EDA8DAE8-942E-0A98-8776-D61928D26C56}"/>
              </a:ext>
            </a:extLst>
          </p:cNvPr>
          <p:cNvSpPr>
            <a:spLocks noGrp="1"/>
          </p:cNvSpPr>
          <p:nvPr>
            <p:ph type="sldNum" idx="12"/>
          </p:nvPr>
        </p:nvSpPr>
        <p:spPr/>
        <p:txBody>
          <a:bodyPr/>
          <a:lstStyle/>
          <a:p>
            <a:r>
              <a:rPr lang="en-GB"/>
              <a:t>Slide </a:t>
            </a:r>
            <a:fld id="{B3165115-9078-433B-A278-1F5ED971F63A}" type="slidenum">
              <a:rPr lang="en-GB"/>
              <a:pPr/>
              <a:t>4</a:t>
            </a:fld>
            <a:endParaRPr lang="en-GB"/>
          </a:p>
        </p:txBody>
      </p:sp>
      <p:sp>
        <p:nvSpPr>
          <p:cNvPr id="5" name="Footer Placeholder 4">
            <a:extLst>
              <a:ext uri="{FF2B5EF4-FFF2-40B4-BE49-F238E27FC236}">
                <a16:creationId xmlns:a16="http://schemas.microsoft.com/office/drawing/2014/main" id="{D7730B48-27FC-97D6-623D-149859DE1657}"/>
              </a:ext>
            </a:extLst>
          </p:cNvPr>
          <p:cNvSpPr>
            <a:spLocks noGrp="1"/>
          </p:cNvSpPr>
          <p:nvPr>
            <p:ph type="ftr" idx="14"/>
          </p:nvPr>
        </p:nvSpPr>
        <p:spPr/>
        <p:txBody>
          <a:bodyPr/>
          <a:lstStyle/>
          <a:p>
            <a:r>
              <a:rPr lang="en-GB"/>
              <a:t>Jiayi Zhang, Ofinno</a:t>
            </a:r>
          </a:p>
        </p:txBody>
      </p:sp>
      <p:sp>
        <p:nvSpPr>
          <p:cNvPr id="4" name="Date Placeholder 3">
            <a:extLst>
              <a:ext uri="{FF2B5EF4-FFF2-40B4-BE49-F238E27FC236}">
                <a16:creationId xmlns:a16="http://schemas.microsoft.com/office/drawing/2014/main" id="{424E39DD-31B3-2AE2-795D-46D51BBD25D7}"/>
              </a:ext>
            </a:extLst>
          </p:cNvPr>
          <p:cNvSpPr>
            <a:spLocks noGrp="1"/>
          </p:cNvSpPr>
          <p:nvPr>
            <p:ph type="dt" idx="15"/>
          </p:nvPr>
        </p:nvSpPr>
        <p:spPr/>
        <p:txBody>
          <a:bodyPr/>
          <a:lstStyle/>
          <a:p>
            <a:r>
              <a:rPr lang="en-US"/>
              <a:t>Sept. 2025</a:t>
            </a:r>
            <a:endParaRPr lang="en-GB"/>
          </a:p>
        </p:txBody>
      </p:sp>
      <p:pic>
        <p:nvPicPr>
          <p:cNvPr id="11" name="Picture 10">
            <a:extLst>
              <a:ext uri="{FF2B5EF4-FFF2-40B4-BE49-F238E27FC236}">
                <a16:creationId xmlns:a16="http://schemas.microsoft.com/office/drawing/2014/main" id="{CDEBF277-D060-085B-EB4E-8063995E7A83}"/>
              </a:ext>
            </a:extLst>
          </p:cNvPr>
          <p:cNvPicPr>
            <a:picLocks noChangeAspect="1"/>
          </p:cNvPicPr>
          <p:nvPr/>
        </p:nvPicPr>
        <p:blipFill>
          <a:blip r:embed="rId3"/>
          <a:stretch>
            <a:fillRect/>
          </a:stretch>
        </p:blipFill>
        <p:spPr>
          <a:xfrm>
            <a:off x="5409983" y="1375037"/>
            <a:ext cx="6398900" cy="5091520"/>
          </a:xfrm>
          <a:prstGeom prst="rect">
            <a:avLst/>
          </a:prstGeom>
        </p:spPr>
      </p:pic>
    </p:spTree>
    <p:extLst>
      <p:ext uri="{BB962C8B-B14F-4D97-AF65-F5344CB8AC3E}">
        <p14:creationId xmlns:p14="http://schemas.microsoft.com/office/powerpoint/2010/main" val="283337801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E68061F-9FB0-5C9B-F9E7-289618577A7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1351994-8620-8FC0-9522-B521F4C9B98F}"/>
              </a:ext>
            </a:extLst>
          </p:cNvPr>
          <p:cNvSpPr>
            <a:spLocks noGrp="1"/>
          </p:cNvSpPr>
          <p:nvPr>
            <p:ph type="title"/>
          </p:nvPr>
        </p:nvSpPr>
        <p:spPr>
          <a:xfrm>
            <a:off x="914401" y="685801"/>
            <a:ext cx="10361084" cy="685799"/>
          </a:xfrm>
        </p:spPr>
        <p:txBody>
          <a:bodyPr/>
          <a:lstStyle/>
          <a:p>
            <a:r>
              <a:rPr lang="en-GB" dirty="0"/>
              <a:t>Solution 1</a:t>
            </a:r>
          </a:p>
        </p:txBody>
      </p:sp>
      <p:sp>
        <p:nvSpPr>
          <p:cNvPr id="9218" name="Rectangle 2">
            <a:extLst>
              <a:ext uri="{FF2B5EF4-FFF2-40B4-BE49-F238E27FC236}">
                <a16:creationId xmlns:a16="http://schemas.microsoft.com/office/drawing/2014/main" id="{BE821456-0921-56FD-286E-F66CE97F327D}"/>
              </a:ext>
            </a:extLst>
          </p:cNvPr>
          <p:cNvSpPr>
            <a:spLocks noGrp="1" noChangeArrowheads="1"/>
          </p:cNvSpPr>
          <p:nvPr>
            <p:ph idx="1"/>
          </p:nvPr>
        </p:nvSpPr>
        <p:spPr>
          <a:xfrm>
            <a:off x="403862" y="1378809"/>
            <a:ext cx="4800598" cy="4715606"/>
          </a:xfrm>
          <a:ln/>
        </p:spPr>
        <p:txBody>
          <a:bodyPr/>
          <a:lstStyle/>
          <a:p>
            <a:pPr>
              <a:buFont typeface="Times New Roman" pitchFamily="16" charset="0"/>
              <a:buChar char="•"/>
            </a:pPr>
            <a:r>
              <a:rPr lang="en-GB" sz="1800" dirty="0"/>
              <a:t>An NPCA AP that is a DPS assisting AP should/may disable the NPCA (or not switch to the NPCA PCH) if all non-AP NPCA STAs associated with NPCA AP are DPS STAs (e.g., operating in a LC default mode).</a:t>
            </a:r>
          </a:p>
          <a:p>
            <a:pPr>
              <a:buFont typeface="Times New Roman" pitchFamily="16" charset="0"/>
              <a:buChar char="•"/>
            </a:pPr>
            <a:r>
              <a:rPr lang="en-GB" sz="1800" b="0" dirty="0"/>
              <a:t>When all DPS STA operate in a LC default mode, AP does not switch to the NPCA PCH based on detecting a PPDU that is not a non-HT PPDU, e.g., MU PPDU.   </a:t>
            </a:r>
          </a:p>
          <a:p>
            <a:pPr lvl="1">
              <a:buFont typeface="Times New Roman" pitchFamily="16" charset="0"/>
              <a:buChar char="•"/>
            </a:pPr>
            <a:endParaRPr lang="en-GB" sz="1600" b="0" dirty="0"/>
          </a:p>
        </p:txBody>
      </p:sp>
      <p:sp>
        <p:nvSpPr>
          <p:cNvPr id="6" name="Slide Number Placeholder 5">
            <a:extLst>
              <a:ext uri="{FF2B5EF4-FFF2-40B4-BE49-F238E27FC236}">
                <a16:creationId xmlns:a16="http://schemas.microsoft.com/office/drawing/2014/main" id="{D1125125-FCEC-4D01-B1EF-1A8AA6B7B627}"/>
              </a:ext>
            </a:extLst>
          </p:cNvPr>
          <p:cNvSpPr>
            <a:spLocks noGrp="1"/>
          </p:cNvSpPr>
          <p:nvPr>
            <p:ph type="sldNum" idx="12"/>
          </p:nvPr>
        </p:nvSpPr>
        <p:spPr/>
        <p:txBody>
          <a:bodyPr/>
          <a:lstStyle/>
          <a:p>
            <a:r>
              <a:rPr lang="en-GB"/>
              <a:t>Slide </a:t>
            </a:r>
            <a:fld id="{8DC72EFA-1DF8-481C-8B66-C8A1D5DAFDEA}" type="slidenum">
              <a:rPr lang="en-GB"/>
              <a:pPr/>
              <a:t>5</a:t>
            </a:fld>
            <a:endParaRPr lang="en-GB"/>
          </a:p>
        </p:txBody>
      </p:sp>
      <p:sp>
        <p:nvSpPr>
          <p:cNvPr id="5" name="Footer Placeholder 4">
            <a:extLst>
              <a:ext uri="{FF2B5EF4-FFF2-40B4-BE49-F238E27FC236}">
                <a16:creationId xmlns:a16="http://schemas.microsoft.com/office/drawing/2014/main" id="{B4048A11-E1BE-9ECC-EC0C-BB0A65F3BB08}"/>
              </a:ext>
            </a:extLst>
          </p:cNvPr>
          <p:cNvSpPr>
            <a:spLocks noGrp="1"/>
          </p:cNvSpPr>
          <p:nvPr>
            <p:ph type="ftr" idx="14"/>
          </p:nvPr>
        </p:nvSpPr>
        <p:spPr/>
        <p:txBody>
          <a:bodyPr/>
          <a:lstStyle/>
          <a:p>
            <a:r>
              <a:rPr lang="en-GB"/>
              <a:t>Jiayi Zhang, Ofinno</a:t>
            </a:r>
            <a:endParaRPr lang="en-GB" dirty="0"/>
          </a:p>
        </p:txBody>
      </p:sp>
      <p:sp>
        <p:nvSpPr>
          <p:cNvPr id="4" name="Date Placeholder 3">
            <a:extLst>
              <a:ext uri="{FF2B5EF4-FFF2-40B4-BE49-F238E27FC236}">
                <a16:creationId xmlns:a16="http://schemas.microsoft.com/office/drawing/2014/main" id="{F6CB8C2F-5CC0-DAFA-7242-8ADFB741AA60}"/>
              </a:ext>
            </a:extLst>
          </p:cNvPr>
          <p:cNvSpPr>
            <a:spLocks noGrp="1"/>
          </p:cNvSpPr>
          <p:nvPr>
            <p:ph type="dt" idx="15"/>
          </p:nvPr>
        </p:nvSpPr>
        <p:spPr/>
        <p:txBody>
          <a:bodyPr/>
          <a:lstStyle/>
          <a:p>
            <a:r>
              <a:rPr lang="en-US"/>
              <a:t>Sept. 2025</a:t>
            </a:r>
            <a:endParaRPr lang="en-GB"/>
          </a:p>
        </p:txBody>
      </p:sp>
      <p:pic>
        <p:nvPicPr>
          <p:cNvPr id="11" name="Picture 10">
            <a:extLst>
              <a:ext uri="{FF2B5EF4-FFF2-40B4-BE49-F238E27FC236}">
                <a16:creationId xmlns:a16="http://schemas.microsoft.com/office/drawing/2014/main" id="{1CD1C849-DA85-132D-6B8A-82A3381FA2CF}"/>
              </a:ext>
            </a:extLst>
          </p:cNvPr>
          <p:cNvPicPr>
            <a:picLocks noChangeAspect="1"/>
          </p:cNvPicPr>
          <p:nvPr/>
        </p:nvPicPr>
        <p:blipFill>
          <a:blip r:embed="rId3"/>
          <a:stretch>
            <a:fillRect/>
          </a:stretch>
        </p:blipFill>
        <p:spPr>
          <a:xfrm>
            <a:off x="5204460" y="1378808"/>
            <a:ext cx="6583678" cy="5096605"/>
          </a:xfrm>
          <a:prstGeom prst="rect">
            <a:avLst/>
          </a:prstGeom>
        </p:spPr>
      </p:pic>
    </p:spTree>
    <p:extLst>
      <p:ext uri="{BB962C8B-B14F-4D97-AF65-F5344CB8AC3E}">
        <p14:creationId xmlns:p14="http://schemas.microsoft.com/office/powerpoint/2010/main" val="94153669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685799"/>
          </a:xfrm>
        </p:spPr>
        <p:txBody>
          <a:bodyPr/>
          <a:lstStyle/>
          <a:p>
            <a:r>
              <a:rPr lang="en-GB" dirty="0"/>
              <a:t>Solution 2</a:t>
            </a:r>
          </a:p>
        </p:txBody>
      </p:sp>
      <p:sp>
        <p:nvSpPr>
          <p:cNvPr id="9218" name="Rectangle 2"/>
          <p:cNvSpPr>
            <a:spLocks noGrp="1" noChangeArrowheads="1"/>
          </p:cNvSpPr>
          <p:nvPr>
            <p:ph idx="1"/>
          </p:nvPr>
        </p:nvSpPr>
        <p:spPr>
          <a:xfrm>
            <a:off x="403861" y="1369117"/>
            <a:ext cx="4701539" cy="4725298"/>
          </a:xfrm>
          <a:ln/>
        </p:spPr>
        <p:txBody>
          <a:bodyPr/>
          <a:lstStyle/>
          <a:p>
            <a:pPr>
              <a:buFont typeface="Times New Roman" pitchFamily="16" charset="0"/>
              <a:buChar char="•"/>
            </a:pPr>
            <a:r>
              <a:rPr lang="en-GB" sz="1800" dirty="0"/>
              <a:t>An NPCA AP that is a DPS assisting AP should/may not solicit from (or transmit to) a non-AP NPCA STA that is a DPS STA (e.g., operating in a LC default mode) when the NPCA AP operates in the NPCA PCH.</a:t>
            </a:r>
          </a:p>
          <a:p>
            <a:pPr>
              <a:buFont typeface="Times New Roman" pitchFamily="16" charset="0"/>
              <a:buChar char="•"/>
            </a:pPr>
            <a:r>
              <a:rPr lang="en-GB" sz="1800" b="0" dirty="0"/>
              <a:t>When the DPS STA operates in a LC mode, AP switches from PCH to NPCA PCH based on detecting a PPDU that is not a non-HT PPDU, e.g., MU PPDU. </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6</a:t>
            </a:fld>
            <a:endParaRPr lang="en-GB"/>
          </a:p>
        </p:txBody>
      </p:sp>
      <p:sp>
        <p:nvSpPr>
          <p:cNvPr id="5" name="Footer Placeholder 4"/>
          <p:cNvSpPr>
            <a:spLocks noGrp="1"/>
          </p:cNvSpPr>
          <p:nvPr>
            <p:ph type="ftr" idx="14"/>
          </p:nvPr>
        </p:nvSpPr>
        <p:spPr/>
        <p:txBody>
          <a:bodyPr/>
          <a:lstStyle/>
          <a:p>
            <a:r>
              <a:rPr lang="en-GB"/>
              <a:t>Jiayi Zhang, Ofinno</a:t>
            </a:r>
            <a:endParaRPr lang="en-GB" dirty="0"/>
          </a:p>
        </p:txBody>
      </p:sp>
      <p:sp>
        <p:nvSpPr>
          <p:cNvPr id="4" name="Date Placeholder 3"/>
          <p:cNvSpPr>
            <a:spLocks noGrp="1"/>
          </p:cNvSpPr>
          <p:nvPr>
            <p:ph type="dt" idx="15"/>
          </p:nvPr>
        </p:nvSpPr>
        <p:spPr/>
        <p:txBody>
          <a:bodyPr/>
          <a:lstStyle/>
          <a:p>
            <a:r>
              <a:rPr lang="en-US"/>
              <a:t>Sept. 2025</a:t>
            </a:r>
            <a:endParaRPr lang="en-GB"/>
          </a:p>
        </p:txBody>
      </p:sp>
      <p:pic>
        <p:nvPicPr>
          <p:cNvPr id="8" name="Picture 7">
            <a:extLst>
              <a:ext uri="{FF2B5EF4-FFF2-40B4-BE49-F238E27FC236}">
                <a16:creationId xmlns:a16="http://schemas.microsoft.com/office/drawing/2014/main" id="{9EE8E083-7F0A-24C5-D33D-02A1BEF4E6D3}"/>
              </a:ext>
            </a:extLst>
          </p:cNvPr>
          <p:cNvPicPr>
            <a:picLocks noChangeAspect="1"/>
          </p:cNvPicPr>
          <p:nvPr/>
        </p:nvPicPr>
        <p:blipFill>
          <a:blip r:embed="rId3"/>
          <a:stretch>
            <a:fillRect/>
          </a:stretch>
        </p:blipFill>
        <p:spPr>
          <a:xfrm>
            <a:off x="5105400" y="1369116"/>
            <a:ext cx="6682739" cy="5106298"/>
          </a:xfrm>
          <a:prstGeom prst="rect">
            <a:avLst/>
          </a:prstGeom>
        </p:spPr>
      </p:pic>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pPr marL="457200" indent="-457200">
              <a:buFont typeface="+mj-lt"/>
              <a:buAutoNum type="arabicPeriod"/>
            </a:pPr>
            <a:r>
              <a:rPr lang="en-GB" sz="2000" b="0" dirty="0"/>
              <a:t>Draft Spec of P802.11bn (D1.0)</a:t>
            </a:r>
          </a:p>
          <a:p>
            <a:pPr marL="457200" indent="-457200">
              <a:buFont typeface="+mj-lt"/>
              <a:buAutoNum type="arabicPeriod"/>
            </a:pPr>
            <a:r>
              <a:rPr lang="en-US" sz="2000" b="0" dirty="0"/>
              <a:t>11-24/1886r0, NPCA with </a:t>
            </a:r>
            <a:r>
              <a:rPr lang="en-US" sz="2000" b="0" dirty="0" err="1"/>
              <a:t>eMLSR</a:t>
            </a:r>
            <a:r>
              <a:rPr lang="en-US" sz="2000" b="0" dirty="0"/>
              <a:t>, DPS, </a:t>
            </a:r>
            <a:r>
              <a:rPr lang="en-US" sz="2000" b="0" dirty="0" err="1"/>
              <a:t>Coex</a:t>
            </a:r>
            <a:r>
              <a:rPr lang="en-US" sz="2000" b="0" dirty="0"/>
              <a:t> mode, Laurent Cariou (Intel)</a:t>
            </a:r>
          </a:p>
          <a:p>
            <a:pPr marL="457200" indent="-457200">
              <a:buFont typeface="+mj-lt"/>
              <a:buAutoNum type="arabicPeriod"/>
            </a:pPr>
            <a:r>
              <a:rPr lang="en-US" sz="2000" b="0" dirty="0"/>
              <a:t>11-25/0557r2, </a:t>
            </a:r>
            <a:r>
              <a:rPr lang="en-GB" sz="2000" b="0" dirty="0"/>
              <a:t>CC50 CID 1774 Discussion on NPCA and DPS, Chaoming Luo (OPPO)</a:t>
            </a:r>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7</a:t>
            </a:fld>
            <a:endParaRPr lang="en-GB"/>
          </a:p>
        </p:txBody>
      </p:sp>
      <p:sp>
        <p:nvSpPr>
          <p:cNvPr id="5" name="Footer Placeholder 4"/>
          <p:cNvSpPr>
            <a:spLocks noGrp="1"/>
          </p:cNvSpPr>
          <p:nvPr>
            <p:ph type="ftr" idx="14"/>
          </p:nvPr>
        </p:nvSpPr>
        <p:spPr/>
        <p:txBody>
          <a:bodyPr/>
          <a:lstStyle/>
          <a:p>
            <a:r>
              <a:rPr lang="en-GB"/>
              <a:t>Jiayi Zhang, Ofinno</a:t>
            </a:r>
            <a:endParaRPr lang="en-GB" dirty="0"/>
          </a:p>
        </p:txBody>
      </p:sp>
      <p:sp>
        <p:nvSpPr>
          <p:cNvPr id="4" name="Date Placeholder 3"/>
          <p:cNvSpPr>
            <a:spLocks noGrp="1"/>
          </p:cNvSpPr>
          <p:nvPr>
            <p:ph type="dt" idx="15"/>
          </p:nvPr>
        </p:nvSpPr>
        <p:spPr/>
        <p:txBody>
          <a:bodyPr/>
          <a:lstStyle/>
          <a:p>
            <a:r>
              <a:rPr lang="en-US"/>
              <a:t>Sept. 2025</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80211_template</Template>
  <TotalTime>2988</TotalTime>
  <Words>1008</Words>
  <Application>Microsoft Office PowerPoint</Application>
  <PresentationFormat>Widescreen</PresentationFormat>
  <Paragraphs>84</Paragraphs>
  <Slides>7</Slides>
  <Notes>7</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7</vt:i4>
      </vt:variant>
    </vt:vector>
  </HeadingPairs>
  <TitlesOfParts>
    <vt:vector size="12" baseType="lpstr">
      <vt:lpstr>Arial Unicode MS</vt:lpstr>
      <vt:lpstr>Arial</vt:lpstr>
      <vt:lpstr>Times New Roman</vt:lpstr>
      <vt:lpstr>Office Theme</vt:lpstr>
      <vt:lpstr>Document</vt:lpstr>
      <vt:lpstr>NPCA Operation for DPS Mode</vt:lpstr>
      <vt:lpstr>Abstract</vt:lpstr>
      <vt:lpstr>Background</vt:lpstr>
      <vt:lpstr>NPCA Operation and DPS STAs</vt:lpstr>
      <vt:lpstr>Solution 1</vt:lpstr>
      <vt:lpstr>Solution 2</vt:lpstr>
      <vt:lpstr>References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Jiayi Zhang</dc:creator>
  <cp:lastModifiedBy>Jiayi Zhang</cp:lastModifiedBy>
  <cp:revision>11</cp:revision>
  <cp:lastPrinted>1601-01-01T00:00:00Z</cp:lastPrinted>
  <dcterms:created xsi:type="dcterms:W3CDTF">2024-08-08T19:52:10Z</dcterms:created>
  <dcterms:modified xsi:type="dcterms:W3CDTF">2025-09-18T07:33:37Z</dcterms:modified>
</cp:coreProperties>
</file>