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1" r:id="rId2"/>
    <p:sldId id="406" r:id="rId3"/>
    <p:sldId id="427" r:id="rId4"/>
    <p:sldId id="429" r:id="rId5"/>
    <p:sldId id="430" r:id="rId6"/>
    <p:sldId id="419" r:id="rId7"/>
    <p:sldId id="431" r:id="rId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4595" autoAdjust="0"/>
  </p:normalViewPr>
  <p:slideViewPr>
    <p:cSldViewPr>
      <p:cViewPr varScale="1">
        <p:scale>
          <a:sx n="75" d="100"/>
          <a:sy n="75" d="100"/>
        </p:scale>
        <p:origin x="1000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654A75B2-D015-133F-F99A-361A78F48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04248" y="6475413"/>
            <a:ext cx="2016224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/>
              <a:t>Guogang</a:t>
            </a:r>
            <a:r>
              <a:rPr lang="en-US" altLang="zh-CN" dirty="0"/>
              <a:t> Huang (Huawei)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="" xmlns:a16="http://schemas.microsoft.com/office/drawing/2014/main" id="{86300E1E-FA07-41D3-BAAF-6E8157D8E0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04248" y="6475413"/>
            <a:ext cx="194421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Guogang Huang (Huawei)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="" xmlns:a16="http://schemas.microsoft.com/office/drawing/2014/main" id="{399979FC-1938-4260-B7A3-E84F978AEA5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486B718A-BF64-5278-43D9-982E2E752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76256" y="6475413"/>
            <a:ext cx="187220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Guogang Huang (Huawei)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E392E3F7-6ECE-49C8-A0C9-D447BF1534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April 2025</a:t>
            </a:r>
            <a:endParaRPr lang="en-GB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802.11-25/</a:t>
            </a:r>
            <a:r>
              <a:rPr lang="en-US" altLang="en-US" sz="1800" b="1" dirty="0" smtClean="0"/>
              <a:t>1533</a:t>
            </a:r>
            <a:r>
              <a:rPr lang="en-GB" altLang="en-US" sz="1800" b="1" dirty="0" smtClean="0"/>
              <a:t>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="" xmlns:a16="http://schemas.microsoft.com/office/drawing/2014/main" id="{97A672E9-0B6E-BA67-CFFA-0C207F6BED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6660232" y="6475413"/>
            <a:ext cx="187416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Guogang Huang (Huawei)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6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/>
              <a:t>Enable SCS Context (Re)Negotiation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2025-08-20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04248" y="6475413"/>
            <a:ext cx="1944216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Guogang Huang (Huawei)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DAA909B8-954B-00B2-C988-2905B9E3D42F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sz="1600" b="1" dirty="0" smtClean="0"/>
              <a:t>Aug.</a:t>
            </a:r>
            <a:r>
              <a:rPr lang="en-US" sz="1600" b="1" dirty="0" smtClean="0"/>
              <a:t> </a:t>
            </a:r>
            <a:r>
              <a:rPr lang="en-US" sz="1600" b="1" dirty="0"/>
              <a:t>2025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="" xmlns:a16="http://schemas.microsoft.com/office/drawing/2014/main" id="{B294AE0F-10DC-4842-AE3F-87C93B3D1A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7580001"/>
              </p:ext>
            </p:extLst>
          </p:nvPr>
        </p:nvGraphicFramePr>
        <p:xfrm>
          <a:off x="1022349" y="2800657"/>
          <a:ext cx="7099300" cy="3508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8" name="Document" r:id="rId4" imgW="8243994" imgH="4487224" progId="Word.Document.8">
                  <p:embed/>
                </p:oleObj>
              </mc:Choice>
              <mc:Fallback>
                <p:oleObj name="Document" r:id="rId4" imgW="8243994" imgH="4487224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="" xmlns:a16="http://schemas.microsoft.com/office/drawing/2014/main" id="{C3BA3063-1181-389F-D3EE-75934725F7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49" y="2800657"/>
                        <a:ext cx="7099300" cy="35086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D42830F-55FC-4F8D-B18B-DEFAC0153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5D716A12-CF6D-4661-9A9C-B58B2870E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392190"/>
          </a:xfrm>
        </p:spPr>
        <p:txBody>
          <a:bodyPr/>
          <a:lstStyle/>
          <a:p>
            <a:pPr algn="just"/>
            <a:r>
              <a:rPr lang="en-US" altLang="zh-CN" sz="1800" dirty="0"/>
              <a:t>For the seamless roaming, we had reached consensus that the context can be transferred or renegotiated during the roaming prepared. </a:t>
            </a:r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/>
          </a:p>
          <a:p>
            <a:pPr marL="0" indent="0" algn="just">
              <a:buNone/>
            </a:pPr>
            <a:endParaRPr lang="en-US" altLang="zh-CN" sz="1800" dirty="0"/>
          </a:p>
          <a:p>
            <a:pPr algn="just"/>
            <a:r>
              <a:rPr lang="en-US" altLang="zh-CN" sz="1800" dirty="0"/>
              <a:t>Currently, the context transfer for the BA agreement and the SCS context have been defined in 11bn D1.0. However, the </a:t>
            </a:r>
            <a:r>
              <a:rPr lang="en-US" altLang="zh-CN" sz="1800" dirty="0" smtClean="0"/>
              <a:t>SCS context </a:t>
            </a:r>
            <a:r>
              <a:rPr lang="en-US" altLang="zh-CN" sz="1800" dirty="0"/>
              <a:t>renegotiation part is missing. </a:t>
            </a:r>
          </a:p>
          <a:p>
            <a:pPr algn="just"/>
            <a:r>
              <a:rPr lang="en-US" altLang="zh-CN" sz="1800" dirty="0"/>
              <a:t>In this contribution, we will show the context renegotiation is better than the context transfer.</a:t>
            </a:r>
            <a:endParaRPr lang="zh-CN" altLang="en-US" sz="16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85246E83-FB5B-4857-A3B9-A767B8489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3ACFE661-AAFC-42AC-9AD0-DBAE3E76A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pic>
        <p:nvPicPr>
          <p:cNvPr id="6" name="图片 5">
            <a:extLst>
              <a:ext uri="{FF2B5EF4-FFF2-40B4-BE49-F238E27FC236}">
                <a16:creationId xmlns="" xmlns:a16="http://schemas.microsoft.com/office/drawing/2014/main" id="{319CB1FC-A077-401D-9A8D-874AD52C9D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2708920"/>
            <a:ext cx="5292204" cy="2089519"/>
          </a:xfrm>
          <a:prstGeom prst="rect">
            <a:avLst/>
          </a:prstGeom>
          <a:ln w="1905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4222213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62D2D412-740F-48C7-9391-B47F4611C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Context Transfer vs. Context Renegotiation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58F4C05F-D4E1-462F-AF95-35D3F4D2B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52601"/>
            <a:ext cx="7772400" cy="4628727"/>
          </a:xfrm>
        </p:spPr>
        <p:txBody>
          <a:bodyPr/>
          <a:lstStyle/>
          <a:p>
            <a:pPr algn="just"/>
            <a:r>
              <a:rPr lang="en-US" altLang="zh-CN" sz="1800" dirty="0"/>
              <a:t>There is no essential difference between the context transfer and the context renegotiation. The context transfer can be regarded as a special case of the context renegotiation. </a:t>
            </a:r>
          </a:p>
          <a:p>
            <a:pPr lvl="1" algn="just"/>
            <a:r>
              <a:rPr lang="en-US" altLang="zh-CN" sz="1600" dirty="0"/>
              <a:t>The current AP MLD on behalf of the non-AP MLD negotiates with the target AP MLD. </a:t>
            </a:r>
          </a:p>
          <a:p>
            <a:pPr lvl="1" algn="just"/>
            <a:r>
              <a:rPr lang="en-US" altLang="zh-CN" sz="1600" dirty="0"/>
              <a:t>Seem the sole benefit is no need to include the related signaling (e.g. BA parameters and SCS parameters) within the Link Reconfiguration Request frame. </a:t>
            </a:r>
          </a:p>
          <a:p>
            <a:pPr algn="just"/>
            <a:r>
              <a:rPr lang="en-US" altLang="zh-CN" sz="1800" dirty="0"/>
              <a:t>Furthermore, the context transfer cannot be used for the following cases:</a:t>
            </a:r>
          </a:p>
          <a:p>
            <a:pPr lvl="1" algn="just"/>
            <a:r>
              <a:rPr lang="en-US" altLang="zh-CN" sz="1600" dirty="0"/>
              <a:t>The non-AP MLD wants to negotiate a new SCS profile which is different from the one negotiated with the current AP MLD</a:t>
            </a:r>
          </a:p>
          <a:p>
            <a:pPr lvl="1" algn="just"/>
            <a:r>
              <a:rPr lang="en-US" altLang="zh-CN" sz="1600" dirty="0"/>
              <a:t>The current AP MLD doesn’t support the SCS mechanism but the </a:t>
            </a:r>
            <a:r>
              <a:rPr lang="en-US" altLang="zh-CN" sz="1600" dirty="0" smtClean="0"/>
              <a:t>target AP </a:t>
            </a:r>
            <a:r>
              <a:rPr lang="en-US" altLang="zh-CN" sz="1600" dirty="0"/>
              <a:t>MLD supports the SCS mechanism.  In this case, the non-AP MLD can negotiate a SCS context for an existing </a:t>
            </a:r>
            <a:r>
              <a:rPr lang="en-US" altLang="zh-CN" sz="1600" dirty="0" smtClean="0"/>
              <a:t>traffic stream. </a:t>
            </a:r>
            <a:endParaRPr lang="en-US" altLang="zh-CN" sz="16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C5CFD24D-216C-4B05-B7D0-89561644C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C8521F7E-7BBB-48EC-A8A6-B31A7FFB1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812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E674EBC-A779-43DD-A4EC-DA94C4D22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Proposal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36B50072-DF7C-4F0F-8B6A-449205C2E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320181"/>
          </a:xfrm>
        </p:spPr>
        <p:txBody>
          <a:bodyPr/>
          <a:lstStyle/>
          <a:p>
            <a:pPr algn="just"/>
            <a:r>
              <a:rPr lang="en-US" altLang="zh-CN" sz="2000" dirty="0"/>
              <a:t>Hence, the context negotiation is more flexible than the context transfer. </a:t>
            </a:r>
          </a:p>
          <a:p>
            <a:pPr algn="just"/>
            <a:r>
              <a:rPr lang="en-US" altLang="zh-CN" sz="2000" dirty="0"/>
              <a:t>Furthermore, we had already allowed the BA context renegotiation in 11bn D1.0 [2]. There is no reason to only allow the SCS context transfer and prohibit the SCS context renegotiation. </a:t>
            </a:r>
          </a:p>
          <a:p>
            <a:pPr lvl="1" algn="just"/>
            <a:r>
              <a:rPr lang="en-US" altLang="zh-CN" sz="1800" dirty="0"/>
              <a:t>The original intention to introduce the roaming preparation is to establish the transmission context before the roaming execution as much as possible. </a:t>
            </a:r>
          </a:p>
          <a:p>
            <a:pPr algn="just"/>
            <a:r>
              <a:rPr lang="en-US" altLang="zh-CN" sz="2000" dirty="0"/>
              <a:t>Propose to include one or more SCS Descriptor </a:t>
            </a:r>
            <a:r>
              <a:rPr lang="en-US" altLang="zh-CN" sz="2000" dirty="0" smtClean="0"/>
              <a:t>elements </a:t>
            </a:r>
            <a:r>
              <a:rPr lang="en-US" altLang="zh-CN" sz="2000" dirty="0"/>
              <a:t>within the UHR Link Reconfiguration Request frame to allow the non-AP MLD can establish a SCS context or negotiate a new SCS profile for an existing traffic stream. </a:t>
            </a:r>
          </a:p>
          <a:p>
            <a:pPr lvl="1" algn="just"/>
            <a:r>
              <a:rPr lang="en-US" altLang="zh-CN" sz="1800" dirty="0"/>
              <a:t>Correspondingly, include the status code in the UHR Link Reconfiguration Response frame</a:t>
            </a:r>
            <a:endParaRPr lang="zh-CN" altLang="en-US" sz="1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1ACCE721-2266-4A9D-8E23-3D863DA3F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2F1BEB28-1120-4D2A-A030-7EA8A9528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Rectangle 1">
            <a:extLst>
              <a:ext uri="{FF2B5EF4-FFF2-40B4-BE49-F238E27FC236}">
                <a16:creationId xmlns="" xmlns:a16="http://schemas.microsoft.com/office/drawing/2014/main" id="{325F32F9-A10C-44A1-B9BE-4C8542A7E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sng" strike="noStrike" cap="none" normalizeH="0" baseline="0">
                <a:ln>
                  <a:noFill/>
                </a:ln>
                <a:solidFill>
                  <a:srgbClr val="008080"/>
                </a:solidFill>
                <a:effectLst/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SCS</a:t>
            </a:r>
            <a:r>
              <a:rPr kumimoji="0" lang="en-US" altLang="zh-CN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130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A3FCA5CD-18D3-4CC6-9DA1-C055BBA41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Proposal (Cont.)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AD1281FA-4886-40C4-B28D-26A9C5823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Details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822A679D-0979-45A6-945C-E4F246242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79A68596-16F5-473B-A847-B620D7DB3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pic>
        <p:nvPicPr>
          <p:cNvPr id="6" name="图片 5">
            <a:extLst>
              <a:ext uri="{FF2B5EF4-FFF2-40B4-BE49-F238E27FC236}">
                <a16:creationId xmlns="" xmlns:a16="http://schemas.microsoft.com/office/drawing/2014/main" id="{A2349516-2D8D-4E6A-8E8C-7FFF33769B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429" y="2708920"/>
            <a:ext cx="3890823" cy="2396481"/>
          </a:xfrm>
          <a:prstGeom prst="rect">
            <a:avLst/>
          </a:prstGeom>
        </p:spPr>
      </p:pic>
      <p:graphicFrame>
        <p:nvGraphicFramePr>
          <p:cNvPr id="7" name="表格 6">
            <a:extLst>
              <a:ext uri="{FF2B5EF4-FFF2-40B4-BE49-F238E27FC236}">
                <a16:creationId xmlns="" xmlns:a16="http://schemas.microsoft.com/office/drawing/2014/main" id="{89DBCE9C-65D7-41B8-8881-B807E20FBE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306989"/>
              </p:ext>
            </p:extLst>
          </p:nvPr>
        </p:nvGraphicFramePr>
        <p:xfrm>
          <a:off x="827584" y="5077540"/>
          <a:ext cx="351740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5">
                  <a:extLst>
                    <a:ext uri="{9D8B030D-6E8A-4147-A177-3AD203B41FA5}">
                      <a16:colId xmlns="" xmlns:a16="http://schemas.microsoft.com/office/drawing/2014/main" val="2341804256"/>
                    </a:ext>
                  </a:extLst>
                </a:gridCol>
                <a:gridCol w="2653309">
                  <a:extLst>
                    <a:ext uri="{9D8B030D-6E8A-4147-A177-3AD203B41FA5}">
                      <a16:colId xmlns="" xmlns:a16="http://schemas.microsoft.com/office/drawing/2014/main" val="29095477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10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One or more SCS Descriptor elements (optional)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67412854"/>
                  </a:ext>
                </a:extLst>
              </a:tr>
            </a:tbl>
          </a:graphicData>
        </a:graphic>
      </p:graphicFrame>
      <p:pic>
        <p:nvPicPr>
          <p:cNvPr id="8" name="图片 7">
            <a:extLst>
              <a:ext uri="{FF2B5EF4-FFF2-40B4-BE49-F238E27FC236}">
                <a16:creationId xmlns="" xmlns:a16="http://schemas.microsoft.com/office/drawing/2014/main" id="{D57B8327-63A3-485C-87EC-48AF0E505A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4070" y="2518832"/>
            <a:ext cx="3561010" cy="704614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="" xmlns:a16="http://schemas.microsoft.com/office/drawing/2014/main" id="{15D12057-BDF5-4CE2-BF85-73760D8FAB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6070" y="3459984"/>
            <a:ext cx="3469010" cy="586798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="" xmlns:a16="http://schemas.microsoft.com/office/drawing/2014/main" id="{54FCD3BD-E4A2-4550-93D9-32F2FBB983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0864" y="4375829"/>
            <a:ext cx="1944216" cy="676716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="" xmlns:a16="http://schemas.microsoft.com/office/drawing/2014/main" id="{9AE008E8-75FC-49B5-A03F-20634102A8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57030" y="5382096"/>
            <a:ext cx="1245942" cy="436662"/>
          </a:xfrm>
          <a:prstGeom prst="rect">
            <a:avLst/>
          </a:prstGeom>
        </p:spPr>
      </p:pic>
      <p:graphicFrame>
        <p:nvGraphicFramePr>
          <p:cNvPr id="12" name="表格 11">
            <a:extLst>
              <a:ext uri="{FF2B5EF4-FFF2-40B4-BE49-F238E27FC236}">
                <a16:creationId xmlns="" xmlns:a16="http://schemas.microsoft.com/office/drawing/2014/main" id="{57DBDEFB-C039-49E0-98D6-52CFAA18A8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046644"/>
              </p:ext>
            </p:extLst>
          </p:nvPr>
        </p:nvGraphicFramePr>
        <p:xfrm>
          <a:off x="7702972" y="5408237"/>
          <a:ext cx="959768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9768">
                  <a:extLst>
                    <a:ext uri="{9D8B030D-6E8A-4147-A177-3AD203B41FA5}">
                      <a16:colId xmlns="" xmlns:a16="http://schemas.microsoft.com/office/drawing/2014/main" val="1910850203"/>
                    </a:ext>
                  </a:extLst>
                </a:gridCol>
              </a:tblGrid>
              <a:tr h="220663"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Status Code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37959893"/>
                  </a:ext>
                </a:extLst>
              </a:tr>
            </a:tbl>
          </a:graphicData>
        </a:graphic>
      </p:graphicFrame>
      <p:cxnSp>
        <p:nvCxnSpPr>
          <p:cNvPr id="14" name="直接箭头连接符 13">
            <a:extLst>
              <a:ext uri="{FF2B5EF4-FFF2-40B4-BE49-F238E27FC236}">
                <a16:creationId xmlns="" xmlns:a16="http://schemas.microsoft.com/office/drawing/2014/main" id="{642E8E0F-F5A6-43D7-944C-4AD31CE42798}"/>
              </a:ext>
            </a:extLst>
          </p:cNvPr>
          <p:cNvCxnSpPr>
            <a:cxnSpLocks/>
          </p:cNvCxnSpPr>
          <p:nvPr/>
        </p:nvCxnSpPr>
        <p:spPr bwMode="auto">
          <a:xfrm flipH="1">
            <a:off x="5508104" y="2867091"/>
            <a:ext cx="2268252" cy="5928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triangle"/>
          </a:ln>
          <a:effectLst/>
        </p:spPr>
      </p:cxnSp>
      <p:cxnSp>
        <p:nvCxnSpPr>
          <p:cNvPr id="16" name="直接箭头连接符 15">
            <a:extLst>
              <a:ext uri="{FF2B5EF4-FFF2-40B4-BE49-F238E27FC236}">
                <a16:creationId xmlns="" xmlns:a16="http://schemas.microsoft.com/office/drawing/2014/main" id="{D32381AA-2651-4E38-9571-444FE34B993F}"/>
              </a:ext>
            </a:extLst>
          </p:cNvPr>
          <p:cNvCxnSpPr>
            <a:cxnSpLocks/>
            <a:stCxn id="8" idx="3"/>
          </p:cNvCxnSpPr>
          <p:nvPr/>
        </p:nvCxnSpPr>
        <p:spPr bwMode="auto">
          <a:xfrm flipH="1">
            <a:off x="8662740" y="2871139"/>
            <a:ext cx="12340" cy="6166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triangle"/>
          </a:ln>
          <a:effectLst/>
        </p:spPr>
      </p:cxnSp>
      <p:cxnSp>
        <p:nvCxnSpPr>
          <p:cNvPr id="21" name="直接箭头连接符 20">
            <a:extLst>
              <a:ext uri="{FF2B5EF4-FFF2-40B4-BE49-F238E27FC236}">
                <a16:creationId xmlns="" xmlns:a16="http://schemas.microsoft.com/office/drawing/2014/main" id="{4C5F52B0-6E48-45FE-9F39-283F0623AE50}"/>
              </a:ext>
            </a:extLst>
          </p:cNvPr>
          <p:cNvCxnSpPr/>
          <p:nvPr/>
        </p:nvCxnSpPr>
        <p:spPr bwMode="auto">
          <a:xfrm flipH="1">
            <a:off x="7080001" y="3753383"/>
            <a:ext cx="1102855" cy="6224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triangle"/>
          </a:ln>
          <a:effectLst/>
        </p:spPr>
      </p:cxnSp>
      <p:cxnSp>
        <p:nvCxnSpPr>
          <p:cNvPr id="23" name="直接箭头连接符 22">
            <a:extLst>
              <a:ext uri="{FF2B5EF4-FFF2-40B4-BE49-F238E27FC236}">
                <a16:creationId xmlns="" xmlns:a16="http://schemas.microsoft.com/office/drawing/2014/main" id="{04250FFF-40CC-44A3-B77D-778001FD7649}"/>
              </a:ext>
            </a:extLst>
          </p:cNvPr>
          <p:cNvCxnSpPr>
            <a:stCxn id="9" idx="3"/>
          </p:cNvCxnSpPr>
          <p:nvPr/>
        </p:nvCxnSpPr>
        <p:spPr bwMode="auto">
          <a:xfrm flipH="1">
            <a:off x="8662740" y="3753383"/>
            <a:ext cx="12340" cy="6490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triangle"/>
          </a:ln>
          <a:effectLst/>
        </p:spPr>
      </p:cxnSp>
      <p:cxnSp>
        <p:nvCxnSpPr>
          <p:cNvPr id="25" name="直接箭头连接符 24">
            <a:extLst>
              <a:ext uri="{FF2B5EF4-FFF2-40B4-BE49-F238E27FC236}">
                <a16:creationId xmlns="" xmlns:a16="http://schemas.microsoft.com/office/drawing/2014/main" id="{64281716-0637-4A28-9E95-ED0456836246}"/>
              </a:ext>
            </a:extLst>
          </p:cNvPr>
          <p:cNvCxnSpPr/>
          <p:nvPr/>
        </p:nvCxnSpPr>
        <p:spPr bwMode="auto">
          <a:xfrm flipH="1">
            <a:off x="6804248" y="4672024"/>
            <a:ext cx="1080120" cy="7362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triangle"/>
          </a:ln>
          <a:effectLst/>
        </p:spPr>
      </p:cxnSp>
      <p:cxnSp>
        <p:nvCxnSpPr>
          <p:cNvPr id="27" name="直接箭头连接符 26">
            <a:extLst>
              <a:ext uri="{FF2B5EF4-FFF2-40B4-BE49-F238E27FC236}">
                <a16:creationId xmlns="" xmlns:a16="http://schemas.microsoft.com/office/drawing/2014/main" id="{28E56472-BA6B-4750-819C-5ACB68DB74DD}"/>
              </a:ext>
            </a:extLst>
          </p:cNvPr>
          <p:cNvCxnSpPr>
            <a:stCxn id="10" idx="3"/>
            <a:endCxn id="12" idx="3"/>
          </p:cNvCxnSpPr>
          <p:nvPr/>
        </p:nvCxnSpPr>
        <p:spPr bwMode="auto">
          <a:xfrm flipH="1">
            <a:off x="8662740" y="4714187"/>
            <a:ext cx="12340" cy="8159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812100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A3ABFA0E-D8DC-4338-B98E-3E9A2FD3A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35BD52D6-AB58-44DE-A7BD-E1F788AEE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600" dirty="0"/>
              <a:t>[1] 11-24-0480-00-00bn-details-on-context-transfer-and-data-forwarding-under-ft-protocol</a:t>
            </a:r>
          </a:p>
          <a:p>
            <a:pPr marL="0" indent="0">
              <a:buNone/>
            </a:pPr>
            <a:r>
              <a:rPr lang="en-US" altLang="zh-CN" sz="1600" dirty="0"/>
              <a:t>[2] Draft P802.11bn_D1.0</a:t>
            </a:r>
            <a:endParaRPr lang="zh-CN" altLang="en-US" sz="16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F97F8C37-BD17-4B81-A5D8-EBFDE8206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8013805D-46D4-4C1B-BE6F-8D1685BDB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660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5114FA2-F071-4E79-83EC-A963C06CB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CB8AAA78-6F18-400B-B4D4-0BAE53474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/>
              <a:t>Do</a:t>
            </a:r>
            <a:r>
              <a:rPr lang="zh-CN" altLang="en-US" dirty="0"/>
              <a:t> </a:t>
            </a:r>
            <a:r>
              <a:rPr lang="en-US" altLang="zh-CN" dirty="0"/>
              <a:t>you</a:t>
            </a:r>
            <a:r>
              <a:rPr lang="zh-CN" altLang="en-US" dirty="0"/>
              <a:t> </a:t>
            </a:r>
            <a:r>
              <a:rPr lang="en-US" altLang="zh-CN" dirty="0"/>
              <a:t>support</a:t>
            </a:r>
            <a:r>
              <a:rPr lang="zh-CN" altLang="en-US" dirty="0"/>
              <a:t> </a:t>
            </a:r>
            <a:r>
              <a:rPr lang="en-US" altLang="zh-CN" dirty="0"/>
              <a:t>that the</a:t>
            </a:r>
            <a:r>
              <a:rPr lang="zh-CN" altLang="en-US" dirty="0"/>
              <a:t> </a:t>
            </a:r>
            <a:r>
              <a:rPr lang="en-US" altLang="zh-CN" dirty="0"/>
              <a:t>SCS</a:t>
            </a:r>
            <a:r>
              <a:rPr lang="zh-CN" altLang="en-US" dirty="0"/>
              <a:t> </a:t>
            </a:r>
            <a:r>
              <a:rPr lang="en-US" altLang="zh-CN" dirty="0"/>
              <a:t>context</a:t>
            </a:r>
            <a:r>
              <a:rPr lang="zh-CN" altLang="en-US" dirty="0"/>
              <a:t> </a:t>
            </a:r>
            <a:r>
              <a:rPr lang="en-US" altLang="zh-CN" dirty="0"/>
              <a:t>can be (re)negotiated during the roaming preparation?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09D4AC0A-BB51-4E63-A9A7-0913E3397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F97E459F-8AF1-4339-8B96-41B7D00E9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3933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129234</TotalTime>
  <Words>468</Words>
  <Application>Microsoft Office PowerPoint</Application>
  <PresentationFormat>全屏显示(4:3)</PresentationFormat>
  <Paragraphs>58</Paragraphs>
  <Slides>7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MS Mincho</vt:lpstr>
      <vt:lpstr>Arial</vt:lpstr>
      <vt:lpstr>Calibri</vt:lpstr>
      <vt:lpstr>Times New Roman</vt:lpstr>
      <vt:lpstr>802-11-Submission</vt:lpstr>
      <vt:lpstr>Document</vt:lpstr>
      <vt:lpstr>Enable SCS Context (Re)Negotiation</vt:lpstr>
      <vt:lpstr>Introduction</vt:lpstr>
      <vt:lpstr>Context Transfer vs. Context Renegotiation</vt:lpstr>
      <vt:lpstr>Proposal</vt:lpstr>
      <vt:lpstr>Proposal (Cont.)</vt:lpstr>
      <vt:lpstr>References</vt:lpstr>
      <vt:lpstr>SP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</cp:lastModifiedBy>
  <cp:revision>3265</cp:revision>
  <cp:lastPrinted>1998-02-10T13:28:06Z</cp:lastPrinted>
  <dcterms:created xsi:type="dcterms:W3CDTF">2004-12-02T14:01:45Z</dcterms:created>
  <dcterms:modified xsi:type="dcterms:W3CDTF">2025-09-08T12:48:04Z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0638440a-5f5d-4b5f-8749-1b74c9eea69a</vt:lpwstr>
  </property>
  <property fmtid="{D5CDD505-2E9C-101B-9397-08002B2CF9AE}" pid="4" name="CTP_TimeStamp">
    <vt:lpwstr>2020-07-29 22:39:51Z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(3)mKSz/Gm2a2Ur8TAMDQatBOd/2RTHLvOBbZOQ6vUcDJb1zecKOo2R4Dfa/T0Rfzw6y2napOKN
zYhGvgydnXcPBF8OYJLDdGHi3ju7/jdObPXiiMx7y6rLQiSMLpRwgffYfeW6SWQGGm3GpYM5
JZo2+p/l4GbfwlRmnCIYbKwoXef9IjIV/GObblUqKT9aSlRd7OkQAdSHccBasIZh+SLxiemv
TAqIL1OmhbkOJ/Yns9</vt:lpwstr>
  </property>
  <property fmtid="{D5CDD505-2E9C-101B-9397-08002B2CF9AE}" pid="10" name="_2015_ms_pID_7253431">
    <vt:lpwstr>WYPRKSmHab0iuUs7AYYI2gx+NFISQ5SIir773GXFByfhQ/nUd2U1tY
R3rW+SbSAEb3ruTI/yxaRyD+u3XH4W8lgoxN0VVTOwaWAAzMdtHW9EiBjXWkzFkV4vxufuPV
9Yzgj8g4jMpgCekFU8G3NVoV9wKRi24fQAJUqyIBzG4q7hqG1G14QqhWCByHbaUjBcQHwOBK
wNklLGg9k7hMGvdv0SMBiriFq6NyBfTuXzHY</vt:lpwstr>
  </property>
  <property fmtid="{D5CDD505-2E9C-101B-9397-08002B2CF9AE}" pid="11" name="_2015_ms_pID_7253432">
    <vt:lpwstr>QA==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1756796321</vt:lpwstr>
  </property>
</Properties>
</file>