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428" r:id="rId3"/>
    <p:sldId id="429" r:id="rId4"/>
    <p:sldId id="430" r:id="rId5"/>
    <p:sldId id="434" r:id="rId6"/>
    <p:sldId id="431" r:id="rId7"/>
    <p:sldId id="437" r:id="rId8"/>
    <p:sldId id="412" r:id="rId9"/>
    <p:sldId id="433" r:id="rId10"/>
    <p:sldId id="435"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595" autoAdjust="0"/>
  </p:normalViewPr>
  <p:slideViewPr>
    <p:cSldViewPr>
      <p:cViewPr varScale="1">
        <p:scale>
          <a:sx n="75" d="100"/>
          <a:sy n="75" d="100"/>
        </p:scale>
        <p:origin x="1000" y="5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 xmlns:a16="http://schemas.microsoft.com/office/drawing/2014/main" id="{86300E1E-FA07-41D3-BAAF-6E8157D8E09F}"/>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a:t>Guogang Huang (Huawei)</a:t>
            </a:r>
          </a:p>
        </p:txBody>
      </p:sp>
      <p:sp>
        <p:nvSpPr>
          <p:cNvPr id="8" name="Rectangle 4">
            <a:extLst>
              <a:ext uri="{FF2B5EF4-FFF2-40B4-BE49-F238E27FC236}">
                <a16:creationId xmlns="" xmlns:a16="http://schemas.microsoft.com/office/drawing/2014/main" id="{399979FC-1938-4260-B7A3-E84F978AEA59}"/>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a:t>Guogang Huang (Huawei)</a:t>
            </a:r>
          </a:p>
        </p:txBody>
      </p:sp>
      <p:sp>
        <p:nvSpPr>
          <p:cNvPr id="7" name="Rectangle 4">
            <a:extLst>
              <a:ext uri="{FF2B5EF4-FFF2-40B4-BE49-F238E27FC236}">
                <a16:creationId xmlns="" xmlns:a16="http://schemas.microsoft.com/office/drawing/2014/main" id="{E392E3F7-6ECE-49C8-A0C9-D447BF1534B0}"/>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Aug. 2025</a:t>
            </a:r>
            <a:endParaRPr lang="en-GB" altLang="en-US"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802.11-25/</a:t>
            </a:r>
            <a:r>
              <a:rPr lang="en-US" altLang="en-US" sz="1800" b="1" dirty="0" smtClean="0"/>
              <a:t>1531</a:t>
            </a:r>
            <a:r>
              <a:rPr lang="en-GB" altLang="en-US" sz="1800" b="1" dirty="0" smtClean="0"/>
              <a:t>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a:t>Guogang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A Simplified Data Forwarding Method</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2025-08-15</a:t>
            </a:r>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a:t>Guogang Huang (Huawei)</a:t>
            </a:r>
          </a:p>
        </p:txBody>
      </p:sp>
      <p:sp>
        <p:nvSpPr>
          <p:cNvPr id="3" name="Date Placeholder 3">
            <a:extLst>
              <a:ext uri="{FF2B5EF4-FFF2-40B4-BE49-F238E27FC236}">
                <a16:creationId xmlns=""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Aug. 2025</a:t>
            </a:r>
          </a:p>
        </p:txBody>
      </p:sp>
      <p:graphicFrame>
        <p:nvGraphicFramePr>
          <p:cNvPr id="9" name="Object 3">
            <a:extLst>
              <a:ext uri="{FF2B5EF4-FFF2-40B4-BE49-F238E27FC236}">
                <a16:creationId xmlns="" xmlns:a16="http://schemas.microsoft.com/office/drawing/2014/main" id="{B294AE0F-10DC-4842-AE3F-87C93B3D1A80}"/>
              </a:ext>
            </a:extLst>
          </p:cNvPr>
          <p:cNvGraphicFramePr>
            <a:graphicFrameLocks noChangeAspect="1"/>
          </p:cNvGraphicFramePr>
          <p:nvPr>
            <p:extLst>
              <p:ext uri="{D42A27DB-BD31-4B8C-83A1-F6EECF244321}">
                <p14:modId xmlns:p14="http://schemas.microsoft.com/office/powerpoint/2010/main" val="2537580001"/>
              </p:ext>
            </p:extLst>
          </p:nvPr>
        </p:nvGraphicFramePr>
        <p:xfrm>
          <a:off x="1022349" y="2800657"/>
          <a:ext cx="7099300" cy="3508664"/>
        </p:xfrm>
        <a:graphic>
          <a:graphicData uri="http://schemas.openxmlformats.org/presentationml/2006/ole">
            <mc:AlternateContent xmlns:mc="http://schemas.openxmlformats.org/markup-compatibility/2006">
              <mc:Choice xmlns:v="urn:schemas-microsoft-com:vml" Requires="v">
                <p:oleObj spid="_x0000_s1438"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1022349" y="2800657"/>
                        <a:ext cx="7099300" cy="3508664"/>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0BECC02-3AEC-4DE3-9387-A37D15B40647}"/>
              </a:ext>
            </a:extLst>
          </p:cNvPr>
          <p:cNvSpPr>
            <a:spLocks noGrp="1"/>
          </p:cNvSpPr>
          <p:nvPr>
            <p:ph type="title"/>
          </p:nvPr>
        </p:nvSpPr>
        <p:spPr/>
        <p:txBody>
          <a:bodyPr/>
          <a:lstStyle/>
          <a:p>
            <a:r>
              <a:rPr lang="en-US" altLang="zh-CN" dirty="0"/>
              <a:t>SP</a:t>
            </a:r>
            <a:endParaRPr lang="zh-CN" altLang="en-US" dirty="0"/>
          </a:p>
        </p:txBody>
      </p:sp>
      <p:sp>
        <p:nvSpPr>
          <p:cNvPr id="3" name="内容占位符 2">
            <a:extLst>
              <a:ext uri="{FF2B5EF4-FFF2-40B4-BE49-F238E27FC236}">
                <a16:creationId xmlns="" xmlns:a16="http://schemas.microsoft.com/office/drawing/2014/main" id="{CD5D187B-86E3-4F3F-B563-33A219186886}"/>
              </a:ext>
            </a:extLst>
          </p:cNvPr>
          <p:cNvSpPr>
            <a:spLocks noGrp="1"/>
          </p:cNvSpPr>
          <p:nvPr>
            <p:ph idx="1"/>
          </p:nvPr>
        </p:nvSpPr>
        <p:spPr/>
        <p:txBody>
          <a:bodyPr/>
          <a:lstStyle/>
          <a:p>
            <a:pPr algn="just"/>
            <a:r>
              <a:rPr lang="en-US" altLang="zh-CN" dirty="0"/>
              <a:t>Do</a:t>
            </a:r>
            <a:r>
              <a:rPr lang="zh-CN" altLang="en-US" dirty="0"/>
              <a:t> </a:t>
            </a:r>
            <a:r>
              <a:rPr lang="en-US" altLang="zh-CN" dirty="0"/>
              <a:t>you</a:t>
            </a:r>
            <a:r>
              <a:rPr lang="zh-CN" altLang="en-US" dirty="0"/>
              <a:t> </a:t>
            </a:r>
            <a:r>
              <a:rPr lang="en-US" altLang="zh-CN" dirty="0"/>
              <a:t>support</a:t>
            </a:r>
            <a:r>
              <a:rPr lang="zh-CN" altLang="en-US" dirty="0"/>
              <a:t> </a:t>
            </a:r>
            <a:r>
              <a:rPr lang="en-US" altLang="zh-CN" dirty="0"/>
              <a:t>to define a simplified data forward mode in which MSDUs without TID, SN and PN are forwarded to the target AP MLD?</a:t>
            </a:r>
            <a:endParaRPr lang="zh-CN" altLang="en-US" dirty="0"/>
          </a:p>
        </p:txBody>
      </p:sp>
      <p:sp>
        <p:nvSpPr>
          <p:cNvPr id="4" name="灯片编号占位符 3">
            <a:extLst>
              <a:ext uri="{FF2B5EF4-FFF2-40B4-BE49-F238E27FC236}">
                <a16:creationId xmlns="" xmlns:a16="http://schemas.microsoft.com/office/drawing/2014/main" id="{4EB3C07C-5C0B-447B-B7A2-07E88ABD873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 xmlns:a16="http://schemas.microsoft.com/office/drawing/2014/main" id="{09B708BC-14C8-4071-8D86-4B332D685432}"/>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111500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E4E8ECB-7EA6-47FB-990B-4712DD70AC0F}"/>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 xmlns:a16="http://schemas.microsoft.com/office/drawing/2014/main" id="{6153FB32-C64F-48F4-93DD-734FFBA6D721}"/>
              </a:ext>
            </a:extLst>
          </p:cNvPr>
          <p:cNvSpPr>
            <a:spLocks noGrp="1"/>
          </p:cNvSpPr>
          <p:nvPr>
            <p:ph idx="1"/>
          </p:nvPr>
        </p:nvSpPr>
        <p:spPr/>
        <p:txBody>
          <a:bodyPr/>
          <a:lstStyle/>
          <a:p>
            <a:pPr algn="just"/>
            <a:r>
              <a:rPr lang="en-US" altLang="zh-CN" sz="2000" dirty="0"/>
              <a:t>The data forwarding is very important to realize the zero-packet loss and achieve the seamless roaming. Because the DL data retrieval has the following drawbacks:</a:t>
            </a:r>
          </a:p>
          <a:p>
            <a:pPr lvl="1" algn="just"/>
            <a:r>
              <a:rPr lang="en-US" altLang="zh-CN" sz="1800" dirty="0"/>
              <a:t>The UL transmission shall be suspended during the DL data retrieval period. This will significantly degrade the UL delay performance.</a:t>
            </a:r>
          </a:p>
          <a:p>
            <a:pPr lvl="1" algn="just"/>
            <a:r>
              <a:rPr lang="en-US" altLang="zh-CN" sz="1800" dirty="0"/>
              <a:t>Furthermore, it will also cause the source to reduce its sending rate if the TCP ACK is not received in time. </a:t>
            </a:r>
          </a:p>
          <a:p>
            <a:pPr algn="just"/>
            <a:r>
              <a:rPr lang="en-US" altLang="zh-CN" sz="2000" dirty="0"/>
              <a:t>Hence, the DL data retrieval should be as short as possible especially when the data forwarding is supported. </a:t>
            </a:r>
          </a:p>
        </p:txBody>
      </p:sp>
      <p:sp>
        <p:nvSpPr>
          <p:cNvPr id="4" name="灯片编号占位符 3">
            <a:extLst>
              <a:ext uri="{FF2B5EF4-FFF2-40B4-BE49-F238E27FC236}">
                <a16:creationId xmlns="" xmlns:a16="http://schemas.microsoft.com/office/drawing/2014/main" id="{6EED2AB8-1719-4FB1-BFAD-D7444E1E8C2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 xmlns:a16="http://schemas.microsoft.com/office/drawing/2014/main" id="{C004F0E5-ADB3-4753-8DF4-B055E5514E4C}"/>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4288963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D4DB675-AF0B-4874-8444-9AE7D5740C84}"/>
              </a:ext>
            </a:extLst>
          </p:cNvPr>
          <p:cNvSpPr>
            <a:spLocks noGrp="1"/>
          </p:cNvSpPr>
          <p:nvPr>
            <p:ph type="title"/>
          </p:nvPr>
        </p:nvSpPr>
        <p:spPr/>
        <p:txBody>
          <a:bodyPr/>
          <a:lstStyle/>
          <a:p>
            <a:r>
              <a:rPr lang="en-US" altLang="zh-CN" dirty="0"/>
              <a:t>Motivation</a:t>
            </a:r>
            <a:endParaRPr lang="zh-CN" altLang="en-US" dirty="0"/>
          </a:p>
        </p:txBody>
      </p:sp>
      <p:sp>
        <p:nvSpPr>
          <p:cNvPr id="3" name="内容占位符 2">
            <a:extLst>
              <a:ext uri="{FF2B5EF4-FFF2-40B4-BE49-F238E27FC236}">
                <a16:creationId xmlns="" xmlns:a16="http://schemas.microsoft.com/office/drawing/2014/main" id="{D04EFED1-3B1E-440E-90B6-4E8F59421E99}"/>
              </a:ext>
            </a:extLst>
          </p:cNvPr>
          <p:cNvSpPr>
            <a:spLocks noGrp="1"/>
          </p:cNvSpPr>
          <p:nvPr>
            <p:ph idx="1"/>
          </p:nvPr>
        </p:nvSpPr>
        <p:spPr>
          <a:xfrm>
            <a:off x="684213" y="1989137"/>
            <a:ext cx="7772400" cy="4486275"/>
          </a:xfrm>
        </p:spPr>
        <p:txBody>
          <a:bodyPr/>
          <a:lstStyle/>
          <a:p>
            <a:pPr algn="just"/>
            <a:r>
              <a:rPr lang="en-US" altLang="zh-CN" sz="1800" dirty="0"/>
              <a:t>For the data forwarding, we have reached the following consensus:</a:t>
            </a:r>
          </a:p>
          <a:p>
            <a:pPr algn="just"/>
            <a:endParaRPr lang="en-US" altLang="zh-CN" sz="2000" dirty="0"/>
          </a:p>
          <a:p>
            <a:pPr algn="just"/>
            <a:endParaRPr lang="en-US" altLang="zh-CN" sz="2000" dirty="0"/>
          </a:p>
          <a:p>
            <a:pPr algn="just"/>
            <a:endParaRPr lang="en-US" altLang="zh-CN" sz="2000" dirty="0"/>
          </a:p>
          <a:p>
            <a:pPr algn="just"/>
            <a:endParaRPr lang="en-US" altLang="zh-CN" sz="2000" dirty="0"/>
          </a:p>
          <a:p>
            <a:pPr algn="just"/>
            <a:endParaRPr lang="zh-CN" altLang="en-US" sz="2000" dirty="0"/>
          </a:p>
          <a:p>
            <a:pPr algn="just"/>
            <a:endParaRPr lang="en-US" altLang="zh-CN" sz="2000" dirty="0"/>
          </a:p>
          <a:p>
            <a:pPr algn="just"/>
            <a:r>
              <a:rPr lang="en-US" altLang="zh-CN" sz="1800" dirty="0"/>
              <a:t>Based on the feedback from implementation guys, it’s not easy for the current AP MLD to get unacknowledged A-MSDUs from the existing chip architecture. Because the A-MSDU operation is realized by the hardware.</a:t>
            </a:r>
          </a:p>
          <a:p>
            <a:pPr algn="just"/>
            <a:r>
              <a:rPr lang="en-US" altLang="zh-CN" sz="1800" dirty="0"/>
              <a:t>In this submission, we try to propose a simplified data forwarding method to address the above implementation challenge. </a:t>
            </a:r>
            <a:endParaRPr lang="zh-CN" altLang="en-US" sz="1800" dirty="0"/>
          </a:p>
        </p:txBody>
      </p:sp>
      <p:sp>
        <p:nvSpPr>
          <p:cNvPr id="4" name="灯片编号占位符 3">
            <a:extLst>
              <a:ext uri="{FF2B5EF4-FFF2-40B4-BE49-F238E27FC236}">
                <a16:creationId xmlns="" xmlns:a16="http://schemas.microsoft.com/office/drawing/2014/main" id="{B9F4B29C-3857-41A7-A2D6-F03F32AADD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 xmlns:a16="http://schemas.microsoft.com/office/drawing/2014/main" id="{2F7926CE-D3F1-45E1-A7E8-ADFA29E557C7}"/>
              </a:ext>
            </a:extLst>
          </p:cNvPr>
          <p:cNvSpPr>
            <a:spLocks noGrp="1"/>
          </p:cNvSpPr>
          <p:nvPr>
            <p:ph type="ftr" sz="quarter" idx="11"/>
          </p:nvPr>
        </p:nvSpPr>
        <p:spPr/>
        <p:txBody>
          <a:bodyPr/>
          <a:lstStyle/>
          <a:p>
            <a:pPr>
              <a:defRPr/>
            </a:pPr>
            <a:r>
              <a:rPr lang="en-GB"/>
              <a:t>Guogang Huang (Huawei)</a:t>
            </a:r>
            <a:endParaRPr lang="en-GB" dirty="0"/>
          </a:p>
        </p:txBody>
      </p:sp>
      <p:sp>
        <p:nvSpPr>
          <p:cNvPr id="6" name="文本框 5">
            <a:extLst>
              <a:ext uri="{FF2B5EF4-FFF2-40B4-BE49-F238E27FC236}">
                <a16:creationId xmlns="" xmlns:a16="http://schemas.microsoft.com/office/drawing/2014/main" id="{51040057-6C82-4B4B-A0B8-BC430F408BCA}"/>
              </a:ext>
            </a:extLst>
          </p:cNvPr>
          <p:cNvSpPr txBox="1"/>
          <p:nvPr/>
        </p:nvSpPr>
        <p:spPr>
          <a:xfrm>
            <a:off x="1115616" y="2548759"/>
            <a:ext cx="7167850" cy="1760482"/>
          </a:xfrm>
          <a:prstGeom prst="rect">
            <a:avLst/>
          </a:prstGeom>
          <a:noFill/>
          <a:ln>
            <a:solidFill>
              <a:srgbClr val="FF0000"/>
            </a:solidFill>
          </a:ln>
        </p:spPr>
        <p:txBody>
          <a:bodyPr wrap="square" rtlCol="0">
            <a:spAutoFit/>
          </a:bodyPr>
          <a:lstStyle/>
          <a:p>
            <a:pPr marL="0" indent="0">
              <a:buNone/>
            </a:pPr>
            <a:r>
              <a:rPr lang="en-US" altLang="zh-CN" sz="1400" b="1" dirty="0"/>
              <a:t>The following information is allowed to be carried for MSDU/A-MSDU for each Data frame that is within </a:t>
            </a:r>
            <a:r>
              <a:rPr lang="en-US" altLang="zh-CN" sz="1400" b="1" dirty="0" err="1"/>
              <a:t>WinStartO</a:t>
            </a:r>
            <a:r>
              <a:rPr lang="en-US" altLang="zh-CN" sz="1400" b="1" dirty="0"/>
              <a:t> and </a:t>
            </a:r>
            <a:r>
              <a:rPr lang="en-US" altLang="zh-CN" sz="1400" b="1" dirty="0" err="1"/>
              <a:t>WinEndO</a:t>
            </a:r>
            <a:r>
              <a:rPr lang="en-US" altLang="zh-CN" sz="1400" b="1" dirty="0"/>
              <a:t> that needs retransmission and that is forwarded from the current AP MLD to the target AP MLD:</a:t>
            </a:r>
          </a:p>
          <a:p>
            <a:pPr marL="285750" indent="-285750" algn="just">
              <a:spcBef>
                <a:spcPct val="20000"/>
              </a:spcBef>
              <a:buChar char="–"/>
            </a:pPr>
            <a:r>
              <a:rPr lang="en-US" altLang="zh-CN" sz="1400" b="1" dirty="0">
                <a:latin typeface="+mn-lt"/>
              </a:rPr>
              <a:t>TID</a:t>
            </a:r>
          </a:p>
          <a:p>
            <a:pPr marL="285750" indent="-285750" algn="just">
              <a:spcBef>
                <a:spcPct val="20000"/>
              </a:spcBef>
              <a:buChar char="–"/>
            </a:pPr>
            <a:r>
              <a:rPr lang="en-US" altLang="zh-CN" sz="1400" b="1" dirty="0">
                <a:latin typeface="+mn-lt"/>
              </a:rPr>
              <a:t>SN</a:t>
            </a:r>
          </a:p>
          <a:p>
            <a:pPr marL="285750" indent="-285750" algn="just">
              <a:spcBef>
                <a:spcPct val="20000"/>
              </a:spcBef>
              <a:buChar char="–"/>
            </a:pPr>
            <a:r>
              <a:rPr lang="en-US" altLang="zh-CN" sz="1400" b="1" dirty="0">
                <a:latin typeface="+mn-lt"/>
              </a:rPr>
              <a:t>PN</a:t>
            </a:r>
          </a:p>
          <a:p>
            <a:pPr marL="0" indent="0">
              <a:buNone/>
            </a:pPr>
            <a:r>
              <a:rPr lang="en-US" altLang="zh-CN" sz="1400" b="1" dirty="0"/>
              <a:t>NOTE – The same PN space is used by the current AP MLD and the target AP MLD.</a:t>
            </a:r>
            <a:endParaRPr lang="zh-CN" altLang="en-US" sz="1400" b="1" dirty="0"/>
          </a:p>
        </p:txBody>
      </p:sp>
    </p:spTree>
    <p:extLst>
      <p:ext uri="{BB962C8B-B14F-4D97-AF65-F5344CB8AC3E}">
        <p14:creationId xmlns:p14="http://schemas.microsoft.com/office/powerpoint/2010/main" val="1525763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0CD5269-4EF0-49A9-8E2C-33DB264C3C4D}"/>
              </a:ext>
            </a:extLst>
          </p:cNvPr>
          <p:cNvSpPr>
            <a:spLocks noGrp="1"/>
          </p:cNvSpPr>
          <p:nvPr>
            <p:ph type="title"/>
          </p:nvPr>
        </p:nvSpPr>
        <p:spPr/>
        <p:txBody>
          <a:bodyPr/>
          <a:lstStyle/>
          <a:p>
            <a:r>
              <a:rPr lang="en-US" altLang="zh-CN" dirty="0"/>
              <a:t>Proposal</a:t>
            </a:r>
            <a:endParaRPr lang="zh-CN" altLang="en-US" dirty="0"/>
          </a:p>
        </p:txBody>
      </p:sp>
      <p:sp>
        <p:nvSpPr>
          <p:cNvPr id="3" name="内容占位符 2">
            <a:extLst>
              <a:ext uri="{FF2B5EF4-FFF2-40B4-BE49-F238E27FC236}">
                <a16:creationId xmlns="" xmlns:a16="http://schemas.microsoft.com/office/drawing/2014/main" id="{33036D5F-0209-4B61-9B8E-5D483D684620}"/>
              </a:ext>
            </a:extLst>
          </p:cNvPr>
          <p:cNvSpPr>
            <a:spLocks noGrp="1"/>
          </p:cNvSpPr>
          <p:nvPr>
            <p:ph idx="1"/>
          </p:nvPr>
        </p:nvSpPr>
        <p:spPr>
          <a:xfrm>
            <a:off x="684213" y="1752600"/>
            <a:ext cx="7772400" cy="4722813"/>
          </a:xfrm>
        </p:spPr>
        <p:txBody>
          <a:bodyPr/>
          <a:lstStyle/>
          <a:p>
            <a:pPr algn="just"/>
            <a:r>
              <a:rPr lang="en-US" altLang="zh-CN" sz="1800" dirty="0"/>
              <a:t>When the current AP MLD receives the roaming execution request from the non-AP MLD, the following operation rules are applied</a:t>
            </a:r>
          </a:p>
          <a:p>
            <a:pPr lvl="1" algn="just"/>
            <a:r>
              <a:rPr lang="en-US" altLang="zh-CN" sz="1600" dirty="0"/>
              <a:t>The current AP MLD shall not release MSDUs behind the first hole even these MSDUs has been successfully received by the non-AP MLD. </a:t>
            </a:r>
          </a:p>
          <a:p>
            <a:pPr lvl="1" algn="just"/>
            <a:r>
              <a:rPr lang="en-US" altLang="zh-CN" sz="1600" dirty="0"/>
              <a:t>When the DL data retrieval is terminated, </a:t>
            </a:r>
          </a:p>
          <a:p>
            <a:pPr lvl="2" algn="just"/>
            <a:r>
              <a:rPr lang="en-US" altLang="zh-CN" sz="1400" dirty="0"/>
              <a:t>The current AP MLD shall forward all the MSDUs within the transmit buffer to the target AP MLD in order.</a:t>
            </a:r>
          </a:p>
          <a:p>
            <a:pPr lvl="2" algn="just"/>
            <a:r>
              <a:rPr lang="en-US" altLang="zh-CN" sz="1400" dirty="0"/>
              <a:t>The non-AP MLD shall deliver the received MSDUs within the reordering buffer to the next MAC process in order until the first hole and discard received MSDUs behind the first hole. </a:t>
            </a:r>
            <a:endParaRPr lang="en-US" altLang="zh-CN" sz="1800" dirty="0"/>
          </a:p>
          <a:p>
            <a:pPr algn="just"/>
            <a:r>
              <a:rPr lang="en-US" altLang="zh-CN" sz="1800" dirty="0"/>
              <a:t>Advantages. </a:t>
            </a:r>
          </a:p>
          <a:p>
            <a:pPr lvl="1" algn="just"/>
            <a:r>
              <a:rPr lang="en-US" altLang="zh-CN" sz="1600" dirty="0"/>
              <a:t>The current AP MLD only needs to support the MSDU forwarding and doesn’t need to support the A-MSDU forwarding. And the target AP MLD doesn’t require to transmit the exact same A-MSDU as the current AP MLD.</a:t>
            </a:r>
          </a:p>
          <a:p>
            <a:pPr lvl="1" algn="just"/>
            <a:r>
              <a:rPr lang="en-US" altLang="zh-CN" sz="1600" dirty="0"/>
              <a:t>More importantly, the target AP MLD is allowed to negotiate a completely new BA agreement, including a new SSN and a smaller/larger buffer size, which can be done during the roaming preparation phase, rather than the roaming execution phase. </a:t>
            </a:r>
          </a:p>
        </p:txBody>
      </p:sp>
      <p:sp>
        <p:nvSpPr>
          <p:cNvPr id="4" name="灯片编号占位符 3">
            <a:extLst>
              <a:ext uri="{FF2B5EF4-FFF2-40B4-BE49-F238E27FC236}">
                <a16:creationId xmlns="" xmlns:a16="http://schemas.microsoft.com/office/drawing/2014/main" id="{12E112B3-53AD-4776-8637-0523295EEE2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 xmlns:a16="http://schemas.microsoft.com/office/drawing/2014/main" id="{9C6EF969-1772-426A-93D6-06D932BB686D}"/>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649431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3F24E26-A8F2-4E33-8204-C5E908111D5F}"/>
              </a:ext>
            </a:extLst>
          </p:cNvPr>
          <p:cNvSpPr>
            <a:spLocks noGrp="1"/>
          </p:cNvSpPr>
          <p:nvPr>
            <p:ph type="title"/>
          </p:nvPr>
        </p:nvSpPr>
        <p:spPr/>
        <p:txBody>
          <a:bodyPr/>
          <a:lstStyle/>
          <a:p>
            <a:r>
              <a:rPr lang="en-US" altLang="zh-CN" dirty="0"/>
              <a:t>Signaling</a:t>
            </a:r>
            <a:endParaRPr lang="zh-CN" altLang="en-US" dirty="0"/>
          </a:p>
        </p:txBody>
      </p:sp>
      <p:sp>
        <p:nvSpPr>
          <p:cNvPr id="3" name="内容占位符 2">
            <a:extLst>
              <a:ext uri="{FF2B5EF4-FFF2-40B4-BE49-F238E27FC236}">
                <a16:creationId xmlns="" xmlns:a16="http://schemas.microsoft.com/office/drawing/2014/main" id="{4E2EAACE-FA0B-4209-BEA8-DE0B4ACC28A0}"/>
              </a:ext>
            </a:extLst>
          </p:cNvPr>
          <p:cNvSpPr>
            <a:spLocks noGrp="1"/>
          </p:cNvSpPr>
          <p:nvPr>
            <p:ph idx="1"/>
          </p:nvPr>
        </p:nvSpPr>
        <p:spPr>
          <a:xfrm>
            <a:off x="684213" y="1989138"/>
            <a:ext cx="7772400" cy="2242750"/>
          </a:xfrm>
        </p:spPr>
        <p:txBody>
          <a:bodyPr/>
          <a:lstStyle/>
          <a:p>
            <a:pPr algn="just"/>
            <a:r>
              <a:rPr lang="en-US" altLang="zh-CN" sz="1800" dirty="0"/>
              <a:t>The above method can be defined a new data forwarding mode using a reserved bit within the SMD Capabilities field of the SMD Information element. E.g. </a:t>
            </a:r>
          </a:p>
          <a:p>
            <a:pPr lvl="1" algn="just"/>
            <a:r>
              <a:rPr lang="en-US" altLang="zh-CN" sz="1800" dirty="0"/>
              <a:t>DL Data Forwarding</a:t>
            </a:r>
          </a:p>
          <a:p>
            <a:pPr lvl="2" algn="just"/>
            <a:r>
              <a:rPr lang="en-US" altLang="zh-CN" sz="1600" dirty="0"/>
              <a:t>Including MSDU/A-MSDU forwarding. The non-AP MLD doesn’t need to flush its reordering buffer. </a:t>
            </a:r>
          </a:p>
          <a:p>
            <a:pPr lvl="1" algn="just"/>
            <a:r>
              <a:rPr lang="en-US" altLang="zh-CN" sz="1800" dirty="0">
                <a:solidFill>
                  <a:srgbClr val="0000FF"/>
                </a:solidFill>
              </a:rPr>
              <a:t>DL MSDU Forwarding Only</a:t>
            </a:r>
            <a:endParaRPr lang="en-US" altLang="zh-CN" sz="1600" dirty="0">
              <a:solidFill>
                <a:srgbClr val="0000FF"/>
              </a:solidFill>
            </a:endParaRPr>
          </a:p>
          <a:p>
            <a:pPr marL="0" indent="0">
              <a:buNone/>
            </a:pPr>
            <a:endParaRPr lang="zh-CN" altLang="en-US" dirty="0"/>
          </a:p>
        </p:txBody>
      </p:sp>
      <p:sp>
        <p:nvSpPr>
          <p:cNvPr id="4" name="灯片编号占位符 3">
            <a:extLst>
              <a:ext uri="{FF2B5EF4-FFF2-40B4-BE49-F238E27FC236}">
                <a16:creationId xmlns="" xmlns:a16="http://schemas.microsoft.com/office/drawing/2014/main" id="{BBD1C75C-40A9-488B-BAB6-788C1350B02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 xmlns:a16="http://schemas.microsoft.com/office/drawing/2014/main" id="{462FD433-4482-4282-9734-4227918DB761}"/>
              </a:ext>
            </a:extLst>
          </p:cNvPr>
          <p:cNvSpPr>
            <a:spLocks noGrp="1"/>
          </p:cNvSpPr>
          <p:nvPr>
            <p:ph type="ftr" sz="quarter" idx="11"/>
          </p:nvPr>
        </p:nvSpPr>
        <p:spPr/>
        <p:txBody>
          <a:bodyPr/>
          <a:lstStyle/>
          <a:p>
            <a:pPr>
              <a:defRPr/>
            </a:pPr>
            <a:r>
              <a:rPr lang="en-GB"/>
              <a:t>Guogang Huang (Huawei)</a:t>
            </a:r>
            <a:endParaRPr lang="en-GB" dirty="0"/>
          </a:p>
        </p:txBody>
      </p:sp>
      <p:pic>
        <p:nvPicPr>
          <p:cNvPr id="16" name="图片 15">
            <a:extLst>
              <a:ext uri="{FF2B5EF4-FFF2-40B4-BE49-F238E27FC236}">
                <a16:creationId xmlns="" xmlns:a16="http://schemas.microsoft.com/office/drawing/2014/main" id="{143EA362-0667-4120-A70E-ECA6B04C54F5}"/>
              </a:ext>
            </a:extLst>
          </p:cNvPr>
          <p:cNvPicPr>
            <a:picLocks noChangeAspect="1"/>
          </p:cNvPicPr>
          <p:nvPr/>
        </p:nvPicPr>
        <p:blipFill>
          <a:blip r:embed="rId2"/>
          <a:stretch>
            <a:fillRect/>
          </a:stretch>
        </p:blipFill>
        <p:spPr>
          <a:xfrm>
            <a:off x="1926407" y="4366825"/>
            <a:ext cx="5291186" cy="1973651"/>
          </a:xfrm>
          <a:prstGeom prst="rect">
            <a:avLst/>
          </a:prstGeom>
        </p:spPr>
      </p:pic>
    </p:spTree>
    <p:extLst>
      <p:ext uri="{BB962C8B-B14F-4D97-AF65-F5344CB8AC3E}">
        <p14:creationId xmlns:p14="http://schemas.microsoft.com/office/powerpoint/2010/main" val="702989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348E4EA6-1A38-4A03-A4D6-648A10C1A144}"/>
              </a:ext>
            </a:extLst>
          </p:cNvPr>
          <p:cNvSpPr>
            <a:spLocks noGrp="1"/>
          </p:cNvSpPr>
          <p:nvPr>
            <p:ph type="title"/>
          </p:nvPr>
        </p:nvSpPr>
        <p:spPr/>
        <p:txBody>
          <a:bodyPr/>
          <a:lstStyle/>
          <a:p>
            <a:r>
              <a:rPr lang="en-US" altLang="zh-CN" dirty="0"/>
              <a:t>In-order delivery</a:t>
            </a:r>
            <a:endParaRPr lang="zh-CN" altLang="en-US" dirty="0"/>
          </a:p>
        </p:txBody>
      </p:sp>
      <p:sp>
        <p:nvSpPr>
          <p:cNvPr id="3" name="内容占位符 2">
            <a:extLst>
              <a:ext uri="{FF2B5EF4-FFF2-40B4-BE49-F238E27FC236}">
                <a16:creationId xmlns="" xmlns:a16="http://schemas.microsoft.com/office/drawing/2014/main" id="{0E5D86AD-161E-456E-85E5-4E9C1F7F3AC4}"/>
              </a:ext>
            </a:extLst>
          </p:cNvPr>
          <p:cNvSpPr>
            <a:spLocks noGrp="1"/>
          </p:cNvSpPr>
          <p:nvPr>
            <p:ph idx="1"/>
          </p:nvPr>
        </p:nvSpPr>
        <p:spPr>
          <a:xfrm>
            <a:off x="660979" y="1844823"/>
            <a:ext cx="7727445" cy="4630589"/>
          </a:xfrm>
        </p:spPr>
        <p:txBody>
          <a:bodyPr/>
          <a:lstStyle/>
          <a:p>
            <a:pPr algn="just"/>
            <a:r>
              <a:rPr lang="en-US" altLang="zh-CN" sz="1800" dirty="0"/>
              <a:t>The target AP MLD shall guarantee the MSDUs are delivered to the upper layer of the non-AP MLD in the same order as the one when these MSDUs arrived at the MAC SAP of the current AP MLD.</a:t>
            </a:r>
          </a:p>
          <a:p>
            <a:pPr lvl="1" algn="just"/>
            <a:r>
              <a:rPr lang="en-US" altLang="zh-CN" sz="1600" dirty="0"/>
              <a:t>In other words, the target AP MLD shall prioritize the transmission of MSDUs forwarded from the current AP MLD over the MSDUs directly from the DS.</a:t>
            </a:r>
          </a:p>
          <a:p>
            <a:pPr algn="just"/>
            <a:endParaRPr lang="en-US" altLang="zh-CN" sz="1800" dirty="0"/>
          </a:p>
          <a:p>
            <a:pPr algn="just"/>
            <a:r>
              <a:rPr lang="en-US" altLang="zh-CN" sz="1800" dirty="0"/>
              <a:t>The target AP MLD shall not transmit MSDUs forwarded from the current AP MLD if the target AP MLD has decides to start the transmission of MSDUs which are directly from the DS. To achieve this, </a:t>
            </a:r>
          </a:p>
          <a:p>
            <a:pPr lvl="1" algn="just"/>
            <a:r>
              <a:rPr lang="en-US" altLang="zh-CN" sz="1600" dirty="0"/>
              <a:t>The current AP MLD should inform the target AP MLD when the data forwarding is finished. </a:t>
            </a:r>
          </a:p>
          <a:p>
            <a:pPr lvl="1" algn="just"/>
            <a:r>
              <a:rPr lang="en-US" altLang="zh-CN" sz="1600" dirty="0"/>
              <a:t>The target AP MLD also can inform the current AP MLD to stop the data forwarding if it doesn’t want to wait for the ending of the data forwarding and starts to transmit MSDUs from the DS. </a:t>
            </a:r>
          </a:p>
          <a:p>
            <a:endParaRPr lang="zh-CN" altLang="en-US" dirty="0"/>
          </a:p>
        </p:txBody>
      </p:sp>
      <p:sp>
        <p:nvSpPr>
          <p:cNvPr id="4" name="灯片编号占位符 3">
            <a:extLst>
              <a:ext uri="{FF2B5EF4-FFF2-40B4-BE49-F238E27FC236}">
                <a16:creationId xmlns="" xmlns:a16="http://schemas.microsoft.com/office/drawing/2014/main" id="{B3C91930-ED61-4BEE-80D5-D14E77068DC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 xmlns:a16="http://schemas.microsoft.com/office/drawing/2014/main" id="{DFAA05D3-C15D-4793-9812-418940714897}"/>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803291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46ED0C3-A41E-49A1-A661-E91F65931177}"/>
              </a:ext>
            </a:extLst>
          </p:cNvPr>
          <p:cNvSpPr>
            <a:spLocks noGrp="1"/>
          </p:cNvSpPr>
          <p:nvPr>
            <p:ph type="title"/>
          </p:nvPr>
        </p:nvSpPr>
        <p:spPr/>
        <p:txBody>
          <a:bodyPr/>
          <a:lstStyle/>
          <a:p>
            <a:r>
              <a:rPr lang="en-US" altLang="zh-CN" dirty="0"/>
              <a:t>Example</a:t>
            </a:r>
            <a:endParaRPr lang="zh-CN" altLang="en-US" dirty="0"/>
          </a:p>
        </p:txBody>
      </p:sp>
      <p:sp>
        <p:nvSpPr>
          <p:cNvPr id="4" name="灯片编号占位符 3">
            <a:extLst>
              <a:ext uri="{FF2B5EF4-FFF2-40B4-BE49-F238E27FC236}">
                <a16:creationId xmlns="" xmlns:a16="http://schemas.microsoft.com/office/drawing/2014/main" id="{C12F6B92-CA2C-4577-BF0C-07F41F6D44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 xmlns:a16="http://schemas.microsoft.com/office/drawing/2014/main" id="{884617E0-69C7-487C-8964-EE5E9BC1C758}"/>
              </a:ext>
            </a:extLst>
          </p:cNvPr>
          <p:cNvSpPr>
            <a:spLocks noGrp="1"/>
          </p:cNvSpPr>
          <p:nvPr>
            <p:ph type="ftr" sz="quarter" idx="11"/>
          </p:nvPr>
        </p:nvSpPr>
        <p:spPr/>
        <p:txBody>
          <a:bodyPr/>
          <a:lstStyle/>
          <a:p>
            <a:pPr>
              <a:defRPr/>
            </a:pPr>
            <a:r>
              <a:rPr lang="en-GB"/>
              <a:t>Guogang Huang (Huawei)</a:t>
            </a:r>
            <a:endParaRPr lang="en-GB" dirty="0"/>
          </a:p>
        </p:txBody>
      </p:sp>
      <p:grpSp>
        <p:nvGrpSpPr>
          <p:cNvPr id="13" name="组合 12">
            <a:extLst>
              <a:ext uri="{FF2B5EF4-FFF2-40B4-BE49-F238E27FC236}">
                <a16:creationId xmlns="" xmlns:a16="http://schemas.microsoft.com/office/drawing/2014/main" id="{3B11B6F1-DF70-43C5-8B98-83F583CC3A5D}"/>
              </a:ext>
            </a:extLst>
          </p:cNvPr>
          <p:cNvGrpSpPr/>
          <p:nvPr/>
        </p:nvGrpSpPr>
        <p:grpSpPr>
          <a:xfrm>
            <a:off x="2051720" y="1936176"/>
            <a:ext cx="1008656" cy="1132784"/>
            <a:chOff x="2483768" y="2132856"/>
            <a:chExt cx="1008656" cy="1132784"/>
          </a:xfrm>
        </p:grpSpPr>
        <p:sp>
          <p:nvSpPr>
            <p:cNvPr id="6" name="矩形 5">
              <a:extLst>
                <a:ext uri="{FF2B5EF4-FFF2-40B4-BE49-F238E27FC236}">
                  <a16:creationId xmlns="" xmlns:a16="http://schemas.microsoft.com/office/drawing/2014/main" id="{A275B086-6793-4700-B2C5-22942F3A6993}"/>
                </a:ext>
              </a:extLst>
            </p:cNvPr>
            <p:cNvSpPr/>
            <p:nvPr/>
          </p:nvSpPr>
          <p:spPr bwMode="auto">
            <a:xfrm>
              <a:off x="2483768" y="3049616"/>
              <a:ext cx="1008112" cy="2160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MSDU#100</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7" name="矩形 6">
              <a:extLst>
                <a:ext uri="{FF2B5EF4-FFF2-40B4-BE49-F238E27FC236}">
                  <a16:creationId xmlns="" xmlns:a16="http://schemas.microsoft.com/office/drawing/2014/main" id="{2A1E8027-1E00-4F75-9FFC-82A054E11304}"/>
                </a:ext>
              </a:extLst>
            </p:cNvPr>
            <p:cNvSpPr/>
            <p:nvPr/>
          </p:nvSpPr>
          <p:spPr bwMode="auto">
            <a:xfrm>
              <a:off x="2483768" y="2843264"/>
              <a:ext cx="1008112" cy="2160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8" name="矩形 7">
              <a:extLst>
                <a:ext uri="{FF2B5EF4-FFF2-40B4-BE49-F238E27FC236}">
                  <a16:creationId xmlns="" xmlns:a16="http://schemas.microsoft.com/office/drawing/2014/main" id="{A7AD27A9-53B3-4DE0-84F0-04EB981EFA49}"/>
                </a:ext>
              </a:extLst>
            </p:cNvPr>
            <p:cNvSpPr/>
            <p:nvPr/>
          </p:nvSpPr>
          <p:spPr bwMode="auto">
            <a:xfrm>
              <a:off x="2483768" y="2627240"/>
              <a:ext cx="1008112" cy="2160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9" name="矩形 8">
              <a:extLst>
                <a:ext uri="{FF2B5EF4-FFF2-40B4-BE49-F238E27FC236}">
                  <a16:creationId xmlns="" xmlns:a16="http://schemas.microsoft.com/office/drawing/2014/main" id="{349736E7-FEFF-490A-A5BA-DAFAB2DE8DD2}"/>
                </a:ext>
              </a:extLst>
            </p:cNvPr>
            <p:cNvSpPr/>
            <p:nvPr/>
          </p:nvSpPr>
          <p:spPr bwMode="auto">
            <a:xfrm>
              <a:off x="2483768" y="2420888"/>
              <a:ext cx="1008112" cy="2160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MSDU#200</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11" name="直接连接符 10">
              <a:extLst>
                <a:ext uri="{FF2B5EF4-FFF2-40B4-BE49-F238E27FC236}">
                  <a16:creationId xmlns="" xmlns:a16="http://schemas.microsoft.com/office/drawing/2014/main" id="{6E16809B-4F16-4A8E-8310-8E95CFD598BD}"/>
                </a:ext>
              </a:extLst>
            </p:cNvPr>
            <p:cNvCxnSpPr/>
            <p:nvPr/>
          </p:nvCxnSpPr>
          <p:spPr bwMode="auto">
            <a:xfrm>
              <a:off x="2483768" y="2132856"/>
              <a:ext cx="0" cy="2880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直接连接符 11">
              <a:extLst>
                <a:ext uri="{FF2B5EF4-FFF2-40B4-BE49-F238E27FC236}">
                  <a16:creationId xmlns="" xmlns:a16="http://schemas.microsoft.com/office/drawing/2014/main" id="{411744EB-656A-4315-B11A-8A92B276D8C7}"/>
                </a:ext>
              </a:extLst>
            </p:cNvPr>
            <p:cNvCxnSpPr/>
            <p:nvPr/>
          </p:nvCxnSpPr>
          <p:spPr bwMode="auto">
            <a:xfrm>
              <a:off x="3492424" y="2132856"/>
              <a:ext cx="0" cy="288032"/>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4" name="矩形 13">
            <a:extLst>
              <a:ext uri="{FF2B5EF4-FFF2-40B4-BE49-F238E27FC236}">
                <a16:creationId xmlns="" xmlns:a16="http://schemas.microsoft.com/office/drawing/2014/main" id="{90351553-2166-4943-A56D-0959F992940F}"/>
              </a:ext>
            </a:extLst>
          </p:cNvPr>
          <p:cNvSpPr/>
          <p:nvPr/>
        </p:nvSpPr>
        <p:spPr bwMode="auto">
          <a:xfrm>
            <a:off x="1995946" y="3861048"/>
            <a:ext cx="1008103" cy="432048"/>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MSDU#100</a:t>
            </a:r>
          </a:p>
          <a:p>
            <a:pPr marL="0" marR="0" indent="0" algn="l" defTabSz="914400" rtl="0" eaLnBrk="0" fontAlgn="base" latinLnBrk="0" hangingPunct="0">
              <a:lnSpc>
                <a:spcPct val="100000"/>
              </a:lnSpc>
              <a:spcBef>
                <a:spcPct val="0"/>
              </a:spcBef>
              <a:spcAft>
                <a:spcPct val="0"/>
              </a:spcAft>
              <a:buClrTx/>
              <a:buSzTx/>
              <a:buFontTx/>
              <a:buNone/>
              <a:tabLst/>
            </a:pPr>
            <a:r>
              <a:rPr lang="en-US" altLang="zh-CN" dirty="0"/>
              <a:t>MSDU#101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5" name="文本框 14">
            <a:extLst>
              <a:ext uri="{FF2B5EF4-FFF2-40B4-BE49-F238E27FC236}">
                <a16:creationId xmlns="" xmlns:a16="http://schemas.microsoft.com/office/drawing/2014/main" id="{B221C625-F540-436F-A85A-360468C4A7D0}"/>
              </a:ext>
            </a:extLst>
          </p:cNvPr>
          <p:cNvSpPr txBox="1"/>
          <p:nvPr/>
        </p:nvSpPr>
        <p:spPr>
          <a:xfrm>
            <a:off x="3031214" y="3977364"/>
            <a:ext cx="764953" cy="276999"/>
          </a:xfrm>
          <a:prstGeom prst="rect">
            <a:avLst/>
          </a:prstGeom>
          <a:noFill/>
        </p:spPr>
        <p:txBody>
          <a:bodyPr wrap="none" rtlCol="0">
            <a:spAutoFit/>
          </a:bodyPr>
          <a:lstStyle/>
          <a:p>
            <a:r>
              <a:rPr lang="en-US" altLang="zh-CN" dirty="0"/>
              <a:t>SN#2025</a:t>
            </a:r>
            <a:endParaRPr lang="zh-CN" altLang="en-US" dirty="0"/>
          </a:p>
        </p:txBody>
      </p:sp>
      <p:sp>
        <p:nvSpPr>
          <p:cNvPr id="16" name="矩形 15">
            <a:extLst>
              <a:ext uri="{FF2B5EF4-FFF2-40B4-BE49-F238E27FC236}">
                <a16:creationId xmlns="" xmlns:a16="http://schemas.microsoft.com/office/drawing/2014/main" id="{C178422B-965E-4994-9FA7-F3478A88AD63}"/>
              </a:ext>
            </a:extLst>
          </p:cNvPr>
          <p:cNvSpPr/>
          <p:nvPr/>
        </p:nvSpPr>
        <p:spPr bwMode="auto">
          <a:xfrm>
            <a:off x="1995946" y="4291391"/>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MSDU#102</a:t>
            </a:r>
          </a:p>
          <a:p>
            <a:pPr marL="0" marR="0" indent="0" algn="l" defTabSz="914400" rtl="0" eaLnBrk="0" fontAlgn="base" latinLnBrk="0" hangingPunct="0">
              <a:lnSpc>
                <a:spcPct val="100000"/>
              </a:lnSpc>
              <a:spcBef>
                <a:spcPct val="0"/>
              </a:spcBef>
              <a:spcAft>
                <a:spcPct val="0"/>
              </a:spcAft>
              <a:buClrTx/>
              <a:buSzTx/>
              <a:buFontTx/>
              <a:buNone/>
              <a:tabLst/>
            </a:pPr>
            <a:r>
              <a:rPr lang="en-US" altLang="zh-CN" dirty="0"/>
              <a:t>MSDU#103</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7" name="文本框 16">
            <a:extLst>
              <a:ext uri="{FF2B5EF4-FFF2-40B4-BE49-F238E27FC236}">
                <a16:creationId xmlns="" xmlns:a16="http://schemas.microsoft.com/office/drawing/2014/main" id="{893ED392-6621-4703-BAA9-5802A8EC23BB}"/>
              </a:ext>
            </a:extLst>
          </p:cNvPr>
          <p:cNvSpPr txBox="1"/>
          <p:nvPr/>
        </p:nvSpPr>
        <p:spPr>
          <a:xfrm>
            <a:off x="3022556" y="4369378"/>
            <a:ext cx="764953" cy="276999"/>
          </a:xfrm>
          <a:prstGeom prst="rect">
            <a:avLst/>
          </a:prstGeom>
          <a:noFill/>
        </p:spPr>
        <p:txBody>
          <a:bodyPr wrap="none" rtlCol="0">
            <a:spAutoFit/>
          </a:bodyPr>
          <a:lstStyle/>
          <a:p>
            <a:r>
              <a:rPr lang="en-US" altLang="zh-CN" dirty="0"/>
              <a:t>SN#2026</a:t>
            </a:r>
            <a:endParaRPr lang="zh-CN" altLang="en-US" dirty="0"/>
          </a:p>
        </p:txBody>
      </p:sp>
      <p:sp>
        <p:nvSpPr>
          <p:cNvPr id="18" name="矩形 17">
            <a:extLst>
              <a:ext uri="{FF2B5EF4-FFF2-40B4-BE49-F238E27FC236}">
                <a16:creationId xmlns="" xmlns:a16="http://schemas.microsoft.com/office/drawing/2014/main" id="{D1864E31-14FA-4FE7-BE97-CCC5172A1761}"/>
              </a:ext>
            </a:extLst>
          </p:cNvPr>
          <p:cNvSpPr/>
          <p:nvPr/>
        </p:nvSpPr>
        <p:spPr bwMode="auto">
          <a:xfrm>
            <a:off x="1995946" y="4706507"/>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MSDU#104</a:t>
            </a:r>
          </a:p>
        </p:txBody>
      </p:sp>
      <p:sp>
        <p:nvSpPr>
          <p:cNvPr id="19" name="文本框 18">
            <a:extLst>
              <a:ext uri="{FF2B5EF4-FFF2-40B4-BE49-F238E27FC236}">
                <a16:creationId xmlns="" xmlns:a16="http://schemas.microsoft.com/office/drawing/2014/main" id="{CE4F8819-991C-4053-9E1A-0852E446A070}"/>
              </a:ext>
            </a:extLst>
          </p:cNvPr>
          <p:cNvSpPr txBox="1"/>
          <p:nvPr/>
        </p:nvSpPr>
        <p:spPr>
          <a:xfrm>
            <a:off x="3013321" y="4781555"/>
            <a:ext cx="764953" cy="276999"/>
          </a:xfrm>
          <a:prstGeom prst="rect">
            <a:avLst/>
          </a:prstGeom>
          <a:noFill/>
        </p:spPr>
        <p:txBody>
          <a:bodyPr wrap="none" rtlCol="0">
            <a:spAutoFit/>
          </a:bodyPr>
          <a:lstStyle/>
          <a:p>
            <a:r>
              <a:rPr lang="en-US" altLang="zh-CN" dirty="0"/>
              <a:t>SN#2027</a:t>
            </a:r>
            <a:endParaRPr lang="zh-CN" altLang="en-US" dirty="0"/>
          </a:p>
        </p:txBody>
      </p:sp>
      <p:sp>
        <p:nvSpPr>
          <p:cNvPr id="20" name="矩形 19">
            <a:extLst>
              <a:ext uri="{FF2B5EF4-FFF2-40B4-BE49-F238E27FC236}">
                <a16:creationId xmlns="" xmlns:a16="http://schemas.microsoft.com/office/drawing/2014/main" id="{CAA06D72-24CB-4EAD-8E43-6211F762E5C2}"/>
              </a:ext>
            </a:extLst>
          </p:cNvPr>
          <p:cNvSpPr/>
          <p:nvPr/>
        </p:nvSpPr>
        <p:spPr bwMode="auto">
          <a:xfrm>
            <a:off x="1995946" y="5136850"/>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MSDU#105</a:t>
            </a:r>
          </a:p>
          <a:p>
            <a:pPr marL="0" marR="0" indent="0" algn="l" defTabSz="914400" rtl="0" eaLnBrk="0" fontAlgn="base" latinLnBrk="0" hangingPunct="0">
              <a:lnSpc>
                <a:spcPct val="100000"/>
              </a:lnSpc>
              <a:spcBef>
                <a:spcPct val="0"/>
              </a:spcBef>
              <a:spcAft>
                <a:spcPct val="0"/>
              </a:spcAft>
              <a:buClrTx/>
              <a:buSzTx/>
              <a:buFontTx/>
              <a:buNone/>
              <a:tabLst/>
            </a:pPr>
            <a:r>
              <a:rPr lang="en-US" altLang="zh-CN" dirty="0"/>
              <a:t>MSDU#106</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1" name="文本框 20">
            <a:extLst>
              <a:ext uri="{FF2B5EF4-FFF2-40B4-BE49-F238E27FC236}">
                <a16:creationId xmlns="" xmlns:a16="http://schemas.microsoft.com/office/drawing/2014/main" id="{92DE0366-3946-486A-BC20-99FA6F9584B5}"/>
              </a:ext>
            </a:extLst>
          </p:cNvPr>
          <p:cNvSpPr txBox="1"/>
          <p:nvPr/>
        </p:nvSpPr>
        <p:spPr>
          <a:xfrm>
            <a:off x="3013320" y="5229717"/>
            <a:ext cx="764953" cy="276999"/>
          </a:xfrm>
          <a:prstGeom prst="rect">
            <a:avLst/>
          </a:prstGeom>
          <a:noFill/>
        </p:spPr>
        <p:txBody>
          <a:bodyPr wrap="none" rtlCol="0">
            <a:spAutoFit/>
          </a:bodyPr>
          <a:lstStyle/>
          <a:p>
            <a:r>
              <a:rPr lang="en-US" altLang="zh-CN" dirty="0"/>
              <a:t>SN#2028</a:t>
            </a:r>
            <a:endParaRPr lang="zh-CN" altLang="en-US" dirty="0"/>
          </a:p>
        </p:txBody>
      </p:sp>
      <p:sp>
        <p:nvSpPr>
          <p:cNvPr id="22" name="矩形 21">
            <a:extLst>
              <a:ext uri="{FF2B5EF4-FFF2-40B4-BE49-F238E27FC236}">
                <a16:creationId xmlns="" xmlns:a16="http://schemas.microsoft.com/office/drawing/2014/main" id="{C61AD3B7-EFB8-440E-A5E8-607B1659172D}"/>
              </a:ext>
            </a:extLst>
          </p:cNvPr>
          <p:cNvSpPr/>
          <p:nvPr/>
        </p:nvSpPr>
        <p:spPr bwMode="auto">
          <a:xfrm>
            <a:off x="1995945" y="5568898"/>
            <a:ext cx="1008103" cy="432048"/>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MSDU#107</a:t>
            </a:r>
          </a:p>
        </p:txBody>
      </p:sp>
      <p:sp>
        <p:nvSpPr>
          <p:cNvPr id="23" name="文本框 22">
            <a:extLst>
              <a:ext uri="{FF2B5EF4-FFF2-40B4-BE49-F238E27FC236}">
                <a16:creationId xmlns="" xmlns:a16="http://schemas.microsoft.com/office/drawing/2014/main" id="{E079CA1D-271C-4BE7-A63F-0284D5D19D84}"/>
              </a:ext>
            </a:extLst>
          </p:cNvPr>
          <p:cNvSpPr txBox="1"/>
          <p:nvPr/>
        </p:nvSpPr>
        <p:spPr>
          <a:xfrm>
            <a:off x="3022555" y="5629032"/>
            <a:ext cx="764953" cy="276999"/>
          </a:xfrm>
          <a:prstGeom prst="rect">
            <a:avLst/>
          </a:prstGeom>
          <a:noFill/>
        </p:spPr>
        <p:txBody>
          <a:bodyPr wrap="none" rtlCol="0">
            <a:spAutoFit/>
          </a:bodyPr>
          <a:lstStyle/>
          <a:p>
            <a:r>
              <a:rPr lang="en-US" altLang="zh-CN" dirty="0"/>
              <a:t>SN#2029</a:t>
            </a:r>
            <a:endParaRPr lang="zh-CN" altLang="en-US" dirty="0"/>
          </a:p>
        </p:txBody>
      </p:sp>
      <p:sp>
        <p:nvSpPr>
          <p:cNvPr id="24" name="矩形 23">
            <a:extLst>
              <a:ext uri="{FF2B5EF4-FFF2-40B4-BE49-F238E27FC236}">
                <a16:creationId xmlns="" xmlns:a16="http://schemas.microsoft.com/office/drawing/2014/main" id="{F4FEAD96-602B-4F1E-97DA-8CACA24EC07E}"/>
              </a:ext>
            </a:extLst>
          </p:cNvPr>
          <p:cNvSpPr/>
          <p:nvPr/>
        </p:nvSpPr>
        <p:spPr bwMode="auto">
          <a:xfrm>
            <a:off x="1995945" y="5949154"/>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MSDU#108</a:t>
            </a:r>
          </a:p>
          <a:p>
            <a:pPr marL="0" marR="0" indent="0" algn="l" defTabSz="914400" rtl="0" eaLnBrk="0" fontAlgn="base" latinLnBrk="0" hangingPunct="0">
              <a:lnSpc>
                <a:spcPct val="100000"/>
              </a:lnSpc>
              <a:spcBef>
                <a:spcPct val="0"/>
              </a:spcBef>
              <a:spcAft>
                <a:spcPct val="0"/>
              </a:spcAft>
              <a:buClrTx/>
              <a:buSzTx/>
              <a:buFontTx/>
              <a:buNone/>
              <a:tabLst/>
            </a:pPr>
            <a:r>
              <a:rPr lang="en-US" altLang="zh-CN" dirty="0"/>
              <a:t>MSDU#109</a:t>
            </a: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25" name="文本框 24">
            <a:extLst>
              <a:ext uri="{FF2B5EF4-FFF2-40B4-BE49-F238E27FC236}">
                <a16:creationId xmlns="" xmlns:a16="http://schemas.microsoft.com/office/drawing/2014/main" id="{CA4D2BC5-2AA6-4F00-9BBC-B89EF9C7229D}"/>
              </a:ext>
            </a:extLst>
          </p:cNvPr>
          <p:cNvSpPr txBox="1"/>
          <p:nvPr/>
        </p:nvSpPr>
        <p:spPr>
          <a:xfrm>
            <a:off x="3022554" y="6055944"/>
            <a:ext cx="764953" cy="276999"/>
          </a:xfrm>
          <a:prstGeom prst="rect">
            <a:avLst/>
          </a:prstGeom>
          <a:noFill/>
        </p:spPr>
        <p:txBody>
          <a:bodyPr wrap="none" rtlCol="0">
            <a:spAutoFit/>
          </a:bodyPr>
          <a:lstStyle/>
          <a:p>
            <a:r>
              <a:rPr lang="en-US" altLang="zh-CN" dirty="0"/>
              <a:t>SN#2030</a:t>
            </a:r>
            <a:endParaRPr lang="zh-CN" altLang="en-US" dirty="0"/>
          </a:p>
        </p:txBody>
      </p:sp>
      <p:sp>
        <p:nvSpPr>
          <p:cNvPr id="27" name="文本框 26">
            <a:extLst>
              <a:ext uri="{FF2B5EF4-FFF2-40B4-BE49-F238E27FC236}">
                <a16:creationId xmlns="" xmlns:a16="http://schemas.microsoft.com/office/drawing/2014/main" id="{2E040012-76C6-427B-89F1-51A98D12AE0A}"/>
              </a:ext>
            </a:extLst>
          </p:cNvPr>
          <p:cNvSpPr txBox="1"/>
          <p:nvPr/>
        </p:nvSpPr>
        <p:spPr>
          <a:xfrm>
            <a:off x="467544" y="2400943"/>
            <a:ext cx="1390594" cy="461665"/>
          </a:xfrm>
          <a:prstGeom prst="rect">
            <a:avLst/>
          </a:prstGeom>
          <a:noFill/>
        </p:spPr>
        <p:txBody>
          <a:bodyPr wrap="square" rtlCol="0">
            <a:spAutoFit/>
          </a:bodyPr>
          <a:lstStyle/>
          <a:p>
            <a:pPr algn="ctr"/>
            <a:r>
              <a:rPr lang="en-US" altLang="zh-CN" dirty="0"/>
              <a:t>Current AP MLD’s transmit buffer</a:t>
            </a:r>
            <a:endParaRPr lang="zh-CN" altLang="en-US" dirty="0"/>
          </a:p>
        </p:txBody>
      </p:sp>
      <p:sp>
        <p:nvSpPr>
          <p:cNvPr id="28" name="文本框 27">
            <a:extLst>
              <a:ext uri="{FF2B5EF4-FFF2-40B4-BE49-F238E27FC236}">
                <a16:creationId xmlns="" xmlns:a16="http://schemas.microsoft.com/office/drawing/2014/main" id="{956558C2-B7EE-4688-B04F-818609C38774}"/>
              </a:ext>
            </a:extLst>
          </p:cNvPr>
          <p:cNvSpPr txBox="1"/>
          <p:nvPr/>
        </p:nvSpPr>
        <p:spPr>
          <a:xfrm>
            <a:off x="474386" y="3850954"/>
            <a:ext cx="1390594" cy="461665"/>
          </a:xfrm>
          <a:prstGeom prst="rect">
            <a:avLst/>
          </a:prstGeom>
          <a:noFill/>
        </p:spPr>
        <p:txBody>
          <a:bodyPr wrap="square" rtlCol="0">
            <a:spAutoFit/>
          </a:bodyPr>
          <a:lstStyle/>
          <a:p>
            <a:pPr algn="ctr"/>
            <a:r>
              <a:rPr lang="en-US" altLang="zh-CN" dirty="0"/>
              <a:t>Non-AP MLD’s reordering buffer</a:t>
            </a:r>
            <a:endParaRPr lang="zh-CN" altLang="en-US" dirty="0"/>
          </a:p>
        </p:txBody>
      </p:sp>
      <p:sp>
        <p:nvSpPr>
          <p:cNvPr id="29" name="箭头: 右 28">
            <a:extLst>
              <a:ext uri="{FF2B5EF4-FFF2-40B4-BE49-F238E27FC236}">
                <a16:creationId xmlns="" xmlns:a16="http://schemas.microsoft.com/office/drawing/2014/main" id="{26CCF673-3B5B-4A8A-9A05-E41458B57DAB}"/>
              </a:ext>
            </a:extLst>
          </p:cNvPr>
          <p:cNvSpPr/>
          <p:nvPr/>
        </p:nvSpPr>
        <p:spPr bwMode="auto">
          <a:xfrm>
            <a:off x="3491880" y="2332220"/>
            <a:ext cx="2501116" cy="216024"/>
          </a:xfrm>
          <a:prstGeom prst="rightArrow">
            <a:avLst/>
          </a:prstGeom>
          <a:solidFill>
            <a:schemeClr val="accent1"/>
          </a:solidFill>
          <a:ln w="12700" cap="flat" cmpd="sng" algn="ctr">
            <a:solidFill>
              <a:schemeClr val="tx1"/>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0" name="文本框 29">
            <a:extLst>
              <a:ext uri="{FF2B5EF4-FFF2-40B4-BE49-F238E27FC236}">
                <a16:creationId xmlns="" xmlns:a16="http://schemas.microsoft.com/office/drawing/2014/main" id="{2D67CCC2-5E4A-4FFE-AAF5-AD08B2FB256F}"/>
              </a:ext>
            </a:extLst>
          </p:cNvPr>
          <p:cNvSpPr txBox="1"/>
          <p:nvPr/>
        </p:nvSpPr>
        <p:spPr>
          <a:xfrm>
            <a:off x="3916720" y="2123944"/>
            <a:ext cx="1709122" cy="276999"/>
          </a:xfrm>
          <a:prstGeom prst="rect">
            <a:avLst/>
          </a:prstGeom>
          <a:noFill/>
        </p:spPr>
        <p:txBody>
          <a:bodyPr wrap="none" rtlCol="0">
            <a:spAutoFit/>
          </a:bodyPr>
          <a:lstStyle/>
          <a:p>
            <a:r>
              <a:rPr lang="en-US" altLang="zh-CN" dirty="0"/>
              <a:t>In-order data forwarding</a:t>
            </a:r>
            <a:endParaRPr lang="zh-CN" altLang="en-US" dirty="0"/>
          </a:p>
        </p:txBody>
      </p:sp>
      <p:sp>
        <p:nvSpPr>
          <p:cNvPr id="31" name="箭头: 下 30">
            <a:extLst>
              <a:ext uri="{FF2B5EF4-FFF2-40B4-BE49-F238E27FC236}">
                <a16:creationId xmlns="" xmlns:a16="http://schemas.microsoft.com/office/drawing/2014/main" id="{CE4055FE-775D-4983-88FB-214598063FE4}"/>
              </a:ext>
            </a:extLst>
          </p:cNvPr>
          <p:cNvSpPr/>
          <p:nvPr/>
        </p:nvSpPr>
        <p:spPr bwMode="auto">
          <a:xfrm>
            <a:off x="2394509" y="3249690"/>
            <a:ext cx="208532" cy="539351"/>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pSp>
        <p:nvGrpSpPr>
          <p:cNvPr id="33" name="组合 32">
            <a:extLst>
              <a:ext uri="{FF2B5EF4-FFF2-40B4-BE49-F238E27FC236}">
                <a16:creationId xmlns="" xmlns:a16="http://schemas.microsoft.com/office/drawing/2014/main" id="{09F65B97-B708-4CE4-867B-594EBFE362E3}"/>
              </a:ext>
            </a:extLst>
          </p:cNvPr>
          <p:cNvGrpSpPr/>
          <p:nvPr/>
        </p:nvGrpSpPr>
        <p:grpSpPr>
          <a:xfrm>
            <a:off x="6722683" y="1936176"/>
            <a:ext cx="1008656" cy="1132784"/>
            <a:chOff x="2483768" y="2132856"/>
            <a:chExt cx="1008656" cy="1132784"/>
          </a:xfrm>
        </p:grpSpPr>
        <p:sp>
          <p:nvSpPr>
            <p:cNvPr id="34" name="矩形 33">
              <a:extLst>
                <a:ext uri="{FF2B5EF4-FFF2-40B4-BE49-F238E27FC236}">
                  <a16:creationId xmlns="" xmlns:a16="http://schemas.microsoft.com/office/drawing/2014/main" id="{FD1B27BC-24FD-4A04-A8C5-CF00E8E6A4D3}"/>
                </a:ext>
              </a:extLst>
            </p:cNvPr>
            <p:cNvSpPr/>
            <p:nvPr/>
          </p:nvSpPr>
          <p:spPr bwMode="auto">
            <a:xfrm>
              <a:off x="2483768" y="3049616"/>
              <a:ext cx="1008112" cy="2160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MSDU#100</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5" name="矩形 34">
              <a:extLst>
                <a:ext uri="{FF2B5EF4-FFF2-40B4-BE49-F238E27FC236}">
                  <a16:creationId xmlns="" xmlns:a16="http://schemas.microsoft.com/office/drawing/2014/main" id="{D05A12B4-5E48-407A-B57C-392B573BDE29}"/>
                </a:ext>
              </a:extLst>
            </p:cNvPr>
            <p:cNvSpPr/>
            <p:nvPr/>
          </p:nvSpPr>
          <p:spPr bwMode="auto">
            <a:xfrm>
              <a:off x="2483768" y="2843264"/>
              <a:ext cx="1008112" cy="2160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6" name="矩形 35">
              <a:extLst>
                <a:ext uri="{FF2B5EF4-FFF2-40B4-BE49-F238E27FC236}">
                  <a16:creationId xmlns="" xmlns:a16="http://schemas.microsoft.com/office/drawing/2014/main" id="{924000CD-6D98-4C15-B723-3470BD66CB18}"/>
                </a:ext>
              </a:extLst>
            </p:cNvPr>
            <p:cNvSpPr/>
            <p:nvPr/>
          </p:nvSpPr>
          <p:spPr bwMode="auto">
            <a:xfrm>
              <a:off x="2483768" y="2627240"/>
              <a:ext cx="1008112" cy="2160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7" name="矩形 36">
              <a:extLst>
                <a:ext uri="{FF2B5EF4-FFF2-40B4-BE49-F238E27FC236}">
                  <a16:creationId xmlns="" xmlns:a16="http://schemas.microsoft.com/office/drawing/2014/main" id="{2F5CA470-25CC-4C50-9C56-3E1D49F1EF11}"/>
                </a:ext>
              </a:extLst>
            </p:cNvPr>
            <p:cNvSpPr/>
            <p:nvPr/>
          </p:nvSpPr>
          <p:spPr bwMode="auto">
            <a:xfrm>
              <a:off x="2483768" y="2420888"/>
              <a:ext cx="1008112" cy="2160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MSDU#200</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38" name="直接连接符 37">
              <a:extLst>
                <a:ext uri="{FF2B5EF4-FFF2-40B4-BE49-F238E27FC236}">
                  <a16:creationId xmlns="" xmlns:a16="http://schemas.microsoft.com/office/drawing/2014/main" id="{C17FAECB-3338-46F6-91DA-78D226594206}"/>
                </a:ext>
              </a:extLst>
            </p:cNvPr>
            <p:cNvCxnSpPr/>
            <p:nvPr/>
          </p:nvCxnSpPr>
          <p:spPr bwMode="auto">
            <a:xfrm>
              <a:off x="2483768" y="2132856"/>
              <a:ext cx="0" cy="2880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直接连接符 38">
              <a:extLst>
                <a:ext uri="{FF2B5EF4-FFF2-40B4-BE49-F238E27FC236}">
                  <a16:creationId xmlns="" xmlns:a16="http://schemas.microsoft.com/office/drawing/2014/main" id="{55D551F7-1526-403F-9EE5-A67BA173521E}"/>
                </a:ext>
              </a:extLst>
            </p:cNvPr>
            <p:cNvCxnSpPr/>
            <p:nvPr/>
          </p:nvCxnSpPr>
          <p:spPr bwMode="auto">
            <a:xfrm>
              <a:off x="3492424" y="2132856"/>
              <a:ext cx="0" cy="288032"/>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3" name="矩形 52">
            <a:extLst>
              <a:ext uri="{FF2B5EF4-FFF2-40B4-BE49-F238E27FC236}">
                <a16:creationId xmlns="" xmlns:a16="http://schemas.microsoft.com/office/drawing/2014/main" id="{99B0C087-43F0-486D-B269-CF0C600B1B30}"/>
              </a:ext>
            </a:extLst>
          </p:cNvPr>
          <p:cNvSpPr/>
          <p:nvPr/>
        </p:nvSpPr>
        <p:spPr bwMode="auto">
          <a:xfrm>
            <a:off x="6732240" y="3861048"/>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a:ln>
                  <a:noFill/>
                </a:ln>
                <a:solidFill>
                  <a:schemeClr val="tx1"/>
                </a:solidFill>
                <a:effectLst/>
                <a:latin typeface="Times New Roman" pitchFamily="18" charset="0"/>
              </a:rPr>
              <a:t>MSDU#100</a:t>
            </a:r>
          </a:p>
          <a:p>
            <a:r>
              <a:rPr lang="en-US" altLang="zh-CN" sz="800" dirty="0"/>
              <a:t>MSDU#101</a:t>
            </a:r>
          </a:p>
          <a:p>
            <a:r>
              <a:rPr lang="en-US" altLang="zh-CN" sz="800" dirty="0"/>
              <a:t>MSDU#102</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a:p>
            <a:r>
              <a:rPr lang="en-US" altLang="zh-CN" dirty="0"/>
              <a:t>MSDU#101</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54" name="文本框 53">
            <a:extLst>
              <a:ext uri="{FF2B5EF4-FFF2-40B4-BE49-F238E27FC236}">
                <a16:creationId xmlns="" xmlns:a16="http://schemas.microsoft.com/office/drawing/2014/main" id="{E0F2724B-25DE-4069-899C-A5E7BB318C96}"/>
              </a:ext>
            </a:extLst>
          </p:cNvPr>
          <p:cNvSpPr txBox="1"/>
          <p:nvPr/>
        </p:nvSpPr>
        <p:spPr>
          <a:xfrm>
            <a:off x="7767508" y="3977364"/>
            <a:ext cx="534121" cy="276999"/>
          </a:xfrm>
          <a:prstGeom prst="rect">
            <a:avLst/>
          </a:prstGeom>
          <a:noFill/>
        </p:spPr>
        <p:txBody>
          <a:bodyPr wrap="none" rtlCol="0">
            <a:spAutoFit/>
          </a:bodyPr>
          <a:lstStyle/>
          <a:p>
            <a:r>
              <a:rPr lang="en-US" altLang="zh-CN" dirty="0"/>
              <a:t>SN#0</a:t>
            </a:r>
            <a:endParaRPr lang="zh-CN" altLang="en-US" dirty="0"/>
          </a:p>
        </p:txBody>
      </p:sp>
      <p:sp>
        <p:nvSpPr>
          <p:cNvPr id="55" name="矩形 54">
            <a:extLst>
              <a:ext uri="{FF2B5EF4-FFF2-40B4-BE49-F238E27FC236}">
                <a16:creationId xmlns="" xmlns:a16="http://schemas.microsoft.com/office/drawing/2014/main" id="{0CF82D8D-AE70-4D6F-B3D1-3F6E29736CB3}"/>
              </a:ext>
            </a:extLst>
          </p:cNvPr>
          <p:cNvSpPr/>
          <p:nvPr/>
        </p:nvSpPr>
        <p:spPr bwMode="auto">
          <a:xfrm>
            <a:off x="6732240" y="4291391"/>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MSDU#103</a:t>
            </a:r>
          </a:p>
          <a:p>
            <a:pPr marL="0" marR="0" indent="0" algn="l" defTabSz="914400" rtl="0" eaLnBrk="0" fontAlgn="base" latinLnBrk="0" hangingPunct="0">
              <a:lnSpc>
                <a:spcPct val="100000"/>
              </a:lnSpc>
              <a:spcBef>
                <a:spcPct val="0"/>
              </a:spcBef>
              <a:spcAft>
                <a:spcPct val="0"/>
              </a:spcAft>
              <a:buClrTx/>
              <a:buSzTx/>
              <a:buFontTx/>
              <a:buNone/>
              <a:tabLst/>
            </a:pPr>
            <a:r>
              <a:rPr lang="en-US" altLang="zh-CN" dirty="0"/>
              <a:t>MSDU#104</a:t>
            </a: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56" name="文本框 55">
            <a:extLst>
              <a:ext uri="{FF2B5EF4-FFF2-40B4-BE49-F238E27FC236}">
                <a16:creationId xmlns="" xmlns:a16="http://schemas.microsoft.com/office/drawing/2014/main" id="{8C287498-5A39-4E56-BFD9-FC8E6884F77F}"/>
              </a:ext>
            </a:extLst>
          </p:cNvPr>
          <p:cNvSpPr txBox="1"/>
          <p:nvPr/>
        </p:nvSpPr>
        <p:spPr>
          <a:xfrm>
            <a:off x="7758850" y="4369378"/>
            <a:ext cx="534121" cy="276999"/>
          </a:xfrm>
          <a:prstGeom prst="rect">
            <a:avLst/>
          </a:prstGeom>
          <a:noFill/>
        </p:spPr>
        <p:txBody>
          <a:bodyPr wrap="none" rtlCol="0">
            <a:spAutoFit/>
          </a:bodyPr>
          <a:lstStyle/>
          <a:p>
            <a:r>
              <a:rPr lang="en-US" altLang="zh-CN" dirty="0"/>
              <a:t>SN#1</a:t>
            </a:r>
            <a:endParaRPr lang="zh-CN" altLang="en-US" dirty="0"/>
          </a:p>
        </p:txBody>
      </p:sp>
      <p:sp>
        <p:nvSpPr>
          <p:cNvPr id="57" name="矩形 56">
            <a:extLst>
              <a:ext uri="{FF2B5EF4-FFF2-40B4-BE49-F238E27FC236}">
                <a16:creationId xmlns="" xmlns:a16="http://schemas.microsoft.com/office/drawing/2014/main" id="{0918228F-795C-49A6-A931-B8AE6E37E2D9}"/>
              </a:ext>
            </a:extLst>
          </p:cNvPr>
          <p:cNvSpPr/>
          <p:nvPr/>
        </p:nvSpPr>
        <p:spPr bwMode="auto">
          <a:xfrm>
            <a:off x="6732240" y="4706507"/>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latinLnBrk="0">
              <a:lnSpc>
                <a:spcPct val="100000"/>
              </a:lnSpc>
              <a:buClrTx/>
              <a:buSzTx/>
              <a:buFontTx/>
              <a:buNone/>
              <a:tabLst/>
            </a:pPr>
            <a:r>
              <a:rPr lang="en-US" altLang="zh-CN" sz="800" dirty="0"/>
              <a:t>MSDU#105</a:t>
            </a:r>
          </a:p>
          <a:p>
            <a:pPr marL="0" marR="0" indent="0" defTabSz="914400" latinLnBrk="0">
              <a:lnSpc>
                <a:spcPct val="100000"/>
              </a:lnSpc>
              <a:buClrTx/>
              <a:buSzTx/>
              <a:buFontTx/>
              <a:buNone/>
              <a:tabLst/>
            </a:pPr>
            <a:r>
              <a:rPr lang="en-US" altLang="zh-CN" sz="800" dirty="0"/>
              <a:t>MSDU#106</a:t>
            </a:r>
          </a:p>
          <a:p>
            <a:pPr marL="0" marR="0" indent="0" defTabSz="914400" latinLnBrk="0">
              <a:lnSpc>
                <a:spcPct val="100000"/>
              </a:lnSpc>
              <a:buClrTx/>
              <a:buSzTx/>
              <a:buFontTx/>
              <a:buNone/>
              <a:tabLst/>
            </a:pPr>
            <a:r>
              <a:rPr lang="en-US" altLang="zh-CN" sz="800" dirty="0"/>
              <a:t>MSDU#107</a:t>
            </a:r>
          </a:p>
        </p:txBody>
      </p:sp>
      <p:sp>
        <p:nvSpPr>
          <p:cNvPr id="58" name="文本框 57">
            <a:extLst>
              <a:ext uri="{FF2B5EF4-FFF2-40B4-BE49-F238E27FC236}">
                <a16:creationId xmlns="" xmlns:a16="http://schemas.microsoft.com/office/drawing/2014/main" id="{8F268BAA-DE6A-44E1-8ED5-43D871DB767C}"/>
              </a:ext>
            </a:extLst>
          </p:cNvPr>
          <p:cNvSpPr txBox="1"/>
          <p:nvPr/>
        </p:nvSpPr>
        <p:spPr>
          <a:xfrm>
            <a:off x="7749615" y="4781555"/>
            <a:ext cx="534121" cy="276999"/>
          </a:xfrm>
          <a:prstGeom prst="rect">
            <a:avLst/>
          </a:prstGeom>
          <a:noFill/>
        </p:spPr>
        <p:txBody>
          <a:bodyPr wrap="none" rtlCol="0">
            <a:spAutoFit/>
          </a:bodyPr>
          <a:lstStyle/>
          <a:p>
            <a:r>
              <a:rPr lang="en-US" altLang="zh-CN" dirty="0"/>
              <a:t>SN#2</a:t>
            </a:r>
            <a:endParaRPr lang="zh-CN" altLang="en-US" dirty="0"/>
          </a:p>
        </p:txBody>
      </p:sp>
      <p:sp>
        <p:nvSpPr>
          <p:cNvPr id="59" name="矩形 58">
            <a:extLst>
              <a:ext uri="{FF2B5EF4-FFF2-40B4-BE49-F238E27FC236}">
                <a16:creationId xmlns="" xmlns:a16="http://schemas.microsoft.com/office/drawing/2014/main" id="{FBE22BA9-3704-4570-8AD6-3D7ADF26720A}"/>
              </a:ext>
            </a:extLst>
          </p:cNvPr>
          <p:cNvSpPr/>
          <p:nvPr/>
        </p:nvSpPr>
        <p:spPr bwMode="auto">
          <a:xfrm>
            <a:off x="6732240" y="5136850"/>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MSDU#108</a:t>
            </a:r>
          </a:p>
          <a:p>
            <a:pPr marL="0" marR="0" indent="0" algn="l" defTabSz="914400" rtl="0" eaLnBrk="0" fontAlgn="base" latinLnBrk="0" hangingPunct="0">
              <a:lnSpc>
                <a:spcPct val="100000"/>
              </a:lnSpc>
              <a:spcBef>
                <a:spcPct val="0"/>
              </a:spcBef>
              <a:spcAft>
                <a:spcPct val="0"/>
              </a:spcAft>
              <a:buClrTx/>
              <a:buSzTx/>
              <a:buFontTx/>
              <a:buNone/>
              <a:tabLst/>
            </a:pPr>
            <a:r>
              <a:rPr lang="en-US" altLang="zh-CN" dirty="0"/>
              <a:t>MSDU#109</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60" name="文本框 59">
            <a:extLst>
              <a:ext uri="{FF2B5EF4-FFF2-40B4-BE49-F238E27FC236}">
                <a16:creationId xmlns="" xmlns:a16="http://schemas.microsoft.com/office/drawing/2014/main" id="{AB11AB11-6507-44E6-ADD1-05F49B456C42}"/>
              </a:ext>
            </a:extLst>
          </p:cNvPr>
          <p:cNvSpPr txBox="1"/>
          <p:nvPr/>
        </p:nvSpPr>
        <p:spPr>
          <a:xfrm>
            <a:off x="7749614" y="5229717"/>
            <a:ext cx="534121" cy="276999"/>
          </a:xfrm>
          <a:prstGeom prst="rect">
            <a:avLst/>
          </a:prstGeom>
          <a:noFill/>
        </p:spPr>
        <p:txBody>
          <a:bodyPr wrap="none" rtlCol="0">
            <a:spAutoFit/>
          </a:bodyPr>
          <a:lstStyle/>
          <a:p>
            <a:r>
              <a:rPr lang="en-US" altLang="zh-CN" dirty="0"/>
              <a:t>SN#3</a:t>
            </a:r>
            <a:endParaRPr lang="zh-CN" altLang="en-US" dirty="0"/>
          </a:p>
        </p:txBody>
      </p:sp>
      <p:sp>
        <p:nvSpPr>
          <p:cNvPr id="61" name="矩形 60">
            <a:extLst>
              <a:ext uri="{FF2B5EF4-FFF2-40B4-BE49-F238E27FC236}">
                <a16:creationId xmlns="" xmlns:a16="http://schemas.microsoft.com/office/drawing/2014/main" id="{18B9A024-C304-4AB4-BA2D-9B1DB4AAA8D5}"/>
              </a:ext>
            </a:extLst>
          </p:cNvPr>
          <p:cNvSpPr/>
          <p:nvPr/>
        </p:nvSpPr>
        <p:spPr bwMode="auto">
          <a:xfrm>
            <a:off x="6732239" y="5568898"/>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t>
            </a:r>
          </a:p>
        </p:txBody>
      </p:sp>
      <p:sp>
        <p:nvSpPr>
          <p:cNvPr id="63" name="矩形 62">
            <a:extLst>
              <a:ext uri="{FF2B5EF4-FFF2-40B4-BE49-F238E27FC236}">
                <a16:creationId xmlns="" xmlns:a16="http://schemas.microsoft.com/office/drawing/2014/main" id="{636C9550-607C-4936-9301-8E8BD72D6E05}"/>
              </a:ext>
            </a:extLst>
          </p:cNvPr>
          <p:cNvSpPr/>
          <p:nvPr/>
        </p:nvSpPr>
        <p:spPr bwMode="auto">
          <a:xfrm>
            <a:off x="6732239" y="5949154"/>
            <a:ext cx="1008103" cy="4320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t>
            </a:r>
          </a:p>
        </p:txBody>
      </p:sp>
      <p:sp>
        <p:nvSpPr>
          <p:cNvPr id="66" name="箭头: 下 65">
            <a:extLst>
              <a:ext uri="{FF2B5EF4-FFF2-40B4-BE49-F238E27FC236}">
                <a16:creationId xmlns="" xmlns:a16="http://schemas.microsoft.com/office/drawing/2014/main" id="{1FD0D9AA-9A52-4A93-9CC6-C9344E8E624D}"/>
              </a:ext>
            </a:extLst>
          </p:cNvPr>
          <p:cNvSpPr/>
          <p:nvPr/>
        </p:nvSpPr>
        <p:spPr bwMode="auto">
          <a:xfrm>
            <a:off x="7122473" y="3223288"/>
            <a:ext cx="208532" cy="483432"/>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67" name="文本框 66">
            <a:extLst>
              <a:ext uri="{FF2B5EF4-FFF2-40B4-BE49-F238E27FC236}">
                <a16:creationId xmlns="" xmlns:a16="http://schemas.microsoft.com/office/drawing/2014/main" id="{5C128176-4B51-42CA-9465-403C31E3C9CB}"/>
              </a:ext>
            </a:extLst>
          </p:cNvPr>
          <p:cNvSpPr txBox="1"/>
          <p:nvPr/>
        </p:nvSpPr>
        <p:spPr>
          <a:xfrm>
            <a:off x="7730795" y="2294981"/>
            <a:ext cx="1390594" cy="461665"/>
          </a:xfrm>
          <a:prstGeom prst="rect">
            <a:avLst/>
          </a:prstGeom>
          <a:noFill/>
        </p:spPr>
        <p:txBody>
          <a:bodyPr wrap="square" rtlCol="0">
            <a:spAutoFit/>
          </a:bodyPr>
          <a:lstStyle/>
          <a:p>
            <a:pPr algn="ctr"/>
            <a:r>
              <a:rPr lang="en-US" altLang="zh-CN" dirty="0"/>
              <a:t>Target AP MLD’s transmit buffer</a:t>
            </a:r>
            <a:endParaRPr lang="zh-CN" altLang="en-US" dirty="0"/>
          </a:p>
        </p:txBody>
      </p:sp>
      <p:sp>
        <p:nvSpPr>
          <p:cNvPr id="68" name="乘号 67">
            <a:extLst>
              <a:ext uri="{FF2B5EF4-FFF2-40B4-BE49-F238E27FC236}">
                <a16:creationId xmlns="" xmlns:a16="http://schemas.microsoft.com/office/drawing/2014/main" id="{24BE7C5B-2480-456A-85F9-0DD6844B3538}"/>
              </a:ext>
            </a:extLst>
          </p:cNvPr>
          <p:cNvSpPr/>
          <p:nvPr/>
        </p:nvSpPr>
        <p:spPr bwMode="auto">
          <a:xfrm>
            <a:off x="3709941" y="3974016"/>
            <a:ext cx="246438" cy="2407179"/>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71" name="连接符: 曲线 70">
            <a:extLst>
              <a:ext uri="{FF2B5EF4-FFF2-40B4-BE49-F238E27FC236}">
                <a16:creationId xmlns="" xmlns:a16="http://schemas.microsoft.com/office/drawing/2014/main" id="{E10A35D9-1DE9-4B34-9179-736BF49F5D95}"/>
              </a:ext>
            </a:extLst>
          </p:cNvPr>
          <p:cNvCxnSpPr>
            <a:stCxn id="6" idx="3"/>
            <a:endCxn id="29" idx="1"/>
          </p:cNvCxnSpPr>
          <p:nvPr/>
        </p:nvCxnSpPr>
        <p:spPr bwMode="auto">
          <a:xfrm flipV="1">
            <a:off x="3059832" y="2440232"/>
            <a:ext cx="432048" cy="520716"/>
          </a:xfrm>
          <a:prstGeom prst="curvedConnector3">
            <a:avLst/>
          </a:prstGeom>
          <a:solidFill>
            <a:schemeClr val="accent1"/>
          </a:solidFill>
          <a:ln w="12700" cap="flat" cmpd="sng" algn="ctr">
            <a:solidFill>
              <a:schemeClr val="tx1"/>
            </a:solidFill>
            <a:prstDash val="dashDot"/>
            <a:round/>
            <a:headEnd type="none" w="sm" len="sm"/>
            <a:tailEnd type="triangle"/>
          </a:ln>
          <a:effectLst/>
        </p:spPr>
      </p:cxnSp>
      <p:cxnSp>
        <p:nvCxnSpPr>
          <p:cNvPr id="73" name="连接符: 曲线 72">
            <a:extLst>
              <a:ext uri="{FF2B5EF4-FFF2-40B4-BE49-F238E27FC236}">
                <a16:creationId xmlns="" xmlns:a16="http://schemas.microsoft.com/office/drawing/2014/main" id="{4DD40F5C-00DD-4156-B40B-D7822A0AE002}"/>
              </a:ext>
            </a:extLst>
          </p:cNvPr>
          <p:cNvCxnSpPr>
            <a:stCxn id="29" idx="3"/>
            <a:endCxn id="34" idx="1"/>
          </p:cNvCxnSpPr>
          <p:nvPr/>
        </p:nvCxnSpPr>
        <p:spPr bwMode="auto">
          <a:xfrm>
            <a:off x="5992996" y="2440232"/>
            <a:ext cx="729687" cy="520716"/>
          </a:xfrm>
          <a:prstGeom prst="curvedConnector3">
            <a:avLst/>
          </a:prstGeom>
          <a:solidFill>
            <a:schemeClr val="accent1"/>
          </a:solidFill>
          <a:ln w="12700" cap="flat" cmpd="sng" algn="ctr">
            <a:solidFill>
              <a:schemeClr val="tx1"/>
            </a:solidFill>
            <a:prstDash val="dashDot"/>
            <a:round/>
            <a:headEnd type="none" w="sm" len="sm"/>
            <a:tailEnd type="triangle"/>
          </a:ln>
          <a:effectLst/>
        </p:spPr>
      </p:cxnSp>
      <p:sp>
        <p:nvSpPr>
          <p:cNvPr id="75" name="文本框 74">
            <a:extLst>
              <a:ext uri="{FF2B5EF4-FFF2-40B4-BE49-F238E27FC236}">
                <a16:creationId xmlns="" xmlns:a16="http://schemas.microsoft.com/office/drawing/2014/main" id="{1E43DA23-31B4-4B61-874E-9855671270A3}"/>
              </a:ext>
            </a:extLst>
          </p:cNvPr>
          <p:cNvSpPr txBox="1"/>
          <p:nvPr/>
        </p:nvSpPr>
        <p:spPr>
          <a:xfrm>
            <a:off x="3840000" y="4810591"/>
            <a:ext cx="1717597" cy="707886"/>
          </a:xfrm>
          <a:prstGeom prst="rect">
            <a:avLst/>
          </a:prstGeom>
          <a:noFill/>
        </p:spPr>
        <p:txBody>
          <a:bodyPr wrap="square" rtlCol="0">
            <a:spAutoFit/>
          </a:bodyPr>
          <a:lstStyle/>
          <a:p>
            <a:r>
              <a:rPr lang="en-US" altLang="zh-CN" sz="1000" dirty="0"/>
              <a:t>When the DL data retrieval is terminated, then the non-AP MLD discards received MSDUs behind the first hole</a:t>
            </a:r>
            <a:endParaRPr lang="zh-CN" altLang="en-US" sz="1000" dirty="0"/>
          </a:p>
        </p:txBody>
      </p:sp>
      <p:cxnSp>
        <p:nvCxnSpPr>
          <p:cNvPr id="77" name="直接箭头连接符 76">
            <a:extLst>
              <a:ext uri="{FF2B5EF4-FFF2-40B4-BE49-F238E27FC236}">
                <a16:creationId xmlns="" xmlns:a16="http://schemas.microsoft.com/office/drawing/2014/main" id="{10817252-65EC-48DA-99C2-0807B138117E}"/>
              </a:ext>
            </a:extLst>
          </p:cNvPr>
          <p:cNvCxnSpPr/>
          <p:nvPr/>
        </p:nvCxnSpPr>
        <p:spPr bwMode="auto">
          <a:xfrm flipH="1">
            <a:off x="2941312" y="3861048"/>
            <a:ext cx="55056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8" name="文本框 77">
            <a:extLst>
              <a:ext uri="{FF2B5EF4-FFF2-40B4-BE49-F238E27FC236}">
                <a16:creationId xmlns="" xmlns:a16="http://schemas.microsoft.com/office/drawing/2014/main" id="{CCA78A19-FB6F-414C-B9B9-89C3A1BCF3AD}"/>
              </a:ext>
            </a:extLst>
          </p:cNvPr>
          <p:cNvSpPr txBox="1"/>
          <p:nvPr/>
        </p:nvSpPr>
        <p:spPr>
          <a:xfrm>
            <a:off x="3530782" y="3717649"/>
            <a:ext cx="915892" cy="276999"/>
          </a:xfrm>
          <a:prstGeom prst="rect">
            <a:avLst/>
          </a:prstGeom>
          <a:noFill/>
        </p:spPr>
        <p:txBody>
          <a:bodyPr wrap="none" rtlCol="0">
            <a:spAutoFit/>
          </a:bodyPr>
          <a:lstStyle/>
          <a:p>
            <a:r>
              <a:rPr lang="en-US" altLang="zh-CN" dirty="0" err="1"/>
              <a:t>WinStart_B</a:t>
            </a:r>
            <a:endParaRPr lang="zh-CN" altLang="en-US" dirty="0"/>
          </a:p>
        </p:txBody>
      </p:sp>
      <p:cxnSp>
        <p:nvCxnSpPr>
          <p:cNvPr id="79" name="直接箭头连接符 78">
            <a:extLst>
              <a:ext uri="{FF2B5EF4-FFF2-40B4-BE49-F238E27FC236}">
                <a16:creationId xmlns="" xmlns:a16="http://schemas.microsoft.com/office/drawing/2014/main" id="{70FB9982-059F-44F7-93EF-07FF9B574410}"/>
              </a:ext>
            </a:extLst>
          </p:cNvPr>
          <p:cNvCxnSpPr/>
          <p:nvPr/>
        </p:nvCxnSpPr>
        <p:spPr bwMode="auto">
          <a:xfrm flipH="1">
            <a:off x="7730795" y="3857565"/>
            <a:ext cx="55056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0" name="文本框 79">
            <a:extLst>
              <a:ext uri="{FF2B5EF4-FFF2-40B4-BE49-F238E27FC236}">
                <a16:creationId xmlns="" xmlns:a16="http://schemas.microsoft.com/office/drawing/2014/main" id="{A6C733B2-B9E7-41B8-B47A-3571BE09E47D}"/>
              </a:ext>
            </a:extLst>
          </p:cNvPr>
          <p:cNvSpPr txBox="1"/>
          <p:nvPr/>
        </p:nvSpPr>
        <p:spPr>
          <a:xfrm>
            <a:off x="8205497" y="3719065"/>
            <a:ext cx="915892" cy="276999"/>
          </a:xfrm>
          <a:prstGeom prst="rect">
            <a:avLst/>
          </a:prstGeom>
          <a:noFill/>
        </p:spPr>
        <p:txBody>
          <a:bodyPr wrap="none" rtlCol="0">
            <a:spAutoFit/>
          </a:bodyPr>
          <a:lstStyle/>
          <a:p>
            <a:r>
              <a:rPr lang="en-US" altLang="zh-CN" dirty="0" err="1"/>
              <a:t>WinStart_B</a:t>
            </a:r>
            <a:endParaRPr lang="zh-CN" altLang="en-US" dirty="0"/>
          </a:p>
        </p:txBody>
      </p:sp>
      <p:sp>
        <p:nvSpPr>
          <p:cNvPr id="81" name="左大括号 80">
            <a:extLst>
              <a:ext uri="{FF2B5EF4-FFF2-40B4-BE49-F238E27FC236}">
                <a16:creationId xmlns="" xmlns:a16="http://schemas.microsoft.com/office/drawing/2014/main" id="{8CFEBA10-4D4E-49BC-A514-AE312CAA50A1}"/>
              </a:ext>
            </a:extLst>
          </p:cNvPr>
          <p:cNvSpPr/>
          <p:nvPr/>
        </p:nvSpPr>
        <p:spPr bwMode="auto">
          <a:xfrm>
            <a:off x="1746018" y="3912178"/>
            <a:ext cx="155448" cy="2469024"/>
          </a:xfrm>
          <a:prstGeom prst="leftBrace">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82" name="文本框 81">
            <a:extLst>
              <a:ext uri="{FF2B5EF4-FFF2-40B4-BE49-F238E27FC236}">
                <a16:creationId xmlns="" xmlns:a16="http://schemas.microsoft.com/office/drawing/2014/main" id="{B629D8D1-63A4-4B89-A420-732F3943CB60}"/>
              </a:ext>
            </a:extLst>
          </p:cNvPr>
          <p:cNvSpPr txBox="1"/>
          <p:nvPr/>
        </p:nvSpPr>
        <p:spPr>
          <a:xfrm>
            <a:off x="947815" y="5029128"/>
            <a:ext cx="832279" cy="215444"/>
          </a:xfrm>
          <a:prstGeom prst="rect">
            <a:avLst/>
          </a:prstGeom>
          <a:noFill/>
        </p:spPr>
        <p:txBody>
          <a:bodyPr wrap="none" rtlCol="0">
            <a:spAutoFit/>
          </a:bodyPr>
          <a:lstStyle/>
          <a:p>
            <a:r>
              <a:rPr lang="en-US" altLang="zh-CN" sz="800" dirty="0"/>
              <a:t>Old Buffer Size</a:t>
            </a:r>
            <a:endParaRPr lang="zh-CN" altLang="en-US" sz="800" dirty="0"/>
          </a:p>
        </p:txBody>
      </p:sp>
      <p:sp>
        <p:nvSpPr>
          <p:cNvPr id="83" name="左大括号 82">
            <a:extLst>
              <a:ext uri="{FF2B5EF4-FFF2-40B4-BE49-F238E27FC236}">
                <a16:creationId xmlns="" xmlns:a16="http://schemas.microsoft.com/office/drawing/2014/main" id="{D60767A2-AC32-4FA1-B3A1-EE4BD5B5ECBF}"/>
              </a:ext>
            </a:extLst>
          </p:cNvPr>
          <p:cNvSpPr/>
          <p:nvPr/>
        </p:nvSpPr>
        <p:spPr bwMode="auto">
          <a:xfrm>
            <a:off x="6485485" y="3850954"/>
            <a:ext cx="155448" cy="2530241"/>
          </a:xfrm>
          <a:prstGeom prst="leftBrace">
            <a:avLst/>
          </a:prstGeom>
          <a:solidFill>
            <a:schemeClr val="bg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84" name="文本框 83">
            <a:extLst>
              <a:ext uri="{FF2B5EF4-FFF2-40B4-BE49-F238E27FC236}">
                <a16:creationId xmlns="" xmlns:a16="http://schemas.microsoft.com/office/drawing/2014/main" id="{B67FFC12-4AE8-47DB-B1E9-C35A59A9105A}"/>
              </a:ext>
            </a:extLst>
          </p:cNvPr>
          <p:cNvSpPr txBox="1"/>
          <p:nvPr/>
        </p:nvSpPr>
        <p:spPr>
          <a:xfrm>
            <a:off x="5629628" y="5029128"/>
            <a:ext cx="870751" cy="215444"/>
          </a:xfrm>
          <a:prstGeom prst="rect">
            <a:avLst/>
          </a:prstGeom>
          <a:noFill/>
        </p:spPr>
        <p:txBody>
          <a:bodyPr wrap="none" rtlCol="0">
            <a:spAutoFit/>
          </a:bodyPr>
          <a:lstStyle/>
          <a:p>
            <a:r>
              <a:rPr lang="en-US" altLang="zh-CN" sz="800" dirty="0"/>
              <a:t>New Buffer Size</a:t>
            </a:r>
            <a:endParaRPr lang="zh-CN" altLang="en-US" sz="800" dirty="0"/>
          </a:p>
        </p:txBody>
      </p:sp>
      <p:sp>
        <p:nvSpPr>
          <p:cNvPr id="85" name="矩形 84">
            <a:extLst>
              <a:ext uri="{FF2B5EF4-FFF2-40B4-BE49-F238E27FC236}">
                <a16:creationId xmlns="" xmlns:a16="http://schemas.microsoft.com/office/drawing/2014/main" id="{BDF5A543-4C79-4D1F-8ABD-1267C81E5886}"/>
              </a:ext>
            </a:extLst>
          </p:cNvPr>
          <p:cNvSpPr/>
          <p:nvPr/>
        </p:nvSpPr>
        <p:spPr bwMode="auto">
          <a:xfrm>
            <a:off x="6722683" y="2017212"/>
            <a:ext cx="1008112" cy="216024"/>
          </a:xfrm>
          <a:prstGeom prst="rect">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MSDU#201</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87" name="连接符: 曲线 86">
            <a:extLst>
              <a:ext uri="{FF2B5EF4-FFF2-40B4-BE49-F238E27FC236}">
                <a16:creationId xmlns="" xmlns:a16="http://schemas.microsoft.com/office/drawing/2014/main" id="{D40FF20E-0E96-44A3-AEE0-013A46CAE526}"/>
              </a:ext>
            </a:extLst>
          </p:cNvPr>
          <p:cNvCxnSpPr>
            <a:endCxn id="85" idx="0"/>
          </p:cNvCxnSpPr>
          <p:nvPr/>
        </p:nvCxnSpPr>
        <p:spPr bwMode="auto">
          <a:xfrm rot="5400000">
            <a:off x="7094338" y="1780545"/>
            <a:ext cx="369068" cy="104266"/>
          </a:xfrm>
          <a:prstGeom prst="curvedConnector3">
            <a:avLst/>
          </a:prstGeom>
          <a:solidFill>
            <a:schemeClr val="accent1"/>
          </a:solidFill>
          <a:ln w="12700" cap="flat" cmpd="sng" algn="ctr">
            <a:solidFill>
              <a:schemeClr val="tx1"/>
            </a:solidFill>
            <a:prstDash val="dashDot"/>
            <a:round/>
            <a:headEnd type="none" w="sm" len="sm"/>
            <a:tailEnd type="triangle"/>
          </a:ln>
          <a:effectLst/>
        </p:spPr>
      </p:cxnSp>
      <p:sp>
        <p:nvSpPr>
          <p:cNvPr id="88" name="文本框 87">
            <a:extLst>
              <a:ext uri="{FF2B5EF4-FFF2-40B4-BE49-F238E27FC236}">
                <a16:creationId xmlns="" xmlns:a16="http://schemas.microsoft.com/office/drawing/2014/main" id="{E3E72F59-3A67-4371-8D82-EB522BD15B5E}"/>
              </a:ext>
            </a:extLst>
          </p:cNvPr>
          <p:cNvSpPr txBox="1"/>
          <p:nvPr/>
        </p:nvSpPr>
        <p:spPr>
          <a:xfrm>
            <a:off x="7140889" y="1438218"/>
            <a:ext cx="380232" cy="276999"/>
          </a:xfrm>
          <a:prstGeom prst="rect">
            <a:avLst/>
          </a:prstGeom>
          <a:noFill/>
        </p:spPr>
        <p:txBody>
          <a:bodyPr wrap="none" rtlCol="0">
            <a:spAutoFit/>
          </a:bodyPr>
          <a:lstStyle/>
          <a:p>
            <a:r>
              <a:rPr lang="en-US" altLang="zh-CN" dirty="0"/>
              <a:t>DS</a:t>
            </a:r>
            <a:endParaRPr lang="zh-CN" altLang="en-US" dirty="0"/>
          </a:p>
        </p:txBody>
      </p:sp>
      <p:sp>
        <p:nvSpPr>
          <p:cNvPr id="89" name="文本框 88">
            <a:extLst>
              <a:ext uri="{FF2B5EF4-FFF2-40B4-BE49-F238E27FC236}">
                <a16:creationId xmlns="" xmlns:a16="http://schemas.microsoft.com/office/drawing/2014/main" id="{76E4AE4C-2A51-4868-89C5-B871896FCD31}"/>
              </a:ext>
            </a:extLst>
          </p:cNvPr>
          <p:cNvSpPr txBox="1"/>
          <p:nvPr/>
        </p:nvSpPr>
        <p:spPr>
          <a:xfrm>
            <a:off x="394598" y="1617556"/>
            <a:ext cx="2702839" cy="215444"/>
          </a:xfrm>
          <a:prstGeom prst="rect">
            <a:avLst/>
          </a:prstGeom>
          <a:noFill/>
        </p:spPr>
        <p:txBody>
          <a:bodyPr wrap="square" rtlCol="0">
            <a:spAutoFit/>
          </a:bodyPr>
          <a:lstStyle/>
          <a:p>
            <a:r>
              <a:rPr lang="en-US" altLang="zh-CN" sz="800" dirty="0"/>
              <a:t>Note #N of MSDU#N represents the arrival order of MSDUs</a:t>
            </a:r>
            <a:endParaRPr lang="zh-CN" altLang="en-US" sz="800" dirty="0"/>
          </a:p>
        </p:txBody>
      </p:sp>
      <p:sp>
        <p:nvSpPr>
          <p:cNvPr id="90" name="文本框 89">
            <a:extLst>
              <a:ext uri="{FF2B5EF4-FFF2-40B4-BE49-F238E27FC236}">
                <a16:creationId xmlns="" xmlns:a16="http://schemas.microsoft.com/office/drawing/2014/main" id="{6DF539E3-8AF5-476E-B25E-652200566BCA}"/>
              </a:ext>
            </a:extLst>
          </p:cNvPr>
          <p:cNvSpPr txBox="1"/>
          <p:nvPr/>
        </p:nvSpPr>
        <p:spPr>
          <a:xfrm>
            <a:off x="913190" y="5822581"/>
            <a:ext cx="543739" cy="276999"/>
          </a:xfrm>
          <a:prstGeom prst="rect">
            <a:avLst/>
          </a:prstGeom>
          <a:noFill/>
        </p:spPr>
        <p:txBody>
          <a:bodyPr wrap="none" rtlCol="0">
            <a:spAutoFit/>
          </a:bodyPr>
          <a:lstStyle/>
          <a:p>
            <a:r>
              <a:rPr lang="en-US" altLang="zh-CN" dirty="0"/>
              <a:t>Holes</a:t>
            </a:r>
            <a:endParaRPr lang="zh-CN" altLang="en-US" dirty="0"/>
          </a:p>
        </p:txBody>
      </p:sp>
      <p:cxnSp>
        <p:nvCxnSpPr>
          <p:cNvPr id="92" name="连接符: 曲线 91">
            <a:extLst>
              <a:ext uri="{FF2B5EF4-FFF2-40B4-BE49-F238E27FC236}">
                <a16:creationId xmlns="" xmlns:a16="http://schemas.microsoft.com/office/drawing/2014/main" id="{74232D4B-70B8-44B0-9B2D-33B767562EF3}"/>
              </a:ext>
            </a:extLst>
          </p:cNvPr>
          <p:cNvCxnSpPr>
            <a:cxnSpLocks/>
            <a:stCxn id="90" idx="3"/>
            <a:endCxn id="22" idx="1"/>
          </p:cNvCxnSpPr>
          <p:nvPr/>
        </p:nvCxnSpPr>
        <p:spPr bwMode="auto">
          <a:xfrm flipV="1">
            <a:off x="1456929" y="5784922"/>
            <a:ext cx="539016" cy="176159"/>
          </a:xfrm>
          <a:prstGeom prst="curvedConnector3">
            <a:avLst/>
          </a:prstGeom>
          <a:solidFill>
            <a:schemeClr val="accent1"/>
          </a:solidFill>
          <a:ln w="12700" cap="flat" cmpd="sng" algn="ctr">
            <a:solidFill>
              <a:schemeClr val="bg1">
                <a:lumMod val="85000"/>
              </a:schemeClr>
            </a:solidFill>
            <a:prstDash val="sysDash"/>
            <a:round/>
            <a:headEnd type="none" w="sm" len="sm"/>
            <a:tailEnd type="triangle"/>
          </a:ln>
          <a:effectLst/>
        </p:spPr>
      </p:cxnSp>
      <p:cxnSp>
        <p:nvCxnSpPr>
          <p:cNvPr id="94" name="连接符: 曲线 93">
            <a:extLst>
              <a:ext uri="{FF2B5EF4-FFF2-40B4-BE49-F238E27FC236}">
                <a16:creationId xmlns="" xmlns:a16="http://schemas.microsoft.com/office/drawing/2014/main" id="{8F18A8D7-843F-489D-A660-4EF1AF1F3B2F}"/>
              </a:ext>
            </a:extLst>
          </p:cNvPr>
          <p:cNvCxnSpPr>
            <a:stCxn id="90" idx="3"/>
            <a:endCxn id="14" idx="1"/>
          </p:cNvCxnSpPr>
          <p:nvPr/>
        </p:nvCxnSpPr>
        <p:spPr bwMode="auto">
          <a:xfrm flipV="1">
            <a:off x="1456929" y="4077072"/>
            <a:ext cx="539017" cy="1884009"/>
          </a:xfrm>
          <a:prstGeom prst="curvedConnector3">
            <a:avLst/>
          </a:prstGeom>
          <a:solidFill>
            <a:schemeClr val="accent1"/>
          </a:solidFill>
          <a:ln w="12700" cap="flat" cmpd="sng" algn="ctr">
            <a:solidFill>
              <a:schemeClr val="bg1">
                <a:lumMod val="85000"/>
              </a:schemeClr>
            </a:solidFill>
            <a:prstDash val="sysDash"/>
            <a:round/>
            <a:headEnd type="none" w="sm" len="sm"/>
            <a:tailEnd type="triangle"/>
          </a:ln>
          <a:effectLst/>
        </p:spPr>
      </p:cxnSp>
      <p:cxnSp>
        <p:nvCxnSpPr>
          <p:cNvPr id="10" name="直接箭头连接符 9">
            <a:extLst>
              <a:ext uri="{FF2B5EF4-FFF2-40B4-BE49-F238E27FC236}">
                <a16:creationId xmlns="" xmlns:a16="http://schemas.microsoft.com/office/drawing/2014/main" id="{D32CBA37-1D16-4BFD-A694-3831BA406ED6}"/>
              </a:ext>
            </a:extLst>
          </p:cNvPr>
          <p:cNvCxnSpPr>
            <a:cxnSpLocks/>
          </p:cNvCxnSpPr>
          <p:nvPr/>
        </p:nvCxnSpPr>
        <p:spPr bwMode="auto">
          <a:xfrm flipV="1">
            <a:off x="6355529" y="2241628"/>
            <a:ext cx="372718" cy="783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文本框 31">
            <a:extLst>
              <a:ext uri="{FF2B5EF4-FFF2-40B4-BE49-F238E27FC236}">
                <a16:creationId xmlns="" xmlns:a16="http://schemas.microsoft.com/office/drawing/2014/main" id="{F423F450-38C9-4AD8-9A34-F3B4624FCF96}"/>
              </a:ext>
            </a:extLst>
          </p:cNvPr>
          <p:cNvSpPr txBox="1"/>
          <p:nvPr/>
        </p:nvSpPr>
        <p:spPr>
          <a:xfrm>
            <a:off x="6069865" y="1947350"/>
            <a:ext cx="681597" cy="338554"/>
          </a:xfrm>
          <a:prstGeom prst="rect">
            <a:avLst/>
          </a:prstGeom>
          <a:noFill/>
        </p:spPr>
        <p:txBody>
          <a:bodyPr wrap="none" rtlCol="0">
            <a:spAutoFit/>
          </a:bodyPr>
          <a:lstStyle/>
          <a:p>
            <a:r>
              <a:rPr lang="en-US" altLang="zh-CN" sz="800" dirty="0"/>
              <a:t>End of data </a:t>
            </a:r>
          </a:p>
          <a:p>
            <a:r>
              <a:rPr lang="en-US" altLang="zh-CN" sz="800" dirty="0"/>
              <a:t>forwarding</a:t>
            </a:r>
            <a:endParaRPr lang="zh-CN" altLang="en-US" sz="800" dirty="0"/>
          </a:p>
        </p:txBody>
      </p:sp>
    </p:spTree>
    <p:extLst>
      <p:ext uri="{BB962C8B-B14F-4D97-AF65-F5344CB8AC3E}">
        <p14:creationId xmlns:p14="http://schemas.microsoft.com/office/powerpoint/2010/main" val="2541766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55EAA01-3983-4CD7-888E-71909D623329}"/>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 xmlns:a16="http://schemas.microsoft.com/office/drawing/2014/main" id="{17340E55-D82C-4DF2-A824-762038519CA4}"/>
              </a:ext>
            </a:extLst>
          </p:cNvPr>
          <p:cNvSpPr>
            <a:spLocks noGrp="1"/>
          </p:cNvSpPr>
          <p:nvPr>
            <p:ph idx="1"/>
          </p:nvPr>
        </p:nvSpPr>
        <p:spPr>
          <a:xfrm>
            <a:off x="684213" y="1989137"/>
            <a:ext cx="7772400" cy="4486275"/>
          </a:xfrm>
        </p:spPr>
        <p:txBody>
          <a:bodyPr/>
          <a:lstStyle/>
          <a:p>
            <a:pPr algn="just"/>
            <a:r>
              <a:rPr lang="en-US" altLang="zh-CN" sz="2000" dirty="0"/>
              <a:t>In order to realize the zero-packet loss, a simplified data forwarding scheme is proposed</a:t>
            </a:r>
          </a:p>
          <a:p>
            <a:pPr lvl="1" algn="just"/>
            <a:r>
              <a:rPr lang="en-US" altLang="zh-CN" sz="1800" dirty="0"/>
              <a:t>By using the proposed scheme, the current AP MLD doesn’t need to support the A-MSDU forwarding. </a:t>
            </a:r>
          </a:p>
          <a:p>
            <a:pPr lvl="1" algn="just"/>
            <a:r>
              <a:rPr lang="en-US" altLang="zh-CN" sz="1800" dirty="0"/>
              <a:t>And the target AP MLD can reset the DL SSN and do the A-MSDU operation by itself. </a:t>
            </a:r>
          </a:p>
          <a:p>
            <a:pPr lvl="1" algn="just"/>
            <a:endParaRPr lang="en-US" altLang="zh-CN" sz="1800" dirty="0"/>
          </a:p>
          <a:p>
            <a:pPr lvl="1" algn="just"/>
            <a:endParaRPr lang="en-US" altLang="zh-CN" sz="1800" dirty="0"/>
          </a:p>
          <a:p>
            <a:pPr lvl="1" algn="just"/>
            <a:endParaRPr lang="en-US" altLang="zh-CN" sz="1600" dirty="0"/>
          </a:p>
          <a:p>
            <a:pPr marL="457200" lvl="1" indent="0" algn="just">
              <a:buNone/>
            </a:pPr>
            <a:endParaRPr lang="en-US" altLang="zh-CN" dirty="0"/>
          </a:p>
          <a:p>
            <a:endParaRPr lang="en-US" altLang="zh-CN" dirty="0"/>
          </a:p>
          <a:p>
            <a:endParaRPr lang="en-US" altLang="zh-CN" dirty="0"/>
          </a:p>
          <a:p>
            <a:endParaRPr lang="zh-CN" altLang="en-US" dirty="0"/>
          </a:p>
        </p:txBody>
      </p:sp>
      <p:sp>
        <p:nvSpPr>
          <p:cNvPr id="4" name="灯片编号占位符 3">
            <a:extLst>
              <a:ext uri="{FF2B5EF4-FFF2-40B4-BE49-F238E27FC236}">
                <a16:creationId xmlns="" xmlns:a16="http://schemas.microsoft.com/office/drawing/2014/main" id="{2414E435-8E5A-4385-8206-F8E7A167B9C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 xmlns:a16="http://schemas.microsoft.com/office/drawing/2014/main" id="{79F59E8E-D20D-4BCC-A7AD-ACE7D4289E1B}"/>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460174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pPr marL="0" indent="0">
              <a:buNone/>
            </a:pPr>
            <a:r>
              <a:rPr lang="en-US" altLang="zh-CN" sz="1800" dirty="0"/>
              <a:t>[1] 11-25-1101-08-00bn-pdt-cr-mac-on-seamless-roaming-part-5</a:t>
            </a:r>
            <a:endParaRPr lang="zh-CN" altLang="en-US" sz="1800" dirty="0"/>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329449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129574</TotalTime>
  <Words>916</Words>
  <Application>Microsoft Office PowerPoint</Application>
  <PresentationFormat>全屏显示(4:3)</PresentationFormat>
  <Paragraphs>141</Paragraphs>
  <Slides>10</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3" baseType="lpstr">
      <vt:lpstr>Times New Roman</vt:lpstr>
      <vt:lpstr>802-11-Submission</vt:lpstr>
      <vt:lpstr>Document</vt:lpstr>
      <vt:lpstr>A Simplified Data Forwarding Method</vt:lpstr>
      <vt:lpstr>Introduction</vt:lpstr>
      <vt:lpstr>Motivation</vt:lpstr>
      <vt:lpstr>Proposal</vt:lpstr>
      <vt:lpstr>Signaling</vt:lpstr>
      <vt:lpstr>In-order delivery</vt:lpstr>
      <vt:lpstr>Example</vt:lpstr>
      <vt:lpstr>Summary</vt:lpstr>
      <vt:lpstr>References</vt:lpstr>
      <vt:lpstr>SP</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3335</cp:revision>
  <cp:lastPrinted>1998-02-10T13:28:06Z</cp:lastPrinted>
  <dcterms:created xsi:type="dcterms:W3CDTF">2004-12-02T14:01:45Z</dcterms:created>
  <dcterms:modified xsi:type="dcterms:W3CDTF">2025-09-08T12:28:19Z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(3)mKSz/Gm2a2Ur8TAMDQatBOd/2RTHLvOBbZOQ6vUcDJb1zecKOo2R4Dfa/T0Rfzw6y2napOKN
zYhGvgydnXcPBF8OYJLDdGHi3ju7/jdObPXiiMx7y6rLQiSMLpRwgffYfeW6SWQGGm3GpYM5
JZo2+p/l4GbfwlRmnCIYbKwoXef9IjIV/GObblUqKT9aSlRd7OkQAdSHccBasIZh+SLxiemv
TAqIL1OmhbkOJ/Yns9</vt:lpwstr>
  </property>
  <property fmtid="{D5CDD505-2E9C-101B-9397-08002B2CF9AE}" pid="10" name="_2015_ms_pID_7253431">
    <vt:lpwstr>WYPRKSmHab0iuUs7AYYI2gx+NFISQ5SIir773GXFByfhQ/nUd2U1tY
R3rW+SbSAEb3ruTI/yxaRyD+u3XH4W8lgoxN0VVTOwaWAAzMdtHW9EiBjXWkzFkV4vxufuPV
9Yzgj8g4jMpgCekFU8G3NVoV9wKRi24fQAJUqyIBzG4q7hqG1G14QqhWCByHbaUjBcQHwOBK
wNklLGg9k7hMGvdv0SMBiriFq6NyBfTuXzHY</vt:lpwstr>
  </property>
  <property fmtid="{D5CDD505-2E9C-101B-9397-08002B2CF9AE}" pid="11" name="_2015_ms_pID_7253432">
    <vt:lpwstr>QA==</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1756954613</vt:lpwstr>
  </property>
</Properties>
</file>