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65" r:id="rId3"/>
    <p:sldId id="272" r:id="rId4"/>
    <p:sldId id="273" r:id="rId5"/>
    <p:sldId id="274" r:id="rId6"/>
    <p:sldId id="277" r:id="rId7"/>
    <p:sldId id="275" r:id="rId8"/>
    <p:sldId id="276" r:id="rId9"/>
    <p:sldId id="266" r:id="rId10"/>
    <p:sldId id="267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848" autoAdjust="0"/>
    <p:restoredTop sz="94660"/>
  </p:normalViewPr>
  <p:slideViewPr>
    <p:cSldViewPr>
      <p:cViewPr varScale="1">
        <p:scale>
          <a:sx n="119" d="100"/>
          <a:sy n="119" d="100"/>
        </p:scale>
        <p:origin x="1112" y="19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91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Melda Yuksel, METU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Melda Yuksel, METU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Melda Yuksel, METU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EC841EF-BD63-765C-B0D1-65A51D620F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r-TR"/>
              <a:t>September</a:t>
            </a:r>
            <a:r>
              <a:rPr lang="en-US"/>
              <a:t>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FE0B4A0-0C47-0027-48D3-6CC412C2404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Melda Yuksel, METU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28449F-3A9A-70DA-FA46-8D0053C31F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Melda Yuksel, METU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Melda Yuksel, METU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Melda Yuksel, Metu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Melda Yuksel, Metu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Melda Yuksel, Metu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tr-TR" dirty="0" err="1"/>
              <a:t>September</a:t>
            </a:r>
            <a:r>
              <a:rPr lang="en-US" dirty="0"/>
              <a:t>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Melda Yuksel, METU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11-25-1529-00-0wng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E5CD-691B-709A-CEDB-7522A2E0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Pushing the Limits: Unlocking the Potential of Faster-than-Nyquist Signaling</a:t>
            </a:r>
            <a:br>
              <a:rPr lang="en-GB" dirty="0"/>
            </a:br>
            <a:r>
              <a:rPr lang="en-GB" sz="2000" dirty="0"/>
              <a:t>Date:</a:t>
            </a:r>
            <a:r>
              <a:rPr lang="en-GB" sz="2000" b="0" dirty="0"/>
              <a:t> 2025-0</a:t>
            </a:r>
            <a:r>
              <a:rPr lang="tr-TR" sz="2000" b="0" dirty="0"/>
              <a:t>9</a:t>
            </a:r>
            <a:r>
              <a:rPr lang="en-GB" sz="2000" b="0" dirty="0"/>
              <a:t>-</a:t>
            </a:r>
            <a:r>
              <a:rPr lang="tr-TR" sz="2000" b="0" dirty="0"/>
              <a:t>15</a:t>
            </a:r>
            <a:endParaRPr lang="LID4096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4D8E-D6C7-9DCF-C306-B757C3DB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8840"/>
            <a:ext cx="10361084" cy="4113213"/>
          </a:xfrm>
        </p:spPr>
        <p:txBody>
          <a:bodyPr/>
          <a:lstStyle/>
          <a:p>
            <a:r>
              <a:rPr lang="en-GB" dirty="0"/>
              <a:t>Authors:</a:t>
            </a:r>
          </a:p>
          <a:p>
            <a:endParaRPr lang="en-GB" dirty="0"/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D524E-7951-72E4-4569-8E80A00B23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080E9-2394-307C-957F-1CC864C2054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tr-TR" dirty="0"/>
              <a:t>Melda </a:t>
            </a:r>
            <a:r>
              <a:rPr lang="tr-TR" dirty="0" err="1"/>
              <a:t>Yuksel</a:t>
            </a:r>
            <a:r>
              <a:rPr lang="tr-TR" dirty="0"/>
              <a:t>, METU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35184F-7BF7-5653-2617-2BFD06CFCB2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tr-TR" dirty="0" err="1"/>
              <a:t>September</a:t>
            </a:r>
            <a:r>
              <a:rPr lang="en-US" dirty="0"/>
              <a:t> 2025</a:t>
            </a:r>
            <a:endParaRPr lang="en-GB" dirty="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A5CED042-F1EA-6A2E-73B0-32AD86AF4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896167"/>
              </p:ext>
            </p:extLst>
          </p:nvPr>
        </p:nvGraphicFramePr>
        <p:xfrm>
          <a:off x="987425" y="2489423"/>
          <a:ext cx="1019492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439400" imgH="3251200" progId="Word.Document.8">
                  <p:embed/>
                </p:oleObj>
              </mc:Choice>
              <mc:Fallback>
                <p:oleObj name="Document" r:id="rId2" imgW="10439400" imgH="3251200" progId="Word.Document.8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A5CED042-F1EA-6A2E-73B0-32AD86AF4E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2489423"/>
                        <a:ext cx="10194925" cy="317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08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BD12-C9EC-B828-0D70-D97A8AD9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896394"/>
            <a:ext cx="10361084" cy="1065213"/>
          </a:xfrm>
        </p:spPr>
        <p:txBody>
          <a:bodyPr/>
          <a:lstStyle/>
          <a:p>
            <a:r>
              <a:rPr lang="en-GB" dirty="0"/>
              <a:t>Thank You</a:t>
            </a:r>
            <a:endParaRPr lang="LID4096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C1D08-B384-C094-1128-F0B8EE9B34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A5E51-D99F-AB48-CBFB-6E7A64330A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26CA2-55E6-7A7D-B419-1ED439679FC6}"/>
              </a:ext>
            </a:extLst>
          </p:cNvPr>
          <p:cNvSpPr txBox="1"/>
          <p:nvPr/>
        </p:nvSpPr>
        <p:spPr>
          <a:xfrm>
            <a:off x="5375920" y="6464369"/>
            <a:ext cx="609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200" dirty="0">
                <a:solidFill>
                  <a:schemeClr val="tx1"/>
                </a:solidFill>
              </a:rPr>
              <a:t>Melda </a:t>
            </a:r>
            <a:r>
              <a:rPr lang="tr-TR" sz="1200" dirty="0" err="1">
                <a:solidFill>
                  <a:schemeClr val="tx1"/>
                </a:solidFill>
              </a:rPr>
              <a:t>Yuksel</a:t>
            </a:r>
            <a:r>
              <a:rPr lang="tr-TR" sz="1200" dirty="0">
                <a:solidFill>
                  <a:schemeClr val="tx1"/>
                </a:solidFill>
              </a:rPr>
              <a:t>, METU</a:t>
            </a:r>
          </a:p>
        </p:txBody>
      </p:sp>
    </p:spTree>
    <p:extLst>
      <p:ext uri="{BB962C8B-B14F-4D97-AF65-F5344CB8AC3E}">
        <p14:creationId xmlns:p14="http://schemas.microsoft.com/office/powerpoint/2010/main" val="193302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061A0-C089-9B75-7160-26EFE1A9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4C1661-084C-3994-0844-95C5115548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10361084" cy="432811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Faster than Nyquist (FTN)</a:t>
                </a:r>
                <a:r>
                  <a:rPr lang="en-GB" b="0" dirty="0"/>
                  <a:t> transmission is a physical layer generalized modulation scheme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/>
                  <a:t>Acceleration factor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∈(0,1]</m:t>
                    </m:r>
                  </m:oMath>
                </a14:m>
                <a:r>
                  <a:rPr lang="en-GB" dirty="0"/>
                  <a:t>: Flexible symbol transmission rate</a:t>
                </a:r>
                <a:r>
                  <a:rPr lang="en-GB" b="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/>
                  <a:t>Special case: Transmission at the Nyquist rate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dirty="0"/>
                  <a:t>FTN enables </a:t>
                </a:r>
                <a:r>
                  <a:rPr lang="en-GB" dirty="0"/>
                  <a:t>higher rates </a:t>
                </a:r>
                <a:r>
                  <a:rPr lang="en-GB" b="0" dirty="0"/>
                  <a:t>and/or lower bit error rate for the same bandwidth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GB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dirty="0"/>
                  <a:t>FTN can be </a:t>
                </a:r>
                <a:r>
                  <a:rPr lang="en-GB" dirty="0"/>
                  <a:t>integrated with 802.11 </a:t>
                </a:r>
                <a:r>
                  <a:rPr lang="en-GB" b="0" dirty="0"/>
                  <a:t>standards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4C1661-084C-3994-0844-95C5115548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10361084" cy="4328119"/>
              </a:xfrm>
              <a:blipFill>
                <a:blip r:embed="rId2"/>
                <a:stretch>
                  <a:fillRect l="-857" t="-1173"/>
                </a:stretch>
              </a:blipFill>
            </p:spPr>
            <p:txBody>
              <a:bodyPr/>
              <a:lstStyle/>
              <a:p>
                <a:r>
                  <a:rPr lang="en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BD2A9-49EB-AB3B-B5E3-32DCCB3EAD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0D54C8-520C-5A5F-8808-90F27D8A59D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7120AA2-23F6-D50F-F84E-951630B1E294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/>
              <a:t>Melda </a:t>
            </a:r>
            <a:r>
              <a:rPr lang="tr-TR" dirty="0" err="1"/>
              <a:t>Yuksel</a:t>
            </a:r>
            <a:r>
              <a:rPr lang="tr-TR" dirty="0"/>
              <a:t>, METU</a:t>
            </a:r>
          </a:p>
        </p:txBody>
      </p:sp>
    </p:spTree>
    <p:extLst>
      <p:ext uri="{BB962C8B-B14F-4D97-AF65-F5344CB8AC3E}">
        <p14:creationId xmlns:p14="http://schemas.microsoft.com/office/powerpoint/2010/main" val="276554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9866-AA75-6BB7-2D18-5F16550F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FTN: Introduction</a:t>
            </a:r>
            <a:endParaRPr lang="LID4096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69FD6-73D2-7A5D-0C2C-B02A92C9599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387E8-8382-8E32-7D05-EAD4CB1F7B4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3EE6F09-3A32-208D-BDC1-8862A618FC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6013" y="2076904"/>
            <a:ext cx="5080000" cy="392180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3E6B51-08E2-1BBB-A987-6D9B3452C2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4400" y="2075692"/>
            <a:ext cx="5078413" cy="3924228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A08D7F-6F7D-8A87-3077-35F313DB2CA4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tr-TR" sz="1200" dirty="0">
                <a:solidFill>
                  <a:schemeClr val="tx1"/>
                </a:solidFill>
              </a:rPr>
              <a:t>Melda </a:t>
            </a:r>
            <a:r>
              <a:rPr lang="tr-TR" sz="1200" dirty="0" err="1">
                <a:solidFill>
                  <a:schemeClr val="tx1"/>
                </a:solidFill>
              </a:rPr>
              <a:t>Yuksel</a:t>
            </a:r>
            <a:r>
              <a:rPr lang="tr-TR" sz="1200" dirty="0">
                <a:solidFill>
                  <a:schemeClr val="tx1"/>
                </a:solidFill>
              </a:rPr>
              <a:t>, METU</a:t>
            </a:r>
          </a:p>
        </p:txBody>
      </p:sp>
    </p:spTree>
    <p:extLst>
      <p:ext uri="{BB962C8B-B14F-4D97-AF65-F5344CB8AC3E}">
        <p14:creationId xmlns:p14="http://schemas.microsoft.com/office/powerpoint/2010/main" val="409256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7587-63EC-44B6-7004-2533877A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Capacity of FTN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DE4E02-F3A4-EACE-2EBF-EB9B6C0253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88840"/>
            <a:ext cx="5078413" cy="257763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3670579-CF94-A858-ACF1-C2B012E4D8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4032" y="1994642"/>
            <a:ext cx="5080000" cy="408632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69724-E114-071B-6E1C-66920EC6F3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r-TR"/>
              <a:t>September</a:t>
            </a:r>
            <a:r>
              <a:rPr lang="en-US"/>
              <a:t>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96E6E-3FAE-3598-73FC-B906C6471E4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Melda Yuksel, METU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CF202-A7A5-BC50-8017-A93096F59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06CFC8-85C1-4B40-06AE-C235FA521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4365104"/>
            <a:ext cx="2887472" cy="18242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B228A0-7CBC-7278-63BF-253C9552F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680" y="5301208"/>
            <a:ext cx="2951480" cy="953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85DD17-EA14-CF3B-6772-AD12CC4C97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440" y="2708920"/>
            <a:ext cx="774700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0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C636-8770-20C9-3B4C-E8AD97A80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04664"/>
            <a:ext cx="10361084" cy="1065213"/>
          </a:xfrm>
        </p:spPr>
        <p:txBody>
          <a:bodyPr/>
          <a:lstStyle/>
          <a:p>
            <a:r>
              <a:rPr lang="en-TR" dirty="0"/>
              <a:t>Instantaneous to Average Power Ratio of FTN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31029-FC8D-90A3-7108-7A8D5AAD63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r-TR"/>
              <a:t>September</a:t>
            </a:r>
            <a:r>
              <a:rPr lang="en-US"/>
              <a:t>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ABA26-694A-09C1-3CE4-9C4C8AC5275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Melda Yuksel, METU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47F09-7C0A-4241-64C9-D343183F26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410C59-972B-68B7-6F3C-B22591B28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268760"/>
            <a:ext cx="2232248" cy="94335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FCC799-7FE1-F541-BA34-93834152B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268760"/>
            <a:ext cx="5688632" cy="175005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8B37A6-C7C6-BFD4-DE5E-2B50EF7B2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696" y="1484784"/>
            <a:ext cx="2453258" cy="71308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F6AE5C-B737-3E01-356A-FC28381F9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24" y="3068960"/>
            <a:ext cx="4248472" cy="33008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2207E7-F784-52F6-C7C1-195652DB7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104" y="3068960"/>
            <a:ext cx="4248472" cy="32731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A42A6B-052C-895C-9C2B-4A426944A0C1}"/>
              </a:ext>
            </a:extLst>
          </p:cNvPr>
          <p:cNvSpPr txBox="1"/>
          <p:nvPr/>
        </p:nvSpPr>
        <p:spPr>
          <a:xfrm>
            <a:off x="1703512" y="393305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SNR</a:t>
            </a:r>
            <a:r>
              <a:rPr lang="en-TR" sz="1400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r>
              <a:rPr lang="en-T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4E99CF-66B2-A23F-2771-0FFC335347E6}"/>
              </a:ext>
            </a:extLst>
          </p:cNvPr>
          <p:cNvSpPr txBox="1"/>
          <p:nvPr/>
        </p:nvSpPr>
        <p:spPr>
          <a:xfrm>
            <a:off x="7680176" y="427335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SNR</a:t>
            </a:r>
            <a:r>
              <a:rPr lang="en-TR" sz="1400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</a:t>
            </a:r>
            <a:r>
              <a:rPr lang="en-T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7B7C9C-258E-E701-89CD-7E94125946F3}"/>
              </a:ext>
            </a:extLst>
          </p:cNvPr>
          <p:cNvSpPr txBox="1"/>
          <p:nvPr/>
        </p:nvSpPr>
        <p:spPr>
          <a:xfrm>
            <a:off x="5591944" y="321297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QPSK modulation</a:t>
            </a:r>
          </a:p>
        </p:txBody>
      </p:sp>
    </p:spTree>
    <p:extLst>
      <p:ext uri="{BB962C8B-B14F-4D97-AF65-F5344CB8AC3E}">
        <p14:creationId xmlns:p14="http://schemas.microsoft.com/office/powerpoint/2010/main" val="72207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684A-BFDF-6E7C-E52B-A7C2C2141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Finite-Blocklength Transmission with FTN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3D62-02D9-CDA0-A9F8-12F3DE1992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TR" dirty="0"/>
              <a:t>MCCR: </a:t>
            </a:r>
            <a:r>
              <a:rPr lang="en-TR" b="0" dirty="0"/>
              <a:t>maximum channel coding rate</a:t>
            </a:r>
          </a:p>
          <a:p>
            <a:r>
              <a:rPr lang="en-TR" dirty="0"/>
              <a:t>N: </a:t>
            </a:r>
            <a:r>
              <a:rPr lang="en-TR" b="0" dirty="0"/>
              <a:t>blocklength</a:t>
            </a:r>
          </a:p>
          <a:p>
            <a:r>
              <a:rPr lang="en-TR" dirty="0"/>
              <a:t>SNRtx = </a:t>
            </a:r>
            <a:r>
              <a:rPr lang="en-TR" b="0" dirty="0"/>
              <a:t>20 dB</a:t>
            </a:r>
          </a:p>
          <a:p>
            <a:r>
              <a:rPr lang="en-TR" dirty="0"/>
              <a:t>Probability of error = </a:t>
            </a:r>
            <a:r>
              <a:rPr lang="en-TR" b="0" dirty="0"/>
              <a:t>10</a:t>
            </a:r>
            <a:r>
              <a:rPr lang="en-TR" b="0" baseline="30000" dirty="0"/>
              <a:t>-6</a:t>
            </a:r>
          </a:p>
          <a:p>
            <a:r>
              <a:rPr lang="en-TR" dirty="0"/>
              <a:t>RRC roll-off factor = </a:t>
            </a:r>
            <a:r>
              <a:rPr lang="en-TR" b="0" dirty="0"/>
              <a:t>0.5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F0364-FD76-93BD-74AD-BC0681E83F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r-TR"/>
              <a:t>September</a:t>
            </a:r>
            <a:r>
              <a:rPr lang="en-US"/>
              <a:t>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AAE4C-01B0-9F56-5A22-066CAF247F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Melda Yuksel, METU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A5AF3-20B2-0078-83C7-D550C2F23B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1FB18-6B54-F29B-9057-DACE01C78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1916832"/>
            <a:ext cx="5830416" cy="44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3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60B4-6D2B-0F1A-CA20-9E8EDB10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Optimal Pulse Shaping for FTN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B51C4-3588-F8AE-516E-4331B3B7E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589148" cy="4113213"/>
          </a:xfrm>
        </p:spPr>
        <p:txBody>
          <a:bodyPr/>
          <a:lstStyle/>
          <a:p>
            <a:r>
              <a:rPr lang="en-TR" dirty="0"/>
              <a:t>		</a:t>
            </a:r>
            <a:r>
              <a:rPr lang="en-US" dirty="0"/>
              <a:t>Constrained optimization</a:t>
            </a:r>
            <a:endParaRPr lang="en-TR" b="0" i="1" dirty="0"/>
          </a:p>
          <a:p>
            <a:r>
              <a:rPr lang="en-TR" b="0" i="1" dirty="0"/>
              <a:t>				      BER ≤ constant 1</a:t>
            </a:r>
          </a:p>
          <a:p>
            <a:r>
              <a:rPr lang="en-TR" b="0" i="1" dirty="0"/>
              <a:t>			 Bandwidth ≤ constant 2</a:t>
            </a:r>
          </a:p>
          <a:p>
            <a:r>
              <a:rPr lang="en-TR" b="0" i="1" dirty="0"/>
              <a:t>				     IAPR ≤ constant 3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520BF-2E56-CFCB-A384-5F201F957F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r-TR"/>
              <a:t>September</a:t>
            </a:r>
            <a:r>
              <a:rPr lang="en-US"/>
              <a:t>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AF269-A210-8F70-7CB9-F7C1BB4839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Melda Yuksel, METU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D2E4E-C7FE-EA99-2C09-0FD07DDCA7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85C55-ACAE-0370-45DA-BFDA8F36F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78"/>
          <a:stretch/>
        </p:blipFill>
        <p:spPr>
          <a:xfrm>
            <a:off x="1199456" y="2348880"/>
            <a:ext cx="4152900" cy="30523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E78B4A-9DBA-F8C4-455D-B4F8E6B26073}"/>
              </a:ext>
            </a:extLst>
          </p:cNvPr>
          <p:cNvSpPr txBox="1"/>
          <p:nvPr/>
        </p:nvSpPr>
        <p:spPr>
          <a:xfrm>
            <a:off x="2927648" y="5373216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bandwidth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05A0F-9143-3DC1-201C-A65AD88E1A48}"/>
              </a:ext>
            </a:extLst>
          </p:cNvPr>
          <p:cNvSpPr txBox="1"/>
          <p:nvPr/>
        </p:nvSpPr>
        <p:spPr>
          <a:xfrm rot="5400000">
            <a:off x="4151785" y="3701935"/>
            <a:ext cx="2664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Instantaneous to average power ratio</a:t>
            </a:r>
          </a:p>
        </p:txBody>
      </p:sp>
    </p:spTree>
    <p:extLst>
      <p:ext uri="{BB962C8B-B14F-4D97-AF65-F5344CB8AC3E}">
        <p14:creationId xmlns:p14="http://schemas.microsoft.com/office/powerpoint/2010/main" val="16271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7D1B-2B23-AB6D-D8B3-0806A886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FTN: Integration with 802.11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9323-8A79-E8F5-DC99-A6B6AD0E2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8840"/>
            <a:ext cx="5077884" cy="4113213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TR" dirty="0"/>
              <a:t>At the PHY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TR" b="0" dirty="0"/>
              <a:t>FTN in time-domain: reduced OFDM symbol spacing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TR" b="0" dirty="0"/>
              <a:t>FTN in frequency-domain for subcarrier packing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TR" dirty="0"/>
              <a:t>imilar to spectrally efficient FDM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TR" b="0" dirty="0"/>
              <a:t>As optional PHY modes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E8D66-8E56-EA48-1662-AB37E82DD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TR" dirty="0"/>
              <a:t>Why?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Spectral Efficiency: higher throughput without extra bandwidth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err="1"/>
              <a:t>Tbps</a:t>
            </a:r>
            <a:r>
              <a:rPr lang="en-US" b="0" dirty="0"/>
              <a:t>-class WLAN in beyond-7 generations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Hardware readiness: sophisticated equalizers already in use</a:t>
            </a:r>
            <a:endParaRPr lang="en-TR" b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94F2B-BBE2-6D03-5110-B09927BD9A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r-TR"/>
              <a:t>September</a:t>
            </a:r>
            <a:r>
              <a:rPr lang="en-US"/>
              <a:t>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4922C-328E-4F10-D378-5A366B4E83B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Melda Yuksel, METU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B5B52-E54A-F764-BBFE-9860838684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91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580F-7D79-FEC0-0588-7BF9B71D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50254-B310-B81B-EEDD-1EB7A87C97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3E6BFE-953F-8729-DAD5-5D71B4EA4AC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F9EC79F-D2CD-B41C-032C-65737D7069E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tr-TR" dirty="0"/>
              <a:t>Melda </a:t>
            </a:r>
            <a:r>
              <a:rPr lang="tr-TR" dirty="0" err="1"/>
              <a:t>Yuksel</a:t>
            </a:r>
            <a:r>
              <a:rPr lang="tr-TR" dirty="0"/>
              <a:t>, METU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691F92F-634D-DE86-A126-7AC785E7A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500" b="0" dirty="0"/>
              <a:t>[1] Z. Zhang, M. </a:t>
            </a:r>
            <a:r>
              <a:rPr lang="tr-TR" sz="1500" b="0" dirty="0" err="1"/>
              <a:t>Yuksel</a:t>
            </a:r>
            <a:r>
              <a:rPr lang="tr-TR" sz="1500" b="0" dirty="0"/>
              <a:t> </a:t>
            </a:r>
            <a:r>
              <a:rPr lang="tr-TR" sz="1500" b="0" dirty="0" err="1"/>
              <a:t>and</a:t>
            </a:r>
            <a:r>
              <a:rPr lang="tr-TR" sz="1500" b="0" dirty="0"/>
              <a:t> H. </a:t>
            </a:r>
            <a:r>
              <a:rPr lang="tr-TR" sz="1500" b="0" dirty="0" err="1"/>
              <a:t>Yanikomeroglu</a:t>
            </a:r>
            <a:r>
              <a:rPr lang="tr-TR" sz="1500" b="0" dirty="0"/>
              <a:t>, "</a:t>
            </a:r>
            <a:r>
              <a:rPr lang="tr-TR" sz="1500" b="0" dirty="0" err="1"/>
              <a:t>Faster-Than-Nyquist</a:t>
            </a:r>
            <a:r>
              <a:rPr lang="tr-TR" sz="1500" b="0" dirty="0"/>
              <a:t> </a:t>
            </a:r>
            <a:r>
              <a:rPr lang="tr-TR" sz="1500" b="0" dirty="0" err="1"/>
              <a:t>Signaling</a:t>
            </a:r>
            <a:r>
              <a:rPr lang="tr-TR" sz="1500" b="0" dirty="0"/>
              <a:t> </a:t>
            </a:r>
            <a:r>
              <a:rPr lang="tr-TR" sz="1500" b="0" dirty="0" err="1"/>
              <a:t>for</a:t>
            </a:r>
            <a:r>
              <a:rPr lang="tr-TR" sz="1500" b="0" dirty="0"/>
              <a:t> MIMO Communications," in IEEE </a:t>
            </a:r>
            <a:r>
              <a:rPr lang="tr-TR" sz="1500" b="0" dirty="0" err="1"/>
              <a:t>Transactions</a:t>
            </a:r>
            <a:r>
              <a:rPr lang="tr-TR" sz="1500" b="0" dirty="0"/>
              <a:t> on Wireless Communications, </a:t>
            </a:r>
            <a:r>
              <a:rPr lang="tr-TR" sz="1500" b="0" dirty="0" err="1"/>
              <a:t>vol</a:t>
            </a:r>
            <a:r>
              <a:rPr lang="tr-TR" sz="1500" b="0" dirty="0"/>
              <a:t>. 22, </a:t>
            </a:r>
            <a:r>
              <a:rPr lang="tr-TR" sz="1500" b="0" dirty="0" err="1"/>
              <a:t>no</a:t>
            </a:r>
            <a:r>
              <a:rPr lang="tr-TR" sz="1500" b="0" dirty="0"/>
              <a:t>. 4, </a:t>
            </a:r>
            <a:r>
              <a:rPr lang="tr-TR" sz="1500" b="0" dirty="0" err="1"/>
              <a:t>pp</a:t>
            </a:r>
            <a:r>
              <a:rPr lang="tr-TR" sz="1500" b="0" dirty="0"/>
              <a:t>. 2379-2392, April 2023. </a:t>
            </a:r>
          </a:p>
          <a:p>
            <a:r>
              <a:rPr lang="tr-TR" sz="1500" b="0" dirty="0"/>
              <a:t>[2] Z. Zhang, M. </a:t>
            </a:r>
            <a:r>
              <a:rPr lang="tr-TR" sz="1500" b="0" dirty="0" err="1"/>
              <a:t>Yuksel</a:t>
            </a:r>
            <a:r>
              <a:rPr lang="tr-TR" sz="1500" b="0" dirty="0"/>
              <a:t>, G. M. </a:t>
            </a:r>
            <a:r>
              <a:rPr lang="tr-TR" sz="1500" b="0" dirty="0" err="1"/>
              <a:t>Guvensen</a:t>
            </a:r>
            <a:r>
              <a:rPr lang="tr-TR" sz="1500" b="0" dirty="0"/>
              <a:t> </a:t>
            </a:r>
            <a:r>
              <a:rPr lang="tr-TR" sz="1500" b="0" dirty="0" err="1"/>
              <a:t>and</a:t>
            </a:r>
            <a:r>
              <a:rPr lang="tr-TR" sz="1500" b="0" dirty="0"/>
              <a:t> H. </a:t>
            </a:r>
            <a:r>
              <a:rPr lang="tr-TR" sz="1500" b="0" dirty="0" err="1"/>
              <a:t>Yanikomeroglu</a:t>
            </a:r>
            <a:r>
              <a:rPr lang="tr-TR" sz="1500" b="0" dirty="0"/>
              <a:t>, "</a:t>
            </a:r>
            <a:r>
              <a:rPr lang="tr-TR" sz="1500" b="0" dirty="0" err="1"/>
              <a:t>Capacity</a:t>
            </a:r>
            <a:r>
              <a:rPr lang="tr-TR" sz="1500" b="0" dirty="0"/>
              <a:t> </a:t>
            </a:r>
            <a:r>
              <a:rPr lang="tr-TR" sz="1500" b="0" dirty="0" err="1"/>
              <a:t>Region</a:t>
            </a:r>
            <a:r>
              <a:rPr lang="tr-TR" sz="1500" b="0" dirty="0"/>
              <a:t> of </a:t>
            </a:r>
            <a:r>
              <a:rPr lang="tr-TR" sz="1500" b="0" dirty="0" err="1"/>
              <a:t>Asynchronous</a:t>
            </a:r>
            <a:r>
              <a:rPr lang="tr-TR" sz="1500" b="0" dirty="0"/>
              <a:t> Multiple Access </a:t>
            </a:r>
            <a:r>
              <a:rPr lang="tr-TR" sz="1500" b="0" dirty="0" err="1"/>
              <a:t>Channels</a:t>
            </a:r>
            <a:r>
              <a:rPr lang="tr-TR" sz="1500" b="0" dirty="0"/>
              <a:t> </a:t>
            </a:r>
            <a:r>
              <a:rPr lang="tr-TR" sz="1500" b="0" dirty="0" err="1"/>
              <a:t>With</a:t>
            </a:r>
            <a:r>
              <a:rPr lang="tr-TR" sz="1500" b="0" dirty="0"/>
              <a:t> FTN," in IEEE Communications </a:t>
            </a:r>
            <a:r>
              <a:rPr lang="tr-TR" sz="1500" b="0" dirty="0" err="1"/>
              <a:t>Letters</a:t>
            </a:r>
            <a:r>
              <a:rPr lang="tr-TR" sz="1500" b="0" dirty="0"/>
              <a:t>, </a:t>
            </a:r>
            <a:r>
              <a:rPr lang="tr-TR" sz="1500" b="0" dirty="0" err="1"/>
              <a:t>vol</a:t>
            </a:r>
            <a:r>
              <a:rPr lang="tr-TR" sz="1500" b="0" dirty="0"/>
              <a:t>. 27, </a:t>
            </a:r>
            <a:r>
              <a:rPr lang="tr-TR" sz="1500" b="0" dirty="0" err="1"/>
              <a:t>no</a:t>
            </a:r>
            <a:r>
              <a:rPr lang="tr-TR" sz="1500" b="0" dirty="0"/>
              <a:t>. 7, </a:t>
            </a:r>
            <a:r>
              <a:rPr lang="tr-TR" sz="1500" b="0" dirty="0" err="1"/>
              <a:t>pp</a:t>
            </a:r>
            <a:r>
              <a:rPr lang="tr-TR" sz="1500" b="0" dirty="0"/>
              <a:t>. 1719-1723, </a:t>
            </a:r>
            <a:r>
              <a:rPr lang="tr-TR" sz="1500" b="0" dirty="0" err="1"/>
              <a:t>July</a:t>
            </a:r>
            <a:r>
              <a:rPr lang="tr-TR" sz="1500" b="0" dirty="0"/>
              <a:t> 2023. </a:t>
            </a:r>
          </a:p>
          <a:p>
            <a:r>
              <a:rPr lang="tr-TR" sz="1500" b="0" dirty="0"/>
              <a:t>[3] Z. Zhang, M. </a:t>
            </a:r>
            <a:r>
              <a:rPr lang="tr-TR" sz="1500" b="0" dirty="0" err="1"/>
              <a:t>Yuksel</a:t>
            </a:r>
            <a:r>
              <a:rPr lang="tr-TR" sz="1500" b="0" dirty="0"/>
              <a:t>, H. </a:t>
            </a:r>
            <a:r>
              <a:rPr lang="tr-TR" sz="1500" b="0" dirty="0" err="1"/>
              <a:t>Yanikomeroglu</a:t>
            </a:r>
            <a:r>
              <a:rPr lang="tr-TR" sz="1500" b="0" dirty="0"/>
              <a:t>, B.K. Ng, C.-T. Lam, “MIMO </a:t>
            </a:r>
            <a:r>
              <a:rPr lang="tr-TR" sz="1500" b="0" dirty="0" err="1"/>
              <a:t>Asynchronous</a:t>
            </a:r>
            <a:r>
              <a:rPr lang="tr-TR" sz="1500" b="0" dirty="0"/>
              <a:t> MAC </a:t>
            </a:r>
            <a:r>
              <a:rPr lang="tr-TR" sz="1500" b="0" dirty="0" err="1"/>
              <a:t>with</a:t>
            </a:r>
            <a:r>
              <a:rPr lang="tr-TR" sz="1500" b="0" dirty="0"/>
              <a:t> </a:t>
            </a:r>
            <a:r>
              <a:rPr lang="tr-TR" sz="1500" b="0" dirty="0" err="1"/>
              <a:t>Faster-than-Nyquist</a:t>
            </a:r>
            <a:r>
              <a:rPr lang="tr-TR" sz="1500" b="0" dirty="0"/>
              <a:t> (FTN) </a:t>
            </a:r>
            <a:r>
              <a:rPr lang="tr-TR" sz="1500" b="0" dirty="0" err="1"/>
              <a:t>Signaling</a:t>
            </a:r>
            <a:r>
              <a:rPr lang="tr-TR" sz="1500" b="0" dirty="0"/>
              <a:t>”, IEEE </a:t>
            </a:r>
            <a:r>
              <a:rPr lang="tr-TR" sz="1500" b="0" dirty="0" err="1"/>
              <a:t>Globecom</a:t>
            </a:r>
            <a:r>
              <a:rPr lang="tr-TR" sz="1500" b="0" dirty="0"/>
              <a:t> 2023. </a:t>
            </a:r>
          </a:p>
          <a:p>
            <a:r>
              <a:rPr lang="tr-TR" sz="1500" b="0" dirty="0"/>
              <a:t>[4] Z. Zhang, M. </a:t>
            </a:r>
            <a:r>
              <a:rPr lang="tr-TR" sz="1500" b="0" dirty="0" err="1"/>
              <a:t>Yuksel</a:t>
            </a:r>
            <a:r>
              <a:rPr lang="tr-TR" sz="1500" b="0" dirty="0"/>
              <a:t>, H. </a:t>
            </a:r>
            <a:r>
              <a:rPr lang="tr-TR" sz="1500" b="0" dirty="0" err="1"/>
              <a:t>Yanikomeroglu</a:t>
            </a:r>
            <a:r>
              <a:rPr lang="tr-TR" sz="1500" b="0" dirty="0"/>
              <a:t>, Benjamin Ng, </a:t>
            </a:r>
            <a:r>
              <a:rPr lang="tr-TR" sz="1500" b="0" dirty="0" err="1"/>
              <a:t>and</a:t>
            </a:r>
            <a:r>
              <a:rPr lang="tr-TR" sz="1500" b="0" dirty="0"/>
              <a:t> </a:t>
            </a:r>
            <a:r>
              <a:rPr lang="tr-TR" sz="1500" b="0" dirty="0" err="1"/>
              <a:t>Chan-Tong</a:t>
            </a:r>
            <a:r>
              <a:rPr lang="tr-TR" sz="1500" b="0" dirty="0"/>
              <a:t> Lam, “Maximum </a:t>
            </a:r>
            <a:r>
              <a:rPr lang="tr-TR" sz="1500" b="0" dirty="0" err="1"/>
              <a:t>channel</a:t>
            </a:r>
            <a:r>
              <a:rPr lang="tr-TR" sz="1500" b="0" dirty="0"/>
              <a:t> </a:t>
            </a:r>
            <a:r>
              <a:rPr lang="tr-TR" sz="1500" b="0" dirty="0" err="1"/>
              <a:t>coding</a:t>
            </a:r>
            <a:r>
              <a:rPr lang="tr-TR" sz="1500" b="0" dirty="0"/>
              <a:t> rate of </a:t>
            </a:r>
            <a:r>
              <a:rPr lang="tr-TR" sz="1500" b="0" dirty="0" err="1"/>
              <a:t>finite</a:t>
            </a:r>
            <a:r>
              <a:rPr lang="tr-TR" sz="1500" b="0" dirty="0"/>
              <a:t> </a:t>
            </a:r>
            <a:r>
              <a:rPr lang="tr-TR" sz="1500" b="0" dirty="0" err="1"/>
              <a:t>block</a:t>
            </a:r>
            <a:r>
              <a:rPr lang="tr-TR" sz="1500" b="0" dirty="0"/>
              <a:t> </a:t>
            </a:r>
            <a:r>
              <a:rPr lang="tr-TR" sz="1500" b="0" dirty="0" err="1"/>
              <a:t>length</a:t>
            </a:r>
            <a:r>
              <a:rPr lang="tr-TR" sz="1500" b="0" dirty="0"/>
              <a:t> MIMO </a:t>
            </a:r>
            <a:r>
              <a:rPr lang="tr-TR" sz="1500" b="0" dirty="0" err="1"/>
              <a:t>faster-than-Nyquist</a:t>
            </a:r>
            <a:r>
              <a:rPr lang="tr-TR" sz="1500" b="0" dirty="0"/>
              <a:t> </a:t>
            </a:r>
            <a:r>
              <a:rPr lang="tr-TR" sz="1500" b="0" dirty="0" err="1"/>
              <a:t>signaling</a:t>
            </a:r>
            <a:r>
              <a:rPr lang="tr-TR" sz="1500" b="0" dirty="0"/>
              <a:t>”, IEEE Wireless Communications </a:t>
            </a:r>
            <a:r>
              <a:rPr lang="tr-TR" sz="1500" b="0" dirty="0" err="1"/>
              <a:t>and</a:t>
            </a:r>
            <a:r>
              <a:rPr lang="tr-TR" sz="1500" b="0" dirty="0"/>
              <a:t> Networking Conference (WCNC), 24–27 </a:t>
            </a:r>
            <a:r>
              <a:rPr lang="tr-TR" sz="1500" b="0" dirty="0" err="1"/>
              <a:t>March</a:t>
            </a:r>
            <a:r>
              <a:rPr lang="tr-TR" sz="1500" b="0" dirty="0"/>
              <a:t> 2025, Milan, </a:t>
            </a:r>
            <a:r>
              <a:rPr lang="tr-TR" sz="1500" b="0" dirty="0" err="1"/>
              <a:t>Italy</a:t>
            </a:r>
            <a:r>
              <a:rPr lang="tr-TR" sz="1500" b="0" dirty="0"/>
              <a:t>. </a:t>
            </a:r>
          </a:p>
          <a:p>
            <a:r>
              <a:rPr lang="tr-TR" sz="1500" b="0" dirty="0"/>
              <a:t>[5] Z. Zhang, M. </a:t>
            </a:r>
            <a:r>
              <a:rPr lang="tr-TR" sz="1500" b="0" dirty="0" err="1"/>
              <a:t>Yuksel</a:t>
            </a:r>
            <a:r>
              <a:rPr lang="tr-TR" sz="1500" b="0" dirty="0"/>
              <a:t>, G. M. </a:t>
            </a:r>
            <a:r>
              <a:rPr lang="tr-TR" sz="1500" b="0" dirty="0" err="1"/>
              <a:t>Guvensen</a:t>
            </a:r>
            <a:r>
              <a:rPr lang="tr-TR" sz="1500" b="0" dirty="0"/>
              <a:t>, </a:t>
            </a:r>
            <a:r>
              <a:rPr lang="tr-TR" sz="1500" b="0" dirty="0" err="1"/>
              <a:t>and</a:t>
            </a:r>
            <a:r>
              <a:rPr lang="tr-TR" sz="1500" b="0" dirty="0"/>
              <a:t> H. </a:t>
            </a:r>
            <a:r>
              <a:rPr lang="tr-TR" sz="1500" b="0" dirty="0" err="1"/>
              <a:t>Yanikomeroglu</a:t>
            </a:r>
            <a:r>
              <a:rPr lang="tr-TR" sz="1500" b="0" dirty="0"/>
              <a:t>, “</a:t>
            </a:r>
            <a:r>
              <a:rPr lang="tr-TR" sz="1500" b="0" dirty="0" err="1"/>
              <a:t>Capacity</a:t>
            </a:r>
            <a:r>
              <a:rPr lang="tr-TR" sz="1500" b="0" dirty="0"/>
              <a:t> </a:t>
            </a:r>
            <a:r>
              <a:rPr lang="tr-TR" sz="1500" b="0" dirty="0" err="1"/>
              <a:t>and</a:t>
            </a:r>
            <a:r>
              <a:rPr lang="tr-TR" sz="1500" b="0" dirty="0"/>
              <a:t> IAPR </a:t>
            </a:r>
            <a:r>
              <a:rPr lang="tr-TR" sz="1500" b="0" dirty="0" err="1"/>
              <a:t>analysis</a:t>
            </a:r>
            <a:r>
              <a:rPr lang="tr-TR" sz="1500" b="0" dirty="0"/>
              <a:t> </a:t>
            </a:r>
            <a:r>
              <a:rPr lang="tr-TR" sz="1500" b="0" dirty="0" err="1"/>
              <a:t>for</a:t>
            </a:r>
            <a:r>
              <a:rPr lang="tr-TR" sz="1500" b="0" dirty="0"/>
              <a:t> MIMO </a:t>
            </a:r>
            <a:r>
              <a:rPr lang="tr-TR" sz="1500" b="0" dirty="0" err="1"/>
              <a:t>faster-than-Nyquist</a:t>
            </a:r>
            <a:r>
              <a:rPr lang="tr-TR" sz="1500" b="0" dirty="0"/>
              <a:t> </a:t>
            </a:r>
            <a:r>
              <a:rPr lang="tr-TR" sz="1500" b="0" dirty="0" err="1"/>
              <a:t>signaling</a:t>
            </a:r>
            <a:r>
              <a:rPr lang="tr-TR" sz="1500" b="0" dirty="0"/>
              <a:t> </a:t>
            </a:r>
            <a:r>
              <a:rPr lang="tr-TR" sz="1500" b="0" dirty="0" err="1"/>
              <a:t>with</a:t>
            </a:r>
            <a:r>
              <a:rPr lang="tr-TR" sz="1500" b="0" dirty="0"/>
              <a:t> </a:t>
            </a:r>
            <a:r>
              <a:rPr lang="tr-TR" sz="1500" b="0" dirty="0" err="1"/>
              <a:t>high</a:t>
            </a:r>
            <a:r>
              <a:rPr lang="tr-TR" sz="1500" b="0" dirty="0"/>
              <a:t> </a:t>
            </a:r>
            <a:r>
              <a:rPr lang="tr-TR" sz="1500" b="0" dirty="0" err="1"/>
              <a:t>acceleration</a:t>
            </a:r>
            <a:r>
              <a:rPr lang="tr-TR" sz="1500" b="0" dirty="0"/>
              <a:t> rate”, </a:t>
            </a:r>
            <a:r>
              <a:rPr lang="tr-TR" sz="1500" b="0" dirty="0" err="1"/>
              <a:t>Early</a:t>
            </a:r>
            <a:r>
              <a:rPr lang="tr-TR" sz="1500" b="0" dirty="0"/>
              <a:t> </a:t>
            </a:r>
            <a:r>
              <a:rPr lang="tr-TR" sz="1500" b="0" dirty="0" err="1"/>
              <a:t>access</a:t>
            </a:r>
            <a:r>
              <a:rPr lang="tr-TR" sz="1500" b="0" dirty="0"/>
              <a:t>, IEEE </a:t>
            </a:r>
            <a:r>
              <a:rPr lang="tr-TR" sz="1500" b="0" dirty="0" err="1"/>
              <a:t>Transactions</a:t>
            </a:r>
            <a:r>
              <a:rPr lang="tr-TR" sz="1500" b="0" dirty="0"/>
              <a:t> on Wireless Communications. </a:t>
            </a:r>
          </a:p>
          <a:p>
            <a:r>
              <a:rPr lang="tr-TR" sz="1500" b="0" dirty="0"/>
              <a:t>[6] Z. Zhang, M. </a:t>
            </a:r>
            <a:r>
              <a:rPr lang="tr-TR" sz="1500" b="0" dirty="0" err="1"/>
              <a:t>Yuksel</a:t>
            </a:r>
            <a:r>
              <a:rPr lang="tr-TR" sz="1500" b="0" dirty="0"/>
              <a:t>, G. M. </a:t>
            </a:r>
            <a:r>
              <a:rPr lang="tr-TR" sz="1500" b="0" dirty="0" err="1"/>
              <a:t>Guvensen</a:t>
            </a:r>
            <a:r>
              <a:rPr lang="tr-TR" sz="1500" b="0" dirty="0"/>
              <a:t> </a:t>
            </a:r>
            <a:r>
              <a:rPr lang="tr-TR" sz="1500" b="0" dirty="0" err="1"/>
              <a:t>and</a:t>
            </a:r>
            <a:r>
              <a:rPr lang="tr-TR" sz="1500" b="0" dirty="0"/>
              <a:t> H. </a:t>
            </a:r>
            <a:r>
              <a:rPr lang="tr-TR" sz="1500" b="0" dirty="0" err="1"/>
              <a:t>Yanikomeroglu</a:t>
            </a:r>
            <a:r>
              <a:rPr lang="tr-TR" sz="1500" b="0" dirty="0"/>
              <a:t>, “IAPR </a:t>
            </a:r>
            <a:r>
              <a:rPr lang="tr-TR" sz="1500" b="0" dirty="0" err="1"/>
              <a:t>analysis</a:t>
            </a:r>
            <a:r>
              <a:rPr lang="tr-TR" sz="1500" b="0" dirty="0"/>
              <a:t> </a:t>
            </a:r>
            <a:r>
              <a:rPr lang="tr-TR" sz="1500" b="0" dirty="0" err="1"/>
              <a:t>for</a:t>
            </a:r>
            <a:r>
              <a:rPr lang="tr-TR" sz="1500" b="0" dirty="0"/>
              <a:t> MIMO FTN </a:t>
            </a:r>
            <a:r>
              <a:rPr lang="tr-TR" sz="1500" b="0" dirty="0" err="1"/>
              <a:t>signaling</a:t>
            </a:r>
            <a:r>
              <a:rPr lang="tr-TR" sz="1500" b="0" dirty="0"/>
              <a:t> </a:t>
            </a:r>
            <a:r>
              <a:rPr lang="tr-TR" sz="1500" b="0" dirty="0" err="1"/>
              <a:t>with</a:t>
            </a:r>
            <a:r>
              <a:rPr lang="tr-TR" sz="1500" b="0" dirty="0"/>
              <a:t> </a:t>
            </a:r>
            <a:r>
              <a:rPr lang="tr-TR" sz="1500" b="0" dirty="0" err="1"/>
              <a:t>Gaussian</a:t>
            </a:r>
            <a:r>
              <a:rPr lang="tr-TR" sz="1500" b="0" dirty="0"/>
              <a:t> </a:t>
            </a:r>
            <a:r>
              <a:rPr lang="tr-TR" sz="1500" b="0" dirty="0" err="1"/>
              <a:t>symbols</a:t>
            </a:r>
            <a:r>
              <a:rPr lang="tr-TR" sz="1500" b="0" dirty="0"/>
              <a:t>”, IEEE International </a:t>
            </a:r>
            <a:r>
              <a:rPr lang="tr-TR" sz="1500" b="0" dirty="0" err="1"/>
              <a:t>Symposium</a:t>
            </a:r>
            <a:r>
              <a:rPr lang="tr-TR" sz="1500" b="0" dirty="0"/>
              <a:t> on </a:t>
            </a:r>
            <a:r>
              <a:rPr lang="tr-TR" sz="1500" b="0" dirty="0" err="1"/>
              <a:t>Personal</a:t>
            </a:r>
            <a:r>
              <a:rPr lang="tr-TR" sz="1500" b="0" dirty="0"/>
              <a:t>, </a:t>
            </a:r>
            <a:r>
              <a:rPr lang="tr-TR" sz="1500" b="0" dirty="0" err="1"/>
              <a:t>Indoor</a:t>
            </a:r>
            <a:r>
              <a:rPr lang="tr-TR" sz="1500" b="0" dirty="0"/>
              <a:t> </a:t>
            </a:r>
            <a:r>
              <a:rPr lang="tr-TR" sz="1500" b="0" dirty="0" err="1"/>
              <a:t>and</a:t>
            </a:r>
            <a:r>
              <a:rPr lang="tr-TR" sz="1500" b="0" dirty="0"/>
              <a:t> Mobile </a:t>
            </a:r>
            <a:r>
              <a:rPr lang="tr-TR" sz="1500" b="0" dirty="0" err="1"/>
              <a:t>Radio</a:t>
            </a:r>
            <a:r>
              <a:rPr lang="tr-TR" sz="1500" b="0" dirty="0"/>
              <a:t> Communications (PIMRC) 2025, </a:t>
            </a:r>
            <a:r>
              <a:rPr lang="tr-TR" sz="1500" b="0" dirty="0" err="1"/>
              <a:t>Invited</a:t>
            </a:r>
            <a:r>
              <a:rPr lang="tr-TR" sz="1500" b="0" dirty="0"/>
              <a:t> </a:t>
            </a:r>
            <a:r>
              <a:rPr lang="tr-TR" sz="1500" b="0" dirty="0" err="1"/>
              <a:t>Paper</a:t>
            </a:r>
            <a:r>
              <a:rPr lang="tr-TR" sz="1500" b="0" dirty="0"/>
              <a:t>, 1–4 </a:t>
            </a:r>
            <a:r>
              <a:rPr lang="tr-TR" sz="1500" b="0" dirty="0" err="1"/>
              <a:t>September</a:t>
            </a:r>
            <a:r>
              <a:rPr lang="tr-TR" sz="1500" b="0" dirty="0"/>
              <a:t> 2025, </a:t>
            </a:r>
            <a:r>
              <a:rPr lang="tr-TR" sz="1500" b="0" dirty="0" err="1"/>
              <a:t>Istanbul</a:t>
            </a:r>
            <a:r>
              <a:rPr lang="tr-TR" sz="1500" b="0" dirty="0"/>
              <a:t>, Türkiye. </a:t>
            </a:r>
          </a:p>
          <a:p>
            <a:r>
              <a:rPr lang="tr-TR" sz="1500" b="0" dirty="0"/>
              <a:t>[7] Z. Zhang, M. </a:t>
            </a:r>
            <a:r>
              <a:rPr lang="tr-TR" sz="1500" b="0" dirty="0" err="1"/>
              <a:t>Yuksel</a:t>
            </a:r>
            <a:r>
              <a:rPr lang="tr-TR" sz="1500" b="0" dirty="0"/>
              <a:t>, </a:t>
            </a:r>
            <a:r>
              <a:rPr lang="tr-TR" sz="1500" b="0" dirty="0" err="1"/>
              <a:t>Shuangyang</a:t>
            </a:r>
            <a:r>
              <a:rPr lang="tr-TR" sz="1500" b="0" dirty="0"/>
              <a:t> </a:t>
            </a:r>
            <a:r>
              <a:rPr lang="tr-TR" sz="1500" b="0" dirty="0" err="1"/>
              <a:t>Li</a:t>
            </a:r>
            <a:r>
              <a:rPr lang="tr-TR" sz="1500" b="0" dirty="0"/>
              <a:t>, G. M. </a:t>
            </a:r>
            <a:r>
              <a:rPr lang="tr-TR" sz="1500" b="0" dirty="0" err="1"/>
              <a:t>Guvensen</a:t>
            </a:r>
            <a:r>
              <a:rPr lang="tr-TR" sz="1500" b="0" dirty="0"/>
              <a:t>, </a:t>
            </a:r>
            <a:r>
              <a:rPr lang="tr-TR" sz="1500" b="0" dirty="0" err="1"/>
              <a:t>and</a:t>
            </a:r>
            <a:r>
              <a:rPr lang="tr-TR" sz="1500" b="0" dirty="0"/>
              <a:t> H. </a:t>
            </a:r>
            <a:r>
              <a:rPr lang="tr-TR" sz="1500" b="0" dirty="0" err="1"/>
              <a:t>Yanikomeroglu</a:t>
            </a:r>
            <a:r>
              <a:rPr lang="tr-TR" sz="1500" b="0" dirty="0"/>
              <a:t>, “</a:t>
            </a:r>
            <a:r>
              <a:rPr lang="tr-TR" sz="1500" b="0" dirty="0" err="1"/>
              <a:t>Pushing</a:t>
            </a:r>
            <a:r>
              <a:rPr lang="tr-TR" sz="1500" b="0" dirty="0"/>
              <a:t> </a:t>
            </a:r>
            <a:r>
              <a:rPr lang="tr-TR" sz="1500" b="0" dirty="0" err="1"/>
              <a:t>the</a:t>
            </a:r>
            <a:r>
              <a:rPr lang="tr-TR" sz="1500" b="0" dirty="0"/>
              <a:t> </a:t>
            </a:r>
            <a:r>
              <a:rPr lang="tr-TR" sz="1500" b="0" dirty="0" err="1"/>
              <a:t>limits</a:t>
            </a:r>
            <a:r>
              <a:rPr lang="tr-TR" sz="1500" b="0" dirty="0"/>
              <a:t>: </a:t>
            </a:r>
            <a:r>
              <a:rPr lang="tr-TR" sz="1500" b="0" dirty="0" err="1"/>
              <a:t>Unlocking</a:t>
            </a:r>
            <a:r>
              <a:rPr lang="tr-TR" sz="1500" b="0" dirty="0"/>
              <a:t> </a:t>
            </a:r>
            <a:r>
              <a:rPr lang="tr-TR" sz="1500" b="0" dirty="0" err="1"/>
              <a:t>the</a:t>
            </a:r>
            <a:r>
              <a:rPr lang="tr-TR" sz="1500" b="0" dirty="0"/>
              <a:t> </a:t>
            </a:r>
            <a:r>
              <a:rPr lang="tr-TR" sz="1500" b="0" dirty="0" err="1"/>
              <a:t>potential</a:t>
            </a:r>
            <a:r>
              <a:rPr lang="tr-TR" sz="1500" b="0" dirty="0"/>
              <a:t> of </a:t>
            </a:r>
            <a:r>
              <a:rPr lang="tr-TR" sz="1500" b="0" dirty="0" err="1"/>
              <a:t>faster</a:t>
            </a:r>
            <a:r>
              <a:rPr lang="tr-TR" sz="1500" b="0" dirty="0"/>
              <a:t> </a:t>
            </a:r>
            <a:r>
              <a:rPr lang="tr-TR" sz="1500" b="0" dirty="0" err="1"/>
              <a:t>than</a:t>
            </a:r>
            <a:r>
              <a:rPr lang="tr-TR" sz="1500" b="0" dirty="0"/>
              <a:t> </a:t>
            </a:r>
            <a:r>
              <a:rPr lang="tr-TR" sz="1500" b="0" dirty="0" err="1"/>
              <a:t>Nyquist</a:t>
            </a:r>
            <a:r>
              <a:rPr lang="tr-TR" sz="1500" b="0" dirty="0"/>
              <a:t> </a:t>
            </a:r>
            <a:r>
              <a:rPr lang="tr-TR" sz="1500" b="0" dirty="0" err="1"/>
              <a:t>signaling</a:t>
            </a:r>
            <a:r>
              <a:rPr lang="tr-TR" sz="1500" b="0" dirty="0"/>
              <a:t>”, </a:t>
            </a:r>
            <a:r>
              <a:rPr lang="tr-TR" sz="1500" b="0" dirty="0" err="1"/>
              <a:t>under</a:t>
            </a:r>
            <a:r>
              <a:rPr lang="tr-TR" sz="1500" b="0" dirty="0"/>
              <a:t> </a:t>
            </a:r>
            <a:r>
              <a:rPr lang="tr-TR" sz="1500" b="0" dirty="0" err="1"/>
              <a:t>review</a:t>
            </a:r>
            <a:r>
              <a:rPr lang="tr-TR" sz="1500" b="0" dirty="0"/>
              <a:t> in IEEE Communications Magazine (</a:t>
            </a:r>
            <a:r>
              <a:rPr lang="tr-TR" sz="1500" b="0" dirty="0" err="1"/>
              <a:t>submission</a:t>
            </a:r>
            <a:r>
              <a:rPr lang="tr-TR" sz="1500" b="0" dirty="0"/>
              <a:t>: 04 </a:t>
            </a:r>
            <a:r>
              <a:rPr lang="tr-TR" sz="1500" b="0" dirty="0" err="1"/>
              <a:t>Aug</a:t>
            </a:r>
            <a:r>
              <a:rPr lang="tr-TR" sz="1500" b="0" dirty="0"/>
              <a:t> 2025).</a:t>
            </a:r>
            <a:endParaRPr lang="LID4096" sz="1500" b="0"/>
          </a:p>
          <a:p>
            <a:endParaRPr lang="en-TR" sz="1500" b="0" dirty="0"/>
          </a:p>
        </p:txBody>
      </p:sp>
    </p:spTree>
    <p:extLst>
      <p:ext uri="{BB962C8B-B14F-4D97-AF65-F5344CB8AC3E}">
        <p14:creationId xmlns:p14="http://schemas.microsoft.com/office/powerpoint/2010/main" val="223431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2103</TotalTime>
  <Words>650</Words>
  <Application>Microsoft Macintosh PowerPoint</Application>
  <PresentationFormat>Widescreen</PresentationFormat>
  <Paragraphs>78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Cambria Math</vt:lpstr>
      <vt:lpstr>Times New Roman</vt:lpstr>
      <vt:lpstr>Office Theme</vt:lpstr>
      <vt:lpstr>Document</vt:lpstr>
      <vt:lpstr>Pushing the Limits: Unlocking the Potential of Faster-than-Nyquist Signaling Date: 2025-09-15</vt:lpstr>
      <vt:lpstr>Abstract</vt:lpstr>
      <vt:lpstr>FTN: Introduction</vt:lpstr>
      <vt:lpstr>Capacity of FTN</vt:lpstr>
      <vt:lpstr>Instantaneous to Average Power Ratio of FTN</vt:lpstr>
      <vt:lpstr>Finite-Blocklength Transmission with FTN</vt:lpstr>
      <vt:lpstr>Optimal Pulse Shaping for FTN</vt:lpstr>
      <vt:lpstr>FTN: Integration with 802.11</vt:lpstr>
      <vt:lpstr>References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11-25-1200-01-0wng-RSMA_WNG_July_2025_v1.0</dc:title>
  <dc:subject/>
  <dc:creator>Aravindh Krishnamoorthy</dc:creator>
  <cp:keywords/>
  <dc:description/>
  <cp:lastModifiedBy>Melda Yuksel</cp:lastModifiedBy>
  <cp:revision>44</cp:revision>
  <cp:lastPrinted>1601-01-01T00:00:00Z</cp:lastPrinted>
  <dcterms:created xsi:type="dcterms:W3CDTF">2025-07-18T04:02:09Z</dcterms:created>
  <dcterms:modified xsi:type="dcterms:W3CDTF">2025-09-15T17:52:03Z</dcterms:modified>
  <cp:category>Name, Affiliation</cp:category>
</cp:coreProperties>
</file>