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00" r:id="rId3"/>
    <p:sldId id="288" r:id="rId4"/>
    <p:sldId id="267" r:id="rId5"/>
    <p:sldId id="266" r:id="rId6"/>
    <p:sldId id="282" r:id="rId7"/>
    <p:sldId id="303" r:id="rId8"/>
    <p:sldId id="315" r:id="rId9"/>
    <p:sldId id="314" r:id="rId10"/>
    <p:sldId id="310" r:id="rId11"/>
    <p:sldId id="311" r:id="rId12"/>
    <p:sldId id="313" r:id="rId13"/>
    <p:sldId id="302" r:id="rId14"/>
    <p:sldId id="299" r:id="rId15"/>
    <p:sldId id="283" r:id="rId16"/>
    <p:sldId id="306" r:id="rId17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lal Sadiq" initials="BS" lastIdx="2" clrIdx="0">
    <p:extLst>
      <p:ext uri="{19B8F6BF-5375-455C-9EA6-DF929625EA0E}">
        <p15:presenceInfo xmlns:p15="http://schemas.microsoft.com/office/powerpoint/2012/main" userId="S-1-5-21-1569490900-2152479555-3239727262-6699938" providerId="AD"/>
      </p:ext>
    </p:extLst>
  </p:cmAuthor>
  <p:cmAuthor id="2" name="Peshal Nayak" initials="PN" lastIdx="3" clrIdx="1">
    <p:extLst>
      <p:ext uri="{19B8F6BF-5375-455C-9EA6-DF929625EA0E}">
        <p15:presenceInfo xmlns:p15="http://schemas.microsoft.com/office/powerpoint/2012/main" userId="S-1-5-21-1569490900-2152479555-3239727262-59501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9" autoAdjust="0"/>
    <p:restoredTop sz="95216" autoAdjust="0"/>
  </p:normalViewPr>
  <p:slideViewPr>
    <p:cSldViewPr>
      <p:cViewPr varScale="1">
        <p:scale>
          <a:sx n="88" d="100"/>
          <a:sy n="88" d="100"/>
        </p:scale>
        <p:origin x="126" y="54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18" d="100"/>
          <a:sy n="118" d="100"/>
        </p:scale>
        <p:origin x="2532" y="6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doc.: IEEE 802.11-21/0395r0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March 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Rubayet Shafin, Samsung Research America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802.11-21/0395r0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March 2021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Rubayet Shafin, Samsung Research America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802.11-21/0395r0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March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Rubayet Shafin, Samsung Research America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802.11-21/0395r0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March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Rubayet Shafin, Samsung Research America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92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802.11-21/0395r0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March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Rubayet Shafin, Samsung Research America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24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802.11-21/0395r0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March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Rubayet Shafin, Samsung Research America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95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802.11-21/0395r0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March 2021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Rubayet Shafin, Samsung Research America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92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Peshal Nayak, Samsung Research America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+mn-cs"/>
              </a:rPr>
              <a:t>1523r0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6" charset="0"/>
              <a:ea typeface="MS Gothic" charset="-128"/>
              <a:cs typeface="Arial Unicode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/>
              <a:t>Minimalist Beacon for NSA </a:t>
            </a:r>
            <a:r>
              <a:rPr lang="en-US" sz="2800" dirty="0" err="1"/>
              <a:t>mmWave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600200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2025-08-27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Sept 2025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 dirty="0" err="1"/>
              <a:t>Peshal</a:t>
            </a:r>
            <a:r>
              <a:rPr lang="en-US" dirty="0"/>
              <a:t> </a:t>
            </a:r>
            <a:r>
              <a:rPr lang="en-US" dirty="0" err="1"/>
              <a:t>Nayak</a:t>
            </a:r>
            <a:r>
              <a:rPr lang="en-US" dirty="0"/>
              <a:t>, Samsung Research America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7281816"/>
              </p:ext>
            </p:extLst>
          </p:nvPr>
        </p:nvGraphicFramePr>
        <p:xfrm>
          <a:off x="960438" y="2408238"/>
          <a:ext cx="8180387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2" name="Document" r:id="rId4" imgW="10544480" imgH="3160091" progId="Word.Document.8">
                  <p:embed/>
                </p:oleObj>
              </mc:Choice>
              <mc:Fallback>
                <p:oleObj name="Document" r:id="rId4" imgW="10544480" imgH="3160091" progId="Word.Documen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2408238"/>
                        <a:ext cx="8180387" cy="2438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6245E-F27F-4911-B69B-7FA4D354B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Minimalist Beacon Contents: AP Identifier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5B366-8C5F-47F6-81AA-AD80BAE44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/>
              <a:t>1. AP identifier: Entire BSSID (48 bits) OR preferably a few bits long time varying cookie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Enable reachability assessment: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STAs that have setup a link detect if link is lost using missed beacon count.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A STA that has not setup a link with </a:t>
            </a:r>
            <a:r>
              <a:rPr lang="en-US" sz="1600" dirty="0" err="1"/>
              <a:t>mmWave</a:t>
            </a:r>
            <a:r>
              <a:rPr lang="en-US" sz="1600" dirty="0"/>
              <a:t> AP needs to know if it is within the range and how good the link will be.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Solely depending on procedures such as probe request/response for this purpose will introduce inefficiencies in operation. E.g., individual sweeps increasing airtime consumption. </a:t>
            </a:r>
          </a:p>
          <a:p>
            <a:pPr marL="800100" lvl="1">
              <a:buFont typeface="Arial" panose="020B0604020202020204" pitchFamily="34" charset="0"/>
              <a:buChar char="•"/>
            </a:pPr>
            <a:r>
              <a:rPr lang="en-US" dirty="0"/>
              <a:t>Enable other device side solutions that use AP identifiers:</a:t>
            </a:r>
          </a:p>
          <a:p>
            <a:pPr marL="1200150" lvl="2">
              <a:buFont typeface="Arial" panose="020B0604020202020204" pitchFamily="34" charset="0"/>
              <a:buChar char="•"/>
            </a:pPr>
            <a:r>
              <a:rPr lang="en-US" dirty="0"/>
              <a:t>Those related to indoor positioning and navigation, location based notification services, asset tracking, etc.</a:t>
            </a:r>
          </a:p>
          <a:p>
            <a:pPr marL="1200150" lvl="2">
              <a:buFont typeface="Arial" panose="020B0604020202020204" pitchFamily="34" charset="0"/>
              <a:buChar char="•"/>
            </a:pPr>
            <a:endParaRPr lang="en-US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3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EAE382-F0A2-456A-8203-43AB88B4093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4F014-E08D-4954-9C68-8E74AC369FCF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E48F734-2F9E-465F-9027-19385A77DA21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90659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7B697-5C8A-4E7F-821D-058E39669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Minimalist Beacon Contents: Transmit Beam Index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D48BE-C15A-410E-BF60-244A19814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sz="2800" dirty="0"/>
              <a:t>2. Transmit beam index: 6 – 10 bits for beam index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Beacon will act as a backbone of beam management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/>
              <a:t>Successfully decoding a beacon should provide a STA information on receive beam and AP's transmit beam index.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/>
              <a:t>Additionally AP can also acquire TX/RX beam to communicate with a given STA, basic link quality. This could be done through sub-7 polling/reporting.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3CD7E1-E3FF-4747-9D0E-57C974C0425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7378A-88FC-4EFB-915A-DC84ADA83648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A7F9159B-196B-4A70-8B17-57C93B73DCF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4497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392007-4F4E-4D9F-960E-9280FEFB8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Minimalist Beacon Contents: TSF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666B6-D84C-4DEC-96C7-18F9CC2F5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dirty="0"/>
              <a:t>3. TSF:</a:t>
            </a:r>
            <a:endParaRPr lang="en-US" b="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For 11bq, MLO architecture must continue to allow </a:t>
            </a:r>
            <a:r>
              <a:rPr lang="en-US" dirty="0" err="1"/>
              <a:t>mmWave</a:t>
            </a:r>
            <a:r>
              <a:rPr lang="en-US" dirty="0"/>
              <a:t> link carrier generation and TSF to use a different oscillator than sub-7 GHz link: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11ad/ay timer accuracy requirements were different compared to sub-7.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11bq must not force a high speed internal connection between sub-7 and mmWave PHY to exchange TSF.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/>
              <a:t>Timestamp field carries TSF value at the time that the start of the data symbol containing the first bit of timestamp field appears at the transmitting antenna connector.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dirty="0"/>
              <a:t>Timestamp field is also carried in other frames besides beacon (although on demand).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Beacon must continue to carry the TSF to enable the STA to periodically synchronize its internal clock with the AP.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It may be possible to convey only partial TSF (a few LSBs) in mmWave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dirty="0"/>
          </a:p>
          <a:p>
            <a:pPr lvl="2">
              <a:buFont typeface="Arial" panose="020B0604020202020204" pitchFamily="34" charset="0"/>
              <a:buChar char="•"/>
            </a:pPr>
            <a:endParaRPr lang="en-US" dirty="0"/>
          </a:p>
          <a:p>
            <a:pPr lvl="2">
              <a:buFont typeface="Arial" panose="020B0604020202020204" pitchFamily="34" charset="0"/>
              <a:buChar char="•"/>
            </a:pPr>
            <a:endParaRPr lang="en-US" dirty="0"/>
          </a:p>
          <a:p>
            <a:pPr lvl="2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786DC7-B73B-4326-A37C-2C2A92A896F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FF9655-0CC5-4C7B-9F14-3712780C8B9D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633B30B-0ACB-4969-B2C8-3D95B8D189E8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3975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CC0DB-0882-4150-A44B-3A65AC0C7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Minimalist Beacon Design for NSA </a:t>
            </a:r>
            <a:r>
              <a:rPr lang="en-US" dirty="0" err="1"/>
              <a:t>mmWave</a:t>
            </a:r>
            <a:r>
              <a:rPr lang="en-US" dirty="0"/>
              <a:t> 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F2782-4809-408B-A422-6341247CE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81201"/>
            <a:ext cx="10361084" cy="68579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 minimum that a NSA </a:t>
            </a:r>
            <a:r>
              <a:rPr lang="en-US" dirty="0" err="1"/>
              <a:t>mmWave</a:t>
            </a:r>
            <a:r>
              <a:rPr lang="en-US" dirty="0"/>
              <a:t> beacon must contain: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B35CC1-5476-4C9B-BCB5-A6F82DA2575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50D24-9BBC-4584-84F8-B6E7778DBD2D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AF2504B-2E3A-48E0-B536-71D48C85828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March 2025</a:t>
            </a:r>
            <a:endParaRPr lang="en-GB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C397B37-19B7-4932-9C0A-ABC6175096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707930"/>
              </p:ext>
            </p:extLst>
          </p:nvPr>
        </p:nvGraphicFramePr>
        <p:xfrm>
          <a:off x="1066800" y="2535871"/>
          <a:ext cx="10399184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383">
                  <a:extLst>
                    <a:ext uri="{9D8B030D-6E8A-4147-A177-3AD203B41FA5}">
                      <a16:colId xmlns:a16="http://schemas.microsoft.com/office/drawing/2014/main" val="3504676297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181835620"/>
                    </a:ext>
                  </a:extLst>
                </a:gridCol>
                <a:gridCol w="7391401">
                  <a:extLst>
                    <a:ext uri="{9D8B030D-6E8A-4147-A177-3AD203B41FA5}">
                      <a16:colId xmlns:a16="http://schemas.microsoft.com/office/drawing/2014/main" val="348650140"/>
                    </a:ext>
                  </a:extLst>
                </a:gridCol>
              </a:tblGrid>
              <a:tr h="362588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Information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Comments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048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BSSID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Entire BSSID (48 bits) OR preferably a few bits long time varying cookie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93622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Transmit beam index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 – 10 bits for beam index; implicitly or explicitly.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29987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Timestamp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TSF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6820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??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67163"/>
                  </a:ext>
                </a:extLst>
              </a:tr>
            </a:tbl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E3A2E28-5FD2-49B6-9447-F5FF8DC771C9}"/>
              </a:ext>
            </a:extLst>
          </p:cNvPr>
          <p:cNvSpPr txBox="1">
            <a:spLocks/>
          </p:cNvSpPr>
          <p:nvPr/>
        </p:nvSpPr>
        <p:spPr bwMode="auto">
          <a:xfrm>
            <a:off x="906180" y="4419600"/>
            <a:ext cx="10361084" cy="1981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kern="0" dirty="0"/>
              <a:t>After a STA decodes a beacon: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kern="0" dirty="0"/>
              <a:t>STA side acquires: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kern="0" dirty="0"/>
              <a:t>Receive beam, AP’s transmit beam index, basic link quality for a given AP and TSF.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kern="0" dirty="0"/>
              <a:t>AP side can acquire (possibly through sub-7 polling and reporting):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800" kern="0" dirty="0"/>
              <a:t>AP’s TX/RX beam for a given STA, basic link quality.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US" sz="1800" kern="0" dirty="0"/>
          </a:p>
        </p:txBody>
      </p:sp>
    </p:spTree>
    <p:extLst>
      <p:ext uri="{BB962C8B-B14F-4D97-AF65-F5344CB8AC3E}">
        <p14:creationId xmlns:p14="http://schemas.microsoft.com/office/powerpoint/2010/main" val="3961004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DD56B-1E76-4F91-9C33-20E3696FE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E2F61-BECB-4721-AAFE-188F66B6A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81201"/>
            <a:ext cx="8381999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NSA </a:t>
            </a:r>
            <a:r>
              <a:rPr lang="en-US" dirty="0" err="1"/>
              <a:t>mmWave</a:t>
            </a:r>
            <a:r>
              <a:rPr lang="en-US" dirty="0"/>
              <a:t> link must continue to carry a beacon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Design principles that should be followed for NSA </a:t>
            </a:r>
            <a:r>
              <a:rPr lang="en-US" dirty="0" err="1"/>
              <a:t>mmWave</a:t>
            </a:r>
            <a:r>
              <a:rPr lang="en-US" dirty="0"/>
              <a:t> link beacon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Minimalist beacon conveying only minimum information needed for </a:t>
            </a:r>
            <a:r>
              <a:rPr lang="en-US" dirty="0" err="1"/>
              <a:t>mmWave</a:t>
            </a:r>
            <a:r>
              <a:rPr lang="en-US" dirty="0"/>
              <a:t> link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NSA Operation must be leveraged to optimize beacon design and procedure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Minimalist beacon content: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BSSID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Transmit beam index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TSF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TBD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664BD1-DCCD-49DF-92B0-3F5D38B85A1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90C931-DF03-4BC1-A66E-49298CAE0D93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B7E9064-830D-4990-AAFD-C2CE3CAE5818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  <p:pic>
        <p:nvPicPr>
          <p:cNvPr id="7" name="Picture 4" descr="Basset Hound">
            <a:extLst>
              <a:ext uri="{FF2B5EF4-FFF2-40B4-BE49-F238E27FC236}">
                <a16:creationId xmlns:a16="http://schemas.microsoft.com/office/drawing/2014/main" id="{3A9C0D34-58FB-4A27-A102-EE9492FBD8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7400" y="1861323"/>
            <a:ext cx="2179847" cy="1855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sugarandcanvas.com/cdn/shop/files/A_8c84f69a-19be-407a-9238-ad6d63240c93_1024x1024.jpg?v=1703197685">
            <a:extLst>
              <a:ext uri="{FF2B5EF4-FFF2-40B4-BE49-F238E27FC236}">
                <a16:creationId xmlns:a16="http://schemas.microsoft.com/office/drawing/2014/main" id="{B1BD9940-F00C-46F6-8940-FD5CBA503D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2548" t="78" r="-14443" b="-1610"/>
          <a:stretch/>
        </p:blipFill>
        <p:spPr bwMode="auto">
          <a:xfrm>
            <a:off x="9915497" y="4493707"/>
            <a:ext cx="1703651" cy="1857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CE94D34-3B5D-4AAE-888E-749BFD279806}"/>
              </a:ext>
            </a:extLst>
          </p:cNvPr>
          <p:cNvCxnSpPr/>
          <p:nvPr/>
        </p:nvCxnSpPr>
        <p:spPr bwMode="auto">
          <a:xfrm>
            <a:off x="10767322" y="3810000"/>
            <a:ext cx="0" cy="53340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8517660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8016A-9CB0-4056-8945-8826212D4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 Poll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B91C1-F89D-4113-A992-44D0C5E48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Do you agree that NSA </a:t>
            </a:r>
            <a:r>
              <a:rPr lang="en-US" dirty="0" err="1"/>
              <a:t>mmWave</a:t>
            </a:r>
            <a:r>
              <a:rPr lang="en-US" dirty="0"/>
              <a:t> link beacon shall provide minimal information necessary for operation of </a:t>
            </a:r>
            <a:r>
              <a:rPr lang="en-US" dirty="0" err="1"/>
              <a:t>mmWave</a:t>
            </a:r>
            <a:r>
              <a:rPr lang="en-US" dirty="0"/>
              <a:t> link?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Note: Minimal information includes at least BSSID, transmit beam index, TSF.</a:t>
            </a:r>
          </a:p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76808F-6824-46DE-9D37-9676968BB55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6C283-6C59-4ACE-ADFD-1886E0B1126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D14154-DAB0-475F-98A4-31948FD64A0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March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40253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98C1F-7F66-4795-AE81-76F272BAE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B5E7F-1F16-4B68-A0B1-D36D44D9A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[1] IEEE 802.11-25/632, “Anchor Link for ML Operation with </a:t>
            </a:r>
            <a:r>
              <a:rPr lang="en-US" b="0" dirty="0" err="1"/>
              <a:t>mmWave</a:t>
            </a:r>
            <a:r>
              <a:rPr lang="en-US" b="0" dirty="0"/>
              <a:t> Link”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31B2CD-B9F7-4816-9781-E34AA0107F1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EC240-7432-4386-810A-463C7B240D1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8BBA1F9-D159-4C8D-BE9D-3B28DF12A23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9018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FD69D-F52A-4FD4-A089-0F94A2582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A0D57-5B00-4004-80F9-647258A20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81201"/>
            <a:ext cx="10591799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Since the beginning of time, beacon has been a staple of any 802.11 BSS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NSA </a:t>
            </a:r>
            <a:r>
              <a:rPr lang="en-US" sz="2000" dirty="0" err="1"/>
              <a:t>mmWave</a:t>
            </a:r>
            <a:r>
              <a:rPr lang="en-US" sz="2000" dirty="0"/>
              <a:t> design discussions in </a:t>
            </a:r>
            <a:r>
              <a:rPr lang="en-US" sz="2000" dirty="0" err="1"/>
              <a:t>TGbq</a:t>
            </a:r>
            <a:r>
              <a:rPr lang="en-US" sz="2000" dirty="0"/>
              <a:t> have revisited many 802.11  design fundamentals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Beacon design has been identified in contributions and floor comments as an area needing extensive optimization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Our previous contribution [1] provides design principles for optimizing </a:t>
            </a:r>
            <a:r>
              <a:rPr lang="en-US" sz="1800" dirty="0" err="1"/>
              <a:t>mmWave</a:t>
            </a:r>
            <a:r>
              <a:rPr lang="en-US" sz="1800" dirty="0"/>
              <a:t> beacon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In this presentation, we –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Elaborate on beacon design principles for NSA </a:t>
            </a:r>
            <a:r>
              <a:rPr lang="en-US" sz="1800" dirty="0" err="1"/>
              <a:t>mmWave</a:t>
            </a:r>
            <a:r>
              <a:rPr lang="en-US" sz="1800" dirty="0"/>
              <a:t> link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Present device’s point of view on the beacon design problem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670E49-8618-4EEC-9169-41F402BABE8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2DD29-4A8C-4441-AAB6-60E7DA11DEED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6B8E1F9-7B66-4FE5-84DD-8030CDB154E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0032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46563-6741-4EB0-85CD-FADA951BC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Role of an 802.11 Beacon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1FBA6-772B-47AA-857E-579BF22E4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05000"/>
            <a:ext cx="10591799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FF0000"/>
                </a:solidFill>
              </a:rPr>
              <a:t>Beacons are essential in maintaining and managing connectivity between AP and STAs:</a:t>
            </a:r>
          </a:p>
          <a:p>
            <a:pPr lvl="1">
              <a:buFontTx/>
              <a:buChar char="-"/>
            </a:pPr>
            <a:r>
              <a:rPr lang="en-US" sz="1400" b="1" dirty="0"/>
              <a:t>Network discovery</a:t>
            </a:r>
          </a:p>
          <a:p>
            <a:pPr lvl="2">
              <a:buFontTx/>
              <a:buChar char="-"/>
            </a:pPr>
            <a:r>
              <a:rPr lang="en-US" sz="1200" dirty="0"/>
              <a:t>Enables STAs to discover Wi-Fi networks</a:t>
            </a:r>
          </a:p>
          <a:p>
            <a:pPr lvl="2">
              <a:buFontTx/>
              <a:buChar char="-"/>
            </a:pPr>
            <a:r>
              <a:rPr lang="en-US" sz="1200" dirty="0"/>
              <a:t>Estimate channel condition</a:t>
            </a:r>
          </a:p>
          <a:p>
            <a:pPr lvl="2">
              <a:buFontTx/>
              <a:buChar char="-"/>
            </a:pPr>
            <a:r>
              <a:rPr lang="en-US" sz="1200" dirty="0"/>
              <a:t>Determine a suitable network to connect to</a:t>
            </a:r>
          </a:p>
          <a:p>
            <a:pPr lvl="1">
              <a:buFontTx/>
              <a:buChar char="-"/>
            </a:pPr>
            <a:r>
              <a:rPr lang="en-US" sz="1400" b="1" dirty="0"/>
              <a:t>Convey operation parameters </a:t>
            </a:r>
          </a:p>
          <a:p>
            <a:pPr lvl="2">
              <a:buFontTx/>
              <a:buChar char="-"/>
            </a:pPr>
            <a:r>
              <a:rPr lang="en-US" sz="1200" dirty="0"/>
              <a:t>E.g., synchronization, operations elements</a:t>
            </a:r>
          </a:p>
          <a:p>
            <a:pPr lvl="1">
              <a:buFontTx/>
              <a:buChar char="-"/>
            </a:pPr>
            <a:r>
              <a:rPr lang="en-US" sz="1400" b="1" dirty="0"/>
              <a:t>Capabilities advertisement </a:t>
            </a:r>
          </a:p>
          <a:p>
            <a:pPr lvl="2">
              <a:buFontTx/>
              <a:buChar char="-"/>
            </a:pPr>
            <a:r>
              <a:rPr lang="en-US" sz="1200" dirty="0"/>
              <a:t>E.g., capabilities elements</a:t>
            </a:r>
          </a:p>
          <a:p>
            <a:pPr lvl="1">
              <a:buFontTx/>
              <a:buChar char="-"/>
            </a:pPr>
            <a:r>
              <a:rPr lang="en-US" sz="1400" b="1" dirty="0"/>
              <a:t>Roaming trigger conditions</a:t>
            </a:r>
          </a:p>
          <a:p>
            <a:pPr lvl="2">
              <a:buFontTx/>
              <a:buChar char="-"/>
            </a:pPr>
            <a:r>
              <a:rPr lang="en-US" sz="1200" dirty="0"/>
              <a:t>Device side implementations often use missed beacon count to trigger a roam point</a:t>
            </a:r>
          </a:p>
          <a:p>
            <a:pPr lvl="1">
              <a:buFontTx/>
              <a:buChar char="-"/>
            </a:pPr>
            <a:r>
              <a:rPr lang="en-US" sz="1400" b="1" dirty="0"/>
              <a:t>Power management support</a:t>
            </a:r>
          </a:p>
          <a:p>
            <a:pPr lvl="2">
              <a:buFontTx/>
              <a:buChar char="-"/>
            </a:pPr>
            <a:r>
              <a:rPr lang="en-US" sz="1200" dirty="0"/>
              <a:t>Periodic beaconing enable devices to wake up at pre-known times from a power save mode to check for network updates</a:t>
            </a:r>
          </a:p>
          <a:p>
            <a:pPr lvl="1">
              <a:buFontTx/>
              <a:buChar char="-"/>
            </a:pPr>
            <a:r>
              <a:rPr lang="en-US" sz="1400" b="1" dirty="0"/>
              <a:t>Indoor positioning and navigation </a:t>
            </a:r>
          </a:p>
          <a:p>
            <a:pPr lvl="2">
              <a:buFontTx/>
              <a:buChar char="-"/>
            </a:pPr>
            <a:r>
              <a:rPr lang="en-US" sz="1200" dirty="0"/>
              <a:t>Beaconing enables device side solutions related to indoor positioning and navigation, enable location based notification services, asset tracking, etc.</a:t>
            </a:r>
          </a:p>
          <a:p>
            <a:pPr lvl="1">
              <a:buFontTx/>
              <a:buChar char="-"/>
            </a:pPr>
            <a:r>
              <a:rPr lang="en-US" sz="1600" dirty="0"/>
              <a:t>…</a:t>
            </a:r>
          </a:p>
          <a:p>
            <a:pPr>
              <a:buFontTx/>
              <a:buChar char="-"/>
            </a:pPr>
            <a:endParaRPr lang="en-US" sz="2800" dirty="0"/>
          </a:p>
          <a:p>
            <a:endParaRPr lang="en-US" sz="1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01BAAB-8AF1-4726-9157-3B1AD39ABB6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43019-69A3-4D17-92E6-806CFC26795A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5F9C77E-25EA-457C-9A73-FC3068E2A9FD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5182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FC99F-34C3-4CDB-99EC-A9008600D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Beaconing in 11ad/ay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355A8-F59C-4CAA-9F39-707D24334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81201"/>
            <a:ext cx="5943599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802.11ad and ay introduced a new beaconing design to meet the needs of mmWave access network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A beacon interval (BI) in 11ad/ay contains –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Beacon header interval (BHI):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400" dirty="0"/>
              <a:t>Beacon transmission interval (BTI): includes a sweep of DMG beacons on different sectors to cover all possible directions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400" dirty="0"/>
              <a:t>Association beamforming training (A-BFT): used by STAs to train their antenna sector for communication with the AP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400" dirty="0"/>
              <a:t>Announcement Transmission Interval (ATI): management information exchanges between AP and associated beam-trained STAs.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Data transmission interval (DTI)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5E0D4-06FC-473B-B50E-F6064162EF6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916AB-151A-480D-A6B3-784EB12BE778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ADF258E-64FE-4BA8-94F0-90E3DBE93725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March 2025</a:t>
            </a:r>
            <a:endParaRPr lang="en-GB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387C099-87AD-4997-A09A-32FC833DBC8F}"/>
              </a:ext>
            </a:extLst>
          </p:cNvPr>
          <p:cNvCxnSpPr>
            <a:cxnSpLocks/>
          </p:cNvCxnSpPr>
          <p:nvPr/>
        </p:nvCxnSpPr>
        <p:spPr bwMode="auto">
          <a:xfrm>
            <a:off x="7313085" y="3200400"/>
            <a:ext cx="4726515" cy="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16CD429-11BC-4DE0-871A-8C43B7194FF7}"/>
              </a:ext>
            </a:extLst>
          </p:cNvPr>
          <p:cNvSpPr/>
          <p:nvPr/>
        </p:nvSpPr>
        <p:spPr bwMode="auto">
          <a:xfrm>
            <a:off x="7467600" y="2743200"/>
            <a:ext cx="762000" cy="45718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BTI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440797D-9145-41E2-9163-D8F709043D2E}"/>
              </a:ext>
            </a:extLst>
          </p:cNvPr>
          <p:cNvSpPr/>
          <p:nvPr/>
        </p:nvSpPr>
        <p:spPr bwMode="auto">
          <a:xfrm>
            <a:off x="8221723" y="2743189"/>
            <a:ext cx="1441704" cy="45718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A-BFT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26EC03-36C5-4CFD-8453-AD92EE38CAB2}"/>
              </a:ext>
            </a:extLst>
          </p:cNvPr>
          <p:cNvSpPr/>
          <p:nvPr/>
        </p:nvSpPr>
        <p:spPr bwMode="auto">
          <a:xfrm>
            <a:off x="9671310" y="2749617"/>
            <a:ext cx="762000" cy="45718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ATI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CB0534E-A759-48F8-9719-3F99EBB06BE8}"/>
              </a:ext>
            </a:extLst>
          </p:cNvPr>
          <p:cNvCxnSpPr/>
          <p:nvPr/>
        </p:nvCxnSpPr>
        <p:spPr bwMode="auto">
          <a:xfrm>
            <a:off x="7467600" y="2333223"/>
            <a:ext cx="0" cy="137160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35D7775-EA19-40E1-86D2-8D0887E387D3}"/>
              </a:ext>
            </a:extLst>
          </p:cNvPr>
          <p:cNvCxnSpPr/>
          <p:nvPr/>
        </p:nvCxnSpPr>
        <p:spPr bwMode="auto">
          <a:xfrm>
            <a:off x="11887200" y="2247342"/>
            <a:ext cx="0" cy="137160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9233B93-6EC8-4FFE-9500-89DC657AF418}"/>
              </a:ext>
            </a:extLst>
          </p:cNvPr>
          <p:cNvCxnSpPr/>
          <p:nvPr/>
        </p:nvCxnSpPr>
        <p:spPr bwMode="auto">
          <a:xfrm>
            <a:off x="10439400" y="2333223"/>
            <a:ext cx="0" cy="1371600"/>
          </a:xfrm>
          <a:prstGeom prst="line">
            <a:avLst/>
          </a:prstGeom>
          <a:solidFill>
            <a:srgbClr val="00B8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4E95520-72FF-4565-9AD4-B4F3F373B50A}"/>
              </a:ext>
            </a:extLst>
          </p:cNvPr>
          <p:cNvCxnSpPr>
            <a:cxnSpLocks/>
          </p:cNvCxnSpPr>
          <p:nvPr/>
        </p:nvCxnSpPr>
        <p:spPr bwMode="auto">
          <a:xfrm>
            <a:off x="7467600" y="2590800"/>
            <a:ext cx="2965710" cy="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023A2D7-CECE-449D-8A0C-B61F9DD3B473}"/>
              </a:ext>
            </a:extLst>
          </p:cNvPr>
          <p:cNvCxnSpPr>
            <a:cxnSpLocks/>
          </p:cNvCxnSpPr>
          <p:nvPr/>
        </p:nvCxnSpPr>
        <p:spPr bwMode="auto">
          <a:xfrm>
            <a:off x="10439400" y="2894505"/>
            <a:ext cx="1447800" cy="0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809C92D-7E64-4C05-8926-0E1D9FEFD23D}"/>
              </a:ext>
            </a:extLst>
          </p:cNvPr>
          <p:cNvSpPr txBox="1"/>
          <p:nvPr/>
        </p:nvSpPr>
        <p:spPr>
          <a:xfrm>
            <a:off x="8341936" y="2269113"/>
            <a:ext cx="5373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BHI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FBD3B09-02B7-494A-98C4-A7D5705490E6}"/>
              </a:ext>
            </a:extLst>
          </p:cNvPr>
          <p:cNvSpPr txBox="1"/>
          <p:nvPr/>
        </p:nvSpPr>
        <p:spPr>
          <a:xfrm>
            <a:off x="10911027" y="2548851"/>
            <a:ext cx="728915" cy="339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DTI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915AAAD-54CA-409E-91A8-3471B3CB849A}"/>
              </a:ext>
            </a:extLst>
          </p:cNvPr>
          <p:cNvSpPr/>
          <p:nvPr/>
        </p:nvSpPr>
        <p:spPr bwMode="auto">
          <a:xfrm>
            <a:off x="7459722" y="3212489"/>
            <a:ext cx="78486" cy="64473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46B586B-F7CC-4D9C-8BE4-9E50753E1090}"/>
              </a:ext>
            </a:extLst>
          </p:cNvPr>
          <p:cNvSpPr/>
          <p:nvPr/>
        </p:nvSpPr>
        <p:spPr bwMode="auto">
          <a:xfrm>
            <a:off x="7546086" y="3212489"/>
            <a:ext cx="78486" cy="64473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F3CBEAA-F8A7-4A3B-8592-7839C7AFF12F}"/>
              </a:ext>
            </a:extLst>
          </p:cNvPr>
          <p:cNvSpPr/>
          <p:nvPr/>
        </p:nvSpPr>
        <p:spPr bwMode="auto">
          <a:xfrm>
            <a:off x="7622116" y="3212223"/>
            <a:ext cx="78486" cy="64473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CA7436F-0C6A-44E0-BC9E-BD2AC9A723B9}"/>
              </a:ext>
            </a:extLst>
          </p:cNvPr>
          <p:cNvSpPr/>
          <p:nvPr/>
        </p:nvSpPr>
        <p:spPr bwMode="auto">
          <a:xfrm>
            <a:off x="8143232" y="3199716"/>
            <a:ext cx="78486" cy="64473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D2576AF-09C6-471D-8FC7-1051755A17DD}"/>
              </a:ext>
            </a:extLst>
          </p:cNvPr>
          <p:cNvSpPr txBox="1"/>
          <p:nvPr/>
        </p:nvSpPr>
        <p:spPr>
          <a:xfrm>
            <a:off x="7706692" y="3334083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DA31197-6BBD-41B4-AEEE-D5A31ECE83FB}"/>
              </a:ext>
            </a:extLst>
          </p:cNvPr>
          <p:cNvSpPr/>
          <p:nvPr/>
        </p:nvSpPr>
        <p:spPr bwMode="auto">
          <a:xfrm>
            <a:off x="8229596" y="3200493"/>
            <a:ext cx="587673" cy="24696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A-BFT slot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96A5C22-ED5B-40A1-8729-8417199A122B}"/>
              </a:ext>
            </a:extLst>
          </p:cNvPr>
          <p:cNvSpPr/>
          <p:nvPr/>
        </p:nvSpPr>
        <p:spPr bwMode="auto">
          <a:xfrm>
            <a:off x="9077716" y="3206806"/>
            <a:ext cx="587673" cy="24696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A-BFT slot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99D6A25-BCE4-4BB2-B60A-3F2036F99FEE}"/>
              </a:ext>
            </a:extLst>
          </p:cNvPr>
          <p:cNvSpPr txBox="1"/>
          <p:nvPr/>
        </p:nvSpPr>
        <p:spPr>
          <a:xfrm>
            <a:off x="8742147" y="3125871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37" name="Right Brace 36">
            <a:extLst>
              <a:ext uri="{FF2B5EF4-FFF2-40B4-BE49-F238E27FC236}">
                <a16:creationId xmlns:a16="http://schemas.microsoft.com/office/drawing/2014/main" id="{4C796C5B-E5E4-4466-884B-B18E70FD78F8}"/>
              </a:ext>
            </a:extLst>
          </p:cNvPr>
          <p:cNvSpPr/>
          <p:nvPr/>
        </p:nvSpPr>
        <p:spPr bwMode="auto">
          <a:xfrm rot="5400000">
            <a:off x="7755668" y="3661969"/>
            <a:ext cx="180968" cy="766889"/>
          </a:xfrm>
          <a:prstGeom prst="rightBrac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9C57E4E-BF01-47CD-A904-6BC099E04299}"/>
              </a:ext>
            </a:extLst>
          </p:cNvPr>
          <p:cNvSpPr txBox="1"/>
          <p:nvPr/>
        </p:nvSpPr>
        <p:spPr>
          <a:xfrm>
            <a:off x="7343804" y="4110335"/>
            <a:ext cx="10046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Beacon sweeping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BDB27B12-8DCF-4FC3-AD34-993A91C27815}"/>
              </a:ext>
            </a:extLst>
          </p:cNvPr>
          <p:cNvCxnSpPr>
            <a:cxnSpLocks/>
          </p:cNvCxnSpPr>
          <p:nvPr/>
        </p:nvCxnSpPr>
        <p:spPr bwMode="auto">
          <a:xfrm>
            <a:off x="7467599" y="2247342"/>
            <a:ext cx="4419601" cy="21771"/>
          </a:xfrm>
          <a:prstGeom prst="straightConnector1">
            <a:avLst/>
          </a:prstGeom>
          <a:solidFill>
            <a:srgbClr val="00B8FF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74DCAADC-3F91-448C-87D4-315F793490C8}"/>
              </a:ext>
            </a:extLst>
          </p:cNvPr>
          <p:cNvSpPr txBox="1"/>
          <p:nvPr/>
        </p:nvSpPr>
        <p:spPr>
          <a:xfrm>
            <a:off x="8914680" y="1923967"/>
            <a:ext cx="18870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1"/>
                </a:solidFill>
              </a:rPr>
              <a:t>Beacon Interval (BI)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A427473-0E85-4D5F-A125-283A171358DD}"/>
              </a:ext>
            </a:extLst>
          </p:cNvPr>
          <p:cNvSpPr txBox="1"/>
          <p:nvPr/>
        </p:nvSpPr>
        <p:spPr>
          <a:xfrm>
            <a:off x="8728221" y="5706447"/>
            <a:ext cx="22188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chemeClr val="tx1"/>
                </a:solidFill>
              </a:rPr>
              <a:t>Fig. 2 DMG Beacon frame format</a:t>
            </a: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3AB4BF43-30C0-4DFB-8C49-4EA2BA3D70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1923" y="4934664"/>
            <a:ext cx="4267807" cy="720661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id="{75A6F27E-ED14-4981-86A5-0D72A7AA56A6}"/>
              </a:ext>
            </a:extLst>
          </p:cNvPr>
          <p:cNvSpPr txBox="1"/>
          <p:nvPr/>
        </p:nvSpPr>
        <p:spPr>
          <a:xfrm>
            <a:off x="8185245" y="4445469"/>
            <a:ext cx="371768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chemeClr val="tx1"/>
                </a:solidFill>
              </a:rPr>
              <a:t>Fig. 1 Beacon interval structure. Note: figure is not to scale</a:t>
            </a:r>
          </a:p>
        </p:txBody>
      </p:sp>
    </p:spTree>
    <p:extLst>
      <p:ext uri="{BB962C8B-B14F-4D97-AF65-F5344CB8AC3E}">
        <p14:creationId xmlns:p14="http://schemas.microsoft.com/office/powerpoint/2010/main" val="1584421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BBA9F-479B-49BE-8B74-A970F366E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Multi-link Operation Beaconing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F98E1-A762-4009-84CA-C68F7C7C5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81201"/>
            <a:ext cx="4821770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MLO introduced in 802.11be provides a set of procedures for communication between MLDs over one or more links.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Beacon frame is transmitted on each link.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Beacon frame carries information useful for non-AP MLD for MLO discovery, configuration updates such as AP removal, etc.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Depending on the scenario, beacon frame body can contain a number of elements to achieve this objective.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4F4C95-82C0-4D45-B1D7-747659DCF0A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924E1-1F9B-48EA-AD1E-1969373A7E5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FD2B96F-41EB-405B-8D40-F2329056AEA1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March 2025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877E55-75E8-4691-81CF-ACFA012A667C}"/>
              </a:ext>
            </a:extLst>
          </p:cNvPr>
          <p:cNvSpPr/>
          <p:nvPr/>
        </p:nvSpPr>
        <p:spPr bwMode="auto">
          <a:xfrm>
            <a:off x="5915025" y="2113882"/>
            <a:ext cx="2609843" cy="1123793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F32CD6C-9261-4A2C-B71D-834F1D730E91}"/>
              </a:ext>
            </a:extLst>
          </p:cNvPr>
          <p:cNvSpPr/>
          <p:nvPr/>
        </p:nvSpPr>
        <p:spPr bwMode="auto">
          <a:xfrm>
            <a:off x="6009212" y="2439841"/>
            <a:ext cx="693882" cy="532607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NON-AP STA3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71643A9-7794-423F-985D-8FF3C47B2041}"/>
              </a:ext>
            </a:extLst>
          </p:cNvPr>
          <p:cNvSpPr/>
          <p:nvPr/>
        </p:nvSpPr>
        <p:spPr bwMode="auto">
          <a:xfrm>
            <a:off x="9261660" y="2125195"/>
            <a:ext cx="2609843" cy="1127936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71150F3-6D1C-40BE-9670-075FB85FDEED}"/>
              </a:ext>
            </a:extLst>
          </p:cNvPr>
          <p:cNvSpPr/>
          <p:nvPr/>
        </p:nvSpPr>
        <p:spPr bwMode="auto">
          <a:xfrm>
            <a:off x="6873005" y="2438254"/>
            <a:ext cx="693882" cy="532607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NON-AP STA2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4DD56E3-9221-4754-A0B1-E4496894C0EB}"/>
              </a:ext>
            </a:extLst>
          </p:cNvPr>
          <p:cNvSpPr/>
          <p:nvPr/>
        </p:nvSpPr>
        <p:spPr bwMode="auto">
          <a:xfrm>
            <a:off x="7733473" y="2438254"/>
            <a:ext cx="693882" cy="532607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NON-AP STA1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BEB2161-5F0C-42A3-85A7-F0CD77BB96D1}"/>
              </a:ext>
            </a:extLst>
          </p:cNvPr>
          <p:cNvSpPr/>
          <p:nvPr/>
        </p:nvSpPr>
        <p:spPr bwMode="auto">
          <a:xfrm>
            <a:off x="9372363" y="2439841"/>
            <a:ext cx="693882" cy="532607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AP 1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4CA7367-A03C-472D-925C-8156D96CD037}"/>
              </a:ext>
            </a:extLst>
          </p:cNvPr>
          <p:cNvSpPr/>
          <p:nvPr/>
        </p:nvSpPr>
        <p:spPr bwMode="auto">
          <a:xfrm>
            <a:off x="10236156" y="2438254"/>
            <a:ext cx="693882" cy="532607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AP 2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6A9BA30-B757-4B4E-9ABC-A13B269D4E87}"/>
              </a:ext>
            </a:extLst>
          </p:cNvPr>
          <p:cNvSpPr/>
          <p:nvPr/>
        </p:nvSpPr>
        <p:spPr bwMode="auto">
          <a:xfrm>
            <a:off x="11096624" y="2438254"/>
            <a:ext cx="693882" cy="532607"/>
          </a:xfrm>
          <a:prstGeom prst="rect">
            <a:avLst/>
          </a:prstGeom>
          <a:noFill/>
          <a:ln w="222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U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6" charset="0"/>
                <a:ea typeface="MS Gothic" charset="-128"/>
              </a:rPr>
              <a:t>AP 3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0737CC0-D291-4D40-8BD3-4611F1178432}"/>
              </a:ext>
            </a:extLst>
          </p:cNvPr>
          <p:cNvCxnSpPr>
            <a:cxnSpLocks/>
            <a:stCxn id="9" idx="2"/>
          </p:cNvCxnSpPr>
          <p:nvPr/>
        </p:nvCxnSpPr>
        <p:spPr bwMode="auto">
          <a:xfrm>
            <a:off x="6356153" y="2972448"/>
            <a:ext cx="0" cy="1188720"/>
          </a:xfrm>
          <a:prstGeom prst="line">
            <a:avLst/>
          </a:prstGeom>
          <a:solidFill>
            <a:srgbClr val="00B8FF"/>
          </a:solidFill>
          <a:ln w="539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8A5B4B5-2A72-4F5C-8E38-43B1921894EF}"/>
              </a:ext>
            </a:extLst>
          </p:cNvPr>
          <p:cNvCxnSpPr>
            <a:cxnSpLocks/>
          </p:cNvCxnSpPr>
          <p:nvPr/>
        </p:nvCxnSpPr>
        <p:spPr bwMode="auto">
          <a:xfrm>
            <a:off x="7210425" y="2970861"/>
            <a:ext cx="0" cy="1188720"/>
          </a:xfrm>
          <a:prstGeom prst="line">
            <a:avLst/>
          </a:prstGeom>
          <a:solidFill>
            <a:srgbClr val="00B8FF"/>
          </a:solidFill>
          <a:ln w="539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D9B2D23-0A2A-442D-9318-2AB7341E18C5}"/>
              </a:ext>
            </a:extLst>
          </p:cNvPr>
          <p:cNvCxnSpPr>
            <a:cxnSpLocks/>
          </p:cNvCxnSpPr>
          <p:nvPr/>
        </p:nvCxnSpPr>
        <p:spPr bwMode="auto">
          <a:xfrm>
            <a:off x="8124825" y="2970861"/>
            <a:ext cx="0" cy="1188720"/>
          </a:xfrm>
          <a:prstGeom prst="line">
            <a:avLst/>
          </a:prstGeom>
          <a:solidFill>
            <a:srgbClr val="00B8FF"/>
          </a:solidFill>
          <a:ln w="539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AAAFFEA-A2C1-4317-B83C-43405197B4A8}"/>
              </a:ext>
            </a:extLst>
          </p:cNvPr>
          <p:cNvCxnSpPr>
            <a:cxnSpLocks/>
          </p:cNvCxnSpPr>
          <p:nvPr/>
        </p:nvCxnSpPr>
        <p:spPr bwMode="auto">
          <a:xfrm>
            <a:off x="9708953" y="2972448"/>
            <a:ext cx="0" cy="1188720"/>
          </a:xfrm>
          <a:prstGeom prst="line">
            <a:avLst/>
          </a:prstGeom>
          <a:solidFill>
            <a:srgbClr val="00B8FF"/>
          </a:solidFill>
          <a:ln w="539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1773F6A-7E49-4D61-AF14-7279B4856DC2}"/>
              </a:ext>
            </a:extLst>
          </p:cNvPr>
          <p:cNvCxnSpPr>
            <a:cxnSpLocks/>
          </p:cNvCxnSpPr>
          <p:nvPr/>
        </p:nvCxnSpPr>
        <p:spPr bwMode="auto">
          <a:xfrm>
            <a:off x="10563225" y="2970861"/>
            <a:ext cx="0" cy="1188720"/>
          </a:xfrm>
          <a:prstGeom prst="line">
            <a:avLst/>
          </a:prstGeom>
          <a:solidFill>
            <a:srgbClr val="00B8FF"/>
          </a:solidFill>
          <a:ln w="539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B81EC93-4FED-44BF-B805-074102C0DC7D}"/>
              </a:ext>
            </a:extLst>
          </p:cNvPr>
          <p:cNvCxnSpPr>
            <a:cxnSpLocks/>
          </p:cNvCxnSpPr>
          <p:nvPr/>
        </p:nvCxnSpPr>
        <p:spPr bwMode="auto">
          <a:xfrm>
            <a:off x="11477625" y="2970861"/>
            <a:ext cx="0" cy="1188720"/>
          </a:xfrm>
          <a:prstGeom prst="line">
            <a:avLst/>
          </a:prstGeom>
          <a:solidFill>
            <a:srgbClr val="00B8FF"/>
          </a:solidFill>
          <a:ln w="539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D98C74EB-ACA9-480D-BFFE-0E70285B0512}"/>
              </a:ext>
            </a:extLst>
          </p:cNvPr>
          <p:cNvSpPr txBox="1"/>
          <p:nvPr/>
        </p:nvSpPr>
        <p:spPr>
          <a:xfrm>
            <a:off x="6675310" y="2125195"/>
            <a:ext cx="10702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Non-AP MLD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3ACEFD7-78D9-4B79-941D-C67BC8D21782}"/>
              </a:ext>
            </a:extLst>
          </p:cNvPr>
          <p:cNvSpPr txBox="1"/>
          <p:nvPr/>
        </p:nvSpPr>
        <p:spPr>
          <a:xfrm>
            <a:off x="10170947" y="2113883"/>
            <a:ext cx="7544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</a:rPr>
              <a:t>AP MLD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52574FE-3187-4D55-8BBC-B37AF13DE28E}"/>
              </a:ext>
            </a:extLst>
          </p:cNvPr>
          <p:cNvSpPr txBox="1"/>
          <p:nvPr/>
        </p:nvSpPr>
        <p:spPr>
          <a:xfrm>
            <a:off x="7637677" y="3037686"/>
            <a:ext cx="50526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tx1"/>
                </a:solidFill>
              </a:rPr>
              <a:t>2.4GHz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C6A73B1-D6D4-4756-AEC2-C113ED920C0F}"/>
              </a:ext>
            </a:extLst>
          </p:cNvPr>
          <p:cNvSpPr txBox="1"/>
          <p:nvPr/>
        </p:nvSpPr>
        <p:spPr>
          <a:xfrm>
            <a:off x="6745091" y="3023901"/>
            <a:ext cx="4539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tx1"/>
                </a:solidFill>
              </a:rPr>
              <a:t>5 GHz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F6F7F2E-A416-4E68-8A68-4AA8D3E4C456}"/>
              </a:ext>
            </a:extLst>
          </p:cNvPr>
          <p:cNvSpPr txBox="1"/>
          <p:nvPr/>
        </p:nvSpPr>
        <p:spPr>
          <a:xfrm>
            <a:off x="5883755" y="3023855"/>
            <a:ext cx="4539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tx1"/>
                </a:solidFill>
              </a:rPr>
              <a:t>6 GHz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BF633C2-5476-4983-AAE4-6A5CE43DFD50}"/>
              </a:ext>
            </a:extLst>
          </p:cNvPr>
          <p:cNvSpPr txBox="1"/>
          <p:nvPr/>
        </p:nvSpPr>
        <p:spPr>
          <a:xfrm>
            <a:off x="9237291" y="3027574"/>
            <a:ext cx="50526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tx1"/>
                </a:solidFill>
              </a:rPr>
              <a:t>2.4GHz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EFFCF97-9760-4E85-A96A-63EB243D26A5}"/>
              </a:ext>
            </a:extLst>
          </p:cNvPr>
          <p:cNvSpPr txBox="1"/>
          <p:nvPr/>
        </p:nvSpPr>
        <p:spPr>
          <a:xfrm>
            <a:off x="10116320" y="3013242"/>
            <a:ext cx="4539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tx1"/>
                </a:solidFill>
              </a:rPr>
              <a:t>5 GHz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131E693-49EB-4622-995C-090CE579681E}"/>
              </a:ext>
            </a:extLst>
          </p:cNvPr>
          <p:cNvSpPr txBox="1"/>
          <p:nvPr/>
        </p:nvSpPr>
        <p:spPr>
          <a:xfrm>
            <a:off x="11047661" y="3023901"/>
            <a:ext cx="4539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tx1"/>
                </a:solidFill>
              </a:rPr>
              <a:t>6 GHz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8392A04C-5824-4DE1-B6E4-B9A5BCA704EC}"/>
              </a:ext>
            </a:extLst>
          </p:cNvPr>
          <p:cNvCxnSpPr>
            <a:cxnSpLocks/>
          </p:cNvCxnSpPr>
          <p:nvPr/>
        </p:nvCxnSpPr>
        <p:spPr bwMode="auto">
          <a:xfrm flipH="1">
            <a:off x="8124825" y="3530128"/>
            <a:ext cx="1566009" cy="0"/>
          </a:xfrm>
          <a:prstGeom prst="straightConnector1">
            <a:avLst/>
          </a:prstGeom>
          <a:solidFill>
            <a:srgbClr val="00B8FF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8A3E431B-FE24-4DBC-9B52-B2ECB9806DFD}"/>
              </a:ext>
            </a:extLst>
          </p:cNvPr>
          <p:cNvCxnSpPr>
            <a:cxnSpLocks/>
          </p:cNvCxnSpPr>
          <p:nvPr/>
        </p:nvCxnSpPr>
        <p:spPr bwMode="auto">
          <a:xfrm flipH="1">
            <a:off x="7219946" y="3816455"/>
            <a:ext cx="3328220" cy="0"/>
          </a:xfrm>
          <a:prstGeom prst="straightConnector1">
            <a:avLst/>
          </a:prstGeom>
          <a:solidFill>
            <a:srgbClr val="00B8FF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914AD44D-B8EC-4A06-B78D-4A2918B62BAA}"/>
              </a:ext>
            </a:extLst>
          </p:cNvPr>
          <p:cNvCxnSpPr>
            <a:cxnSpLocks/>
          </p:cNvCxnSpPr>
          <p:nvPr/>
        </p:nvCxnSpPr>
        <p:spPr bwMode="auto">
          <a:xfrm flipH="1">
            <a:off x="6356153" y="4063528"/>
            <a:ext cx="5115011" cy="0"/>
          </a:xfrm>
          <a:prstGeom prst="straightConnector1">
            <a:avLst/>
          </a:prstGeom>
          <a:solidFill>
            <a:srgbClr val="00B8FF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397D6424-CD07-485E-99E0-9A01F5B7E290}"/>
              </a:ext>
            </a:extLst>
          </p:cNvPr>
          <p:cNvSpPr txBox="1"/>
          <p:nvPr/>
        </p:nvSpPr>
        <p:spPr>
          <a:xfrm>
            <a:off x="8568627" y="3337343"/>
            <a:ext cx="7537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tx1"/>
                </a:solidFill>
              </a:rPr>
              <a:t>Beacon frame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6456B1E-2049-4B26-AA4E-F9FCDCD5F1A6}"/>
              </a:ext>
            </a:extLst>
          </p:cNvPr>
          <p:cNvSpPr txBox="1"/>
          <p:nvPr/>
        </p:nvSpPr>
        <p:spPr>
          <a:xfrm>
            <a:off x="8581888" y="3621008"/>
            <a:ext cx="7537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tx1"/>
                </a:solidFill>
              </a:rPr>
              <a:t>Beacon frame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5ABCAAD-A2B2-4C90-ABD4-06387AF0E498}"/>
              </a:ext>
            </a:extLst>
          </p:cNvPr>
          <p:cNvSpPr txBox="1"/>
          <p:nvPr/>
        </p:nvSpPr>
        <p:spPr>
          <a:xfrm>
            <a:off x="8577734" y="3883521"/>
            <a:ext cx="7537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tx1"/>
                </a:solidFill>
              </a:rPr>
              <a:t>Beacon frame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774E341-32FB-4368-84F4-CD841E4CF760}"/>
              </a:ext>
            </a:extLst>
          </p:cNvPr>
          <p:cNvSpPr txBox="1"/>
          <p:nvPr/>
        </p:nvSpPr>
        <p:spPr>
          <a:xfrm>
            <a:off x="7199061" y="4163556"/>
            <a:ext cx="380104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b="1" dirty="0">
                <a:solidFill>
                  <a:schemeClr val="tx1"/>
                </a:solidFill>
              </a:rPr>
              <a:t>Fig. 1  Frame exchange for MLO discovery based on beacon transmission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3654C55-803E-4DE5-B775-CB77382787A7}"/>
              </a:ext>
            </a:extLst>
          </p:cNvPr>
          <p:cNvSpPr txBox="1"/>
          <p:nvPr/>
        </p:nvSpPr>
        <p:spPr>
          <a:xfrm>
            <a:off x="6051582" y="5669692"/>
            <a:ext cx="609599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tx1"/>
                </a:solidFill>
              </a:rPr>
              <a:t>Fig. 2  Contents of a Beacon frame transmitted by an AP corresponding to the transmitted BSSID during MLO discovery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03EAF6E-2809-4420-9A1C-43BCDC9941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1104" y="4823858"/>
            <a:ext cx="5377226" cy="838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200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8A55C-7D75-453E-9AB0-EAFE9CB6F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Rethinking Beacon Design for </a:t>
            </a:r>
            <a:r>
              <a:rPr lang="en-US" u="sng" dirty="0"/>
              <a:t>NSA</a:t>
            </a:r>
            <a:r>
              <a:rPr lang="en-US" dirty="0"/>
              <a:t> </a:t>
            </a:r>
            <a:r>
              <a:rPr lang="en-US" dirty="0" err="1"/>
              <a:t>mmWave</a:t>
            </a:r>
            <a:r>
              <a:rPr lang="en-US" dirty="0"/>
              <a:t> Operation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43372-64D1-4509-BD88-137B01D3F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81201"/>
            <a:ext cx="10744200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NSA Operation must be leveraged to optimize beacon design and procedure: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Overhead:</a:t>
            </a:r>
            <a:r>
              <a:rPr lang="en-US" dirty="0"/>
              <a:t> 11bq will also need to sweep beacons in different directions. Sweeping a traditional 11be beacon (with ML info) will result in forbiddingly high overhead.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Power consumption and channel utilization:</a:t>
            </a:r>
            <a:r>
              <a:rPr lang="en-US" dirty="0"/>
              <a:t> A longer beacon also means a longer total sweep duration. This can require battery powered devices to stay awake for a longer total sweep duration (worse case).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Frame errors: </a:t>
            </a:r>
            <a:r>
              <a:rPr lang="en-US" dirty="0"/>
              <a:t>Shorter frame reduces chances of frame errors and enables edge devices to receive beacons efficiently. </a:t>
            </a:r>
            <a:endParaRPr lang="en-US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…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/>
            <a:r>
              <a:rPr lang="en-US" dirty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en-US" dirty="0">
                <a:solidFill>
                  <a:srgbClr val="FF0000"/>
                </a:solidFill>
              </a:rPr>
              <a:t>What is a beacon for a NSA link?</a:t>
            </a:r>
          </a:p>
          <a:p>
            <a:pPr marL="0" indent="0"/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395508-1B60-43CA-BF41-58A3B2A656F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0758D-84C7-4A32-918D-456EE0D27312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38B5081-CF6D-414E-9B73-B06360544DF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March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3534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B2172-F64E-416A-BD93-A95181E03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Minimalist 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98FDC-0833-481B-98D9-C242C2416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81201"/>
            <a:ext cx="10361084" cy="114299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Strip away all non-essential elements to focus on the artwork’s fundamental components such as its form, material and presence in real space.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Art work conveys the bare minimum to convey the idea.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Remaining information: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400" dirty="0"/>
              <a:t>Subconscious mind fills the remaining details.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983B79-49EA-40AD-94F4-E7F0CD24877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7D15A-5CE0-45FC-918E-C126945822E2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90E613B-D713-421E-B862-5511F4B2BB9F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  <p:pic>
        <p:nvPicPr>
          <p:cNvPr id="7" name="Picture 2" descr="https://sugarandcanvas.com/cdn/shop/files/A_8c84f69a-19be-407a-9238-ad6d63240c93_1024x1024.jpg?v=1703197685">
            <a:extLst>
              <a:ext uri="{FF2B5EF4-FFF2-40B4-BE49-F238E27FC236}">
                <a16:creationId xmlns:a16="http://schemas.microsoft.com/office/drawing/2014/main" id="{035F70ED-F38E-4C28-91F1-233CF5B066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2548" t="78" r="-14443" b="-1610"/>
          <a:stretch/>
        </p:blipFill>
        <p:spPr bwMode="auto">
          <a:xfrm>
            <a:off x="7086601" y="3770954"/>
            <a:ext cx="2438400" cy="2658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Basset Hound">
            <a:extLst>
              <a:ext uri="{FF2B5EF4-FFF2-40B4-BE49-F238E27FC236}">
                <a16:creationId xmlns:a16="http://schemas.microsoft.com/office/drawing/2014/main" id="{1D6A9E6D-EB2F-449B-B9D7-2DC06018BB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3019" y="3733801"/>
            <a:ext cx="3133108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7466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B2172-F64E-416A-BD93-A95181E03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Minimalist Beacon (1/2)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98FDC-0833-481B-98D9-C242C2416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81201"/>
            <a:ext cx="10361084" cy="114299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Strip away all the non-essential aspects to focus on the fundamental components needed to operate the NSA </a:t>
            </a:r>
            <a:r>
              <a:rPr lang="en-US" sz="2000" dirty="0" err="1"/>
              <a:t>mmWave</a:t>
            </a:r>
            <a:r>
              <a:rPr lang="en-US" sz="2000" dirty="0"/>
              <a:t> link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NSA beacon conveys the bare minimum information needed to operate the </a:t>
            </a:r>
            <a:r>
              <a:rPr lang="en-US" sz="1600" dirty="0" err="1"/>
              <a:t>mmWave</a:t>
            </a:r>
            <a:r>
              <a:rPr lang="en-US" sz="1600" dirty="0"/>
              <a:t> link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Remaining information: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400" dirty="0"/>
              <a:t>Sub-7 link frame exchanges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400" dirty="0"/>
              <a:t>mmWave link (on demand)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983B79-49EA-40AD-94F4-E7F0CD24877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7D15A-5CE0-45FC-918E-C126945822E2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90E613B-D713-421E-B862-5511F4B2BB9F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4644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C4BCD-477D-4F60-AD6F-3B0FA0801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Minimalist Beacon (2/2)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A36D7-6CB9-440E-A492-7FD617A94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5502" y="1764425"/>
            <a:ext cx="10379983" cy="411321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Minimalist content: </a:t>
            </a:r>
            <a:r>
              <a:rPr lang="en-US" sz="2000" dirty="0"/>
              <a:t>Beacon content for NSA </a:t>
            </a:r>
            <a:r>
              <a:rPr lang="en-US" sz="2000" dirty="0" err="1"/>
              <a:t>mmWave</a:t>
            </a:r>
            <a:r>
              <a:rPr lang="en-US" sz="2000" dirty="0"/>
              <a:t> link must convey minimum needed information for </a:t>
            </a:r>
            <a:r>
              <a:rPr lang="en-US" sz="2000" dirty="0" err="1"/>
              <a:t>mmWave</a:t>
            </a:r>
            <a:r>
              <a:rPr lang="en-US" sz="2000" dirty="0"/>
              <a:t> link operation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Offload non-essential items to sub-7 GHz links. Either in beacons or other frames exchanged on sub-7.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Needs further consideration as those links are already overloaded. Do we further increase the load on all of them?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See [1] for more details.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Provide non-essential items on mmWave link on-demand.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Beacon will act as a backbone of beam management.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600" dirty="0"/>
              <a:t>Beacon will provide some </a:t>
            </a:r>
            <a:r>
              <a:rPr lang="en-US" sz="1600" dirty="0" err="1"/>
              <a:t>mmWave</a:t>
            </a:r>
            <a:r>
              <a:rPr lang="en-US" sz="1600" dirty="0"/>
              <a:t> specific information for beam management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Minimalist procedure: </a:t>
            </a:r>
            <a:r>
              <a:rPr lang="en-US" sz="2000" dirty="0"/>
              <a:t>Beaconing procedure can also retains only essential aspects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Beacon can be periodically broadcasted as in legacy systems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800" dirty="0"/>
              <a:t>Additionally, a mode to sweep a beacon on-demand should also be allowed. More details will be shared in a follow-up contribution</a:t>
            </a:r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143D5C-2B5C-4A68-BA12-7F91D0758CF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342E31-670E-4B10-B28A-2E933E1B1FE3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US"/>
              <a:t>Peshal Nayak, Samsung Research America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5D8B347-CF4B-431C-9F22-89E53B1E040D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/>
              <a:t>Sept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4542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26117</TotalTime>
  <Words>1644</Words>
  <Application>Microsoft Office PowerPoint</Application>
  <PresentationFormat>Widescreen</PresentationFormat>
  <Paragraphs>232</Paragraphs>
  <Slides>16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 Unicode MS</vt:lpstr>
      <vt:lpstr>MS Gothic</vt:lpstr>
      <vt:lpstr>Arial</vt:lpstr>
      <vt:lpstr>Times New Roman</vt:lpstr>
      <vt:lpstr>Wingdings</vt:lpstr>
      <vt:lpstr>Office Theme</vt:lpstr>
      <vt:lpstr>Document</vt:lpstr>
      <vt:lpstr>Minimalist Beacon for NSA mmWave </vt:lpstr>
      <vt:lpstr>Abstract</vt:lpstr>
      <vt:lpstr>Role of an 802.11 Beacon</vt:lpstr>
      <vt:lpstr>Beaconing in 11ad/ay</vt:lpstr>
      <vt:lpstr>Multi-link Operation Beaconing</vt:lpstr>
      <vt:lpstr>Rethinking Beacon Design for NSA mmWave Operation</vt:lpstr>
      <vt:lpstr>Minimalist Art</vt:lpstr>
      <vt:lpstr>Minimalist Beacon (1/2)</vt:lpstr>
      <vt:lpstr>Minimalist Beacon (2/2)</vt:lpstr>
      <vt:lpstr>Minimalist Beacon Contents: AP Identifier</vt:lpstr>
      <vt:lpstr>Minimalist Beacon Contents: Transmit Beam Index</vt:lpstr>
      <vt:lpstr>Minimalist Beacon Contents: TSF</vt:lpstr>
      <vt:lpstr>Minimalist Beacon Design for NSA mmWave Operation</vt:lpstr>
      <vt:lpstr>Conclusion</vt:lpstr>
      <vt:lpstr>Straw Poll</vt:lpstr>
      <vt:lpstr>References</vt:lpstr>
    </vt:vector>
  </TitlesOfParts>
  <Company>Samsung Research America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TSPEC Request</dc:title>
  <dc:creator>Rubayet Shafin/Future Cellular Systems /SRA/Engineer/Samsung Electronics;r.shafin@samsung.com</dc:creator>
  <cp:lastModifiedBy>Peshal Nayak</cp:lastModifiedBy>
  <cp:revision>734</cp:revision>
  <cp:lastPrinted>1601-01-01T00:00:00Z</cp:lastPrinted>
  <dcterms:created xsi:type="dcterms:W3CDTF">2021-02-24T17:42:37Z</dcterms:created>
  <dcterms:modified xsi:type="dcterms:W3CDTF">2025-09-10T21:16:10Z</dcterms:modified>
</cp:coreProperties>
</file>