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handoutMasterIdLst>
    <p:handoutMasterId r:id="rId10"/>
  </p:handoutMasterIdLst>
  <p:sldIdLst>
    <p:sldId id="256" r:id="rId2"/>
    <p:sldId id="369" r:id="rId3"/>
    <p:sldId id="447" r:id="rId4"/>
    <p:sldId id="458" r:id="rId5"/>
    <p:sldId id="457" r:id="rId6"/>
    <p:sldId id="265" r:id="rId7"/>
    <p:sldId id="45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g, Zhijie (NSB - CN/Shanghai)" initials="YZ(-C" lastIdx="2" clrIdx="0"/>
  <p:cmAuthor id="2" name="Galati Giordano, Lorenzo (Nokia - DE/Stuttgart)" initials="GGL(-D"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2125" autoAdjust="0"/>
    <p:restoredTop sz="95859" autoAdjust="0"/>
  </p:normalViewPr>
  <p:slideViewPr>
    <p:cSldViewPr snapToGrid="0">
      <p:cViewPr varScale="1">
        <p:scale>
          <a:sx n="88" d="100"/>
          <a:sy n="88" d="100"/>
        </p:scale>
        <p:origin x="53" y="82"/>
      </p:cViewPr>
      <p:guideLst/>
    </p:cSldViewPr>
  </p:slideViewPr>
  <p:notesTextViewPr>
    <p:cViewPr>
      <p:scale>
        <a:sx n="1" d="1"/>
        <a:sy n="1" d="1"/>
      </p:scale>
      <p:origin x="0" y="0"/>
    </p:cViewPr>
  </p:notesTextViewPr>
  <p:notesViewPr>
    <p:cSldViewPr snapToGrid="0">
      <p:cViewPr varScale="1">
        <p:scale>
          <a:sx n="47" d="100"/>
          <a:sy n="47" d="100"/>
        </p:scale>
        <p:origin x="278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ltLang="zh-CN" dirty="0"/>
              <a:t>Doc.: 802.11-22/828r4</a:t>
            </a:r>
            <a:endParaRPr lang="zh-CN"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64B3C3-1730-4818-86F0-26E791C69C69}" type="datetime1">
              <a:rPr lang="en-US" altLang="zh-CN" smtClean="0"/>
              <a:t>9/5/2025</a:t>
            </a:fld>
            <a:endParaRPr lang="zh-CN"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74ADAF-64A2-4BCC-B8AB-1D88A11752B9}" type="slidenum">
              <a:rPr lang="zh-CN" altLang="en-US" smtClean="0"/>
              <a:t>‹#›</a:t>
            </a:fld>
            <a:endParaRPr lang="zh-CN" altLang="en-US"/>
          </a:p>
        </p:txBody>
      </p:sp>
    </p:spTree>
    <p:extLst>
      <p:ext uri="{BB962C8B-B14F-4D97-AF65-F5344CB8AC3E}">
        <p14:creationId xmlns:p14="http://schemas.microsoft.com/office/powerpoint/2010/main" val="366394714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dirty="0"/>
              <a:t>Doc.: 802.11-22/828r4</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EBEC8A-9456-4C66-AD86-F29878999039}" type="datetime1">
              <a:rPr lang="en-US" altLang="zh-CN" smtClean="0"/>
              <a:t>9/5/2025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5FBDD-38CD-4C88-8D6A-46542FF4F3A2}" type="slidenum">
              <a:rPr lang="en-US" smtClean="0"/>
              <a:t>‹#›</a:t>
            </a:fld>
            <a:endParaRPr lang="en-US" dirty="0"/>
          </a:p>
        </p:txBody>
      </p:sp>
    </p:spTree>
    <p:extLst>
      <p:ext uri="{BB962C8B-B14F-4D97-AF65-F5344CB8AC3E}">
        <p14:creationId xmlns:p14="http://schemas.microsoft.com/office/powerpoint/2010/main" val="98022024"/>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sz="quarter" idx="10"/>
          </p:nvPr>
        </p:nvSpPr>
        <p:spPr/>
        <p:txBody>
          <a:bodyPr/>
          <a:lstStyle/>
          <a:p>
            <a:r>
              <a:rPr lang="en-US" smtClean="0"/>
              <a:t>Doc.: 802.11-22/828r4</a:t>
            </a:r>
            <a:endParaRPr lang="en-US" dirty="0"/>
          </a:p>
        </p:txBody>
      </p:sp>
      <p:sp>
        <p:nvSpPr>
          <p:cNvPr id="5" name="日期占位符 4"/>
          <p:cNvSpPr>
            <a:spLocks noGrp="1"/>
          </p:cNvSpPr>
          <p:nvPr>
            <p:ph type="dt" idx="11"/>
          </p:nvPr>
        </p:nvSpPr>
        <p:spPr/>
        <p:txBody>
          <a:bodyPr/>
          <a:lstStyle/>
          <a:p>
            <a:fld id="{E5EBEC8A-9456-4C66-AD86-F29878999039}" type="datetime1">
              <a:rPr lang="en-US" altLang="zh-CN" smtClean="0"/>
              <a:t>9/5/2025</a:t>
            </a:fld>
            <a:endParaRPr lang="en-US" dirty="0"/>
          </a:p>
        </p:txBody>
      </p:sp>
      <p:sp>
        <p:nvSpPr>
          <p:cNvPr id="6" name="灯片编号占位符 5"/>
          <p:cNvSpPr>
            <a:spLocks noGrp="1"/>
          </p:cNvSpPr>
          <p:nvPr>
            <p:ph type="sldNum" sz="quarter" idx="12"/>
          </p:nvPr>
        </p:nvSpPr>
        <p:spPr/>
        <p:txBody>
          <a:bodyPr/>
          <a:lstStyle/>
          <a:p>
            <a:fld id="{2065FBDD-38CD-4C88-8D6A-46542FF4F3A2}" type="slidenum">
              <a:rPr lang="en-US" smtClean="0"/>
              <a:t>3</a:t>
            </a:fld>
            <a:endParaRPr lang="en-US" dirty="0"/>
          </a:p>
        </p:txBody>
      </p:sp>
    </p:spTree>
    <p:extLst>
      <p:ext uri="{BB962C8B-B14F-4D97-AF65-F5344CB8AC3E}">
        <p14:creationId xmlns:p14="http://schemas.microsoft.com/office/powerpoint/2010/main" val="1547627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80743412-9668-4686-B109-E3B2457EFEE3}"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CDC9B8F1-287D-4B8B-8904-2261870F7D4F}"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85800"/>
            <a:ext cx="25908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85800"/>
            <a:ext cx="75692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86E05228-1FDB-49BC-8BC4-A91A7D762AB2}"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C1789BC7-C074-42CC-ADF8-5107DF6BD1C1}"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F652A146-6F07-41EF-8958-F5CF356A0B78}"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lgn="r">
              <a:defRPr/>
            </a:lvl1pPr>
          </a:lstStyle>
          <a:p>
            <a:pPr>
              <a:defRPr/>
            </a:pPr>
            <a:r>
              <a:rPr lang="en-US" dirty="0">
                <a:sym typeface="+mn-ea"/>
              </a:rPr>
              <a:t>Jay Yang</a:t>
            </a:r>
            <a:r>
              <a:rPr lang="en-US" dirty="0"/>
              <a:t>, et al. (ZTE)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9B3AFDE4-E638-42C0-A68B-50C601C7C88B}"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6"/>
          <p:cNvSpPr>
            <a:spLocks noGrp="1" noChangeArrowheads="1"/>
          </p:cNvSpPr>
          <p:nvPr>
            <p:ph type="sldNum" sz="quarter" idx="12"/>
          </p:nvPr>
        </p:nvSpPr>
        <p:spPr/>
        <p:txBody>
          <a:bodyPr/>
          <a:lstStyle>
            <a:lvl1pPr>
              <a:defRPr/>
            </a:lvl1pPr>
          </a:lstStyle>
          <a:p>
            <a:pPr>
              <a:defRPr/>
            </a:pPr>
            <a:r>
              <a:rPr lang="en-US" dirty="0"/>
              <a:t>Slide </a:t>
            </a:r>
            <a:fld id="{47F62F27-0EC7-4D1C-8A98-B521A5C1B642}" type="slidenum">
              <a:rPr lang="en-US"/>
              <a:t>‹#›</a:t>
            </a:fld>
            <a:endParaRPr lang="en-US" dirty="0"/>
          </a:p>
        </p:txBody>
      </p:sp>
      <p:sp>
        <p:nvSpPr>
          <p:cNvPr id="10"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p:txBody>
          <a:bodyPr/>
          <a:lstStyle>
            <a:lvl1pPr>
              <a:defRPr/>
            </a:lvl1pPr>
          </a:lstStyle>
          <a:p>
            <a:pPr>
              <a:defRPr/>
            </a:pPr>
            <a:r>
              <a:rPr lang="en-US" dirty="0"/>
              <a:t>Slide </a:t>
            </a:r>
            <a:fld id="{C69D9E18-8FC9-4D6F-9D47-7F236DA35C33}" type="slidenum">
              <a:rPr lang="en-US"/>
              <a:t>‹#›</a:t>
            </a:fld>
            <a:endParaRPr lang="en-US" dirty="0"/>
          </a:p>
        </p:txBody>
      </p:sp>
      <p:sp>
        <p:nvSpPr>
          <p:cNvPr id="6"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lvl1pPr>
              <a:defRPr/>
            </a:lvl1pPr>
          </a:lstStyle>
          <a:p>
            <a:pPr>
              <a:defRPr/>
            </a:pPr>
            <a:r>
              <a:rPr lang="en-US" dirty="0"/>
              <a:t>Slide </a:t>
            </a:r>
            <a:fld id="{4A8CB34A-F2D3-4F3B-AD27-33B98B268C82}" type="slidenum">
              <a:rPr lang="en-US"/>
              <a:t>‹#›</a:t>
            </a:fld>
            <a:endParaRPr lang="en-US" dirty="0"/>
          </a:p>
        </p:txBody>
      </p:sp>
      <p:sp>
        <p:nvSpPr>
          <p:cNvPr id="5"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6842823D-4EFD-4122-8A9F-C6D9274A89D2}"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41079F9C-5C87-45BF-8450-007BCEAE6FD6}"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914400" y="685801"/>
            <a:ext cx="10363200" cy="914399"/>
          </a:xfrm>
          <a:prstGeom prst="rect">
            <a:avLst/>
          </a:prstGeom>
          <a:noFill/>
          <a:ln w="9525">
            <a:noFill/>
            <a:miter lim="800000"/>
          </a:ln>
        </p:spPr>
        <p:txBody>
          <a:bodyPr vert="horz" wrap="square" lIns="92075" tIns="46038" rIns="92075" bIns="46038" numCol="1" anchor="ctr" anchorCtr="0" compatLnSpc="1"/>
          <a:lstStyle/>
          <a:p>
            <a:pPr lvl="0"/>
            <a:r>
              <a:rPr lang="en-US" dirty="0"/>
              <a:t>Click to edit Master title style</a:t>
            </a:r>
          </a:p>
        </p:txBody>
      </p:sp>
      <p:sp>
        <p:nvSpPr>
          <p:cNvPr id="5123" name="Rectangle 3"/>
          <p:cNvSpPr>
            <a:spLocks noGrp="1" noChangeArrowheads="1"/>
          </p:cNvSpPr>
          <p:nvPr>
            <p:ph type="body" idx="1"/>
          </p:nvPr>
        </p:nvSpPr>
        <p:spPr bwMode="auto">
          <a:xfrm>
            <a:off x="914400" y="1752607"/>
            <a:ext cx="10363200" cy="4571990"/>
          </a:xfrm>
          <a:prstGeom prst="rect">
            <a:avLst/>
          </a:prstGeom>
          <a:noFill/>
          <a:ln w="9525">
            <a:noFill/>
            <a:miter lim="800000"/>
          </a:ln>
        </p:spPr>
        <p:txBody>
          <a:bodyPr vert="horz" wrap="square" lIns="92075" tIns="46038" rIns="92075" bIns="46038"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Rectangle 5"/>
          <p:cNvSpPr>
            <a:spLocks noGrp="1" noChangeArrowheads="1"/>
          </p:cNvSpPr>
          <p:nvPr>
            <p:ph type="ftr" sz="quarter" idx="3"/>
          </p:nvPr>
        </p:nvSpPr>
        <p:spPr bwMode="auto">
          <a:xfrm>
            <a:off x="9658985" y="6475413"/>
            <a:ext cx="1732915" cy="276860"/>
          </a:xfrm>
          <a:prstGeom prst="rect">
            <a:avLst/>
          </a:prstGeom>
          <a:noFill/>
          <a:ln w="9525">
            <a:noFill/>
            <a:miter lim="800000"/>
          </a:ln>
          <a:effectLst/>
        </p:spPr>
        <p:txBody>
          <a:bodyPr vert="horz" wrap="none" lIns="0" tIns="0" rIns="0" bIns="0" numCol="1" anchor="t" anchorCtr="0" compatLnSpc="1">
            <a:spAutoFit/>
          </a:bodyPr>
          <a:lstStyle>
            <a:lvl1pPr algn="r" eaLnBrk="0" hangingPunct="0">
              <a:defRPr>
                <a:cs typeface="+mn-cs"/>
              </a:defRPr>
            </a:lvl1pPr>
          </a:lstStyle>
          <a:p>
            <a:pPr>
              <a:defRPr/>
            </a:pPr>
            <a:r>
              <a:rPr lang="en-US" dirty="0"/>
              <a:t>Jay Yang al. (ZTE)</a:t>
            </a:r>
          </a:p>
        </p:txBody>
      </p:sp>
      <p:sp>
        <p:nvSpPr>
          <p:cNvPr id="1030" name="Rectangle 6"/>
          <p:cNvSpPr>
            <a:spLocks noGrp="1" noChangeArrowheads="1"/>
          </p:cNvSpPr>
          <p:nvPr>
            <p:ph type="sldNum" sz="quarter" idx="4"/>
          </p:nvPr>
        </p:nvSpPr>
        <p:spPr bwMode="auto">
          <a:xfrm>
            <a:off x="5746051" y="6475413"/>
            <a:ext cx="801502" cy="276999"/>
          </a:xfrm>
          <a:prstGeom prst="rect">
            <a:avLst/>
          </a:prstGeom>
          <a:noFill/>
          <a:ln w="9525">
            <a:noFill/>
            <a:miter lim="800000"/>
          </a:ln>
          <a:effectLst/>
        </p:spPr>
        <p:txBody>
          <a:bodyPr vert="horz" wrap="none" lIns="0" tIns="0" rIns="0" bIns="0" numCol="1" anchor="t" anchorCtr="0" compatLnSpc="1">
            <a:spAutoFit/>
          </a:bodyPr>
          <a:lstStyle>
            <a:lvl1pPr algn="ctr" eaLnBrk="0" hangingPunct="0">
              <a:defRPr>
                <a:cs typeface="Arial" panose="020B0604020202020204" pitchFamily="34" charset="0"/>
              </a:defRPr>
            </a:lvl1pPr>
          </a:lstStyle>
          <a:p>
            <a:pPr>
              <a:defRPr/>
            </a:pPr>
            <a:r>
              <a:rPr lang="en-US" dirty="0"/>
              <a:t>Slide </a:t>
            </a:r>
            <a:fld id="{7614916F-BBEF-4684-B6F5-1E636F42BA02}" type="slidenum">
              <a:rPr lang="en-US"/>
              <a:t>‹#›</a:t>
            </a:fld>
            <a:endParaRPr lang="en-US" dirty="0"/>
          </a:p>
        </p:txBody>
      </p:sp>
      <p:sp>
        <p:nvSpPr>
          <p:cNvPr id="1031" name="Rectangle 7"/>
          <p:cNvSpPr>
            <a:spLocks noChangeArrowheads="1"/>
          </p:cNvSpPr>
          <p:nvPr/>
        </p:nvSpPr>
        <p:spPr bwMode="auto">
          <a:xfrm>
            <a:off x="7939180" y="332601"/>
            <a:ext cx="3321487" cy="276999"/>
          </a:xfrm>
          <a:prstGeom prst="rect">
            <a:avLst/>
          </a:prstGeom>
          <a:noFill/>
          <a:ln w="9525">
            <a:noFill/>
            <a:miter lim="800000"/>
          </a:ln>
          <a:effectLst/>
        </p:spPr>
        <p:txBody>
          <a:bodyPr wrap="none" lIns="0" tIns="0" rIns="0" bIns="0" anchor="b">
            <a:spAutoFit/>
          </a:bodyPr>
          <a:lstStyle/>
          <a:p>
            <a:pPr marL="457200" lvl="4" algn="r" eaLnBrk="0" hangingPunct="0">
              <a:defRPr/>
            </a:pPr>
            <a:r>
              <a:rPr lang="en-US" sz="1800" b="1" dirty="0">
                <a:cs typeface="+mn-cs"/>
              </a:rPr>
              <a:t>Doc</a:t>
            </a:r>
            <a:r>
              <a:rPr lang="en-GB" altLang="en-US" sz="1800" b="1" kern="1200" dirty="0">
                <a:solidFill>
                  <a:schemeClr val="tx1"/>
                </a:solidFill>
                <a:latin typeface="Times New Roman" panose="02020603050405020304" pitchFamily="18" charset="0"/>
                <a:ea typeface="+mn-ea"/>
                <a:cs typeface="Arial" panose="020B0604020202020204" pitchFamily="34" charset="0"/>
              </a:rPr>
              <a:t>.: IEEE 802.11-2</a:t>
            </a:r>
            <a:r>
              <a:rPr lang="en-US" altLang="en-GB" sz="1800" b="1" kern="1200" dirty="0">
                <a:solidFill>
                  <a:schemeClr val="tx1"/>
                </a:solidFill>
                <a:latin typeface="Times New Roman" panose="02020603050405020304" pitchFamily="18" charset="0"/>
                <a:ea typeface="+mn-ea"/>
                <a:cs typeface="Arial" panose="020B0604020202020204" pitchFamily="34" charset="0"/>
              </a:rPr>
              <a:t>5</a:t>
            </a:r>
            <a:r>
              <a:rPr lang="en-GB" altLang="en-US" sz="1800" b="1" kern="1200" dirty="0" smtClean="0">
                <a:solidFill>
                  <a:schemeClr val="tx1"/>
                </a:solidFill>
                <a:latin typeface="Times New Roman" panose="02020603050405020304" pitchFamily="18" charset="0"/>
                <a:ea typeface="+mn-ea"/>
                <a:cs typeface="Arial" panose="020B0604020202020204" pitchFamily="34" charset="0"/>
              </a:rPr>
              <a:t>/</a:t>
            </a:r>
            <a:r>
              <a:rPr lang="en-US" altLang="en-US" sz="1800" b="1" kern="1200" smtClean="0">
                <a:solidFill>
                  <a:schemeClr val="tx1"/>
                </a:solidFill>
                <a:latin typeface="Times New Roman" panose="02020603050405020304" pitchFamily="18" charset="0"/>
                <a:ea typeface="+mn-ea"/>
                <a:cs typeface="Arial" panose="020B0604020202020204" pitchFamily="34" charset="0"/>
              </a:rPr>
              <a:t>1521</a:t>
            </a:r>
            <a:r>
              <a:rPr lang="en-US" altLang="en-US" sz="1800" b="1" kern="1200" smtClean="0">
                <a:solidFill>
                  <a:schemeClr val="tx1"/>
                </a:solidFill>
                <a:latin typeface="Times New Roman" panose="02020603050405020304" pitchFamily="18" charset="0"/>
                <a:ea typeface="+mn-ea"/>
                <a:cs typeface="+mn-cs"/>
              </a:rPr>
              <a:t>r0</a:t>
            </a:r>
            <a:endParaRPr lang="en-US" altLang="en-US" sz="1800" b="1" kern="1200" dirty="0">
              <a:solidFill>
                <a:schemeClr val="tx1"/>
              </a:solidFill>
              <a:latin typeface="Times New Roman" panose="02020603050405020304" pitchFamily="18" charset="0"/>
              <a:ea typeface="+mn-ea"/>
              <a:cs typeface="+mn-cs"/>
            </a:endParaRPr>
          </a:p>
        </p:txBody>
      </p:sp>
      <p:sp>
        <p:nvSpPr>
          <p:cNvPr id="1032" name="Line 8"/>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800" dirty="0">
              <a:cs typeface="+mn-cs"/>
            </a:endParaRPr>
          </a:p>
        </p:txBody>
      </p:sp>
      <p:sp>
        <p:nvSpPr>
          <p:cNvPr id="1033" name="Rectangle 9"/>
          <p:cNvSpPr>
            <a:spLocks noChangeArrowheads="1"/>
          </p:cNvSpPr>
          <p:nvPr/>
        </p:nvSpPr>
        <p:spPr bwMode="auto">
          <a:xfrm>
            <a:off x="914400" y="6475414"/>
            <a:ext cx="1077218" cy="276999"/>
          </a:xfrm>
          <a:prstGeom prst="rect">
            <a:avLst/>
          </a:prstGeom>
          <a:noFill/>
          <a:ln w="9525">
            <a:noFill/>
            <a:miter lim="800000"/>
          </a:ln>
          <a:effectLst/>
        </p:spPr>
        <p:txBody>
          <a:bodyPr wrap="none" lIns="0" tIns="0" rIns="0" bIns="0">
            <a:spAutoFit/>
          </a:bodyPr>
          <a:lstStyle/>
          <a:p>
            <a:pPr eaLnBrk="0" hangingPunct="0">
              <a:defRPr/>
            </a:pPr>
            <a:r>
              <a:rPr lang="en-US" sz="1800" dirty="0">
                <a:cs typeface="+mn-cs"/>
              </a:rPr>
              <a:t>Submission</a:t>
            </a:r>
          </a:p>
        </p:txBody>
      </p:sp>
      <p:sp>
        <p:nvSpPr>
          <p:cNvPr id="1034"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800" dirty="0">
              <a:cs typeface="+mn-cs"/>
            </a:endParaRPr>
          </a:p>
        </p:txBody>
      </p:sp>
      <p:sp>
        <p:nvSpPr>
          <p:cNvPr id="11" name="Rectangle 7"/>
          <p:cNvSpPr>
            <a:spLocks noChangeArrowheads="1"/>
          </p:cNvSpPr>
          <p:nvPr userDrawn="1"/>
        </p:nvSpPr>
        <p:spPr bwMode="auto">
          <a:xfrm>
            <a:off x="304801" y="324381"/>
            <a:ext cx="1397819" cy="276999"/>
          </a:xfrm>
          <a:prstGeom prst="rect">
            <a:avLst/>
          </a:prstGeom>
          <a:noFill/>
          <a:ln w="9525">
            <a:noFill/>
            <a:miter lim="800000"/>
          </a:ln>
          <a:effectLst/>
        </p:spPr>
        <p:txBody>
          <a:bodyPr wrap="none" lIns="0" tIns="0" rIns="0" bIns="0" anchor="b">
            <a:spAutoFit/>
          </a:bodyPr>
          <a:lstStyle/>
          <a:p>
            <a:pPr marL="457200" lvl="4" algn="l" eaLnBrk="0" hangingPunct="0">
              <a:defRPr/>
            </a:pPr>
            <a:r>
              <a:rPr lang="en-US" sz="1800" b="1" smtClean="0">
                <a:cs typeface="+mn-cs"/>
              </a:rPr>
              <a:t>Sep. </a:t>
            </a:r>
            <a:r>
              <a:rPr lang="en-US" sz="1800" b="1" dirty="0">
                <a:cs typeface="+mn-cs"/>
              </a:rPr>
              <a:t>2025</a:t>
            </a:r>
          </a:p>
        </p:txBody>
      </p:sp>
      <p:sp>
        <p:nvSpPr>
          <p:cNvPr id="2" name="Text Box 1"/>
          <p:cNvSpPr txBox="1"/>
          <p:nvPr userDrawn="1"/>
        </p:nvSpPr>
        <p:spPr>
          <a:xfrm>
            <a:off x="11861800" y="2842260"/>
            <a:ext cx="4064000" cy="368300"/>
          </a:xfrm>
          <a:prstGeom prst="rect">
            <a:avLst/>
          </a:prstGeom>
          <a:noFill/>
        </p:spPr>
        <p:txBody>
          <a:bodyPr wrap="square" rtlCol="0">
            <a:spAutoFit/>
          </a:body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anose="02020603050405020304" pitchFamily="18" charset="0"/>
        </a:defRPr>
      </a:lvl2pPr>
      <a:lvl3pPr algn="ctr" rtl="0" eaLnBrk="0" fontAlgn="base" hangingPunct="0">
        <a:spcBef>
          <a:spcPct val="0"/>
        </a:spcBef>
        <a:spcAft>
          <a:spcPct val="0"/>
        </a:spcAft>
        <a:defRPr sz="3200" b="1">
          <a:solidFill>
            <a:schemeClr val="tx2"/>
          </a:solidFill>
          <a:latin typeface="Times New Roman" panose="02020603050405020304" pitchFamily="18" charset="0"/>
        </a:defRPr>
      </a:lvl3pPr>
      <a:lvl4pPr algn="ctr" rtl="0" eaLnBrk="0" fontAlgn="base" hangingPunct="0">
        <a:spcBef>
          <a:spcPct val="0"/>
        </a:spcBef>
        <a:spcAft>
          <a:spcPct val="0"/>
        </a:spcAft>
        <a:defRPr sz="3200" b="1">
          <a:solidFill>
            <a:schemeClr val="tx2"/>
          </a:solidFill>
          <a:latin typeface="Times New Roman" panose="02020603050405020304" pitchFamily="18" charset="0"/>
        </a:defRPr>
      </a:lvl4pPr>
      <a:lvl5pPr algn="ctr" rtl="0" eaLnBrk="0" fontAlgn="base" hangingPunct="0">
        <a:spcBef>
          <a:spcPct val="0"/>
        </a:spcBef>
        <a:spcAft>
          <a:spcPct val="0"/>
        </a:spcAft>
        <a:defRPr sz="3200" b="1">
          <a:solidFill>
            <a:schemeClr val="tx2"/>
          </a:solidFill>
          <a:latin typeface="Times New Roman" panose="02020603050405020304" pitchFamily="18" charset="0"/>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__1.doc"/></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81380" y="1057276"/>
            <a:ext cx="10363200" cy="1470025"/>
          </a:xfrm>
        </p:spPr>
        <p:txBody>
          <a:bodyPr>
            <a:normAutofit/>
          </a:bodyPr>
          <a:lstStyle/>
          <a:p>
            <a:r>
              <a:rPr lang="en-US" dirty="0" err="1" smtClean="0"/>
              <a:t>TGbt</a:t>
            </a:r>
            <a:r>
              <a:rPr lang="en-US" dirty="0" smtClean="0"/>
              <a:t> </a:t>
            </a:r>
            <a:r>
              <a:rPr lang="en-US" altLang="zh-CN" dirty="0" smtClean="0"/>
              <a:t>timeline discussion</a:t>
            </a:r>
            <a:endParaRPr lang="en-US" dirty="0"/>
          </a:p>
        </p:txBody>
      </p:sp>
      <p:graphicFrame>
        <p:nvGraphicFramePr>
          <p:cNvPr id="6" name="Object 3"/>
          <p:cNvGraphicFramePr>
            <a:graphicFrameLocks noChangeAspect="1"/>
          </p:cNvGraphicFramePr>
          <p:nvPr>
            <p:extLst>
              <p:ext uri="{D42A27DB-BD31-4B8C-83A1-F6EECF244321}">
                <p14:modId xmlns:p14="http://schemas.microsoft.com/office/powerpoint/2010/main" val="3845506124"/>
              </p:ext>
            </p:extLst>
          </p:nvPr>
        </p:nvGraphicFramePr>
        <p:xfrm>
          <a:off x="1312863" y="2760663"/>
          <a:ext cx="9906000" cy="2370137"/>
        </p:xfrm>
        <a:graphic>
          <a:graphicData uri="http://schemas.openxmlformats.org/presentationml/2006/ole">
            <mc:AlternateContent xmlns:mc="http://schemas.openxmlformats.org/markup-compatibility/2006">
              <mc:Choice xmlns:v="urn:schemas-microsoft-com:vml" Requires="v">
                <p:oleObj spid="_x0000_s1044" name="Document" r:id="rId4" imgW="11465071" imgH="2742525" progId="Word.Document.8">
                  <p:embed/>
                </p:oleObj>
              </mc:Choice>
              <mc:Fallback>
                <p:oleObj name="Document" r:id="rId4" imgW="11465071" imgH="2742525" progId="Word.Document.8">
                  <p:embed/>
                  <p:pic>
                    <p:nvPicPr>
                      <p:cNvPr id="0" name="Object 3"/>
                      <p:cNvPicPr>
                        <a:picLocks noChangeAspect="1" noChangeArrowheads="1"/>
                      </p:cNvPicPr>
                      <p:nvPr/>
                    </p:nvPicPr>
                    <p:blipFill>
                      <a:blip r:embed="rId5"/>
                      <a:srcRect/>
                      <a:stretch>
                        <a:fillRect/>
                      </a:stretch>
                    </p:blipFill>
                    <p:spPr bwMode="auto">
                      <a:xfrm>
                        <a:off x="1312863" y="2760663"/>
                        <a:ext cx="9906000" cy="2370137"/>
                      </a:xfrm>
                      <a:prstGeom prst="rect">
                        <a:avLst/>
                      </a:prstGeom>
                      <a:noFill/>
                    </p:spPr>
                  </p:pic>
                </p:oleObj>
              </mc:Fallback>
            </mc:AlternateContent>
          </a:graphicData>
        </a:graphic>
      </p:graphicFrame>
      <p:sp>
        <p:nvSpPr>
          <p:cNvPr id="7" name="页脚占位符 4"/>
          <p:cNvSpPr>
            <a:spLocks noGrp="1"/>
          </p:cNvSpPr>
          <p:nvPr>
            <p:ph type="ftr" sz="quarter" idx="11"/>
          </p:nvPr>
        </p:nvSpPr>
        <p:spPr>
          <a:xfrm>
            <a:off x="9602826" y="6481446"/>
            <a:ext cx="1732915" cy="276860"/>
          </a:xfrm>
        </p:spPr>
        <p:txBody>
          <a:bodyPr/>
          <a:lstStyle/>
          <a:p>
            <a:r>
              <a:rPr lang="da-DK" dirty="0"/>
              <a:t>Jay Yang al. (ZTE)</a:t>
            </a:r>
            <a:endParaRPr lang="en-GB" dirty="0"/>
          </a:p>
        </p:txBody>
      </p:sp>
      <p:sp>
        <p:nvSpPr>
          <p:cNvPr id="3" name="Text Box 2"/>
          <p:cNvSpPr txBox="1"/>
          <p:nvPr/>
        </p:nvSpPr>
        <p:spPr>
          <a:xfrm>
            <a:off x="10793095" y="410210"/>
            <a:ext cx="4064000" cy="368300"/>
          </a:xfrm>
          <a:prstGeom prst="rect">
            <a:avLst/>
          </a:prstGeom>
          <a:noFill/>
        </p:spPr>
        <p:txBody>
          <a:bodyPr wrap="square" rtlCol="0">
            <a:spAutoFit/>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86741"/>
            <a:ext cx="10363200" cy="914399"/>
          </a:xfrm>
        </p:spPr>
        <p:txBody>
          <a:bodyPr/>
          <a:lstStyle/>
          <a:p>
            <a:r>
              <a:rPr lang="en-US" dirty="0"/>
              <a:t>Introduction</a:t>
            </a:r>
          </a:p>
        </p:txBody>
      </p:sp>
      <p:sp>
        <p:nvSpPr>
          <p:cNvPr id="3" name="Content Placeholder 2"/>
          <p:cNvSpPr>
            <a:spLocks noGrp="1"/>
          </p:cNvSpPr>
          <p:nvPr>
            <p:ph idx="1"/>
          </p:nvPr>
        </p:nvSpPr>
        <p:spPr>
          <a:xfrm>
            <a:off x="765810" y="1274445"/>
            <a:ext cx="11346815" cy="4845685"/>
          </a:xfrm>
        </p:spPr>
        <p:txBody>
          <a:bodyPr/>
          <a:lstStyle/>
          <a:p>
            <a:pPr lvl="0">
              <a:buFont typeface="Arial" panose="020B0604020202020204" pitchFamily="34" charset="0"/>
              <a:buChar char="•"/>
            </a:pPr>
            <a:endParaRPr lang="en-US" b="1" dirty="0"/>
          </a:p>
          <a:p>
            <a:pPr lvl="0">
              <a:buFont typeface="Arial" panose="020B0604020202020204" pitchFamily="34" charset="0"/>
              <a:buChar char="•"/>
            </a:pPr>
            <a:endParaRPr lang="en-US" b="1" dirty="0"/>
          </a:p>
          <a:p>
            <a:pPr lvl="0">
              <a:buFont typeface="Arial" panose="020B0604020202020204" pitchFamily="34" charset="0"/>
              <a:buChar char="•"/>
            </a:pPr>
            <a:endParaRPr lang="en-US" b="1"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2</a:t>
            </a:fld>
            <a:endParaRPr lang="en-US" dirty="0"/>
          </a:p>
        </p:txBody>
      </p:sp>
      <p:sp>
        <p:nvSpPr>
          <p:cNvPr id="5" name="Footer Placeholder 4"/>
          <p:cNvSpPr>
            <a:spLocks noGrp="1"/>
          </p:cNvSpPr>
          <p:nvPr>
            <p:ph type="ftr" sz="quarter" idx="11"/>
          </p:nvPr>
        </p:nvSpPr>
        <p:spPr>
          <a:xfrm>
            <a:off x="9323426" y="6481446"/>
            <a:ext cx="2012315" cy="276860"/>
          </a:xfrm>
        </p:spPr>
        <p:txBody>
          <a:bodyPr/>
          <a:lstStyle/>
          <a:p>
            <a:pPr>
              <a:defRPr/>
            </a:pPr>
            <a:r>
              <a:rPr lang="en-US" dirty="0"/>
              <a:t>Jay Yang, et al. (ZTE)</a:t>
            </a:r>
          </a:p>
        </p:txBody>
      </p:sp>
      <p:sp>
        <p:nvSpPr>
          <p:cNvPr id="6" name="Text Box 5"/>
          <p:cNvSpPr txBox="1"/>
          <p:nvPr/>
        </p:nvSpPr>
        <p:spPr>
          <a:xfrm>
            <a:off x="803275" y="1565275"/>
            <a:ext cx="8954135" cy="3005455"/>
          </a:xfrm>
          <a:prstGeom prst="rect">
            <a:avLst/>
          </a:prstGeom>
          <a:noFill/>
        </p:spPr>
        <p:txBody>
          <a:bodyPr wrap="square" rtlCol="0">
            <a:noAutofit/>
          </a:bodyPr>
          <a:lstStyle/>
          <a:p>
            <a:endParaRPr lang="en-US" dirty="0"/>
          </a:p>
        </p:txBody>
      </p:sp>
      <p:sp>
        <p:nvSpPr>
          <p:cNvPr id="7" name="Text Box 6"/>
          <p:cNvSpPr txBox="1"/>
          <p:nvPr/>
        </p:nvSpPr>
        <p:spPr>
          <a:xfrm>
            <a:off x="702310" y="1800225"/>
            <a:ext cx="11089474" cy="3738880"/>
          </a:xfrm>
          <a:prstGeom prst="rect">
            <a:avLst/>
          </a:prstGeom>
          <a:noFill/>
        </p:spPr>
        <p:txBody>
          <a:bodyPr wrap="square" rtlCol="0">
            <a:noAutofit/>
          </a:bodyPr>
          <a:lstStyle/>
          <a:p>
            <a:pPr>
              <a:buFont typeface="Arial" panose="020B0604020202020204" pitchFamily="34" charset="0"/>
              <a:buChar char="•"/>
            </a:pPr>
            <a:r>
              <a:rPr lang="en-US" altLang="zh-CN" sz="2400" b="1" dirty="0">
                <a:sym typeface="+mn-ea"/>
              </a:rPr>
              <a:t>In this presentation, we offer some </a:t>
            </a:r>
            <a:r>
              <a:rPr lang="en-US" altLang="zh-CN" sz="2400" b="1" dirty="0" smtClean="0">
                <a:sym typeface="+mn-ea"/>
              </a:rPr>
              <a:t>thoughts on 11bt timeline</a:t>
            </a:r>
            <a:endParaRPr lang="en-US" altLang="zh-CN"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PQC PAR&amp; CSD</a:t>
            </a:r>
            <a:endParaRPr lang="en-US"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3</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
        <p:nvSpPr>
          <p:cNvPr id="45" name="Content Placeholder 44"/>
          <p:cNvSpPr>
            <a:spLocks noGrp="1"/>
          </p:cNvSpPr>
          <p:nvPr>
            <p:ph idx="1"/>
          </p:nvPr>
        </p:nvSpPr>
        <p:spPr>
          <a:xfrm>
            <a:off x="972820" y="1657985"/>
            <a:ext cx="10363200" cy="4768215"/>
          </a:xfrm>
        </p:spPr>
        <p:txBody>
          <a:bodyPr/>
          <a:lstStyle/>
          <a:p>
            <a:r>
              <a:rPr lang="en-US" dirty="0" smtClean="0"/>
              <a:t>The scope of 11bt topics is quite small and concentrated according to the PAR</a:t>
            </a:r>
          </a:p>
          <a:p>
            <a:endParaRPr lang="en-US" dirty="0"/>
          </a:p>
          <a:p>
            <a:endParaRPr lang="en-US" dirty="0" smtClean="0"/>
          </a:p>
          <a:p>
            <a:pPr marL="0" indent="0">
              <a:buNone/>
            </a:pPr>
            <a:endParaRPr lang="en-US" dirty="0"/>
          </a:p>
          <a:p>
            <a:r>
              <a:rPr lang="en-US" dirty="0" smtClean="0"/>
              <a:t>The time of 802.11bt specification development is quite tense according to the following quoted text in the CSD</a:t>
            </a:r>
          </a:p>
          <a:p>
            <a:pPr lvl="1"/>
            <a:r>
              <a:rPr lang="en-US" altLang="zh-CN" sz="1800" dirty="0"/>
              <a:t>Cryptographically-relevant quantum computers (CRQCs) are anticipated in the coming years. Accordingly, certain responsible government authorities have defined procurement roadmaps for adoption of quantum resistant technologies. For example, the US National Security Agency (NSA) has recently advanced its timeline to 2027 [4</a:t>
            </a:r>
            <a:r>
              <a:rPr lang="en-US" altLang="zh-CN" sz="1800" dirty="0" smtClean="0"/>
              <a:t>].</a:t>
            </a:r>
            <a:endParaRPr lang="en-US" sz="1800" dirty="0"/>
          </a:p>
        </p:txBody>
      </p:sp>
      <p:pic>
        <p:nvPicPr>
          <p:cNvPr id="3" name="图片 2"/>
          <p:cNvPicPr>
            <a:picLocks noChangeAspect="1"/>
          </p:cNvPicPr>
          <p:nvPr/>
        </p:nvPicPr>
        <p:blipFill>
          <a:blip r:embed="rId3"/>
          <a:stretch>
            <a:fillRect/>
          </a:stretch>
        </p:blipFill>
        <p:spPr>
          <a:xfrm>
            <a:off x="2250412" y="2231878"/>
            <a:ext cx="7808015" cy="164193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Motivation</a:t>
            </a:r>
            <a:endParaRPr lang="zh-CN" altLang="en-US" dirty="0"/>
          </a:p>
        </p:txBody>
      </p:sp>
      <p:sp>
        <p:nvSpPr>
          <p:cNvPr id="3" name="内容占位符 2"/>
          <p:cNvSpPr>
            <a:spLocks noGrp="1"/>
          </p:cNvSpPr>
          <p:nvPr>
            <p:ph idx="1"/>
          </p:nvPr>
        </p:nvSpPr>
        <p:spPr/>
        <p:txBody>
          <a:bodyPr/>
          <a:lstStyle/>
          <a:p>
            <a:r>
              <a:rPr lang="en-US" altLang="zh-CN" dirty="0" smtClean="0"/>
              <a:t>In order to meet Wi-Fi industry urgent requirement, we propose a 23-month 11bt timeline as bellow:</a:t>
            </a:r>
          </a:p>
          <a:p>
            <a:endParaRPr lang="en-US" altLang="zh-CN" dirty="0" smtClean="0"/>
          </a:p>
          <a:p>
            <a:pPr lvl="1" algn="just">
              <a:spcBef>
                <a:spcPts val="0"/>
              </a:spcBef>
              <a:defRPr/>
            </a:pPr>
            <a:r>
              <a:rPr lang="en-US" altLang="zh-CN" sz="1800" dirty="0">
                <a:ea typeface="MS Gothic"/>
              </a:rPr>
              <a:t>PAR approved			</a:t>
            </a:r>
            <a:r>
              <a:rPr lang="en-US" altLang="zh-CN" sz="1800" dirty="0" smtClean="0">
                <a:highlight>
                  <a:srgbClr val="00FF00"/>
                </a:highlight>
                <a:ea typeface="MS Gothic"/>
              </a:rPr>
              <a:t>Aug 2025</a:t>
            </a:r>
            <a:endParaRPr lang="en-US" altLang="zh-CN" sz="1800" dirty="0">
              <a:highlight>
                <a:srgbClr val="00FF00"/>
              </a:highlight>
              <a:ea typeface="MS Gothic"/>
            </a:endParaRPr>
          </a:p>
          <a:p>
            <a:pPr lvl="1" algn="just">
              <a:spcBef>
                <a:spcPts val="0"/>
              </a:spcBef>
              <a:defRPr/>
            </a:pPr>
            <a:r>
              <a:rPr lang="en-US" altLang="zh-CN" sz="1800" dirty="0" smtClean="0">
                <a:ea typeface="MS Gothic"/>
              </a:rPr>
              <a:t>First TG meeting			Sep. 2025</a:t>
            </a:r>
          </a:p>
          <a:p>
            <a:pPr lvl="1" algn="just">
              <a:spcBef>
                <a:spcPts val="0"/>
              </a:spcBef>
              <a:defRPr/>
            </a:pPr>
            <a:r>
              <a:rPr lang="en-US" altLang="zh-CN" sz="1800" dirty="0" smtClean="0">
                <a:ea typeface="MS Gothic"/>
              </a:rPr>
              <a:t>Initial WG Letter Ballot (D1.0)		Mar. 2026</a:t>
            </a:r>
          </a:p>
          <a:p>
            <a:pPr lvl="1" algn="just">
              <a:spcBef>
                <a:spcPts val="0"/>
              </a:spcBef>
              <a:defRPr/>
            </a:pPr>
            <a:r>
              <a:rPr lang="en-US" altLang="zh-CN" sz="1800" dirty="0" smtClean="0">
                <a:ea typeface="MS Gothic"/>
              </a:rPr>
              <a:t>Recirculation LB (D2.0)		Jul. 2026</a:t>
            </a:r>
          </a:p>
          <a:p>
            <a:pPr lvl="1" algn="just">
              <a:spcBef>
                <a:spcPts val="0"/>
              </a:spcBef>
              <a:defRPr/>
            </a:pPr>
            <a:r>
              <a:rPr lang="en-US" altLang="zh-CN" sz="1800" dirty="0" smtClean="0">
                <a:ea typeface="MS Gothic"/>
              </a:rPr>
              <a:t>Initial </a:t>
            </a:r>
            <a:r>
              <a:rPr lang="en-US" altLang="zh-CN" sz="1800" dirty="0">
                <a:ea typeface="MS Gothic"/>
              </a:rPr>
              <a:t>SA Ballot (</a:t>
            </a:r>
            <a:r>
              <a:rPr lang="en-US" altLang="zh-CN" sz="1800" dirty="0" smtClean="0">
                <a:ea typeface="MS Gothic"/>
              </a:rPr>
              <a:t>D3.0</a:t>
            </a:r>
            <a:r>
              <a:rPr lang="en-US" altLang="zh-CN" sz="1800" dirty="0">
                <a:ea typeface="MS Gothic"/>
              </a:rPr>
              <a:t>)		</a:t>
            </a:r>
            <a:r>
              <a:rPr lang="en-US" altLang="zh-CN" sz="1800" dirty="0" smtClean="0">
                <a:ea typeface="MS Gothic"/>
              </a:rPr>
              <a:t>Nov</a:t>
            </a:r>
            <a:r>
              <a:rPr lang="en-US" altLang="zh-CN" sz="1800" dirty="0">
                <a:ea typeface="MS Gothic"/>
              </a:rPr>
              <a:t>. </a:t>
            </a:r>
            <a:r>
              <a:rPr lang="en-US" altLang="zh-CN" sz="1800" dirty="0" smtClean="0">
                <a:ea typeface="MS Gothic"/>
              </a:rPr>
              <a:t>2026</a:t>
            </a:r>
          </a:p>
          <a:p>
            <a:pPr lvl="1" algn="just">
              <a:spcBef>
                <a:spcPts val="0"/>
              </a:spcBef>
              <a:defRPr/>
            </a:pPr>
            <a:r>
              <a:rPr lang="en-US" altLang="zh-CN" sz="1800" dirty="0" smtClean="0">
                <a:ea typeface="MS Gothic"/>
              </a:rPr>
              <a:t>Recirculation SA Ballot (D4.0)		Mar. 2027</a:t>
            </a:r>
            <a:r>
              <a:rPr lang="en-US" altLang="zh-CN" sz="1800" dirty="0">
                <a:ea typeface="MS Gothic"/>
              </a:rPr>
              <a:t>	</a:t>
            </a:r>
          </a:p>
          <a:p>
            <a:pPr lvl="1" algn="just">
              <a:spcBef>
                <a:spcPts val="0"/>
              </a:spcBef>
              <a:defRPr/>
            </a:pPr>
            <a:r>
              <a:rPr lang="en-US" altLang="zh-CN" sz="1800" dirty="0" smtClean="0">
                <a:ea typeface="MS Gothic"/>
              </a:rPr>
              <a:t>Final </a:t>
            </a:r>
            <a:r>
              <a:rPr lang="en-US" altLang="zh-CN" sz="1800" dirty="0">
                <a:ea typeface="MS Gothic"/>
              </a:rPr>
              <a:t>802.11 WG approval		</a:t>
            </a:r>
            <a:r>
              <a:rPr lang="en-US" altLang="zh-CN" sz="1800" dirty="0" smtClean="0">
                <a:ea typeface="MS Gothic"/>
              </a:rPr>
              <a:t>Jul. 2027</a:t>
            </a:r>
            <a:r>
              <a:rPr lang="en-US" altLang="zh-CN" sz="1800" dirty="0">
                <a:ea typeface="MS Gothic"/>
              </a:rPr>
              <a:t>		</a:t>
            </a:r>
          </a:p>
          <a:p>
            <a:pPr lvl="1" algn="just">
              <a:spcBef>
                <a:spcPts val="0"/>
              </a:spcBef>
              <a:defRPr/>
            </a:pPr>
            <a:r>
              <a:rPr lang="en-US" altLang="zh-CN" sz="1800" dirty="0">
                <a:ea typeface="MS Gothic"/>
              </a:rPr>
              <a:t>802 EC approval			</a:t>
            </a:r>
            <a:r>
              <a:rPr lang="en-US" altLang="zh-CN" sz="1800" dirty="0" smtClean="0">
                <a:ea typeface="MS Gothic"/>
              </a:rPr>
              <a:t>Jul. 2027</a:t>
            </a:r>
            <a:endParaRPr lang="en-US" altLang="zh-CN" sz="1800" dirty="0">
              <a:ea typeface="MS Gothic"/>
            </a:endParaRPr>
          </a:p>
          <a:p>
            <a:pPr lvl="1" algn="just">
              <a:spcBef>
                <a:spcPts val="0"/>
              </a:spcBef>
              <a:defRPr/>
            </a:pPr>
            <a:r>
              <a:rPr lang="en-US" altLang="zh-CN" sz="1800" dirty="0" err="1">
                <a:ea typeface="MS Gothic"/>
              </a:rPr>
              <a:t>RevCom</a:t>
            </a:r>
            <a:r>
              <a:rPr lang="en-US" altLang="zh-CN" sz="1800" dirty="0">
                <a:ea typeface="MS Gothic"/>
              </a:rPr>
              <a:t> and SASB approval		</a:t>
            </a:r>
            <a:r>
              <a:rPr lang="en-US" altLang="zh-CN" sz="1800" dirty="0" smtClean="0">
                <a:ea typeface="MS Gothic"/>
              </a:rPr>
              <a:t>Jul. 2027</a:t>
            </a:r>
            <a:endParaRPr lang="en-US" altLang="zh-CN" sz="1600" dirty="0"/>
          </a:p>
          <a:p>
            <a:endParaRPr lang="zh-CN" altLang="en-US" dirty="0"/>
          </a:p>
        </p:txBody>
      </p:sp>
      <p:sp>
        <p:nvSpPr>
          <p:cNvPr id="4" name="灯片编号占位符 3"/>
          <p:cNvSpPr>
            <a:spLocks noGrp="1"/>
          </p:cNvSpPr>
          <p:nvPr>
            <p:ph type="sldNum" sz="quarter" idx="12"/>
          </p:nvPr>
        </p:nvSpPr>
        <p:spPr/>
        <p:txBody>
          <a:bodyPr/>
          <a:lstStyle/>
          <a:p>
            <a:pPr>
              <a:defRPr/>
            </a:pPr>
            <a:r>
              <a:rPr lang="en-US" smtClean="0"/>
              <a:t>Slide </a:t>
            </a:r>
            <a:fld id="{C1789BC7-C074-42CC-ADF8-5107DF6BD1C1}" type="slidenum">
              <a:rPr lang="en-US" smtClean="0"/>
              <a:t>4</a:t>
            </a:fld>
            <a:endParaRPr lang="en-US" dirty="0"/>
          </a:p>
        </p:txBody>
      </p:sp>
      <p:sp>
        <p:nvSpPr>
          <p:cNvPr id="5" name="页脚占位符 4"/>
          <p:cNvSpPr>
            <a:spLocks noGrp="1"/>
          </p:cNvSpPr>
          <p:nvPr>
            <p:ph type="ftr" sz="quarter" idx="11"/>
          </p:nvPr>
        </p:nvSpPr>
        <p:spPr/>
        <p:txBody>
          <a:bodyPr/>
          <a:lstStyle/>
          <a:p>
            <a:pPr>
              <a:defRPr/>
            </a:pPr>
            <a:r>
              <a:rPr lang="en-US" smtClean="0"/>
              <a:t>Jay Yang, et al. (ZTE)</a:t>
            </a:r>
            <a:endParaRPr lang="en-US" dirty="0"/>
          </a:p>
        </p:txBody>
      </p:sp>
    </p:spTree>
    <p:extLst>
      <p:ext uri="{BB962C8B-B14F-4D97-AF65-F5344CB8AC3E}">
        <p14:creationId xmlns:p14="http://schemas.microsoft.com/office/powerpoint/2010/main" val="1976416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a:t>
            </a:r>
          </a:p>
        </p:txBody>
      </p:sp>
      <p:sp>
        <p:nvSpPr>
          <p:cNvPr id="3" name="Content Placeholder 2"/>
          <p:cNvSpPr>
            <a:spLocks noGrp="1"/>
          </p:cNvSpPr>
          <p:nvPr>
            <p:ph idx="1"/>
          </p:nvPr>
        </p:nvSpPr>
        <p:spPr/>
        <p:txBody>
          <a:bodyPr/>
          <a:lstStyle/>
          <a:p>
            <a:r>
              <a:rPr lang="en-US" dirty="0"/>
              <a:t>[1]. 25/1376r3	draft updates to PQC </a:t>
            </a:r>
            <a:r>
              <a:rPr lang="en-US" dirty="0" smtClean="0"/>
              <a:t>PAR</a:t>
            </a:r>
          </a:p>
          <a:p>
            <a:r>
              <a:rPr lang="en-US" dirty="0" smtClean="0"/>
              <a:t>[</a:t>
            </a:r>
            <a:r>
              <a:rPr lang="en-US" dirty="0"/>
              <a:t>2]. 25/1377r4	draft updates to PQC </a:t>
            </a:r>
            <a:r>
              <a:rPr lang="en-US" dirty="0" smtClean="0"/>
              <a:t>CSD</a:t>
            </a:r>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5</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26704"/>
            <a:ext cx="10515600" cy="1404592"/>
          </a:xfrm>
        </p:spPr>
        <p:txBody>
          <a:bodyPr>
            <a:noAutofit/>
          </a:bodyPr>
          <a:lstStyle/>
          <a:p>
            <a:pPr marL="0" indent="0" algn="ctr">
              <a:buNone/>
            </a:pPr>
            <a:r>
              <a:rPr lang="en-US" altLang="zh-CN" sz="4400" dirty="0"/>
              <a:t>THANK YOU </a:t>
            </a:r>
            <a:r>
              <a:rPr lang="en-US" altLang="zh-CN" sz="4400" dirty="0">
                <a:sym typeface="Wingdings" panose="05000000000000000000" pitchFamily="2" charset="2"/>
              </a:rPr>
              <a:t></a:t>
            </a:r>
            <a:endParaRPr lang="zh-CN" altLang="en-US" sz="4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motion</a:t>
            </a:r>
            <a:endParaRPr lang="en-US" dirty="0"/>
          </a:p>
        </p:txBody>
      </p:sp>
      <p:sp>
        <p:nvSpPr>
          <p:cNvPr id="3" name="Content Placeholder 2"/>
          <p:cNvSpPr>
            <a:spLocks noGrp="1"/>
          </p:cNvSpPr>
          <p:nvPr>
            <p:ph idx="1"/>
          </p:nvPr>
        </p:nvSpPr>
        <p:spPr>
          <a:xfrm>
            <a:off x="914400" y="1600200"/>
            <a:ext cx="10363200" cy="4724400"/>
          </a:xfrm>
        </p:spPr>
        <p:txBody>
          <a:bodyPr/>
          <a:lstStyle/>
          <a:p>
            <a:pPr marL="457200" lvl="1" indent="0" algn="just">
              <a:spcBef>
                <a:spcPts val="0"/>
              </a:spcBef>
              <a:buNone/>
              <a:defRPr/>
            </a:pPr>
            <a:r>
              <a:rPr lang="en-US" altLang="zh-CN" sz="1800" dirty="0" smtClean="0">
                <a:ea typeface="MS Gothic"/>
              </a:rPr>
              <a:t>Do you agree the following timeline for </a:t>
            </a:r>
            <a:r>
              <a:rPr lang="en-US" altLang="zh-CN" sz="1800" dirty="0" err="1" smtClean="0">
                <a:ea typeface="MS Gothic"/>
              </a:rPr>
              <a:t>TGbt</a:t>
            </a:r>
            <a:endParaRPr lang="en-US" altLang="zh-CN" sz="1800" dirty="0" smtClean="0">
              <a:ea typeface="MS Gothic"/>
            </a:endParaRPr>
          </a:p>
          <a:p>
            <a:pPr lvl="1" algn="just">
              <a:spcBef>
                <a:spcPts val="0"/>
              </a:spcBef>
              <a:defRPr/>
            </a:pPr>
            <a:endParaRPr lang="en-US" altLang="zh-CN" sz="1800" dirty="0">
              <a:ea typeface="MS Gothic"/>
            </a:endParaRPr>
          </a:p>
          <a:p>
            <a:pPr lvl="1" algn="just">
              <a:spcBef>
                <a:spcPts val="0"/>
              </a:spcBef>
              <a:defRPr/>
            </a:pPr>
            <a:r>
              <a:rPr lang="en-US" altLang="zh-CN" sz="1800" dirty="0">
                <a:ea typeface="MS Gothic"/>
              </a:rPr>
              <a:t>PAR approved			</a:t>
            </a:r>
            <a:r>
              <a:rPr lang="en-US" altLang="zh-CN" sz="1800" dirty="0">
                <a:highlight>
                  <a:srgbClr val="00FF00"/>
                </a:highlight>
                <a:ea typeface="MS Gothic"/>
              </a:rPr>
              <a:t>Aug 2025</a:t>
            </a:r>
          </a:p>
          <a:p>
            <a:pPr lvl="1" algn="just">
              <a:spcBef>
                <a:spcPts val="0"/>
              </a:spcBef>
              <a:defRPr/>
            </a:pPr>
            <a:r>
              <a:rPr lang="en-US" altLang="zh-CN" sz="1800" dirty="0">
                <a:ea typeface="MS Gothic"/>
              </a:rPr>
              <a:t>First TG meeting			Sep. 2025</a:t>
            </a:r>
          </a:p>
          <a:p>
            <a:pPr lvl="1" algn="just">
              <a:spcBef>
                <a:spcPts val="0"/>
              </a:spcBef>
              <a:defRPr/>
            </a:pPr>
            <a:r>
              <a:rPr lang="en-US" altLang="zh-CN" sz="1800" dirty="0">
                <a:ea typeface="MS Gothic"/>
              </a:rPr>
              <a:t>Initial WG Letter Ballot (D1.0)		Mar. 2026</a:t>
            </a:r>
          </a:p>
          <a:p>
            <a:pPr lvl="1" algn="just">
              <a:spcBef>
                <a:spcPts val="0"/>
              </a:spcBef>
              <a:defRPr/>
            </a:pPr>
            <a:r>
              <a:rPr lang="en-US" altLang="zh-CN" sz="1800" dirty="0">
                <a:ea typeface="MS Gothic"/>
              </a:rPr>
              <a:t>Recirculation LB (D2.0)		Jul. 2026</a:t>
            </a:r>
          </a:p>
          <a:p>
            <a:pPr lvl="1" algn="just">
              <a:spcBef>
                <a:spcPts val="0"/>
              </a:spcBef>
              <a:defRPr/>
            </a:pPr>
            <a:r>
              <a:rPr lang="en-US" altLang="zh-CN" sz="1800" dirty="0">
                <a:ea typeface="MS Gothic"/>
              </a:rPr>
              <a:t>Initial SA Ballot (D3.0)		Nov. 2026</a:t>
            </a:r>
          </a:p>
          <a:p>
            <a:pPr lvl="1" algn="just">
              <a:spcBef>
                <a:spcPts val="0"/>
              </a:spcBef>
              <a:defRPr/>
            </a:pPr>
            <a:r>
              <a:rPr lang="en-US" altLang="zh-CN" sz="1800" dirty="0">
                <a:ea typeface="MS Gothic"/>
              </a:rPr>
              <a:t>Recirculation SA Ballot (D4.0)		Mar. 2027	</a:t>
            </a:r>
          </a:p>
          <a:p>
            <a:pPr lvl="1" algn="just">
              <a:spcBef>
                <a:spcPts val="0"/>
              </a:spcBef>
              <a:defRPr/>
            </a:pPr>
            <a:r>
              <a:rPr lang="en-US" altLang="zh-CN" sz="1800" dirty="0">
                <a:ea typeface="MS Gothic"/>
              </a:rPr>
              <a:t>Final 802.11 WG approval		Jul. 2027		</a:t>
            </a:r>
          </a:p>
          <a:p>
            <a:pPr lvl="1" algn="just">
              <a:spcBef>
                <a:spcPts val="0"/>
              </a:spcBef>
              <a:defRPr/>
            </a:pPr>
            <a:r>
              <a:rPr lang="en-US" altLang="zh-CN" sz="1800" dirty="0">
                <a:ea typeface="MS Gothic"/>
              </a:rPr>
              <a:t>802 EC approval			Jul. 2027</a:t>
            </a:r>
          </a:p>
          <a:p>
            <a:pPr lvl="1" algn="just">
              <a:spcBef>
                <a:spcPts val="0"/>
              </a:spcBef>
              <a:defRPr/>
            </a:pPr>
            <a:r>
              <a:rPr lang="en-US" altLang="zh-CN" sz="1800" dirty="0" err="1">
                <a:ea typeface="MS Gothic"/>
              </a:rPr>
              <a:t>RevCom</a:t>
            </a:r>
            <a:r>
              <a:rPr lang="en-US" altLang="zh-CN" sz="1800" dirty="0">
                <a:ea typeface="MS Gothic"/>
              </a:rPr>
              <a:t> and SASB approval		Jul. 2027</a:t>
            </a:r>
            <a:endParaRPr lang="en-US" altLang="zh-CN" sz="1600" dirty="0"/>
          </a:p>
          <a:p>
            <a:endParaRPr lang="en-US" sz="2000"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7</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Tree>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TotalTime>
  <Words>212</Words>
  <Application>Microsoft Office PowerPoint</Application>
  <PresentationFormat>宽屏</PresentationFormat>
  <Paragraphs>53</Paragraphs>
  <Slides>7</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7</vt:i4>
      </vt:variant>
    </vt:vector>
  </HeadingPairs>
  <TitlesOfParts>
    <vt:vector size="15" baseType="lpstr">
      <vt:lpstr>MS Gothic</vt:lpstr>
      <vt:lpstr>等线</vt:lpstr>
      <vt:lpstr>Arial</vt:lpstr>
      <vt:lpstr>Calibri</vt:lpstr>
      <vt:lpstr>Times New Roman</vt:lpstr>
      <vt:lpstr>Wingdings</vt:lpstr>
      <vt:lpstr>802-11-Submission</vt:lpstr>
      <vt:lpstr>Document</vt:lpstr>
      <vt:lpstr>TGbt timeline discussion</vt:lpstr>
      <vt:lpstr>Introduction</vt:lpstr>
      <vt:lpstr>Recap: PQC PAR&amp; CSD</vt:lpstr>
      <vt:lpstr>Motivation</vt:lpstr>
      <vt:lpstr>Reference</vt:lpstr>
      <vt:lpstr>PowerPoint 演示文稿</vt:lpstr>
      <vt:lpstr>Timeline motion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rule-based Random MAC-Identification proposal</dc:title>
  <dc:creator>Yang, Zhijie (NSB - CN/Shanghai)</dc:creator>
  <cp:lastModifiedBy>10343608</cp:lastModifiedBy>
  <cp:revision>390</cp:revision>
  <dcterms:created xsi:type="dcterms:W3CDTF">2020-11-25T01:30:00Z</dcterms:created>
  <dcterms:modified xsi:type="dcterms:W3CDTF">2025-09-05T03:10:40Z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0x01010067BC94C346AF0B4FB46C347AD4C1744E</vt:lpwstr>
  </property>
  <property fmtid="{D5CDD505-2E9C-101B-9397-08002B2CF9AE}" pid="3" name="_dlc_DocIdItemGuid">
    <vt:lpwstr>10be83f3-be18-47b6-8306-cd5de8e8c2d6</vt:lpwstr>
  </property>
  <property fmtid="{D5CDD505-2E9C-101B-9397-08002B2CF9AE}" pid="4" name="ICV">
    <vt:lpwstr>597EFCED96674964B955389E58D64D3A_13</vt:lpwstr>
  </property>
  <property fmtid="{D5CDD505-2E9C-101B-9397-08002B2CF9AE}" pid="5" name="KSOProductBuildVer">
    <vt:lpwstr>1033-12.2.0.13201</vt:lpwstr>
  </property>
</Properties>
</file>