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70" r:id="rId2"/>
    <p:sldId id="5988" r:id="rId3"/>
    <p:sldId id="5992" r:id="rId4"/>
    <p:sldId id="5993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9900"/>
    <a:srgbClr val="9FFFDF"/>
    <a:srgbClr val="D6D6F5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9" autoAdjust="0"/>
    <p:restoredTop sz="92105" autoAdjust="0"/>
  </p:normalViewPr>
  <p:slideViewPr>
    <p:cSldViewPr>
      <p:cViewPr varScale="1">
        <p:scale>
          <a:sx n="113" d="100"/>
          <a:sy n="113" d="100"/>
        </p:scale>
        <p:origin x="156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282FEBE-F045-4E6F-BAFE-CCAD18F7EB8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3BE2D10-872A-479D-BDC2-D41B2602AFF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802.11-25/1518r1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" name="Rectangle 9">
            <a:extLst>
              <a:ext uri="{FF2B5EF4-FFF2-40B4-BE49-F238E27FC236}">
                <a16:creationId xmlns:a16="http://schemas.microsoft.com/office/drawing/2014/main" id="{C97D6771-E443-5151-6809-D5D820B93BF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97706" y="338544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Sept 2025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77083"/>
            <a:ext cx="8915400" cy="819506"/>
          </a:xfrm>
        </p:spPr>
        <p:txBody>
          <a:bodyPr/>
          <a:lstStyle/>
          <a:p>
            <a:pPr lvl="0" defTabSz="914400">
              <a:defRPr/>
            </a:pPr>
            <a:r>
              <a:rPr lang="en-US" dirty="0"/>
              <a:t>Non-AMP portion of AMP PHY preamble follow-up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995425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2025-09-15</a:t>
            </a:r>
            <a:endParaRPr lang="en-US" sz="2000" b="0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712213"/>
              </p:ext>
            </p:extLst>
          </p:nvPr>
        </p:nvGraphicFramePr>
        <p:xfrm>
          <a:off x="1066800" y="3213839"/>
          <a:ext cx="7391400" cy="18585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Mediatek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You-Wei.Chen@mediatek.com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Alice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Qualcomm Technologies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alicel@qti.qualcomm.com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9528288"/>
                  </a:ext>
                </a:extLst>
              </a:tr>
            </a:tbl>
          </a:graphicData>
        </a:graphic>
      </p:graphicFrame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CCBD4D1-F213-4D7D-8598-D55538C567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99317" y="6475413"/>
            <a:ext cx="18446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E6C25-DF51-236A-B510-A7B652FF0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Recap: passed motion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01FF3-C2F4-1459-04E1-0B6C7ECF8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>
              <a:lnSpc>
                <a:spcPct val="107000"/>
              </a:lnSpc>
            </a:pPr>
            <a:r>
              <a:rPr lang="en-US" sz="1600" dirty="0"/>
              <a:t>[Motion #28, [1]]</a:t>
            </a:r>
          </a:p>
          <a:p>
            <a:pPr lvl="1">
              <a:lnSpc>
                <a:spcPct val="107000"/>
              </a:lnSpc>
              <a:tabLst>
                <a:tab pos="457200" algn="l"/>
              </a:tabLst>
            </a:pPr>
            <a:r>
              <a:rPr lang="en-US" sz="1400" dirty="0"/>
              <a:t>The preamble of an AMP DL PPDU includes L-STF, L-LTF, L-SIG, RL-SIG, and U-SIGs for AMP enabled non-AP STA and active TX non-AP AMP STA in 2.4 GHz.</a:t>
            </a:r>
          </a:p>
          <a:p>
            <a:pPr marR="0">
              <a:lnSpc>
                <a:spcPct val="107000"/>
              </a:lnSpc>
            </a:pPr>
            <a:r>
              <a:rPr lang="en-US" sz="1600" dirty="0"/>
              <a:t> [Motion #86, [1]]</a:t>
            </a:r>
          </a:p>
          <a:p>
            <a:pPr lvl="1">
              <a:lnSpc>
                <a:spcPct val="107000"/>
              </a:lnSpc>
              <a:tabLst>
                <a:tab pos="457200" algn="l"/>
              </a:tabLst>
            </a:pPr>
            <a:r>
              <a:rPr lang="en-US" sz="1400" dirty="0"/>
              <a:t>The RATE field in L-SIG of an AMP DL PPDU in 2.4 GHz shall be set to the value representing 6 Mb/s in the 20 MHz channel spacing.</a:t>
            </a:r>
          </a:p>
          <a:p>
            <a:pPr lvl="1">
              <a:lnSpc>
                <a:spcPct val="107000"/>
              </a:lnSpc>
              <a:tabLst>
                <a:tab pos="457200" algn="l"/>
              </a:tabLst>
            </a:pPr>
            <a:r>
              <a:rPr lang="en-US" sz="1400" dirty="0"/>
              <a:t>The LENGTH field in L-SIG of an AMP DL PPDU in 2.4 GHz is set to a value satisfying the condition that the remainder is zero when LENGTH is divided by 3.</a:t>
            </a:r>
          </a:p>
          <a:p>
            <a:pPr marR="0">
              <a:lnSpc>
                <a:spcPct val="107000"/>
              </a:lnSpc>
            </a:pPr>
            <a:r>
              <a:rPr lang="en-US" sz="1600" dirty="0"/>
              <a:t>[Motion #87, [1]]</a:t>
            </a:r>
          </a:p>
          <a:p>
            <a:pPr lvl="1">
              <a:lnSpc>
                <a:spcPct val="107000"/>
              </a:lnSpc>
              <a:tabLst>
                <a:tab pos="457200" algn="l"/>
              </a:tabLst>
            </a:pPr>
            <a:r>
              <a:rPr lang="en-US" sz="1400" dirty="0"/>
              <a:t>An DL AMP PPDU in 2.4 GHz is identified in its U-SIG with the following setting:</a:t>
            </a:r>
          </a:p>
          <a:p>
            <a:pPr lvl="1">
              <a:lnSpc>
                <a:spcPct val="107000"/>
              </a:lnSpc>
            </a:pPr>
            <a:r>
              <a:rPr lang="en-US" sz="1400" u="sng" dirty="0"/>
              <a:t>PHY version value sets to 0</a:t>
            </a:r>
          </a:p>
          <a:p>
            <a:pPr lvl="1">
              <a:lnSpc>
                <a:spcPct val="107000"/>
              </a:lnSpc>
            </a:pPr>
            <a:r>
              <a:rPr lang="en-US" sz="1400" dirty="0"/>
              <a:t>One or multiple Validate bit subfields sets to 0 or subfield(s) set to a validate state.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86A5A1-B208-C933-4883-F2011EDC7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FBB86-D93E-0D7A-A16E-27D572FFF1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95531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38AC93F8-C94A-8CCF-EBE6-EDDA67E9AFC6}"/>
              </a:ext>
            </a:extLst>
          </p:cNvPr>
          <p:cNvSpPr txBox="1">
            <a:spLocks/>
          </p:cNvSpPr>
          <p:nvPr/>
        </p:nvSpPr>
        <p:spPr bwMode="auto">
          <a:xfrm>
            <a:off x="771526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kern="0" dirty="0"/>
              <a:t>We propose that a</a:t>
            </a:r>
            <a:r>
              <a:rPr lang="en-US" sz="1600" dirty="0"/>
              <a:t> DL AMP PPDU in 2.4 GHz is identified in its U-SIG with the following setting:</a:t>
            </a:r>
          </a:p>
          <a:p>
            <a:pPr lvl="1">
              <a:lnSpc>
                <a:spcPct val="107000"/>
              </a:lnSpc>
            </a:pPr>
            <a:r>
              <a:rPr lang="en-US" sz="1600" dirty="0"/>
              <a:t>PHY version value sets to 0</a:t>
            </a:r>
          </a:p>
          <a:p>
            <a:pPr lvl="1">
              <a:lnSpc>
                <a:spcPct val="107000"/>
              </a:lnSpc>
            </a:pPr>
            <a:r>
              <a:rPr lang="en-US" sz="1600" u="sng" dirty="0"/>
              <a:t>PPDU Type And Compression Mode value sets to 3.</a:t>
            </a:r>
            <a:r>
              <a:rPr lang="en-US" sz="1600" kern="0" dirty="0"/>
              <a:t> 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C793BF-2F22-7F34-95E6-934C088E1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AMP PPDU indication for third-party STAs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E29EBF-85D3-1988-EFF0-963F5CC7E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C9BD20-21FF-A06F-2D22-1C340687AE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graphicFrame>
        <p:nvGraphicFramePr>
          <p:cNvPr id="11" name="Content Placeholder 12">
            <a:extLst>
              <a:ext uri="{FF2B5EF4-FFF2-40B4-BE49-F238E27FC236}">
                <a16:creationId xmlns:a16="http://schemas.microsoft.com/office/drawing/2014/main" id="{F27E8D9F-8A82-A8DC-E57F-06BA9C23BC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3996062"/>
              </p:ext>
            </p:extLst>
          </p:nvPr>
        </p:nvGraphicFramePr>
        <p:xfrm>
          <a:off x="123941" y="3581400"/>
          <a:ext cx="8896118" cy="78105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78684">
                  <a:extLst>
                    <a:ext uri="{9D8B030D-6E8A-4147-A177-3AD203B41FA5}">
                      <a16:colId xmlns:a16="http://schemas.microsoft.com/office/drawing/2014/main" val="855669673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1335814082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2608465225"/>
                    </a:ext>
                  </a:extLst>
                </a:gridCol>
                <a:gridCol w="428347">
                  <a:extLst>
                    <a:ext uri="{9D8B030D-6E8A-4147-A177-3AD203B41FA5}">
                      <a16:colId xmlns:a16="http://schemas.microsoft.com/office/drawing/2014/main" val="2925459864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3192227541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2074644055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2190154970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349875144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1186747018"/>
                    </a:ext>
                  </a:extLst>
                </a:gridCol>
                <a:gridCol w="428347">
                  <a:extLst>
                    <a:ext uri="{9D8B030D-6E8A-4147-A177-3AD203B41FA5}">
                      <a16:colId xmlns:a16="http://schemas.microsoft.com/office/drawing/2014/main" val="1758137903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2856570238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2908115469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239782892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1996754861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304630989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2092720705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1757821909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3248302460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4091503298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846319646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636514744"/>
                    </a:ext>
                  </a:extLst>
                </a:gridCol>
                <a:gridCol w="311963">
                  <a:extLst>
                    <a:ext uri="{9D8B030D-6E8A-4147-A177-3AD203B41FA5}">
                      <a16:colId xmlns:a16="http://schemas.microsoft.com/office/drawing/2014/main" val="3417450344"/>
                    </a:ext>
                  </a:extLst>
                </a:gridCol>
                <a:gridCol w="311963">
                  <a:extLst>
                    <a:ext uri="{9D8B030D-6E8A-4147-A177-3AD203B41FA5}">
                      <a16:colId xmlns:a16="http://schemas.microsoft.com/office/drawing/2014/main" val="3708647748"/>
                    </a:ext>
                  </a:extLst>
                </a:gridCol>
                <a:gridCol w="311963">
                  <a:extLst>
                    <a:ext uri="{9D8B030D-6E8A-4147-A177-3AD203B41FA5}">
                      <a16:colId xmlns:a16="http://schemas.microsoft.com/office/drawing/2014/main" val="2331234494"/>
                    </a:ext>
                  </a:extLst>
                </a:gridCol>
                <a:gridCol w="311963">
                  <a:extLst>
                    <a:ext uri="{9D8B030D-6E8A-4147-A177-3AD203B41FA5}">
                      <a16:colId xmlns:a16="http://schemas.microsoft.com/office/drawing/2014/main" val="3601723913"/>
                    </a:ext>
                  </a:extLst>
                </a:gridCol>
                <a:gridCol w="311963">
                  <a:extLst>
                    <a:ext uri="{9D8B030D-6E8A-4147-A177-3AD203B41FA5}">
                      <a16:colId xmlns:a16="http://schemas.microsoft.com/office/drawing/2014/main" val="990707881"/>
                    </a:ext>
                  </a:extLst>
                </a:gridCol>
                <a:gridCol w="311963">
                  <a:extLst>
                    <a:ext uri="{9D8B030D-6E8A-4147-A177-3AD203B41FA5}">
                      <a16:colId xmlns:a16="http://schemas.microsoft.com/office/drawing/2014/main" val="3165565109"/>
                    </a:ext>
                  </a:extLst>
                </a:gridCol>
              </a:tblGrid>
              <a:tr h="71527"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23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24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25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28110821"/>
                  </a:ext>
                </a:extLst>
              </a:tr>
              <a:tr h="715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U-SIG1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PHY version</a:t>
                      </a:r>
                      <a:endParaRPr lang="en-US" sz="1000" b="1" i="0" u="none" strike="noStrike" dirty="0">
                        <a:solidFill>
                          <a:srgbClr val="0070C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Bandwidth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UL/DL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BSS color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TXOP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Disregard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Validate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0035153"/>
                  </a:ext>
                </a:extLst>
              </a:tr>
              <a:tr h="715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U-SIG2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PPDU Type </a:t>
                      </a:r>
                      <a:endParaRPr lang="en-US" sz="1000" b="1" i="0" u="none" strike="noStrike" dirty="0">
                        <a:solidFill>
                          <a:srgbClr val="0070C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Validate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punctured channel info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Validate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EHT-SIG MCS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Number Of EHT-SIG Symbols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CRC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Tail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8465484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ECF8A70D-6DD6-86E7-6B5D-690F82D5B78E}"/>
              </a:ext>
            </a:extLst>
          </p:cNvPr>
          <p:cNvSpPr txBox="1"/>
          <p:nvPr/>
        </p:nvSpPr>
        <p:spPr>
          <a:xfrm>
            <a:off x="38800" y="3244180"/>
            <a:ext cx="1143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"/>
            <a:r>
              <a:rPr lang="en-US" sz="1200" b="1" u="none" strike="noStrike" dirty="0"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AMP DL PPDU:</a:t>
            </a:r>
            <a:endParaRPr lang="en-US" sz="1200" b="1" i="0" u="none" strike="noStrike" dirty="0"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85460C67-B4FD-ABFF-CE25-D3EAAFE332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814976"/>
              </p:ext>
            </p:extLst>
          </p:nvPr>
        </p:nvGraphicFramePr>
        <p:xfrm>
          <a:off x="149341" y="4741863"/>
          <a:ext cx="4495799" cy="8229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408709">
                  <a:extLst>
                    <a:ext uri="{9D8B030D-6E8A-4147-A177-3AD203B41FA5}">
                      <a16:colId xmlns:a16="http://schemas.microsoft.com/office/drawing/2014/main" val="2226065314"/>
                    </a:ext>
                  </a:extLst>
                </a:gridCol>
                <a:gridCol w="613063">
                  <a:extLst>
                    <a:ext uri="{9D8B030D-6E8A-4147-A177-3AD203B41FA5}">
                      <a16:colId xmlns:a16="http://schemas.microsoft.com/office/drawing/2014/main" val="3984246607"/>
                    </a:ext>
                  </a:extLst>
                </a:gridCol>
                <a:gridCol w="953655">
                  <a:extLst>
                    <a:ext uri="{9D8B030D-6E8A-4147-A177-3AD203B41FA5}">
                      <a16:colId xmlns:a16="http://schemas.microsoft.com/office/drawing/2014/main" val="3085505163"/>
                    </a:ext>
                  </a:extLst>
                </a:gridCol>
                <a:gridCol w="2520372">
                  <a:extLst>
                    <a:ext uri="{9D8B030D-6E8A-4147-A177-3AD203B41FA5}">
                      <a16:colId xmlns:a16="http://schemas.microsoft.com/office/drawing/2014/main" val="2542047906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361315" marR="0" algn="ctr" defTabSz="914400" rtl="0" eaLnBrk="1" latinLnBrk="0" hangingPunct="1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U-SIG fields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0955" marR="0" algn="ctr" defTabSz="914400" rtl="0" eaLnBrk="1" latinLnBrk="0" hangingPunct="1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8678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UL/DL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PPDU Type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535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EHT PPDU format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Note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44253795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 (DL)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524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EHT MU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0010" marR="0" algn="l" defTabSz="914400" rtl="0" eaLnBrk="1" latinLnBrk="0" hangingPunct="1">
                        <a:lnSpc>
                          <a:spcPct val="96000"/>
                        </a:lnSpc>
                        <a:spcBef>
                          <a:spcPts val="505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DL OFDMA (including non-MU-MIMO and MU-MIMO).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5385072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n-US" sz="1100" b="1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EHT MU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0010" marR="0" algn="l" defTabSz="914400" rtl="0" eaLnBrk="1" latinLnBrk="0" hangingPunct="1">
                        <a:lnSpc>
                          <a:spcPts val="940"/>
                        </a:lnSpc>
                        <a:spcBef>
                          <a:spcPts val="53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EHT SU transmission or EHT sounding NDP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179812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n-US" sz="1100" b="1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24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EHT MU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0010" marR="0" algn="l" defTabSz="914400" rtl="0" eaLnBrk="1" latinLnBrk="0" hangingPunct="1">
                        <a:lnSpc>
                          <a:spcPct val="96000"/>
                        </a:lnSpc>
                        <a:spcBef>
                          <a:spcPts val="555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DL non-OFDMA MU- MIMO.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8388646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524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AMP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0010" marR="0" algn="l" defTabSz="914400" rtl="0" eaLnBrk="1" latinLnBrk="0" hangingPunct="1">
                        <a:lnSpc>
                          <a:spcPct val="96000"/>
                        </a:lnSpc>
                        <a:spcBef>
                          <a:spcPts val="555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AMP DL PPDU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93690048"/>
                  </a:ext>
                </a:extLst>
              </a:tr>
            </a:tbl>
          </a:graphicData>
        </a:graphic>
      </p:graphicFrame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680C8F0-D4EF-DF22-76A5-A8C0409E539A}"/>
              </a:ext>
            </a:extLst>
          </p:cNvPr>
          <p:cNvCxnSpPr>
            <a:cxnSpLocks/>
          </p:cNvCxnSpPr>
          <p:nvPr/>
        </p:nvCxnSpPr>
        <p:spPr bwMode="auto">
          <a:xfrm>
            <a:off x="838200" y="4422671"/>
            <a:ext cx="0" cy="319192"/>
          </a:xfrm>
          <a:prstGeom prst="straightConnector1">
            <a:avLst/>
          </a:prstGeom>
          <a:ln>
            <a:solidFill>
              <a:srgbClr val="0070C0"/>
            </a:solidFill>
            <a:headEnd type="none" w="sm" len="sm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7525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94D0D-E76C-EB28-CB6D-6803EED8F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340F6-D803-4547-D275-8A092B226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Do you agree to update the following text in the SFD:</a:t>
            </a:r>
          </a:p>
          <a:p>
            <a:pPr lvl="1"/>
            <a:r>
              <a:rPr lang="en-US" sz="1600" dirty="0"/>
              <a:t>An DL AMP PPDU in 2.4 GHz is identified in its U-SIG with the following setting:</a:t>
            </a:r>
          </a:p>
          <a:p>
            <a:pPr lvl="2"/>
            <a:r>
              <a:rPr lang="en-US" dirty="0"/>
              <a:t>PHY version value set to 0</a:t>
            </a:r>
          </a:p>
          <a:p>
            <a:pPr lvl="2"/>
            <a:r>
              <a:rPr lang="en-US" strike="sngStrike" dirty="0"/>
              <a:t>One or multiple Validate bit subfields sets to  0 or subfield(s) set to a validate state.</a:t>
            </a:r>
          </a:p>
          <a:p>
            <a:pPr lvl="2"/>
            <a:r>
              <a:rPr lang="en-US" sz="1600" u="sng" dirty="0"/>
              <a:t>PPDU Type And Compression Mode value sets to 3</a:t>
            </a:r>
            <a:r>
              <a:rPr lang="en-US" dirty="0"/>
              <a:t>. </a:t>
            </a:r>
          </a:p>
          <a:p>
            <a:pPr lvl="2"/>
            <a:endParaRPr lang="en-US" sz="14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E72CD-D090-73C1-6BE4-D7E7201B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A8646-681F-5E0A-7D60-B9244E910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4482107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83bcef13-7cac-433f-ba1d-47a323951816}" enabled="1" method="Privileged" siteId="{a7687ede-7a6b-4ef6-bace-642f677fbe3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134006</TotalTime>
  <Words>466</Words>
  <Application>Microsoft Office PowerPoint</Application>
  <PresentationFormat>On-screen Show (4:3)</PresentationFormat>
  <Paragraphs>107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 Narrow</vt:lpstr>
      <vt:lpstr>Times New Roman</vt:lpstr>
      <vt:lpstr>802-11-Submission</vt:lpstr>
      <vt:lpstr>Non-AMP portion of AMP PHY preamble follow-up</vt:lpstr>
      <vt:lpstr>Recap: passed motion</vt:lpstr>
      <vt:lpstr>AMP PPDU indication for third-party STAs</vt:lpstr>
      <vt:lpstr>Straw Poll #1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You-Wei Chen</cp:lastModifiedBy>
  <cp:revision>747</cp:revision>
  <cp:lastPrinted>1998-02-10T13:28:06Z</cp:lastPrinted>
  <dcterms:created xsi:type="dcterms:W3CDTF">2007-05-21T21:00:37Z</dcterms:created>
  <dcterms:modified xsi:type="dcterms:W3CDTF">2025-09-15T08:11:36Z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2022-12-02T22:20:35Z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66719768-fd85-486d-b90e-2ba04a10239f</vt:lpwstr>
  </property>
  <property fmtid="{D5CDD505-2E9C-101B-9397-08002B2CF9AE}" pid="9" name="MSIP_Label_83bcef13-7cac-433f-ba1d-47a323951816_ContentBits">
    <vt:lpwstr>0</vt:lpwstr>
  </property>
</Properties>
</file>