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70" r:id="rId2"/>
    <p:sldId id="5988" r:id="rId3"/>
    <p:sldId id="5992" r:id="rId4"/>
    <p:sldId id="5993" r:id="rId5"/>
  </p:sldIdLst>
  <p:sldSz cx="9144000" cy="6858000" type="screen4x3"/>
  <p:notesSz cx="6934200" cy="9280525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3">
          <p15:clr>
            <a:srgbClr val="A4A3A4"/>
          </p15:clr>
        </p15:guide>
        <p15:guide id="2" pos="218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99"/>
    <a:srgbClr val="FF9900"/>
    <a:srgbClr val="9FFFDF"/>
    <a:srgbClr val="D6D6F5"/>
    <a:srgbClr val="CC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569" autoAdjust="0"/>
    <p:restoredTop sz="92105" autoAdjust="0"/>
  </p:normalViewPr>
  <p:slideViewPr>
    <p:cSldViewPr>
      <p:cViewPr varScale="1">
        <p:scale>
          <a:sx n="96" d="100"/>
          <a:sy n="96" d="100"/>
        </p:scale>
        <p:origin x="78" y="18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5" d="100"/>
          <a:sy n="85" d="100"/>
        </p:scale>
        <p:origin x="3870" y="108"/>
      </p:cViewPr>
      <p:guideLst>
        <p:guide orient="horz" pos="2923"/>
        <p:guide pos="218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5597525" y="177800"/>
            <a:ext cx="641350" cy="21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b" anchorCtr="0" compatLnSpc="1">
            <a:prstTxWarp prst="textNoShape">
              <a:avLst/>
            </a:prstTxWarp>
            <a:spAutoFit/>
          </a:bodyPr>
          <a:lstStyle>
            <a:lvl1pPr algn="r" defTabSz="933450" eaLnBrk="0" hangingPunct="0">
              <a:defRPr sz="1400" b="1">
                <a:cs typeface="+mn-cs"/>
              </a:defRPr>
            </a:lvl1pPr>
          </a:lstStyle>
          <a:p>
            <a:pPr>
              <a:defRPr/>
            </a:pPr>
            <a:r>
              <a:rPr lang="en-US"/>
              <a:t>doc.: IEEE 802.11-yy/xxxxr0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695325" y="177800"/>
            <a:ext cx="827088" cy="21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b" anchorCtr="0" compatLnSpc="1">
            <a:prstTxWarp prst="textNoShape">
              <a:avLst/>
            </a:prstTxWarp>
            <a:spAutoFit/>
          </a:bodyPr>
          <a:lstStyle>
            <a:lvl1pPr defTabSz="933450" eaLnBrk="0" hangingPunct="0">
              <a:defRPr sz="1400" b="1">
                <a:cs typeface="+mn-cs"/>
              </a:defRPr>
            </a:lvl1pPr>
          </a:lstStyle>
          <a:p>
            <a:pPr>
              <a:defRPr/>
            </a:pPr>
            <a:r>
              <a:rPr lang="en-US"/>
              <a:t>Month Year</a:t>
            </a:r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5851525" y="8982075"/>
            <a:ext cx="466725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r" defTabSz="933450" eaLnBrk="0" hangingPunct="0">
              <a:defRPr>
                <a:cs typeface="+mn-cs"/>
              </a:defRPr>
            </a:lvl1pPr>
          </a:lstStyle>
          <a:p>
            <a:pPr>
              <a:defRPr/>
            </a:pPr>
            <a:r>
              <a:rPr lang="en-US"/>
              <a:t>John Doe, Some Company</a:t>
            </a:r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133725" y="8982075"/>
            <a:ext cx="512763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ctr" defTabSz="933450" eaLnBrk="0" hangingPunct="0">
              <a:defRPr>
                <a:cs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Page </a:t>
            </a:r>
            <a:fld id="{F54F3633-8635-49BE-B7DB-4FE733D299F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3078" name="Line 6"/>
          <p:cNvSpPr>
            <a:spLocks noChangeShapeType="1"/>
          </p:cNvSpPr>
          <p:nvPr/>
        </p:nvSpPr>
        <p:spPr bwMode="auto">
          <a:xfrm>
            <a:off x="693738" y="387350"/>
            <a:ext cx="554672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 eaLnBrk="0" hangingPunct="0">
              <a:defRPr/>
            </a:pPr>
            <a:endParaRPr lang="en-US" dirty="0">
              <a:cs typeface="+mn-cs"/>
            </a:endParaRPr>
          </a:p>
        </p:txBody>
      </p:sp>
      <p:sp>
        <p:nvSpPr>
          <p:cNvPr id="3079" name="Rectangle 7"/>
          <p:cNvSpPr>
            <a:spLocks noChangeArrowheads="1"/>
          </p:cNvSpPr>
          <p:nvPr/>
        </p:nvSpPr>
        <p:spPr bwMode="auto">
          <a:xfrm>
            <a:off x="693738" y="8982075"/>
            <a:ext cx="711200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 defTabSz="933450" eaLnBrk="0" hangingPunct="0">
              <a:defRPr/>
            </a:pPr>
            <a:r>
              <a:rPr lang="en-US" dirty="0">
                <a:cs typeface="+mn-cs"/>
              </a:rPr>
              <a:t>Submission</a:t>
            </a:r>
          </a:p>
        </p:txBody>
      </p:sp>
      <p:sp>
        <p:nvSpPr>
          <p:cNvPr id="3080" name="Line 8"/>
          <p:cNvSpPr>
            <a:spLocks noChangeShapeType="1"/>
          </p:cNvSpPr>
          <p:nvPr/>
        </p:nvSpPr>
        <p:spPr bwMode="auto">
          <a:xfrm>
            <a:off x="693738" y="8970963"/>
            <a:ext cx="5700712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 eaLnBrk="0" hangingPunct="0">
              <a:defRPr/>
            </a:pPr>
            <a:endParaRPr lang="en-US" dirty="0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5360623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5640388" y="98425"/>
            <a:ext cx="641350" cy="21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b" anchorCtr="0" compatLnSpc="1">
            <a:prstTxWarp prst="textNoShape">
              <a:avLst/>
            </a:prstTxWarp>
            <a:spAutoFit/>
          </a:bodyPr>
          <a:lstStyle>
            <a:lvl1pPr algn="r" defTabSz="933450" eaLnBrk="0" hangingPunct="0">
              <a:defRPr sz="1400" b="1">
                <a:cs typeface="+mn-cs"/>
              </a:defRPr>
            </a:lvl1pPr>
          </a:lstStyle>
          <a:p>
            <a:pPr>
              <a:defRPr/>
            </a:pPr>
            <a:r>
              <a:rPr lang="en-US"/>
              <a:t>doc.: IEEE 802.11-yy/xxxxr0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654050" y="98425"/>
            <a:ext cx="827088" cy="21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b" anchorCtr="0" compatLnSpc="1">
            <a:prstTxWarp prst="textNoShape">
              <a:avLst/>
            </a:prstTxWarp>
            <a:spAutoFit/>
          </a:bodyPr>
          <a:lstStyle>
            <a:lvl1pPr defTabSz="933450" eaLnBrk="0" hangingPunct="0">
              <a:defRPr sz="1400" b="1">
                <a:cs typeface="+mn-cs"/>
              </a:defRPr>
            </a:lvl1pPr>
          </a:lstStyle>
          <a:p>
            <a:pPr>
              <a:defRPr/>
            </a:pPr>
            <a:r>
              <a:rPr lang="en-US"/>
              <a:t>Month Year</a:t>
            </a:r>
          </a:p>
        </p:txBody>
      </p:sp>
      <p:sp>
        <p:nvSpPr>
          <p:cNvPr id="122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52525" y="701675"/>
            <a:ext cx="4629150" cy="346868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</p:sp>
      <p:sp>
        <p:nvSpPr>
          <p:cNvPr id="20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23925" y="4408488"/>
            <a:ext cx="5086350" cy="417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662" tIns="46038" rIns="93662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5357813" y="8985250"/>
            <a:ext cx="923925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5pPr marL="457200" lvl="4" algn="r" defTabSz="933450" eaLnBrk="0" hangingPunct="0">
              <a:defRPr>
                <a:cs typeface="+mn-cs"/>
              </a:defRPr>
            </a:lvl5pPr>
          </a:lstStyle>
          <a:p>
            <a:pPr lvl="4">
              <a:defRPr/>
            </a:pPr>
            <a:r>
              <a:rPr lang="en-US"/>
              <a:t>John Doe, Some Company</a:t>
            </a:r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222625" y="8985250"/>
            <a:ext cx="512763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r" defTabSz="933450" eaLnBrk="0" hangingPunct="0">
              <a:defRPr>
                <a:cs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Page </a:t>
            </a:r>
            <a:fld id="{2C873923-7103-4AF9-AECF-EE09B40480B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2056" name="Rectangle 8"/>
          <p:cNvSpPr>
            <a:spLocks noChangeArrowheads="1"/>
          </p:cNvSpPr>
          <p:nvPr/>
        </p:nvSpPr>
        <p:spPr bwMode="auto">
          <a:xfrm>
            <a:off x="723900" y="8985250"/>
            <a:ext cx="711200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 eaLnBrk="0" hangingPunct="0">
              <a:defRPr/>
            </a:pPr>
            <a:r>
              <a:rPr lang="en-US" dirty="0">
                <a:cs typeface="+mn-cs"/>
              </a:rPr>
              <a:t>Submission</a:t>
            </a:r>
          </a:p>
        </p:txBody>
      </p:sp>
      <p:sp>
        <p:nvSpPr>
          <p:cNvPr id="2057" name="Line 9"/>
          <p:cNvSpPr>
            <a:spLocks noChangeShapeType="1"/>
          </p:cNvSpPr>
          <p:nvPr/>
        </p:nvSpPr>
        <p:spPr bwMode="auto">
          <a:xfrm>
            <a:off x="723900" y="8983663"/>
            <a:ext cx="5486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 eaLnBrk="0" hangingPunct="0">
              <a:defRPr/>
            </a:pPr>
            <a:endParaRPr lang="en-US" dirty="0">
              <a:cs typeface="+mn-cs"/>
            </a:endParaRPr>
          </a:p>
        </p:txBody>
      </p:sp>
      <p:sp>
        <p:nvSpPr>
          <p:cNvPr id="2058" name="Line 10"/>
          <p:cNvSpPr>
            <a:spLocks noChangeShapeType="1"/>
          </p:cNvSpPr>
          <p:nvPr/>
        </p:nvSpPr>
        <p:spPr bwMode="auto">
          <a:xfrm>
            <a:off x="647700" y="296863"/>
            <a:ext cx="5638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 eaLnBrk="0" hangingPunct="0">
              <a:defRPr/>
            </a:pPr>
            <a:endParaRPr lang="en-US" dirty="0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20337040"/>
      </p:ext>
    </p:extLst>
  </p:cSld>
  <p:clrMap bg1="lt1" tx1="dk1" bg2="lt2" tx2="dk2" accent1="accent1" accent2="accent2" accent3="accent3" accent4="accent4" accent5="accent5" accent6="accent6" hlink="hlink" folHlink="folHlink"/>
  <p:hf/>
  <p:notesStyle>
    <a:lvl1pPr algn="l" defTabSz="93345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114300" algn="l" defTabSz="93345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228600" algn="l" defTabSz="93345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342900" algn="l" defTabSz="93345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457200" algn="l" defTabSz="93345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</a:t>
            </a:r>
            <a:fld id="{80743412-9668-4686-B109-E3B2457EFE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7282FEBE-F045-4E6F-BAFE-CCAD18F7EB80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6699317" y="6475413"/>
            <a:ext cx="1844609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r" eaLnBrk="0" hangingPunct="0">
              <a:defRPr>
                <a:cs typeface="+mn-cs"/>
              </a:defRPr>
            </a:lvl1pPr>
          </a:lstStyle>
          <a:p>
            <a:pPr>
              <a:defRPr/>
            </a:pPr>
            <a:r>
              <a:rPr lang="en-US" altLang="ko-KR" dirty="0"/>
              <a:t>You-Wei Chen, </a:t>
            </a:r>
            <a:r>
              <a:rPr lang="en-US" altLang="ko-KR" dirty="0" err="1"/>
              <a:t>Mediatek</a:t>
            </a:r>
            <a:r>
              <a:rPr lang="en-US" altLang="ko-KR" dirty="0"/>
              <a:t> Inc.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</a:t>
            </a:r>
            <a:fld id="{CDC9B8F1-287D-4B8B-8904-2261870F7D4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6884816" y="6475413"/>
            <a:ext cx="1659109" cy="184666"/>
          </a:xfrm>
          <a:ln/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en-US" altLang="ko-KR" dirty="0"/>
              <a:t>Jianhan Liu, Mediatek Inc.</a:t>
            </a:r>
          </a:p>
        </p:txBody>
      </p:sp>
      <p:sp>
        <p:nvSpPr>
          <p:cNvPr id="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96913" y="332601"/>
            <a:ext cx="1182055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b" anchorCtr="0" compatLnSpc="1">
            <a:prstTxWarp prst="textNoShape">
              <a:avLst/>
            </a:prstTxWarp>
            <a:spAutoFit/>
          </a:bodyPr>
          <a:lstStyle>
            <a:lvl1pPr eaLnBrk="0" hangingPunct="0">
              <a:defRPr sz="1800" b="1">
                <a:cs typeface="+mn-cs"/>
              </a:defRPr>
            </a:lvl1pPr>
          </a:lstStyle>
          <a:p>
            <a:pPr>
              <a:defRPr/>
            </a:pPr>
            <a:r>
              <a:rPr lang="en-US" dirty="0"/>
              <a:t>March 2019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85800"/>
            <a:ext cx="1943100" cy="5410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5676900" cy="5410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</a:t>
            </a:r>
            <a:fld id="{86E05228-1FDB-49BC-8BC4-A91A7D762AB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6884816" y="6475413"/>
            <a:ext cx="1659109" cy="184666"/>
          </a:xfrm>
          <a:ln/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en-US" altLang="ko-KR" dirty="0"/>
              <a:t>Jianhan Liu, Mediatek Inc.</a:t>
            </a:r>
          </a:p>
        </p:txBody>
      </p:sp>
      <p:sp>
        <p:nvSpPr>
          <p:cNvPr id="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96913" y="332601"/>
            <a:ext cx="1182055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b" anchorCtr="0" compatLnSpc="1">
            <a:prstTxWarp prst="textNoShape">
              <a:avLst/>
            </a:prstTxWarp>
            <a:spAutoFit/>
          </a:bodyPr>
          <a:lstStyle>
            <a:lvl1pPr eaLnBrk="0" hangingPunct="0">
              <a:defRPr sz="1800" b="1">
                <a:cs typeface="+mn-cs"/>
              </a:defRPr>
            </a:lvl1pPr>
          </a:lstStyle>
          <a:p>
            <a:pPr>
              <a:defRPr/>
            </a:pPr>
            <a:r>
              <a:rPr lang="en-US" dirty="0"/>
              <a:t>March 2019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85800"/>
            <a:ext cx="7772400" cy="609600"/>
          </a:xfrm>
        </p:spPr>
        <p:txBody>
          <a:bodyPr/>
          <a:lstStyle>
            <a:lvl1pPr>
              <a:defRPr sz="2800" baseline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600200"/>
            <a:ext cx="7772400" cy="4495800"/>
          </a:xfrm>
        </p:spPr>
        <p:txBody>
          <a:bodyPr/>
          <a:lstStyle>
            <a:lvl1pPr>
              <a:defRPr sz="2000" b="0" i="0" baseline="0"/>
            </a:lvl1pPr>
            <a:lvl2pPr>
              <a:defRPr sz="1800" baseline="0"/>
            </a:lvl2pPr>
            <a:lvl3pPr>
              <a:defRPr sz="1600" baseline="0"/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</a:t>
            </a:r>
            <a:fld id="{C1789BC7-C074-42CC-ADF8-5107DF6BD1C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D3BE2D10-872A-479D-BDC2-D41B2602AFF9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6699317" y="6475413"/>
            <a:ext cx="1844609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r" eaLnBrk="0" hangingPunct="0">
              <a:defRPr>
                <a:cs typeface="+mn-cs"/>
              </a:defRPr>
            </a:lvl1pPr>
          </a:lstStyle>
          <a:p>
            <a:pPr>
              <a:defRPr/>
            </a:pPr>
            <a:r>
              <a:rPr lang="en-US" altLang="ko-KR" dirty="0"/>
              <a:t>You-Wei Chen, </a:t>
            </a:r>
            <a:r>
              <a:rPr lang="en-US" altLang="ko-KR" dirty="0" err="1"/>
              <a:t>Mediatek</a:t>
            </a:r>
            <a:r>
              <a:rPr lang="en-US" altLang="ko-KR" dirty="0"/>
              <a:t> Inc.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</a:t>
            </a:r>
            <a:fld id="{F652A146-6F07-41EF-8958-F5CF356A0B7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6884816" y="6475413"/>
            <a:ext cx="1659109" cy="184666"/>
          </a:xfrm>
          <a:ln/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en-US" altLang="ko-KR" dirty="0"/>
              <a:t>Jianhan Liu, Mediatek Inc.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</a:t>
            </a:r>
            <a:fld id="{9B3AFDE4-E638-42C0-A68B-50C601C7C88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6884816" y="6475413"/>
            <a:ext cx="1659109" cy="184666"/>
          </a:xfrm>
          <a:ln/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en-US" altLang="ko-KR" dirty="0"/>
              <a:t>Jianhan Liu, Mediatek Inc.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</a:t>
            </a:r>
            <a:fld id="{47F62F27-0EC7-4D1C-8A98-B521A5C1B64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6884816" y="6475413"/>
            <a:ext cx="1659109" cy="184666"/>
          </a:xfrm>
          <a:ln/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en-US" altLang="ko-KR" dirty="0"/>
              <a:t>Jianhan Liu, Mediatek Inc.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</a:t>
            </a:r>
            <a:fld id="{C69D9E18-8FC9-4D6F-9D47-7F236DA35C3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6884816" y="6475413"/>
            <a:ext cx="1659109" cy="184666"/>
          </a:xfrm>
          <a:ln/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en-US" altLang="ko-KR" dirty="0"/>
              <a:t>Jianhan Liu, Mediatek Inc.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</a:t>
            </a:r>
            <a:fld id="{4A8CB34A-F2D3-4F3B-AD27-33B98B268C8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6884816" y="6475413"/>
            <a:ext cx="1659109" cy="184666"/>
          </a:xfrm>
          <a:ln/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en-US" altLang="ko-KR" dirty="0"/>
              <a:t>Jianhan Liu, Mediatek Inc.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</a:t>
            </a:r>
            <a:fld id="{6842823D-4EFD-4122-8A9F-C6D9274A89D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6884816" y="6475413"/>
            <a:ext cx="1659109" cy="184666"/>
          </a:xfrm>
          <a:ln/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en-US" altLang="ko-KR" dirty="0"/>
              <a:t>Jianhan Liu, Mediatek Inc.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</a:t>
            </a:r>
            <a:fld id="{41079F9C-5C87-45BF-8450-007BCEAE6FD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6884816" y="6475413"/>
            <a:ext cx="1659109" cy="184666"/>
          </a:xfrm>
          <a:ln/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en-US" altLang="ko-KR" dirty="0"/>
              <a:t>Jianhan Liu, Mediatek Inc.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85800"/>
            <a:ext cx="77724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6699317" y="6475413"/>
            <a:ext cx="1844609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r" eaLnBrk="0" hangingPunct="0">
              <a:defRPr>
                <a:cs typeface="+mn-cs"/>
              </a:defRPr>
            </a:lvl1pPr>
          </a:lstStyle>
          <a:p>
            <a:pPr>
              <a:defRPr/>
            </a:pPr>
            <a:r>
              <a:rPr lang="en-US" altLang="ko-KR" dirty="0"/>
              <a:t>You-Wei Chen, </a:t>
            </a:r>
            <a:r>
              <a:rPr lang="en-US" altLang="ko-KR" dirty="0" err="1"/>
              <a:t>Mediatek</a:t>
            </a:r>
            <a:r>
              <a:rPr lang="en-US" altLang="ko-KR" dirty="0"/>
              <a:t> Inc.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344988" y="6475413"/>
            <a:ext cx="530225" cy="182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ctr" eaLnBrk="0" hangingPunct="0">
              <a:defRPr>
                <a:cs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Slide </a:t>
            </a:r>
            <a:fld id="{7614916F-BBEF-4684-B6F5-1E636F42BA0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31" name="Rectangle 7"/>
          <p:cNvSpPr>
            <a:spLocks noChangeArrowheads="1"/>
          </p:cNvSpPr>
          <p:nvPr userDrawn="1"/>
        </p:nvSpPr>
        <p:spPr bwMode="auto">
          <a:xfrm>
            <a:off x="5162485" y="332601"/>
            <a:ext cx="3283015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 anchor="b">
            <a:spAutoFit/>
          </a:bodyPr>
          <a:lstStyle/>
          <a:p>
            <a:pPr marL="457200" lvl="4" algn="r" eaLnBrk="0" hangingPunct="0">
              <a:defRPr/>
            </a:pPr>
            <a:r>
              <a:rPr lang="en-US" sz="1800" b="1" dirty="0">
                <a:solidFill>
                  <a:schemeClr val="tx1"/>
                </a:solidFill>
                <a:cs typeface="+mn-cs"/>
              </a:rPr>
              <a:t>doc.: IEEE 802.11-25/1518r0</a:t>
            </a:r>
          </a:p>
        </p:txBody>
      </p:sp>
      <p:sp>
        <p:nvSpPr>
          <p:cNvPr id="1032" name="Line 8"/>
          <p:cNvSpPr>
            <a:spLocks noChangeShapeType="1"/>
          </p:cNvSpPr>
          <p:nvPr/>
        </p:nvSpPr>
        <p:spPr bwMode="auto">
          <a:xfrm>
            <a:off x="914400" y="609600"/>
            <a:ext cx="7772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 eaLnBrk="0" hangingPunct="0">
              <a:defRPr/>
            </a:pPr>
            <a:endParaRPr lang="en-US" dirty="0">
              <a:cs typeface="+mn-cs"/>
            </a:endParaRPr>
          </a:p>
        </p:txBody>
      </p:sp>
      <p:sp>
        <p:nvSpPr>
          <p:cNvPr id="1033" name="Rectangle 9"/>
          <p:cNvSpPr>
            <a:spLocks noChangeArrowheads="1"/>
          </p:cNvSpPr>
          <p:nvPr/>
        </p:nvSpPr>
        <p:spPr bwMode="auto">
          <a:xfrm>
            <a:off x="685800" y="6475413"/>
            <a:ext cx="711200" cy="182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 eaLnBrk="0" hangingPunct="0">
              <a:defRPr/>
            </a:pPr>
            <a:r>
              <a:rPr lang="en-US" dirty="0">
                <a:cs typeface="+mn-cs"/>
              </a:rPr>
              <a:t>Submission</a:t>
            </a:r>
          </a:p>
        </p:txBody>
      </p:sp>
      <p:sp>
        <p:nvSpPr>
          <p:cNvPr id="2" name="Rectangle 9">
            <a:extLst>
              <a:ext uri="{FF2B5EF4-FFF2-40B4-BE49-F238E27FC236}">
                <a16:creationId xmlns:a16="http://schemas.microsoft.com/office/drawing/2014/main" id="{C97D6771-E443-5151-6809-D5D820B93BF8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697706" y="338544"/>
            <a:ext cx="95539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800" b="1" kern="1200" dirty="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rPr>
              <a:t>Sept 2025</a:t>
            </a:r>
          </a:p>
        </p:txBody>
      </p:sp>
      <p:sp>
        <p:nvSpPr>
          <p:cNvPr id="1034" name="Line 10"/>
          <p:cNvSpPr>
            <a:spLocks noChangeShapeType="1"/>
          </p:cNvSpPr>
          <p:nvPr/>
        </p:nvSpPr>
        <p:spPr bwMode="auto">
          <a:xfrm>
            <a:off x="685800" y="6477000"/>
            <a:ext cx="78486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 eaLnBrk="0" hangingPunct="0">
              <a:defRPr/>
            </a:pPr>
            <a:endParaRPr lang="en-US" dirty="0"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itchFamily="18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400" b="1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2pPr>
      <a:lvl3pPr marL="1085850" indent="-228600" algn="l" rtl="0" eaLnBrk="0" fontAlgn="base" hangingPunct="0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3pPr>
      <a:lvl4pPr marL="1428750" indent="-228600" algn="l" rtl="0" eaLnBrk="0" fontAlgn="base" hangingPunct="0">
        <a:spcBef>
          <a:spcPct val="2000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</a:defRPr>
      </a:lvl4pPr>
      <a:lvl5pPr marL="1771650" indent="-228600" algn="l" rtl="0" eaLnBrk="0" fontAlgn="base" hangingPunct="0">
        <a:spcBef>
          <a:spcPct val="2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5pPr>
      <a:lvl6pPr marL="2228850" indent="-228600" algn="l" rtl="0" eaLnBrk="0" fontAlgn="base" hangingPunct="0">
        <a:spcBef>
          <a:spcPct val="2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6pPr>
      <a:lvl7pPr marL="2686050" indent="-228600" algn="l" rtl="0" eaLnBrk="0" fontAlgn="base" hangingPunct="0">
        <a:spcBef>
          <a:spcPct val="2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7pPr>
      <a:lvl8pPr marL="3143250" indent="-228600" algn="l" rtl="0" eaLnBrk="0" fontAlgn="base" hangingPunct="0">
        <a:spcBef>
          <a:spcPct val="2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8pPr>
      <a:lvl9pPr marL="3600450" indent="-228600" algn="l" rtl="0" eaLnBrk="0" fontAlgn="base" hangingPunct="0">
        <a:spcBef>
          <a:spcPct val="2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777083"/>
            <a:ext cx="8915400" cy="819506"/>
          </a:xfrm>
        </p:spPr>
        <p:txBody>
          <a:bodyPr/>
          <a:lstStyle/>
          <a:p>
            <a:pPr lvl="0" defTabSz="914400">
              <a:defRPr/>
            </a:pPr>
            <a:r>
              <a:rPr lang="en-US" dirty="0"/>
              <a:t>Non-AMP portion of AMP PHY preamble follow-up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Slide </a:t>
            </a:r>
            <a:fld id="{C1789BC7-C074-42CC-ADF8-5107DF6BD1C1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  <p:sp>
        <p:nvSpPr>
          <p:cNvPr id="7" name="Rectangle 6"/>
          <p:cNvSpPr txBox="1">
            <a:spLocks noChangeArrowheads="1"/>
          </p:cNvSpPr>
          <p:nvPr/>
        </p:nvSpPr>
        <p:spPr bwMode="auto">
          <a:xfrm>
            <a:off x="771525" y="1995425"/>
            <a:ext cx="77724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2pPr>
            <a:lvl3pPr marL="108585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>
                <a:solidFill>
                  <a:schemeClr val="tx1"/>
                </a:solidFill>
                <a:latin typeface="+mn-lt"/>
              </a:defRPr>
            </a:lvl3pPr>
            <a:lvl4pPr marL="142875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600">
                <a:solidFill>
                  <a:schemeClr val="tx1"/>
                </a:solidFill>
                <a:latin typeface="+mn-lt"/>
              </a:defRPr>
            </a:lvl4pPr>
            <a:lvl5pPr marL="177165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+mn-lt"/>
              </a:defRPr>
            </a:lvl5pPr>
            <a:lvl6pPr marL="222885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+mn-lt"/>
              </a:defRPr>
            </a:lvl6pPr>
            <a:lvl7pPr marL="268605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+mn-lt"/>
              </a:defRPr>
            </a:lvl7pPr>
            <a:lvl8pPr marL="314325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+mn-lt"/>
              </a:defRPr>
            </a:lvl8pPr>
            <a:lvl9pPr marL="360045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pPr algn="ctr">
              <a:buFontTx/>
              <a:buNone/>
            </a:pPr>
            <a:r>
              <a:rPr lang="en-US" sz="2000" dirty="0"/>
              <a:t>Date</a:t>
            </a:r>
            <a:r>
              <a:rPr lang="en-US" sz="2000"/>
              <a:t>:</a:t>
            </a:r>
            <a:r>
              <a:rPr lang="en-US" sz="2000" b="0"/>
              <a:t> 2025-09-15</a:t>
            </a:r>
            <a:endParaRPr lang="en-US" sz="2000" b="0" dirty="0"/>
          </a:p>
        </p:txBody>
      </p:sp>
      <p:sp>
        <p:nvSpPr>
          <p:cNvPr id="8" name="Rectangle 12"/>
          <p:cNvSpPr>
            <a:spLocks noChangeArrowheads="1"/>
          </p:cNvSpPr>
          <p:nvPr/>
        </p:nvSpPr>
        <p:spPr bwMode="auto">
          <a:xfrm>
            <a:off x="802005" y="2333909"/>
            <a:ext cx="1447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/>
          <a:lstStyle/>
          <a:p>
            <a:pPr marL="342900" indent="-342900" eaLnBrk="0" hangingPunct="0">
              <a:spcBef>
                <a:spcPct val="20000"/>
              </a:spcBef>
            </a:pPr>
            <a:r>
              <a:rPr lang="en-US" sz="2000" b="1" dirty="0"/>
              <a:t>Authors:</a:t>
            </a:r>
            <a:endParaRPr lang="en-US" sz="2000" dirty="0"/>
          </a:p>
        </p:txBody>
      </p:sp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32712213"/>
              </p:ext>
            </p:extLst>
          </p:nvPr>
        </p:nvGraphicFramePr>
        <p:xfrm>
          <a:off x="1066800" y="3213839"/>
          <a:ext cx="7391400" cy="1858505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447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95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2098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37511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Name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Affiliations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Address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Phone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Email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7511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You-Wei Chen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Mediatek</a:t>
                      </a:r>
                      <a:endParaRPr lang="en-US" sz="12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3"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You-Wei.Chen@mediatek.com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0523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Jianhan Liu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4568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Thomas Pare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4568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Alice Chen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Qualcomm Technologies Inc.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alicel@qti.qualcomm.com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29528288"/>
                  </a:ext>
                </a:extLst>
              </a:tr>
            </a:tbl>
          </a:graphicData>
        </a:graphic>
      </p:graphicFrame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7CCBD4D1-F213-4D7D-8598-D55538C567C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699317" y="6475413"/>
            <a:ext cx="1844609" cy="184666"/>
          </a:xfrm>
        </p:spPr>
        <p:txBody>
          <a:bodyPr/>
          <a:lstStyle/>
          <a:p>
            <a:pPr>
              <a:defRPr/>
            </a:pPr>
            <a:r>
              <a:rPr lang="en-US" altLang="ko-KR" dirty="0"/>
              <a:t>You-Wei Chen, </a:t>
            </a:r>
            <a:r>
              <a:rPr lang="en-US" altLang="ko-KR" dirty="0" err="1"/>
              <a:t>Mediatek</a:t>
            </a:r>
            <a:r>
              <a:rPr lang="en-US" altLang="ko-KR" dirty="0"/>
              <a:t> Inc.</a:t>
            </a:r>
          </a:p>
        </p:txBody>
      </p:sp>
    </p:spTree>
    <p:extLst>
      <p:ext uri="{BB962C8B-B14F-4D97-AF65-F5344CB8AC3E}">
        <p14:creationId xmlns:p14="http://schemas.microsoft.com/office/powerpoint/2010/main" val="10891486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CE6C25-DF51-236A-B510-A7B652FF0F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/>
              <a:t>Recap: passed motion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901FF3-C2F4-1459-04E1-0B6C7ECF820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R="0">
              <a:lnSpc>
                <a:spcPct val="107000"/>
              </a:lnSpc>
            </a:pPr>
            <a:r>
              <a:rPr lang="en-US" sz="1600" dirty="0"/>
              <a:t>[Motion #28, [1]]</a:t>
            </a:r>
          </a:p>
          <a:p>
            <a:pPr lvl="1">
              <a:lnSpc>
                <a:spcPct val="107000"/>
              </a:lnSpc>
              <a:tabLst>
                <a:tab pos="457200" algn="l"/>
              </a:tabLst>
            </a:pPr>
            <a:r>
              <a:rPr lang="en-US" sz="1400" dirty="0"/>
              <a:t>The preamble of an AMP DL PPDU includes L-STF, L-LTF, L-SIG, RL-SIG, and U-SIGs for AMP enabled non-AP STA and active TX non-AP AMP STA in 2.4 GHz.</a:t>
            </a:r>
          </a:p>
          <a:p>
            <a:pPr marR="0">
              <a:lnSpc>
                <a:spcPct val="107000"/>
              </a:lnSpc>
            </a:pPr>
            <a:r>
              <a:rPr lang="en-US" sz="1600" dirty="0"/>
              <a:t> [Motion #86, [1]]</a:t>
            </a:r>
          </a:p>
          <a:p>
            <a:pPr lvl="1">
              <a:lnSpc>
                <a:spcPct val="107000"/>
              </a:lnSpc>
              <a:tabLst>
                <a:tab pos="457200" algn="l"/>
              </a:tabLst>
            </a:pPr>
            <a:r>
              <a:rPr lang="en-US" sz="1400" dirty="0"/>
              <a:t>The RATE field in L-SIG of an AMP DL PPDU in 2.4 GHz shall be set to the value representing 6 Mb/s in the 20 MHz channel spacing.</a:t>
            </a:r>
          </a:p>
          <a:p>
            <a:pPr lvl="1">
              <a:lnSpc>
                <a:spcPct val="107000"/>
              </a:lnSpc>
              <a:tabLst>
                <a:tab pos="457200" algn="l"/>
              </a:tabLst>
            </a:pPr>
            <a:r>
              <a:rPr lang="en-US" sz="1400" dirty="0"/>
              <a:t>The LENGTH field in L-SIG of an AMP DL PPDU in 2.4 GHz is set to a value satisfying the condition that the remainder is zero when LENGTH is divided by 3.</a:t>
            </a:r>
          </a:p>
          <a:p>
            <a:pPr marR="0">
              <a:lnSpc>
                <a:spcPct val="107000"/>
              </a:lnSpc>
            </a:pPr>
            <a:r>
              <a:rPr lang="en-US" sz="1600" dirty="0"/>
              <a:t>[Motion #87, [1]]</a:t>
            </a:r>
          </a:p>
          <a:p>
            <a:pPr lvl="1">
              <a:lnSpc>
                <a:spcPct val="107000"/>
              </a:lnSpc>
              <a:tabLst>
                <a:tab pos="457200" algn="l"/>
              </a:tabLst>
            </a:pPr>
            <a:r>
              <a:rPr lang="en-US" sz="1400" dirty="0"/>
              <a:t>An DL AMP PPDU in 2.4 GHz is identified in its U-SIG with the following setting:</a:t>
            </a:r>
          </a:p>
          <a:p>
            <a:pPr lvl="1">
              <a:lnSpc>
                <a:spcPct val="107000"/>
              </a:lnSpc>
            </a:pPr>
            <a:r>
              <a:rPr lang="en-US" sz="1400" u="sng" dirty="0"/>
              <a:t>PHY version value sets to 0</a:t>
            </a:r>
          </a:p>
          <a:p>
            <a:pPr lvl="1">
              <a:lnSpc>
                <a:spcPct val="107000"/>
              </a:lnSpc>
            </a:pPr>
            <a:r>
              <a:rPr lang="en-US" sz="1400" dirty="0"/>
              <a:t>One or multiple Validate bit subfields sets to 0 or subfield(s) set to a validate state.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A86A5A1-B208-C933-4883-F2011EDC7E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Slide </a:t>
            </a:r>
            <a:fld id="{C1789BC7-C074-42CC-ADF8-5107DF6BD1C1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CFBB86-D93E-0D7A-A16E-27D572FFF1B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en-US" altLang="ko-KR"/>
              <a:t>You-Wei Chen, Mediatek Inc.</a:t>
            </a:r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20955317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38AC93F8-C94A-8CCF-EBE6-EDDA67E9AFC6}"/>
              </a:ext>
            </a:extLst>
          </p:cNvPr>
          <p:cNvSpPr txBox="1">
            <a:spLocks/>
          </p:cNvSpPr>
          <p:nvPr/>
        </p:nvSpPr>
        <p:spPr bwMode="auto">
          <a:xfrm>
            <a:off x="771526" y="1600200"/>
            <a:ext cx="7772400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 b="0" i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800" baseline="0">
                <a:solidFill>
                  <a:schemeClr val="tx1"/>
                </a:solidFill>
                <a:latin typeface="+mn-lt"/>
              </a:defRPr>
            </a:lvl2pPr>
            <a:lvl3pPr marL="108585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 baseline="0">
                <a:solidFill>
                  <a:schemeClr val="tx1"/>
                </a:solidFill>
                <a:latin typeface="+mn-lt"/>
              </a:defRPr>
            </a:lvl3pPr>
            <a:lvl4pPr marL="142875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600">
                <a:solidFill>
                  <a:schemeClr val="tx1"/>
                </a:solidFill>
                <a:latin typeface="+mn-lt"/>
              </a:defRPr>
            </a:lvl4pPr>
            <a:lvl5pPr marL="177165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+mn-lt"/>
              </a:defRPr>
            </a:lvl5pPr>
            <a:lvl6pPr marL="222885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+mn-lt"/>
              </a:defRPr>
            </a:lvl6pPr>
            <a:lvl7pPr marL="268605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+mn-lt"/>
              </a:defRPr>
            </a:lvl7pPr>
            <a:lvl8pPr marL="314325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+mn-lt"/>
              </a:defRPr>
            </a:lvl8pPr>
            <a:lvl9pPr marL="360045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en-US" sz="1600" kern="0" dirty="0"/>
              <a:t>We propose that a</a:t>
            </a:r>
            <a:r>
              <a:rPr lang="en-US" sz="1600" dirty="0"/>
              <a:t> DL AMP PPDU in 2.4 GHz is identified in its U-SIG with the following setting:</a:t>
            </a:r>
          </a:p>
          <a:p>
            <a:pPr lvl="1">
              <a:lnSpc>
                <a:spcPct val="107000"/>
              </a:lnSpc>
            </a:pPr>
            <a:r>
              <a:rPr lang="en-US" sz="1600" dirty="0"/>
              <a:t>PHY version value sets to 0</a:t>
            </a:r>
          </a:p>
          <a:p>
            <a:pPr lvl="1">
              <a:lnSpc>
                <a:spcPct val="107000"/>
              </a:lnSpc>
            </a:pPr>
            <a:r>
              <a:rPr lang="en-US" sz="1600" u="sng" dirty="0"/>
              <a:t>PPDU Type And Compression Mode value sets to 3.</a:t>
            </a:r>
            <a:r>
              <a:rPr lang="en-US" sz="1600" kern="0" dirty="0"/>
              <a:t>  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3C793BF-2F22-7F34-95E6-934C088E11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AMP PPDU indication for third-party STAs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3E29EBF-85D3-1988-EFF0-963F5CC7E9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Slide </a:t>
            </a:r>
            <a:fld id="{C1789BC7-C074-42CC-ADF8-5107DF6BD1C1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DC9BD20-21FF-A06F-2D22-1C340687AE7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en-US" altLang="ko-KR"/>
              <a:t>You-Wei Chen, Mediatek Inc.</a:t>
            </a:r>
            <a:endParaRPr lang="en-US" altLang="ko-KR" dirty="0"/>
          </a:p>
        </p:txBody>
      </p:sp>
      <p:graphicFrame>
        <p:nvGraphicFramePr>
          <p:cNvPr id="11" name="Content Placeholder 12">
            <a:extLst>
              <a:ext uri="{FF2B5EF4-FFF2-40B4-BE49-F238E27FC236}">
                <a16:creationId xmlns:a16="http://schemas.microsoft.com/office/drawing/2014/main" id="{F27E8D9F-8A82-A8DC-E57F-06BA9C23BC5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33996062"/>
              </p:ext>
            </p:extLst>
          </p:nvPr>
        </p:nvGraphicFramePr>
        <p:xfrm>
          <a:off x="123941" y="3581400"/>
          <a:ext cx="8896118" cy="781050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378684">
                  <a:extLst>
                    <a:ext uri="{9D8B030D-6E8A-4147-A177-3AD203B41FA5}">
                      <a16:colId xmlns:a16="http://schemas.microsoft.com/office/drawing/2014/main" val="855669673"/>
                    </a:ext>
                  </a:extLst>
                </a:gridCol>
                <a:gridCol w="321609">
                  <a:extLst>
                    <a:ext uri="{9D8B030D-6E8A-4147-A177-3AD203B41FA5}">
                      <a16:colId xmlns:a16="http://schemas.microsoft.com/office/drawing/2014/main" val="1335814082"/>
                    </a:ext>
                  </a:extLst>
                </a:gridCol>
                <a:gridCol w="321609">
                  <a:extLst>
                    <a:ext uri="{9D8B030D-6E8A-4147-A177-3AD203B41FA5}">
                      <a16:colId xmlns:a16="http://schemas.microsoft.com/office/drawing/2014/main" val="2608465225"/>
                    </a:ext>
                  </a:extLst>
                </a:gridCol>
                <a:gridCol w="428347">
                  <a:extLst>
                    <a:ext uri="{9D8B030D-6E8A-4147-A177-3AD203B41FA5}">
                      <a16:colId xmlns:a16="http://schemas.microsoft.com/office/drawing/2014/main" val="2925459864"/>
                    </a:ext>
                  </a:extLst>
                </a:gridCol>
                <a:gridCol w="321609">
                  <a:extLst>
                    <a:ext uri="{9D8B030D-6E8A-4147-A177-3AD203B41FA5}">
                      <a16:colId xmlns:a16="http://schemas.microsoft.com/office/drawing/2014/main" val="3192227541"/>
                    </a:ext>
                  </a:extLst>
                </a:gridCol>
                <a:gridCol w="321609">
                  <a:extLst>
                    <a:ext uri="{9D8B030D-6E8A-4147-A177-3AD203B41FA5}">
                      <a16:colId xmlns:a16="http://schemas.microsoft.com/office/drawing/2014/main" val="2074644055"/>
                    </a:ext>
                  </a:extLst>
                </a:gridCol>
                <a:gridCol w="321609">
                  <a:extLst>
                    <a:ext uri="{9D8B030D-6E8A-4147-A177-3AD203B41FA5}">
                      <a16:colId xmlns:a16="http://schemas.microsoft.com/office/drawing/2014/main" val="2190154970"/>
                    </a:ext>
                  </a:extLst>
                </a:gridCol>
                <a:gridCol w="321609">
                  <a:extLst>
                    <a:ext uri="{9D8B030D-6E8A-4147-A177-3AD203B41FA5}">
                      <a16:colId xmlns:a16="http://schemas.microsoft.com/office/drawing/2014/main" val="349875144"/>
                    </a:ext>
                  </a:extLst>
                </a:gridCol>
                <a:gridCol w="321609">
                  <a:extLst>
                    <a:ext uri="{9D8B030D-6E8A-4147-A177-3AD203B41FA5}">
                      <a16:colId xmlns:a16="http://schemas.microsoft.com/office/drawing/2014/main" val="1186747018"/>
                    </a:ext>
                  </a:extLst>
                </a:gridCol>
                <a:gridCol w="428347">
                  <a:extLst>
                    <a:ext uri="{9D8B030D-6E8A-4147-A177-3AD203B41FA5}">
                      <a16:colId xmlns:a16="http://schemas.microsoft.com/office/drawing/2014/main" val="1758137903"/>
                    </a:ext>
                  </a:extLst>
                </a:gridCol>
                <a:gridCol w="321609">
                  <a:extLst>
                    <a:ext uri="{9D8B030D-6E8A-4147-A177-3AD203B41FA5}">
                      <a16:colId xmlns:a16="http://schemas.microsoft.com/office/drawing/2014/main" val="2856570238"/>
                    </a:ext>
                  </a:extLst>
                </a:gridCol>
                <a:gridCol w="321609">
                  <a:extLst>
                    <a:ext uri="{9D8B030D-6E8A-4147-A177-3AD203B41FA5}">
                      <a16:colId xmlns:a16="http://schemas.microsoft.com/office/drawing/2014/main" val="2908115469"/>
                    </a:ext>
                  </a:extLst>
                </a:gridCol>
                <a:gridCol w="321609">
                  <a:extLst>
                    <a:ext uri="{9D8B030D-6E8A-4147-A177-3AD203B41FA5}">
                      <a16:colId xmlns:a16="http://schemas.microsoft.com/office/drawing/2014/main" val="239782892"/>
                    </a:ext>
                  </a:extLst>
                </a:gridCol>
                <a:gridCol w="321609">
                  <a:extLst>
                    <a:ext uri="{9D8B030D-6E8A-4147-A177-3AD203B41FA5}">
                      <a16:colId xmlns:a16="http://schemas.microsoft.com/office/drawing/2014/main" val="1996754861"/>
                    </a:ext>
                  </a:extLst>
                </a:gridCol>
                <a:gridCol w="321609">
                  <a:extLst>
                    <a:ext uri="{9D8B030D-6E8A-4147-A177-3AD203B41FA5}">
                      <a16:colId xmlns:a16="http://schemas.microsoft.com/office/drawing/2014/main" val="304630989"/>
                    </a:ext>
                  </a:extLst>
                </a:gridCol>
                <a:gridCol w="321609">
                  <a:extLst>
                    <a:ext uri="{9D8B030D-6E8A-4147-A177-3AD203B41FA5}">
                      <a16:colId xmlns:a16="http://schemas.microsoft.com/office/drawing/2014/main" val="2092720705"/>
                    </a:ext>
                  </a:extLst>
                </a:gridCol>
                <a:gridCol w="321609">
                  <a:extLst>
                    <a:ext uri="{9D8B030D-6E8A-4147-A177-3AD203B41FA5}">
                      <a16:colId xmlns:a16="http://schemas.microsoft.com/office/drawing/2014/main" val="1757821909"/>
                    </a:ext>
                  </a:extLst>
                </a:gridCol>
                <a:gridCol w="321609">
                  <a:extLst>
                    <a:ext uri="{9D8B030D-6E8A-4147-A177-3AD203B41FA5}">
                      <a16:colId xmlns:a16="http://schemas.microsoft.com/office/drawing/2014/main" val="3248302460"/>
                    </a:ext>
                  </a:extLst>
                </a:gridCol>
                <a:gridCol w="321609">
                  <a:extLst>
                    <a:ext uri="{9D8B030D-6E8A-4147-A177-3AD203B41FA5}">
                      <a16:colId xmlns:a16="http://schemas.microsoft.com/office/drawing/2014/main" val="4091503298"/>
                    </a:ext>
                  </a:extLst>
                </a:gridCol>
                <a:gridCol w="321609">
                  <a:extLst>
                    <a:ext uri="{9D8B030D-6E8A-4147-A177-3AD203B41FA5}">
                      <a16:colId xmlns:a16="http://schemas.microsoft.com/office/drawing/2014/main" val="846319646"/>
                    </a:ext>
                  </a:extLst>
                </a:gridCol>
                <a:gridCol w="321609">
                  <a:extLst>
                    <a:ext uri="{9D8B030D-6E8A-4147-A177-3AD203B41FA5}">
                      <a16:colId xmlns:a16="http://schemas.microsoft.com/office/drawing/2014/main" val="636514744"/>
                    </a:ext>
                  </a:extLst>
                </a:gridCol>
                <a:gridCol w="311963">
                  <a:extLst>
                    <a:ext uri="{9D8B030D-6E8A-4147-A177-3AD203B41FA5}">
                      <a16:colId xmlns:a16="http://schemas.microsoft.com/office/drawing/2014/main" val="3417450344"/>
                    </a:ext>
                  </a:extLst>
                </a:gridCol>
                <a:gridCol w="311963">
                  <a:extLst>
                    <a:ext uri="{9D8B030D-6E8A-4147-A177-3AD203B41FA5}">
                      <a16:colId xmlns:a16="http://schemas.microsoft.com/office/drawing/2014/main" val="3708647748"/>
                    </a:ext>
                  </a:extLst>
                </a:gridCol>
                <a:gridCol w="311963">
                  <a:extLst>
                    <a:ext uri="{9D8B030D-6E8A-4147-A177-3AD203B41FA5}">
                      <a16:colId xmlns:a16="http://schemas.microsoft.com/office/drawing/2014/main" val="2331234494"/>
                    </a:ext>
                  </a:extLst>
                </a:gridCol>
                <a:gridCol w="311963">
                  <a:extLst>
                    <a:ext uri="{9D8B030D-6E8A-4147-A177-3AD203B41FA5}">
                      <a16:colId xmlns:a16="http://schemas.microsoft.com/office/drawing/2014/main" val="3601723913"/>
                    </a:ext>
                  </a:extLst>
                </a:gridCol>
                <a:gridCol w="311963">
                  <a:extLst>
                    <a:ext uri="{9D8B030D-6E8A-4147-A177-3AD203B41FA5}">
                      <a16:colId xmlns:a16="http://schemas.microsoft.com/office/drawing/2014/main" val="990707881"/>
                    </a:ext>
                  </a:extLst>
                </a:gridCol>
                <a:gridCol w="311963">
                  <a:extLst>
                    <a:ext uri="{9D8B030D-6E8A-4147-A177-3AD203B41FA5}">
                      <a16:colId xmlns:a16="http://schemas.microsoft.com/office/drawing/2014/main" val="3165565109"/>
                    </a:ext>
                  </a:extLst>
                </a:gridCol>
              </a:tblGrid>
              <a:tr h="71527">
                <a:tc>
                  <a:txBody>
                    <a:bodyPr/>
                    <a:lstStyle/>
                    <a:p>
                      <a:pPr algn="ctr" fontAlgn="b"/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6350" marR="6350" marT="635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u="none" strike="noStrike" dirty="0">
                          <a:effectLst/>
                          <a:latin typeface="Arial Narrow" panose="020B0606020202030204" pitchFamily="34" charset="0"/>
                        </a:rPr>
                        <a:t>0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6350" marR="6350" marT="635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u="none" strike="noStrike" dirty="0">
                          <a:effectLst/>
                          <a:latin typeface="Arial Narrow" panose="020B0606020202030204" pitchFamily="34" charset="0"/>
                        </a:rPr>
                        <a:t>1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6350" marR="6350" marT="635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u="none" strike="noStrike" dirty="0">
                          <a:effectLst/>
                          <a:latin typeface="Arial Narrow" panose="020B0606020202030204" pitchFamily="34" charset="0"/>
                        </a:rPr>
                        <a:t>2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6350" marR="6350" marT="635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u="none" strike="noStrike" dirty="0">
                          <a:effectLst/>
                          <a:latin typeface="Arial Narrow" panose="020B0606020202030204" pitchFamily="34" charset="0"/>
                        </a:rPr>
                        <a:t>3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6350" marR="6350" marT="635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u="none" strike="noStrike" dirty="0">
                          <a:effectLst/>
                          <a:latin typeface="Arial Narrow" panose="020B0606020202030204" pitchFamily="34" charset="0"/>
                        </a:rPr>
                        <a:t>4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6350" marR="6350" marT="635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u="none" strike="noStrike" dirty="0">
                          <a:effectLst/>
                          <a:latin typeface="Arial Narrow" panose="020B0606020202030204" pitchFamily="34" charset="0"/>
                        </a:rPr>
                        <a:t>5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6350" marR="6350" marT="635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u="none" strike="noStrike">
                          <a:effectLst/>
                          <a:latin typeface="Arial Narrow" panose="020B0606020202030204" pitchFamily="34" charset="0"/>
                        </a:rPr>
                        <a:t>6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6350" marR="6350" marT="635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u="none" strike="noStrike">
                          <a:effectLst/>
                          <a:latin typeface="Arial Narrow" panose="020B0606020202030204" pitchFamily="34" charset="0"/>
                        </a:rPr>
                        <a:t>7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6350" marR="6350" marT="635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u="none" strike="noStrike">
                          <a:effectLst/>
                          <a:latin typeface="Arial Narrow" panose="020B0606020202030204" pitchFamily="34" charset="0"/>
                        </a:rPr>
                        <a:t>8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6350" marR="6350" marT="635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u="none" strike="noStrike">
                          <a:effectLst/>
                          <a:latin typeface="Arial Narrow" panose="020B0606020202030204" pitchFamily="34" charset="0"/>
                        </a:rPr>
                        <a:t>9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6350" marR="6350" marT="635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u="none" strike="noStrike" dirty="0">
                          <a:effectLst/>
                          <a:latin typeface="Arial Narrow" panose="020B0606020202030204" pitchFamily="34" charset="0"/>
                        </a:rPr>
                        <a:t>10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6350" marR="6350" marT="635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u="none" strike="noStrike">
                          <a:effectLst/>
                          <a:latin typeface="Arial Narrow" panose="020B0606020202030204" pitchFamily="34" charset="0"/>
                        </a:rPr>
                        <a:t>11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6350" marR="6350" marT="635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u="none" strike="noStrike" dirty="0">
                          <a:effectLst/>
                          <a:latin typeface="Arial Narrow" panose="020B0606020202030204" pitchFamily="34" charset="0"/>
                        </a:rPr>
                        <a:t>12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6350" marR="6350" marT="635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u="none" strike="noStrike">
                          <a:effectLst/>
                          <a:latin typeface="Arial Narrow" panose="020B0606020202030204" pitchFamily="34" charset="0"/>
                        </a:rPr>
                        <a:t>13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6350" marR="6350" marT="635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u="none" strike="noStrike">
                          <a:effectLst/>
                          <a:latin typeface="Arial Narrow" panose="020B0606020202030204" pitchFamily="34" charset="0"/>
                        </a:rPr>
                        <a:t>14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6350" marR="6350" marT="635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u="none" strike="noStrike">
                          <a:effectLst/>
                          <a:latin typeface="Arial Narrow" panose="020B0606020202030204" pitchFamily="34" charset="0"/>
                        </a:rPr>
                        <a:t>15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6350" marR="6350" marT="635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u="none" strike="noStrike">
                          <a:effectLst/>
                          <a:latin typeface="Arial Narrow" panose="020B0606020202030204" pitchFamily="34" charset="0"/>
                        </a:rPr>
                        <a:t>16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6350" marR="6350" marT="635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u="none" strike="noStrike">
                          <a:effectLst/>
                          <a:latin typeface="Arial Narrow" panose="020B0606020202030204" pitchFamily="34" charset="0"/>
                        </a:rPr>
                        <a:t>17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6350" marR="6350" marT="635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u="none" strike="noStrike" dirty="0">
                          <a:effectLst/>
                          <a:latin typeface="Arial Narrow" panose="020B0606020202030204" pitchFamily="34" charset="0"/>
                        </a:rPr>
                        <a:t>18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6350" marR="6350" marT="635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u="none" strike="noStrike" dirty="0">
                          <a:effectLst/>
                          <a:latin typeface="Arial Narrow" panose="020B0606020202030204" pitchFamily="34" charset="0"/>
                        </a:rPr>
                        <a:t>19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6350" marR="6350" marT="635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u="none" strike="noStrike" dirty="0">
                          <a:effectLst/>
                          <a:latin typeface="Arial Narrow" panose="020B0606020202030204" pitchFamily="34" charset="0"/>
                        </a:rPr>
                        <a:t>20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6350" marR="6350" marT="635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u="none" strike="noStrike" dirty="0">
                          <a:effectLst/>
                          <a:latin typeface="Arial Narrow" panose="020B0606020202030204" pitchFamily="34" charset="0"/>
                        </a:rPr>
                        <a:t>21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6350" marR="6350" marT="635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u="none" strike="noStrike" dirty="0">
                          <a:effectLst/>
                          <a:latin typeface="Arial Narrow" panose="020B0606020202030204" pitchFamily="34" charset="0"/>
                        </a:rPr>
                        <a:t>22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6350" marR="6350" marT="635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u="none" strike="noStrike" dirty="0">
                          <a:effectLst/>
                          <a:latin typeface="Arial Narrow" panose="020B0606020202030204" pitchFamily="34" charset="0"/>
                        </a:rPr>
                        <a:t>23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6350" marR="6350" marT="635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u="none" strike="noStrike" dirty="0">
                          <a:effectLst/>
                          <a:latin typeface="Arial Narrow" panose="020B0606020202030204" pitchFamily="34" charset="0"/>
                        </a:rPr>
                        <a:t>24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6350" marR="6350" marT="635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u="none" strike="noStrike" dirty="0">
                          <a:effectLst/>
                          <a:latin typeface="Arial Narrow" panose="020B0606020202030204" pitchFamily="34" charset="0"/>
                        </a:rPr>
                        <a:t>25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6350" marR="6350" marT="635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928110821"/>
                  </a:ext>
                </a:extLst>
              </a:tr>
              <a:tr h="71527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u="none" strike="noStrike" dirty="0">
                          <a:effectLst/>
                          <a:latin typeface="Arial Narrow" panose="020B0606020202030204" pitchFamily="34" charset="0"/>
                        </a:rPr>
                        <a:t>U-SIG1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en-US" sz="1000" b="1" u="none" strike="noStrike" dirty="0">
                          <a:solidFill>
                            <a:srgbClr val="0070C0"/>
                          </a:solidFill>
                          <a:effectLst/>
                          <a:latin typeface="Arial Narrow" panose="020B0606020202030204" pitchFamily="34" charset="0"/>
                        </a:rPr>
                        <a:t>PHY version</a:t>
                      </a:r>
                      <a:endParaRPr lang="en-US" sz="1000" b="1" i="0" u="none" strike="noStrike" dirty="0">
                        <a:solidFill>
                          <a:srgbClr val="0070C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en-US" sz="1000" b="1" u="none" strike="noStrike" dirty="0">
                          <a:effectLst/>
                          <a:latin typeface="Arial Narrow" panose="020B0606020202030204" pitchFamily="34" charset="0"/>
                        </a:rPr>
                        <a:t>Bandwidth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u="none" strike="noStrike" dirty="0">
                          <a:effectLst/>
                          <a:latin typeface="Arial Narrow" panose="020B0606020202030204" pitchFamily="34" charset="0"/>
                        </a:rPr>
                        <a:t>UL/DL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6">
                  <a:txBody>
                    <a:bodyPr/>
                    <a:lstStyle/>
                    <a:p>
                      <a:pPr algn="ctr" fontAlgn="b"/>
                      <a:r>
                        <a:rPr lang="en-US" sz="1000" b="1" u="none" strike="noStrike" dirty="0">
                          <a:effectLst/>
                          <a:latin typeface="Arial Narrow" panose="020B0606020202030204" pitchFamily="34" charset="0"/>
                        </a:rPr>
                        <a:t>BSS color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7">
                  <a:txBody>
                    <a:bodyPr/>
                    <a:lstStyle/>
                    <a:p>
                      <a:pPr algn="ctr" fontAlgn="b"/>
                      <a:r>
                        <a:rPr lang="en-US" sz="1000" b="1" u="none" strike="noStrike" dirty="0">
                          <a:effectLst/>
                          <a:latin typeface="Arial Narrow" panose="020B0606020202030204" pitchFamily="34" charset="0"/>
                        </a:rPr>
                        <a:t>TXOP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algn="ctr" fontAlgn="b"/>
                      <a:r>
                        <a:rPr lang="en-US" sz="1000" b="1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Disregard</a:t>
                      </a:r>
                      <a:endParaRPr lang="en-US" sz="1000" b="1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Validate</a:t>
                      </a:r>
                      <a:endParaRPr lang="en-US" sz="1000" b="1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50035153"/>
                  </a:ext>
                </a:extLst>
              </a:tr>
              <a:tr h="71527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u="none" strike="noStrike" dirty="0">
                          <a:effectLst/>
                          <a:latin typeface="Arial Narrow" panose="020B0606020202030204" pitchFamily="34" charset="0"/>
                        </a:rPr>
                        <a:t>U-SIG2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000" b="1" u="none" strike="noStrike" dirty="0">
                          <a:solidFill>
                            <a:srgbClr val="0070C0"/>
                          </a:solidFill>
                          <a:effectLst/>
                          <a:latin typeface="Arial Narrow" panose="020B0606020202030204" pitchFamily="34" charset="0"/>
                        </a:rPr>
                        <a:t>PPDU Type </a:t>
                      </a:r>
                      <a:endParaRPr lang="en-US" sz="1000" b="1" i="0" u="none" strike="noStrike" dirty="0">
                        <a:solidFill>
                          <a:srgbClr val="0070C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Validate</a:t>
                      </a:r>
                      <a:endParaRPr lang="en-US" sz="1000" b="1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5">
                  <a:txBody>
                    <a:bodyPr/>
                    <a:lstStyle/>
                    <a:p>
                      <a:pPr algn="ctr" fontAlgn="b"/>
                      <a:r>
                        <a:rPr lang="en-US" sz="1000" b="1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punctured channel info</a:t>
                      </a:r>
                      <a:endParaRPr lang="en-US" sz="1000" b="1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Validate</a:t>
                      </a:r>
                      <a:endParaRPr lang="en-US" sz="1000" b="1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000" b="1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EHT-SIG MCS</a:t>
                      </a:r>
                      <a:endParaRPr lang="en-US" sz="1000" b="1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algn="ctr" fontAlgn="b"/>
                      <a:r>
                        <a:rPr lang="en-US" sz="1000" b="1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Number Of EHT-SIG Symbols</a:t>
                      </a:r>
                      <a:endParaRPr lang="en-US" sz="1000" b="1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 fontAlgn="b"/>
                      <a:r>
                        <a:rPr lang="en-US" sz="1000" b="1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CRC</a:t>
                      </a:r>
                      <a:endParaRPr lang="en-US" sz="1000" b="1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algn="ctr" fontAlgn="b"/>
                      <a:r>
                        <a:rPr lang="en-US" sz="1000" b="1" u="none" strike="noStrike" dirty="0">
                          <a:effectLst/>
                          <a:latin typeface="Arial Narrow" panose="020B0606020202030204" pitchFamily="34" charset="0"/>
                        </a:rPr>
                        <a:t>Tail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68465484"/>
                  </a:ext>
                </a:extLst>
              </a:tr>
            </a:tbl>
          </a:graphicData>
        </a:graphic>
      </p:graphicFrame>
      <p:sp>
        <p:nvSpPr>
          <p:cNvPr id="12" name="TextBox 11">
            <a:extLst>
              <a:ext uri="{FF2B5EF4-FFF2-40B4-BE49-F238E27FC236}">
                <a16:creationId xmlns:a16="http://schemas.microsoft.com/office/drawing/2014/main" id="{ECF8A70D-6DD6-86E7-6B5D-690F82D5B78E}"/>
              </a:ext>
            </a:extLst>
          </p:cNvPr>
          <p:cNvSpPr txBox="1"/>
          <p:nvPr/>
        </p:nvSpPr>
        <p:spPr>
          <a:xfrm>
            <a:off x="38800" y="3244180"/>
            <a:ext cx="1143000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"/>
            <a:r>
              <a:rPr lang="en-US" sz="1200" b="1" u="none" strike="noStrike" dirty="0">
                <a:solidFill>
                  <a:schemeClr val="tx1"/>
                </a:solidFill>
                <a:effectLst/>
                <a:latin typeface="Arial Narrow" panose="020B0606020202030204" pitchFamily="34" charset="0"/>
              </a:rPr>
              <a:t>AMP DL PPDU:</a:t>
            </a:r>
            <a:endParaRPr lang="en-US" sz="1200" b="1" i="0" u="none" strike="noStrike" dirty="0">
              <a:solidFill>
                <a:schemeClr val="tx1"/>
              </a:solidFill>
              <a:effectLst/>
              <a:latin typeface="Arial Narrow" panose="020B0606020202030204" pitchFamily="34" charset="0"/>
            </a:endParaRPr>
          </a:p>
        </p:txBody>
      </p:sp>
      <p:graphicFrame>
        <p:nvGraphicFramePr>
          <p:cNvPr id="15" name="Table 14">
            <a:extLst>
              <a:ext uri="{FF2B5EF4-FFF2-40B4-BE49-F238E27FC236}">
                <a16:creationId xmlns:a16="http://schemas.microsoft.com/office/drawing/2014/main" id="{85460C67-B4FD-ABFF-CE25-D3EAAFE3321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09814976"/>
              </p:ext>
            </p:extLst>
          </p:nvPr>
        </p:nvGraphicFramePr>
        <p:xfrm>
          <a:off x="149341" y="4741863"/>
          <a:ext cx="4495799" cy="822960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{5940675A-B579-460E-94D1-54222C63F5DA}</a:tableStyleId>
              </a:tblPr>
              <a:tblGrid>
                <a:gridCol w="408709">
                  <a:extLst>
                    <a:ext uri="{9D8B030D-6E8A-4147-A177-3AD203B41FA5}">
                      <a16:colId xmlns:a16="http://schemas.microsoft.com/office/drawing/2014/main" val="2226065314"/>
                    </a:ext>
                  </a:extLst>
                </a:gridCol>
                <a:gridCol w="613063">
                  <a:extLst>
                    <a:ext uri="{9D8B030D-6E8A-4147-A177-3AD203B41FA5}">
                      <a16:colId xmlns:a16="http://schemas.microsoft.com/office/drawing/2014/main" val="3984246607"/>
                    </a:ext>
                  </a:extLst>
                </a:gridCol>
                <a:gridCol w="953655">
                  <a:extLst>
                    <a:ext uri="{9D8B030D-6E8A-4147-A177-3AD203B41FA5}">
                      <a16:colId xmlns:a16="http://schemas.microsoft.com/office/drawing/2014/main" val="3085505163"/>
                    </a:ext>
                  </a:extLst>
                </a:gridCol>
                <a:gridCol w="2520372">
                  <a:extLst>
                    <a:ext uri="{9D8B030D-6E8A-4147-A177-3AD203B41FA5}">
                      <a16:colId xmlns:a16="http://schemas.microsoft.com/office/drawing/2014/main" val="2542047906"/>
                    </a:ext>
                  </a:extLst>
                </a:gridCol>
              </a:tblGrid>
              <a:tr h="0">
                <a:tc gridSpan="2">
                  <a:txBody>
                    <a:bodyPr/>
                    <a:lstStyle/>
                    <a:p>
                      <a:pPr marL="361315" marR="0" algn="ctr" defTabSz="914400" rtl="0" eaLnBrk="1" latinLnBrk="0" hangingPunct="1">
                        <a:spcBef>
                          <a:spcPts val="480"/>
                        </a:spcBef>
                        <a:spcAft>
                          <a:spcPts val="0"/>
                        </a:spcAft>
                      </a:pPr>
                      <a:r>
                        <a:rPr lang="en-US" sz="900" b="1" kern="120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U-SIG fields</a:t>
                      </a: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20955" marR="0" algn="ctr" defTabSz="914400" rtl="0" eaLnBrk="1" latinLnBrk="0" hangingPunct="1">
                        <a:spcBef>
                          <a:spcPts val="480"/>
                        </a:spcBef>
                        <a:spcAft>
                          <a:spcPts val="0"/>
                        </a:spcAft>
                      </a:pPr>
                      <a:r>
                        <a:rPr lang="en-US" sz="900" b="1" kern="120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Description</a:t>
                      </a: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1286789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kern="120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UL/DL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spcBef>
                          <a:spcPts val="35"/>
                        </a:spcBef>
                        <a:spcAft>
                          <a:spcPts val="0"/>
                        </a:spcAft>
                      </a:pPr>
                      <a:r>
                        <a:rPr lang="en-US" sz="900" b="1" kern="120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PPDU Type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spcBef>
                          <a:spcPts val="535"/>
                        </a:spcBef>
                        <a:spcAft>
                          <a:spcPts val="0"/>
                        </a:spcAft>
                      </a:pPr>
                      <a:r>
                        <a:rPr lang="en-US" sz="900" b="1" kern="120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EHT PPDU format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kern="120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Note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444253795"/>
                  </a:ext>
                </a:extLst>
              </a:tr>
              <a:tr h="0">
                <a:tc rowSpan="4">
                  <a:txBody>
                    <a:bodyPr/>
                    <a:lstStyle/>
                    <a:p>
                      <a:pPr marL="0" marR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kern="120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0 (DL)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15240" marR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kern="1200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18415" marR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kern="1200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EHT MU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80010" marR="0" algn="l" defTabSz="914400" rtl="0" eaLnBrk="1" latinLnBrk="0" hangingPunct="1">
                        <a:lnSpc>
                          <a:spcPct val="96000"/>
                        </a:lnSpc>
                        <a:spcBef>
                          <a:spcPts val="505"/>
                        </a:spcBef>
                        <a:spcAft>
                          <a:spcPts val="0"/>
                        </a:spcAft>
                      </a:pPr>
                      <a:r>
                        <a:rPr lang="en-US" sz="900" b="1" kern="1200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DL OFDMA (including non-MU-MIMO and MU-MIMO).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153850724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1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en-US" sz="1100" b="1">
                        <a:effectLst/>
                        <a:latin typeface="Arial Narrow" panose="020B0606020202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kern="1200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 1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kern="1200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 EHT MU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80010" marR="0" algn="l" defTabSz="914400" rtl="0" eaLnBrk="1" latinLnBrk="0" hangingPunct="1">
                        <a:lnSpc>
                          <a:spcPts val="940"/>
                        </a:lnSpc>
                        <a:spcBef>
                          <a:spcPts val="530"/>
                        </a:spcBef>
                        <a:spcAft>
                          <a:spcPts val="0"/>
                        </a:spcAft>
                      </a:pPr>
                      <a:r>
                        <a:rPr lang="en-US" sz="900" b="1" kern="1200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EHT SU transmission or EHT sounding NDP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917981209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1" dirty="0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en-US" sz="1100" b="1" dirty="0">
                        <a:effectLst/>
                        <a:latin typeface="Arial Narrow" panose="020B0606020202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5240" marR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kern="1200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18415" marR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kern="1200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EHT MU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80010" marR="0" algn="l" defTabSz="914400" rtl="0" eaLnBrk="1" latinLnBrk="0" hangingPunct="1">
                        <a:lnSpc>
                          <a:spcPct val="96000"/>
                        </a:lnSpc>
                        <a:spcBef>
                          <a:spcPts val="555"/>
                        </a:spcBef>
                        <a:spcAft>
                          <a:spcPts val="0"/>
                        </a:spcAft>
                      </a:pPr>
                      <a:r>
                        <a:rPr lang="en-US" sz="900" b="1" kern="1200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DL non-OFDMA MU- MIMO.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983886465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5240" marR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kern="1200" dirty="0">
                          <a:solidFill>
                            <a:srgbClr val="0070C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3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18415" marR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kern="1200" dirty="0">
                          <a:solidFill>
                            <a:srgbClr val="0070C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AMP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80010" marR="0" algn="l" defTabSz="914400" rtl="0" eaLnBrk="1" latinLnBrk="0" hangingPunct="1">
                        <a:lnSpc>
                          <a:spcPct val="96000"/>
                        </a:lnSpc>
                        <a:spcBef>
                          <a:spcPts val="555"/>
                        </a:spcBef>
                        <a:spcAft>
                          <a:spcPts val="0"/>
                        </a:spcAft>
                      </a:pPr>
                      <a:r>
                        <a:rPr lang="en-US" sz="900" b="1" kern="1200" dirty="0">
                          <a:solidFill>
                            <a:srgbClr val="0070C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AMP DL PPDU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793690048"/>
                  </a:ext>
                </a:extLst>
              </a:tr>
            </a:tbl>
          </a:graphicData>
        </a:graphic>
      </p:graphicFrame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6680C8F0-D4EF-DF22-76A5-A8C0409E539A}"/>
              </a:ext>
            </a:extLst>
          </p:cNvPr>
          <p:cNvCxnSpPr>
            <a:cxnSpLocks/>
          </p:cNvCxnSpPr>
          <p:nvPr/>
        </p:nvCxnSpPr>
        <p:spPr bwMode="auto">
          <a:xfrm>
            <a:off x="838200" y="4422671"/>
            <a:ext cx="0" cy="319192"/>
          </a:xfrm>
          <a:prstGeom prst="straightConnector1">
            <a:avLst/>
          </a:prstGeom>
          <a:ln>
            <a:solidFill>
              <a:srgbClr val="0070C0"/>
            </a:solidFill>
            <a:headEnd type="none" w="sm" len="sm"/>
            <a:tailEnd type="triangle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575252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F94D0D-E76C-EB28-CB6D-6803EED8FA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Straw Poll #1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5340F6-D803-4547-D275-8A092B2263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600" dirty="0"/>
              <a:t>Do you agree to update the following text in the SFD:</a:t>
            </a:r>
          </a:p>
          <a:p>
            <a:pPr lvl="1"/>
            <a:r>
              <a:rPr lang="en-US" sz="1600" dirty="0"/>
              <a:t>An DL AMP PPDU in 2.4 GHz is identified in its U-SIG with the following setting:</a:t>
            </a:r>
          </a:p>
          <a:p>
            <a:pPr lvl="2"/>
            <a:r>
              <a:rPr lang="en-US" dirty="0"/>
              <a:t>PHY version value set to 0</a:t>
            </a:r>
          </a:p>
          <a:p>
            <a:pPr lvl="2"/>
            <a:r>
              <a:rPr lang="en-US" strike="sngStrike" dirty="0"/>
              <a:t>One or multiple Validate bit subfields sets to  0 or subfield(s) set to a validate state.</a:t>
            </a:r>
          </a:p>
          <a:p>
            <a:pPr lvl="2"/>
            <a:r>
              <a:rPr lang="en-US" sz="1600" u="sng" dirty="0"/>
              <a:t>PPDU Type And Compression Mode value sets to 3</a:t>
            </a:r>
            <a:r>
              <a:rPr lang="en-US" dirty="0"/>
              <a:t>. </a:t>
            </a:r>
          </a:p>
          <a:p>
            <a:pPr lvl="2"/>
            <a:endParaRPr lang="en-US" sz="1400" dirty="0"/>
          </a:p>
          <a:p>
            <a:endParaRPr lang="en-US" sz="16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7FE72CD-D090-73C1-6BE4-D7E7201B0F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Slide </a:t>
            </a:r>
            <a:fld id="{C1789BC7-C074-42CC-ADF8-5107DF6BD1C1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AA8646-681F-5E0A-7D60-B9244E910DF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en-US" altLang="ko-KR"/>
              <a:t>You-Wei Chen, Mediatek Inc.</a:t>
            </a:r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2744821079"/>
      </p:ext>
    </p:extLst>
  </p:cSld>
  <p:clrMapOvr>
    <a:masterClrMapping/>
  </p:clrMapOvr>
</p:sld>
</file>

<file path=ppt/theme/theme1.xml><?xml version="1.0" encoding="utf-8"?>
<a:theme xmlns:a="http://schemas.openxmlformats.org/drawingml/2006/main" name="802-11-Submission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0066FF"/>
      </a:hlink>
      <a:folHlink>
        <a:srgbClr val="0000CC"/>
      </a:folHlink>
    </a:clrScheme>
    <a:fontScheme name="802-11-Submissio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802-11-Submission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802-11-Submissio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802-11-Submission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802-11-Submission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802-11-Submission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802-11-Submission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802-11-Submission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Metadata/LabelInfo.xml><?xml version="1.0" encoding="utf-8"?>
<clbl:labelList xmlns:clbl="http://schemas.microsoft.com/office/2020/mipLabelMetadata">
  <clbl:label id="{83bcef13-7cac-433f-ba1d-47a323951816}" enabled="1" method="Privileged" siteId="{a7687ede-7a6b-4ef6-bace-642f677fbe31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134006</TotalTime>
  <Words>466</Words>
  <Application>Microsoft Office PowerPoint</Application>
  <PresentationFormat>On-screen Show (4:3)</PresentationFormat>
  <Paragraphs>107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 Narrow</vt:lpstr>
      <vt:lpstr>Times New Roman</vt:lpstr>
      <vt:lpstr>802-11-Submission</vt:lpstr>
      <vt:lpstr>Non-AMP portion of AMP PHY preamble follow-up</vt:lpstr>
      <vt:lpstr>Recap: passed motion</vt:lpstr>
      <vt:lpstr>AMP PPDU indication for third-party STAs</vt:lpstr>
      <vt:lpstr>Straw Poll #1</vt:lpstr>
    </vt:vector>
  </TitlesOfParts>
  <Company>Mediatek Inc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EHT Tone Plans and Tone Mapper</dc:title>
  <dc:creator>Jianhan Liu</dc:creator>
  <cp:lastModifiedBy>You-Wei Chen</cp:lastModifiedBy>
  <cp:revision>746</cp:revision>
  <cp:lastPrinted>1998-02-10T13:28:06Z</cp:lastPrinted>
  <dcterms:created xsi:type="dcterms:W3CDTF">2007-05-21T21:00:37Z</dcterms:created>
  <dcterms:modified xsi:type="dcterms:W3CDTF">2025-09-15T07:58:58Z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NewReviewCycle">
    <vt:lpwstr/>
  </property>
  <property fmtid="{D5CDD505-2E9C-101B-9397-08002B2CF9AE}" pid="3" name="MSIP_Label_83bcef13-7cac-433f-ba1d-47a323951816_Enabled">
    <vt:lpwstr>true</vt:lpwstr>
  </property>
  <property fmtid="{D5CDD505-2E9C-101B-9397-08002B2CF9AE}" pid="4" name="MSIP_Label_83bcef13-7cac-433f-ba1d-47a323951816_SetDate">
    <vt:lpwstr>2022-12-02T22:20:35Z</vt:lpwstr>
  </property>
  <property fmtid="{D5CDD505-2E9C-101B-9397-08002B2CF9AE}" pid="5" name="MSIP_Label_83bcef13-7cac-433f-ba1d-47a323951816_Method">
    <vt:lpwstr>Privileged</vt:lpwstr>
  </property>
  <property fmtid="{D5CDD505-2E9C-101B-9397-08002B2CF9AE}" pid="6" name="MSIP_Label_83bcef13-7cac-433f-ba1d-47a323951816_Name">
    <vt:lpwstr>MTK_Unclassified</vt:lpwstr>
  </property>
  <property fmtid="{D5CDD505-2E9C-101B-9397-08002B2CF9AE}" pid="7" name="MSIP_Label_83bcef13-7cac-433f-ba1d-47a323951816_SiteId">
    <vt:lpwstr>a7687ede-7a6b-4ef6-bace-642f677fbe31</vt:lpwstr>
  </property>
  <property fmtid="{D5CDD505-2E9C-101B-9397-08002B2CF9AE}" pid="8" name="MSIP_Label_83bcef13-7cac-433f-ba1d-47a323951816_ActionId">
    <vt:lpwstr>66719768-fd85-486d-b90e-2ba04a10239f</vt:lpwstr>
  </property>
  <property fmtid="{D5CDD505-2E9C-101B-9397-08002B2CF9AE}" pid="9" name="MSIP_Label_83bcef13-7cac-433f-ba1d-47a323951816_ContentBits">
    <vt:lpwstr>0</vt:lpwstr>
  </property>
</Properties>
</file>