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2"/>
  </p:notesMasterIdLst>
  <p:handoutMasterIdLst>
    <p:handoutMasterId r:id="rId27"/>
  </p:handoutMasterIdLst>
  <p:sldIdLst>
    <p:sldId id="256" r:id="rId8"/>
    <p:sldId id="368" r:id="rId9"/>
    <p:sldId id="452" r:id="rId10"/>
    <p:sldId id="444" r:id="rId11"/>
    <p:sldId id="442" r:id="rId13"/>
    <p:sldId id="440" r:id="rId14"/>
    <p:sldId id="443" r:id="rId15"/>
    <p:sldId id="392" r:id="rId16"/>
    <p:sldId id="453" r:id="rId17"/>
    <p:sldId id="462" r:id="rId18"/>
    <p:sldId id="463" r:id="rId19"/>
    <p:sldId id="467" r:id="rId20"/>
    <p:sldId id="466" r:id="rId21"/>
    <p:sldId id="464" r:id="rId22"/>
    <p:sldId id="465" r:id="rId23"/>
    <p:sldId id="461" r:id="rId24"/>
    <p:sldId id="265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  <p:cmAuthor id="3" name="00344678@zte.intra" initials="0" lastIdx="5" clrIdx="2"/>
  <p:cmAuthor id="4" name="Yurong Qian" initials="0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0843260" y="4057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25/1517r2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Oct.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1367" y="332740"/>
            <a:ext cx="3289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802.11-23/2190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r0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4097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Nov. 2023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25/0899r1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74667" y="332740"/>
            <a:ext cx="2286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301567" y="332740"/>
            <a:ext cx="29591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0899r1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2567" y="332740"/>
            <a:ext cx="25781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Sep.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/>
          <a:p>
            <a:pPr algn="r">
              <a:defRPr/>
            </a:pPr>
            <a:r>
              <a:rPr kumimoji="1" lang="en-US" altLang="ja-JP" dirty="0">
                <a:sym typeface="+mn-ea"/>
              </a:rPr>
              <a:t>Yurong Qian</a:t>
            </a:r>
            <a:r>
              <a:rPr lang="en-US">
                <a:sym typeface="+mn-ea"/>
              </a:rPr>
              <a:t>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Considerations for the IMMW Channel Access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251075"/>
          <a:ext cx="9496425" cy="4163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qian.yurong</a:t>
                      </a:r>
                      <a:r>
                        <a:rPr kumimoji="1" lang="ja-JP" altLang="en-US" sz="1500" dirty="0"/>
                        <a:t>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Zisheng </a:t>
                      </a:r>
                      <a:r>
                        <a:rPr kumimoji="1" lang="en-US" altLang="ja-JP" sz="1500" dirty="0">
                          <a:sym typeface="+mn-ea"/>
                        </a:rPr>
                        <a:t>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Qisheng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Bo Cao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2766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Chun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Bo Sun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ja-JP" altLang="en-US" sz="1500" dirty="0"/>
                        <a:t>Sanechips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Shuang Fan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9941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Yayu Gao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en-US" altLang="ja-JP" sz="1500" dirty="0"/>
                        <a:t>Huazhong University of Science and Technology</a:t>
                      </a:r>
                      <a:endParaRPr kumimoji="1" lang="en-US" altLang="ja-JP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21971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Yueyang Zou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Wei 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kumimoji="1" lang="en-US" altLang="ja-JP" sz="1500" dirty="0"/>
                        <a:t>Wuhan University</a:t>
                      </a:r>
                      <a:endParaRPr kumimoji="1" lang="en-US" altLang="ja-JP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54555" y="1550670"/>
            <a:ext cx="8534400" cy="51244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2025-10-14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184594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lang="en-US" dirty="0">
                <a:sym typeface="+mn-ea"/>
              </a:rPr>
              <a:t>Case </a:t>
            </a:r>
            <a:r>
              <a:rPr kumimoji="1" lang="en-US" altLang="ja-JP" dirty="0">
                <a:sym typeface="+mn-ea"/>
              </a:rPr>
              <a:t>1</a:t>
            </a:r>
            <a:endParaRPr lang="en-US"/>
          </a:p>
        </p:txBody>
      </p:sp>
      <p:pic>
        <p:nvPicPr>
          <p:cNvPr id="3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415" y="3957955"/>
            <a:ext cx="3933190" cy="2540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85" y="1424940"/>
            <a:ext cx="4594225" cy="2653030"/>
          </a:xfrm>
          <a:prstGeom prst="rect">
            <a:avLst/>
          </a:prstGeom>
        </p:spPr>
      </p:pic>
      <p:sp>
        <p:nvSpPr>
          <p:cNvPr id="8" name="コンテンツ プレースホルダー 1"/>
          <p:cNvSpPr>
            <a:spLocks noGrp="1"/>
          </p:cNvSpPr>
          <p:nvPr/>
        </p:nvSpPr>
        <p:spPr>
          <a:xfrm>
            <a:off x="914400" y="1347470"/>
            <a:ext cx="5633085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 dirty="0">
                <a:sym typeface="+mn-ea"/>
              </a:rPr>
              <a:t>scenario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Residential Environment</a:t>
            </a:r>
            <a:endParaRPr lang="en-US" sz="180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Number of APs: </a:t>
            </a:r>
            <a:r>
              <a:rPr lang="en-US" altLang="zh-CN" sz="1800" b="0" dirty="0" smtClean="0">
                <a:sym typeface="+mn-ea"/>
              </a:rPr>
              <a:t>2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Number of STA per BSS: 1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AP1-STA2 distance: 2 m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AP2-STA2 distance: 8 m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The positions of AP1, AP2, and STA2 are fixed. STA1 is randomly positioned around AP1.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sym typeface="+mn-ea"/>
              </a:rPr>
              <a:t>Obstruction: A single wall between BSS1 and BSS2.</a:t>
            </a:r>
            <a:endParaRPr kumimoji="1" lang="en-US" altLang="ja-JP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ym typeface="+mn-ea"/>
              </a:rPr>
              <a:t>Three wall material models are considered, with respective penetration losses: 15 dB (glass), 20 dB (wood), and 25 dB (partition wall).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The angle at AP1 between the links to STA1 and STA2 is denoted as </a:t>
            </a:r>
            <a:r>
              <a:rPr kumimoji="1" lang="en-US" altLang="ja-JP" sz="1800" b="1" dirty="0">
                <a:sym typeface="+mn-ea"/>
              </a:rPr>
              <a:t>α ∈[0, 360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⁰</a:t>
            </a:r>
            <a:r>
              <a:rPr kumimoji="1" lang="en-US" altLang="ja-JP" sz="1800" b="1" dirty="0">
                <a:sym typeface="+mn-ea"/>
              </a:rPr>
              <a:t>).</a:t>
            </a:r>
            <a:endParaRPr kumimoji="1" lang="en-US" altLang="ja-JP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endParaRPr kumimoji="1" lang="zh-CN" altLang="en-US" sz="1800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kumimoji="1" lang="en-US" altLang="ja-JP" dirty="0">
                <a:sym typeface="+mn-ea"/>
              </a:rPr>
              <a:t>R</a:t>
            </a:r>
            <a:r>
              <a:rPr kumimoji="1" lang="en-US" altLang="ja-JP" dirty="0">
                <a:sym typeface="+mn-ea"/>
              </a:rPr>
              <a:t>esult 1</a:t>
            </a:r>
            <a:endParaRPr lang="en-US"/>
          </a:p>
        </p:txBody>
      </p:sp>
      <p:sp>
        <p:nvSpPr>
          <p:cNvPr id="11" name="コンテンツ プレースホルダー 1"/>
          <p:cNvSpPr>
            <a:spLocks noGrp="1"/>
          </p:cNvSpPr>
          <p:nvPr/>
        </p:nvSpPr>
        <p:spPr>
          <a:xfrm>
            <a:off x="914400" y="4872355"/>
            <a:ext cx="10274300" cy="163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At peak interference angles (α ≈ 0° and </a:t>
            </a:r>
            <a:r>
              <a:rPr lang="en-US" sz="2000" dirty="0">
                <a:sym typeface="+mn-ea"/>
              </a:rPr>
              <a:t>180</a:t>
            </a:r>
            <a:r>
              <a:rPr sz="2000" dirty="0">
                <a:sym typeface="+mn-ea"/>
              </a:rPr>
              <a:t>°),</a:t>
            </a:r>
            <a:r>
              <a:rPr lang="en-US" sz="2000" dirty="0">
                <a:sym typeface="+mn-ea"/>
              </a:rPr>
              <a:t> </a:t>
            </a:r>
            <a:r>
              <a:rPr sz="2000" dirty="0">
                <a:sym typeface="+mn-ea"/>
              </a:rPr>
              <a:t>the SIR at STA2 drops sharply, resulting in the PER </a:t>
            </a:r>
            <a:r>
              <a:rPr lang="en-US" sz="2000" dirty="0">
                <a:sym typeface="+mn-ea"/>
              </a:rPr>
              <a:t>up </a:t>
            </a:r>
            <a:r>
              <a:rPr sz="2000" dirty="0">
                <a:sym typeface="+mn-ea"/>
              </a:rPr>
              <a:t>to approaches 100%.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lang="en-US" sz="2000" dirty="0">
                <a:sym typeface="+mn-ea"/>
              </a:rPr>
              <a:t>W</a:t>
            </a:r>
            <a:r>
              <a:rPr sz="2000" dirty="0">
                <a:sym typeface="+mn-ea"/>
              </a:rPr>
              <a:t>all obstructions alone are insufficient to mitigate inter-BSS interference, leading to substantial performance impairments in residential mmWave networks.</a:t>
            </a:r>
            <a:endParaRPr sz="20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kumimoji="1" lang="zh-CN" altLang="en-US" sz="2000" dirty="0"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34365" y="1424305"/>
            <a:ext cx="10989310" cy="3408680"/>
            <a:chOff x="-64" y="2567"/>
            <a:chExt cx="17306" cy="536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4" y="2571"/>
              <a:ext cx="8771" cy="530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0" y="2567"/>
              <a:ext cx="8742" cy="5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lang="en-US" dirty="0">
                <a:sym typeface="+mn-ea"/>
              </a:rPr>
              <a:t>Case</a:t>
            </a:r>
            <a:r>
              <a:rPr kumimoji="1" lang="en-US" altLang="ja-JP" dirty="0">
                <a:sym typeface="+mn-ea"/>
              </a:rPr>
              <a:t> 2</a:t>
            </a:r>
            <a:endParaRPr lang="en-US"/>
          </a:p>
        </p:txBody>
      </p:sp>
      <p:sp>
        <p:nvSpPr>
          <p:cNvPr id="9" name="コンテンツ プレースホルダー 1"/>
          <p:cNvSpPr>
            <a:spLocks noGrp="1"/>
          </p:cNvSpPr>
          <p:nvPr/>
        </p:nvSpPr>
        <p:spPr>
          <a:xfrm>
            <a:off x="914400" y="1372235"/>
            <a:ext cx="5779770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 dirty="0">
                <a:sym typeface="+mn-ea"/>
              </a:rPr>
              <a:t>scenario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Residential Environment</a:t>
            </a:r>
            <a:endParaRPr lang="en-US" sz="180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Number of APs: </a:t>
            </a:r>
            <a:r>
              <a:rPr lang="en-US" altLang="zh-CN" sz="1800" b="0" dirty="0" smtClean="0">
                <a:sym typeface="+mn-ea"/>
              </a:rPr>
              <a:t>2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Number of STA per BSS: 1</a:t>
            </a:r>
            <a:endParaRPr lang="en-US" altLang="zh-CN" sz="18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AP2-STA2 distance: 8m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ym typeface="+mn-ea"/>
              </a:rPr>
              <a:t>AP1-STA2 </a:t>
            </a:r>
            <a:r>
              <a:rPr lang="en-US" altLang="zh-CN" sz="1800" b="1" dirty="0">
                <a:sym typeface="+mn-ea"/>
              </a:rPr>
              <a:t>distance</a:t>
            </a:r>
            <a:r>
              <a:rPr lang="en-US" altLang="zh-CN" sz="1800" b="1" dirty="0">
                <a:sym typeface="+mn-ea"/>
              </a:rPr>
              <a:t>: [1, 10] m</a:t>
            </a:r>
            <a:endParaRPr lang="en-US" altLang="zh-CN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Angle α: 0 degrees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The positions of AP2 and STA2 are fixed, while the distance between AP1 and BSS2 varies.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Obstruction: A single wall between BSS1 and BSS2.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ym typeface="+mn-ea"/>
              </a:rPr>
              <a:t>Three wall material models are considered, with respective penetration losses: 15 dB (glass), 20 dB (wood), and 25 dB (partition wall).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endParaRPr kumimoji="1" lang="zh-CN" altLang="en-US" sz="18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3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5800" y="3944620"/>
            <a:ext cx="4021455" cy="2597785"/>
          </a:xfrm>
          <a:prstGeom prst="rect">
            <a:avLst/>
          </a:prstGeom>
        </p:spPr>
      </p:pic>
      <p:pic>
        <p:nvPicPr>
          <p:cNvPr id="1356121744" name="图片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9570" y="1372235"/>
            <a:ext cx="4598670" cy="268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kumimoji="1" lang="en-US" altLang="ja-JP" dirty="0">
                <a:sym typeface="+mn-ea"/>
              </a:rPr>
              <a:t>R</a:t>
            </a:r>
            <a:r>
              <a:rPr kumimoji="1" lang="en-US" altLang="ja-JP" dirty="0">
                <a:sym typeface="+mn-ea"/>
              </a:rPr>
              <a:t>esult 2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899160" y="5000625"/>
            <a:ext cx="10274300" cy="1248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The PER reaches 100% at a closer inter-BSS distance, even with wall obstruction</a:t>
            </a:r>
            <a:r>
              <a:rPr lang="en-US" sz="2000" dirty="0">
                <a:sym typeface="+mn-ea"/>
              </a:rPr>
              <a:t>—a common residential scenario</a:t>
            </a:r>
            <a:r>
              <a:rPr sz="2000" dirty="0">
                <a:sym typeface="+mn-ea"/>
              </a:rPr>
              <a:t>.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lang="en-US" sz="2000" dirty="0">
                <a:sym typeface="+mn-ea"/>
              </a:rPr>
              <a:t>I</a:t>
            </a:r>
            <a:r>
              <a:rPr sz="2000" dirty="0">
                <a:sym typeface="+mn-ea"/>
              </a:rPr>
              <a:t>nter-BSS interference remains non-negligible when a STA is positioned within the main lobe of an OBSS AP. </a:t>
            </a:r>
            <a:endParaRPr sz="20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kumimoji="1" lang="zh-CN" altLang="en-US" sz="2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0269260" name="图片 2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145" y="1416685"/>
            <a:ext cx="5186045" cy="358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776105" name="图片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0280" y="1423670"/>
            <a:ext cx="5239385" cy="3576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Case</a:t>
            </a:r>
            <a:r>
              <a:rPr kumimoji="1" lang="en-US" altLang="ja-JP" dirty="0">
                <a:sym typeface="+mn-ea"/>
              </a:rPr>
              <a:t> 3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1532890"/>
            <a:ext cx="5633720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 dirty="0">
                <a:sym typeface="+mn-ea"/>
              </a:rPr>
              <a:t>scenario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Commercial </a:t>
            </a:r>
            <a:r>
              <a:rPr lang="en-US" sz="1800">
                <a:sym typeface="+mn-ea"/>
              </a:rPr>
              <a:t>Environment</a:t>
            </a:r>
            <a:endParaRPr lang="en-US" sz="180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Number of APs: </a:t>
            </a:r>
            <a:r>
              <a:rPr lang="en-US" altLang="zh-CN" sz="1800" b="0" dirty="0" smtClean="0">
                <a:sym typeface="+mn-ea"/>
              </a:rPr>
              <a:t>6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Number of STAs per BSS: 1</a:t>
            </a:r>
            <a:endParaRPr lang="en-US" altLang="zh-CN" sz="18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Intra-BSS distance: [2, 4] m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sym typeface="+mn-ea"/>
              </a:rPr>
              <a:t>Obstruction: None (open environment)</a:t>
            </a:r>
            <a:endParaRPr kumimoji="1" lang="en-US" altLang="ja-JP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0" dirty="0">
                <a:sym typeface="+mn-ea"/>
              </a:rPr>
              <a:t>Each STA is randomly positioned around its associated AP.</a:t>
            </a:r>
            <a:endParaRPr kumimoji="1" lang="en-US" altLang="ja-JP" sz="1800" b="0" dirty="0">
              <a:sym typeface="+mn-ea"/>
            </a:endParaRPr>
          </a:p>
        </p:txBody>
      </p:sp>
      <p:pic>
        <p:nvPicPr>
          <p:cNvPr id="9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195" y="4124325"/>
            <a:ext cx="5066030" cy="2304415"/>
          </a:xfrm>
          <a:prstGeom prst="rect">
            <a:avLst/>
          </a:prstGeom>
        </p:spPr>
      </p:pic>
      <p:pic>
        <p:nvPicPr>
          <p:cNvPr id="39271261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830" y="1503045"/>
            <a:ext cx="489077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R</a:t>
            </a:r>
            <a:r>
              <a:rPr kumimoji="1" lang="en-US" altLang="ja-JP" dirty="0">
                <a:sym typeface="+mn-ea"/>
              </a:rPr>
              <a:t>esult 3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4685665"/>
            <a:ext cx="10259695" cy="177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Three sets of simulations under varied topological conditions demonstrated more severe inter-BSS interference </a:t>
            </a:r>
            <a:r>
              <a:rPr lang="en-US" sz="2000" dirty="0">
                <a:sym typeface="+mn-ea"/>
              </a:rPr>
              <a:t>in </a:t>
            </a:r>
            <a:r>
              <a:rPr lang="en-US" sz="2000">
                <a:sym typeface="+mn-ea"/>
              </a:rPr>
              <a:t>c</a:t>
            </a:r>
            <a:r>
              <a:rPr lang="en-US" sz="2000">
                <a:sym typeface="+mn-ea"/>
              </a:rPr>
              <a:t>ommercial</a:t>
            </a:r>
            <a:r>
              <a:rPr lang="en-US" sz="2000" dirty="0">
                <a:sym typeface="+mn-ea"/>
              </a:rPr>
              <a:t> </a:t>
            </a:r>
            <a:r>
              <a:rPr sz="2000" dirty="0">
                <a:sym typeface="+mn-ea"/>
              </a:rPr>
              <a:t>scenarios</a:t>
            </a:r>
            <a:r>
              <a:rPr lang="en-US" sz="2000" dirty="0">
                <a:sym typeface="+mn-ea"/>
              </a:rPr>
              <a:t> </a:t>
            </a:r>
            <a:r>
              <a:rPr sz="2000" dirty="0">
                <a:sym typeface="+mn-ea"/>
              </a:rPr>
              <a:t>than that in residential scenarios. 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STAs face a high PER probability even when </a:t>
            </a:r>
            <a:r>
              <a:rPr lang="en-US" sz="2000" dirty="0">
                <a:sym typeface="+mn-ea"/>
              </a:rPr>
              <a:t>inter-BSS</a:t>
            </a:r>
            <a:r>
              <a:rPr sz="2000" dirty="0">
                <a:sym typeface="+mn-ea"/>
              </a:rPr>
              <a:t> are </a:t>
            </a:r>
            <a:r>
              <a:rPr lang="en-US" sz="2000" dirty="0">
                <a:sym typeface="+mn-ea"/>
              </a:rPr>
              <a:t>much </a:t>
            </a:r>
            <a:r>
              <a:rPr sz="2000" dirty="0">
                <a:sym typeface="+mn-ea"/>
              </a:rPr>
              <a:t>farther apart than the int</a:t>
            </a:r>
            <a:r>
              <a:rPr lang="en-US" sz="2000" dirty="0">
                <a:sym typeface="+mn-ea"/>
              </a:rPr>
              <a:t>ra</a:t>
            </a:r>
            <a:r>
              <a:rPr sz="2000" dirty="0">
                <a:sym typeface="+mn-ea"/>
              </a:rPr>
              <a:t>-BSS distance.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Inter-BSS interference presents a more significant challenge in open environments</a:t>
            </a:r>
            <a:r>
              <a:rPr lang="en-US" sz="2000" dirty="0">
                <a:sym typeface="+mn-ea"/>
              </a:rPr>
              <a:t>.</a:t>
            </a:r>
            <a:endParaRPr lang="en-US" sz="2000" dirty="0">
              <a:sym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084580" y="1433830"/>
          <a:ext cx="10089515" cy="321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15"/>
                <a:gridCol w="1305560"/>
                <a:gridCol w="766445"/>
                <a:gridCol w="955040"/>
                <a:gridCol w="1244600"/>
                <a:gridCol w="865505"/>
                <a:gridCol w="916305"/>
                <a:gridCol w="1290955"/>
                <a:gridCol w="808355"/>
                <a:gridCol w="927735"/>
              </a:tblGrid>
              <a:tr h="6534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number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Position 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SINR (dB)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Position 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SINR (dB)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Position 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SINR (dB)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(-17,-7.3)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(-18.9,-3.9)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14.32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58.11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(-17.3,-10.2)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30.89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(0.2,-4.5)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(3.3,-6.9)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13.46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(1.8,-6.4)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37.07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(17,-7.8)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9.73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(17.3,-6)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(21.8,-4.2)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12.79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(-17,7.7)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18.37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55.96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(-18.5,9.4)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18.14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(-17.7,9.1)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28.92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(-0.1,4.5)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9.72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(1.2,3.8)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(3,6.7)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35.36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(17,7.7)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(18.7,10.6)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39.38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(19.1,5)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20.25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1795780"/>
            <a:ext cx="10421620" cy="2376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This contribution provid</a:t>
            </a:r>
            <a:r>
              <a:rPr lang="en-US" dirty="0">
                <a:sym typeface="+mn-ea"/>
              </a:rPr>
              <a:t>es</a:t>
            </a:r>
            <a:r>
              <a:rPr dirty="0">
                <a:sym typeface="+mn-ea"/>
              </a:rPr>
              <a:t> a</a:t>
            </a:r>
            <a:r>
              <a:rPr lang="en-US" dirty="0">
                <a:sym typeface="+mn-ea"/>
              </a:rPr>
              <a:t>n </a:t>
            </a:r>
            <a:r>
              <a:rPr dirty="0">
                <a:sym typeface="+mn-ea"/>
              </a:rPr>
              <a:t>analysis of</a:t>
            </a:r>
            <a:r>
              <a:rPr lang="en-US" dirty="0">
                <a:sym typeface="+mn-ea"/>
              </a:rPr>
              <a:t> inter-BSS interference problem in the mmWave link</a:t>
            </a:r>
            <a:r>
              <a:rPr dirty="0" smtClean="0">
                <a:sym typeface="+mn-ea"/>
              </a:rPr>
              <a:t>.</a:t>
            </a:r>
            <a:endParaRPr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sz="2000" b="0" dirty="0" smtClean="0">
                <a:sym typeface="+mn-ea"/>
              </a:rPr>
              <a:t>The simulations reveal significant inter-BSS interference in residential environments, demonstrating that wall obstructions are insufficient to fully mitigate this interference</a:t>
            </a:r>
            <a:r>
              <a:rPr lang="en-US" sz="2000" b="0" dirty="0" smtClean="0">
                <a:sym typeface="+mn-ea"/>
              </a:rPr>
              <a:t>.</a:t>
            </a:r>
            <a:endParaRPr sz="20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sz="2000" b="0" dirty="0" smtClean="0">
                <a:sym typeface="+mn-ea"/>
              </a:rPr>
              <a:t>In open settings such as offices and campuses, inter-BSS interference becomes increasingly pronounced and cannot be overlooked.</a:t>
            </a:r>
            <a:endParaRPr sz="20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sz="2000" b="0" dirty="0" smtClean="0">
                <a:sym typeface="+mn-ea"/>
              </a:rPr>
              <a:t>The results offer compelling evidence that future IMMW channel access protocols </a:t>
            </a:r>
            <a:r>
              <a:rPr lang="en-US" sz="2000" b="0" dirty="0" smtClean="0">
                <a:sym typeface="+mn-ea"/>
              </a:rPr>
              <a:t>should </a:t>
            </a:r>
            <a:r>
              <a:rPr sz="2000" b="0" dirty="0" smtClean="0">
                <a:sym typeface="+mn-ea"/>
              </a:rPr>
              <a:t>account for this critical issue.</a:t>
            </a:r>
            <a:endParaRPr kumimoji="1" lang="en-US" altLang="ja-JP" sz="2000" b="0" dirty="0" smtClean="0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0">
                <a:sym typeface="+mn-ea"/>
              </a:rPr>
              <a:t>[1] 25/0428r1, “mmWave Link MAC: TXOP Protection, Medium Access, Power Save”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[2] </a:t>
            </a:r>
            <a:r>
              <a:rPr lang="en-US" altLang="zh-CN" sz="2000" b="0">
                <a:sym typeface="+mn-ea"/>
              </a:rPr>
              <a:t>25/0294r0, “A Service Period Based Integrated mmWave Link Operation Scheme”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[3] </a:t>
            </a:r>
            <a:r>
              <a:rPr lang="en-US" altLang="zh-CN" sz="2000" b="0">
                <a:sym typeface="+mn-ea"/>
              </a:rPr>
              <a:t>25/0433r2, “Channel Access for IMMW”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25/1327r0</a:t>
            </a:r>
            <a:r>
              <a:rPr lang="en-US" altLang="zh-CN" sz="2000" b="0">
                <a:sym typeface="+mn-ea"/>
              </a:rPr>
              <a:t>, “</a:t>
            </a:r>
            <a:r>
              <a:rPr lang="en-US" altLang="zh-CN" sz="2000" b="0">
                <a:sym typeface="+mn-ea"/>
              </a:rPr>
              <a:t>Virtual Channel Contention for IMMW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[5] 25/1312r0</a:t>
            </a:r>
            <a:r>
              <a:rPr lang="en-US" altLang="zh-CN" sz="2000" b="0">
                <a:sym typeface="+mn-ea"/>
              </a:rPr>
              <a:t>, “</a:t>
            </a:r>
            <a:r>
              <a:rPr lang="en-US" altLang="zh-CN" sz="2000" b="0">
                <a:sym typeface="+mn-ea"/>
              </a:rPr>
              <a:t>IMMW Channel Access Considerations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[6] M. Khatun, C. Guo, D. Matolak and H. Mehrpouyan, "Indoor and Outdoor Penetration Loss Measurements at 73 and 81 GHz," 2019 IEEE Global Communications Conference (GLOBECOM), Waikoloa, HI, USA, 2019, pp. 1-5.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[7] K. Du, O. Ozdemir, F. Erden and I. Guvenc, "Sub-Terahertz and mmWave Penetration Loss Measurements for Indoor Environments," 2021 IEEE International Conference on Communications Workshops (ICC Workshops), Montreal, QC, Canada, 2021, pp. 1-6.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Introduction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02740"/>
            <a:ext cx="10363835" cy="4558030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Several contributions have explored IMMW channel access mechanisms</a:t>
            </a:r>
            <a:r>
              <a:rPr lang="en-US" sz="2400" noProof="0">
                <a:sym typeface="+mn-ea"/>
              </a:rPr>
              <a:t>.</a:t>
            </a:r>
            <a:endParaRPr lang="en-US" sz="2400" noProof="0"/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[1] proposes that a STA can initiate frame exchange within a negotiated TWT SP or at a dynamically agreed start time negotiated via sub-7 GHz with its peer STA.</a:t>
            </a:r>
            <a:endParaRPr lang="en-US" noProof="0">
              <a:cs typeface="Times New Roman" panose="02020603050405020304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[2] </a:t>
            </a:r>
            <a:r>
              <a:rPr lang="en-US" noProof="0">
                <a:sym typeface="+mn-ea"/>
              </a:rPr>
              <a:t>suggests scheduling dedicated SPs for mSTA pairs.</a:t>
            </a:r>
            <a:endParaRPr lang="en-US" noProof="0">
              <a:cs typeface="Times New Roman" panose="02020603050405020304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[3] discusses adjusting EDCA parameters for dedicated SPs to account for low collision probabilities.</a:t>
            </a:r>
            <a:endParaRPr lang="en-US" noProof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[4] introduces a virtual channel contention mechanism to mitigate potential interference.</a:t>
            </a:r>
            <a:endParaRPr lang="en-US" noProof="0">
              <a:sym typeface="+mn-ea"/>
            </a:endParaRPr>
          </a:p>
          <a:p>
            <a:pPr marL="360045" lvl="1" indent="0" algn="l" latinLnBrk="0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>
                <a:ea typeface="+mn-ea"/>
                <a:cs typeface="+mn-cs"/>
              </a:rPr>
              <a:t>However, these proposals overlook the </a:t>
            </a:r>
            <a:r>
              <a:rPr lang="en-US" sz="2400" b="1">
                <a:ea typeface="+mn-ea"/>
                <a:cs typeface="+mn-cs"/>
              </a:rPr>
              <a:t>inter-BSS interference</a:t>
            </a:r>
            <a:r>
              <a:rPr lang="en-US" sz="2400" b="1">
                <a:ea typeface="+mn-ea"/>
                <a:cs typeface="+mn-cs"/>
              </a:rPr>
              <a:t> </a:t>
            </a:r>
            <a:r>
              <a:rPr sz="2400" b="1">
                <a:ea typeface="+mn-ea"/>
                <a:cs typeface="+mn-cs"/>
              </a:rPr>
              <a:t>problem.</a:t>
            </a:r>
            <a:endParaRPr sz="2400" b="1">
              <a:ea typeface="+mn-ea"/>
              <a:cs typeface="+mn-cs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sz="2400" b="1">
              <a:ea typeface="+mn-ea"/>
              <a:cs typeface="+mn-cs"/>
            </a:endParaRPr>
          </a:p>
          <a:p>
            <a:r>
              <a:rPr dirty="0" smtClean="0">
                <a:sym typeface="+mn-ea"/>
              </a:rPr>
              <a:t>In this contribution, we present </a:t>
            </a:r>
            <a:r>
              <a:rPr lang="en-US" dirty="0" smtClean="0">
                <a:sym typeface="+mn-ea"/>
              </a:rPr>
              <a:t>our consideration of the </a:t>
            </a:r>
            <a:r>
              <a:rPr lang="en-US">
                <a:sym typeface="+mn-ea"/>
              </a:rPr>
              <a:t>inter-BSS interference</a:t>
            </a:r>
            <a:r>
              <a:rPr lang="en-US" dirty="0" smtClean="0">
                <a:sym typeface="+mn-ea"/>
              </a:rPr>
              <a:t> </a:t>
            </a:r>
            <a:r>
              <a:rPr>
                <a:sym typeface="+mn-ea"/>
              </a:rPr>
              <a:t>problem</a:t>
            </a:r>
            <a:r>
              <a:rPr lang="en-US">
                <a:sym typeface="+mn-ea"/>
              </a:rPr>
              <a:t> in IMMW </a:t>
            </a:r>
            <a:r>
              <a:rPr lang="en-US" dirty="0" smtClean="0">
                <a:sym typeface="+mn-ea"/>
              </a:rPr>
              <a:t>channel access and evaluate its impact through simulations</a:t>
            </a:r>
            <a:r>
              <a:rPr dirty="0" smtClean="0">
                <a:sym typeface="+mn-ea"/>
              </a:rPr>
              <a:t>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Hidden Node Problem in mmWave Link</a:t>
            </a:r>
            <a:endParaRPr lang="en-US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352550"/>
            <a:ext cx="10363200" cy="25368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The hidden node problem significantly impairs WLAN performance by causing packet collisions, which reduce throughput and increase latency</a:t>
            </a:r>
            <a:r>
              <a:rPr lang="en-US">
                <a:sym typeface="+mn-ea"/>
              </a:rPr>
              <a:t>.</a:t>
            </a:r>
            <a:endParaRPr lang="en-US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altLang="zh-CN" sz="2000" b="0">
                <a:ea typeface="Arial" panose="020B0604020202020204" pitchFamily="34" charset="0"/>
                <a:cs typeface="+mn-ea"/>
                <a:sym typeface="+mn-ea"/>
              </a:rPr>
              <a:t>I</a:t>
            </a:r>
            <a:r>
              <a:rPr lang="zh-CN" altLang="en-US">
                <a:cs typeface="+mn-ea"/>
                <a:sym typeface="+mn-ea"/>
              </a:rPr>
              <a:t>ntra-BSS hidden node issues can be effectively mitigated through enhanced management </a:t>
            </a:r>
            <a:r>
              <a:rPr lang="en-US" altLang="zh-CN">
                <a:cs typeface="+mn-ea"/>
                <a:sym typeface="+mn-ea"/>
              </a:rPr>
              <a:t>methods </a:t>
            </a:r>
            <a:r>
              <a:rPr lang="zh-CN" altLang="en-US">
                <a:cs typeface="+mn-ea"/>
                <a:sym typeface="+mn-ea"/>
              </a:rPr>
              <a:t>within the BSS</a:t>
            </a:r>
            <a:r>
              <a:rPr lang="en-US" altLang="zh-CN">
                <a:cs typeface="+mn-ea"/>
                <a:sym typeface="+mn-ea"/>
              </a:rPr>
              <a:t>, such as scheduling dedicated resources for STAs or conducting pre-negotiation between the AP and STAs.</a:t>
            </a:r>
            <a:endParaRPr lang="en-US" altLang="zh-CN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altLang="zh-CN">
                <a:cs typeface="+mn-ea"/>
                <a:sym typeface="+mn-ea"/>
              </a:rPr>
              <a:t>In contrast, inter-BSS hidden node challenges are more complex due to the absence of coordination between BSSs and </a:t>
            </a:r>
            <a:r>
              <a:rPr lang="en-US" altLang="zh-CN">
                <a:cs typeface="+mn-ea"/>
                <a:sym typeface="+mn-ea"/>
              </a:rPr>
              <a:t>the </a:t>
            </a:r>
            <a:r>
              <a:rPr lang="en-US" altLang="zh-CN">
                <a:cs typeface="+mn-ea"/>
                <a:sym typeface="+mn-ea"/>
              </a:rPr>
              <a:t>transmission chara</a:t>
            </a:r>
            <a:r>
              <a:rPr lang="en-US" altLang="zh-CN">
                <a:cs typeface="+mn-ea"/>
                <a:sym typeface="+mn-ea"/>
              </a:rPr>
              <a:t>cteristics of mmWave</a:t>
            </a:r>
            <a:r>
              <a:rPr lang="en-US" altLang="zh-CN">
                <a:cs typeface="+mn-ea"/>
                <a:sym typeface="+mn-ea"/>
              </a:rPr>
              <a:t>.</a:t>
            </a:r>
            <a:endParaRPr lang="en-US" altLang="zh-CN">
              <a:cs typeface="+mn-ea"/>
              <a:sym typeface="+mn-ea"/>
            </a:endParaRPr>
          </a:p>
          <a:p>
            <a:pPr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b="1">
              <a:ea typeface="+mn-ea"/>
              <a:cs typeface="+mn-cs"/>
              <a:sym typeface="+mn-ea"/>
            </a:endParaRPr>
          </a:p>
        </p:txBody>
      </p:sp>
      <p:pic>
        <p:nvPicPr>
          <p:cNvPr id="10" name="图片 9" descr="覆盖范围对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6620" y="3829685"/>
            <a:ext cx="4089400" cy="260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7575" y="3798570"/>
            <a:ext cx="6478905" cy="3285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 kern="0">
                <a:sym typeface="+mn-ea"/>
              </a:rPr>
              <a:t>The characteristics of mmWave transmission exacerbate hidden node problem.</a:t>
            </a:r>
            <a:endParaRPr sz="2400" b="1" kern="0"/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2000" kern="0">
                <a:ea typeface="Arial" panose="020B0604020202020204" pitchFamily="34" charset="0"/>
                <a:cs typeface="+mn-ea"/>
                <a:sym typeface="+mn-ea"/>
              </a:rPr>
              <a:t>High attenuation in mmWave link restricts coverage to short ranges compared to Sub-7 GHz link,</a:t>
            </a:r>
            <a:r>
              <a:rPr lang="en-US" altLang="zh-CN" sz="2000" kern="0">
                <a:ea typeface="Arial" panose="020B0604020202020204" pitchFamily="34" charset="0"/>
                <a:cs typeface="+mn-ea"/>
                <a:sym typeface="+mn-ea"/>
              </a:rPr>
              <a:t> increasing hidden node occurrences relative to </a:t>
            </a:r>
            <a:r>
              <a:rPr lang="zh-CN" altLang="en-US" sz="2000" kern="0">
                <a:ea typeface="Arial" panose="020B0604020202020204" pitchFamily="34" charset="0"/>
                <a:cs typeface="+mn-ea"/>
                <a:sym typeface="+mn-ea"/>
              </a:rPr>
              <a:t>lower-frequency bands.</a:t>
            </a:r>
            <a:endParaRPr lang="zh-CN" altLang="en-US" sz="2000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While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and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2 can detect each other on the sub-7 GHz link, they may cannot on mmWave link.</a:t>
            </a:r>
            <a:endParaRPr lang="zh-CN" altLang="en-US" kern="0">
              <a:ea typeface="Arial" panose="020B0604020202020204" pitchFamily="34" charset="0"/>
              <a:cs typeface="+mn-ea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/>
          </a:p>
          <a:p>
            <a:pPr marL="857250" lvl="2" indent="0" algn="l">
              <a:buClrTx/>
              <a:buSzTx/>
              <a:buFont typeface="Wingdings" panose="05000000000000000000" charset="0"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Inter-BSS interference Problem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355725"/>
            <a:ext cx="10363835" cy="4936490"/>
          </a:xfrm>
        </p:spPr>
        <p:txBody>
          <a:bodyPr/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>
                <a:ea typeface="+mn-ea"/>
                <a:cs typeface="+mn-cs"/>
                <a:sym typeface="+mn-ea"/>
              </a:rPr>
              <a:t>The characteristics of mmWave transmission exacerbate inter-BSS interference problem.</a:t>
            </a:r>
            <a:endParaRPr sz="2400" b="1">
              <a:ea typeface="+mn-ea"/>
              <a:cs typeface="+mn-cs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sz="200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>
                <a:cs typeface="+mn-ea"/>
                <a:sym typeface="+mn-ea"/>
              </a:rPr>
              <a:t>Challenges in channel protection arise due to the disparity between directional and omnidirectional transmission ranges</a:t>
            </a:r>
            <a:r>
              <a:rPr lang="en-US" sz="2000">
                <a:cs typeface="+mn-ea"/>
                <a:sym typeface="+mn-ea"/>
              </a:rPr>
              <a:t>.</a:t>
            </a:r>
            <a:endParaRPr lang="en-US" sz="20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1800">
                <a:cs typeface="+mn-ea"/>
                <a:sym typeface="+mn-ea"/>
              </a:rPr>
              <a:t>Directional data transmission achieves greater distances than omnidirectional transmission, rendering omnidirectional CTS frames ineffective for channel protection.</a:t>
            </a: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1800">
                <a:cs typeface="+mn-ea"/>
                <a:sym typeface="+mn-ea"/>
              </a:rPr>
              <a:t>To achieve effective channel protection, CTS frames must be transmitted across all directions, not solely the transmission beam’s direction, incurring substantial overhead and complexity.</a:t>
            </a: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2089785"/>
            <a:ext cx="6462395" cy="281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>
                <a:ea typeface="Arial" panose="020B0604020202020204" pitchFamily="34" charset="0"/>
                <a:cs typeface="+mn-ea"/>
                <a:sym typeface="+mn-ea"/>
              </a:rPr>
              <a:t>Directional transmission introduces significant challenges in maintaining medium synchronization.</a:t>
            </a:r>
            <a:endParaRPr lang="en-US" sz="2000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For example, when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serves STA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in Sector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1, it fail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s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 to acquire medium state information for Sector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2, such as missing NAV settings.</a:t>
            </a:r>
            <a:endParaRPr lang="zh-CN" altLang="en-US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kern="0">
                <a:ea typeface="Arial" panose="020B0604020202020204" pitchFamily="34" charset="0"/>
                <a:cs typeface="+mn-ea"/>
                <a:sym typeface="+mn-ea"/>
              </a:rPr>
              <a:t>Upon switching to Sector 2, AP</a:t>
            </a:r>
            <a:r>
              <a:rPr lang="en-US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kern="0">
                <a:ea typeface="Arial" panose="020B0604020202020204" pitchFamily="34" charset="0"/>
                <a:cs typeface="+mn-ea"/>
                <a:sym typeface="+mn-ea"/>
              </a:rPr>
              <a:t>1 lacks synchronization with the medium in that sector, increasing the likelihood of potential interference with ongoing transmissions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.</a:t>
            </a:r>
            <a:endParaRPr lang="zh-CN" altLang="en-US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kern="0">
              <a:ea typeface="Arial" panose="020B0604020202020204" pitchFamily="34" charset="0"/>
              <a:cs typeface="+mn-ea"/>
            </a:endParaRPr>
          </a:p>
        </p:txBody>
      </p:sp>
      <p:pic>
        <p:nvPicPr>
          <p:cNvPr id="6" name="图片 5" descr="扇区切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6795" y="1917065"/>
            <a:ext cx="4186555" cy="2548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Device Constraints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63395"/>
            <a:ext cx="10363835" cy="4060190"/>
          </a:xfrm>
        </p:spPr>
        <p:txBody>
          <a:bodyPr/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 b="1" noProof="0">
                <a:ea typeface="+mn-ea"/>
                <a:cs typeface="+mn-cs"/>
              </a:rPr>
              <a:t>Collisions may decrease with narrower bandwidths, but achieving such precise beams is challenging due to practical limits.</a:t>
            </a:r>
            <a:endParaRPr lang="en-US" sz="2400" b="1" noProof="0">
              <a:ea typeface="+mn-ea"/>
              <a:cs typeface="+mn-cs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cs typeface="+mn-ea"/>
                <a:sym typeface="+mn-ea"/>
              </a:rPr>
              <a:t>Cost and size constraints in WLAN mmWave devices, particularly for mobile APs and non-AP STAs, prevent the implementation of extremely narrow beamforming.</a:t>
            </a:r>
            <a:endParaRPr lang="en-US" noProof="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cs typeface="+mn-ea"/>
              </a:rPr>
              <a:t>Achieving a beam accuracy of 11 degrees typically requires around nine antennas</a:t>
            </a:r>
            <a:r>
              <a:rPr lang="en-US" sz="2000" noProof="0">
                <a:cs typeface="+mn-ea"/>
              </a:rPr>
              <a:t>.</a:t>
            </a:r>
            <a:endParaRPr lang="en-US" sz="2000" noProof="0">
              <a:cs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 b="1" noProof="0">
                <a:ea typeface="+mn-ea"/>
                <a:cs typeface="+mn-cs"/>
                <a:sym typeface="+mn-ea"/>
              </a:rPr>
              <a:t>In most use cases, deployments often involve multiple APs.</a:t>
            </a:r>
            <a:endParaRPr lang="en-US" sz="2400" b="1" noProof="0">
              <a:ea typeface="+mn-ea"/>
              <a:cs typeface="+mn-cs"/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sz="2400" b="1" noProof="0">
              <a:ea typeface="+mn-ea"/>
              <a:cs typeface="+mn-cs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Typical Application Scenarios: Residential Environments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7810"/>
            <a:ext cx="10363835" cy="18129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In residential settings, such as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FTTR, 2–3 </a:t>
            </a:r>
            <a:r>
              <a:rPr lang="en-US">
                <a:sym typeface="+mn-ea"/>
              </a:rPr>
              <a:t>AP</a:t>
            </a:r>
            <a:r>
              <a:rPr>
                <a:sym typeface="+mn-ea"/>
              </a:rPr>
              <a:t> are typically deployed in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high-traffic areas with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short distances</a:t>
            </a:r>
            <a:r>
              <a:rPr lang="en-US">
                <a:sym typeface="+mn-ea"/>
              </a:rPr>
              <a:t>.</a:t>
            </a:r>
            <a:endParaRPr lang="en-US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The short distance between APs results in lower path loss.</a:t>
            </a:r>
            <a:endParaRPr lang="en-US" noProof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0" y="2781300"/>
            <a:ext cx="4719320" cy="304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2340" y="2840990"/>
            <a:ext cx="629221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1" indent="-34290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 kern="0"/>
              <a:t>[6] indicate</a:t>
            </a:r>
            <a:r>
              <a:rPr lang="en-US" sz="2400" b="1" kern="0"/>
              <a:t>s</a:t>
            </a:r>
            <a:r>
              <a:rPr sz="2400" b="1" kern="0"/>
              <a:t> that mmWave signals face</a:t>
            </a:r>
            <a:r>
              <a:rPr lang="en-US" sz="2400" b="1" kern="0"/>
              <a:t> </a:t>
            </a:r>
            <a:r>
              <a:rPr sz="2400" b="1" kern="0"/>
              <a:t>significant challenges in indoor-to-outdoor penetration at high</a:t>
            </a:r>
            <a:r>
              <a:rPr lang="en-US" sz="2400" b="1" kern="0"/>
              <a:t> </a:t>
            </a:r>
            <a:r>
              <a:rPr sz="2400" b="1" kern="0"/>
              <a:t>frequencies but attenuation is relatively low in indoor wall penetration</a:t>
            </a:r>
            <a:r>
              <a:rPr lang="en-US" sz="2400" b="1" kern="0"/>
              <a:t>.</a:t>
            </a:r>
            <a:endParaRPr sz="2400" b="1" kern="0"/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 noProof="0">
                <a:ea typeface="Arial" panose="020B0604020202020204" pitchFamily="34" charset="0"/>
                <a:cs typeface="+mn-ea"/>
                <a:sym typeface="+mn-ea"/>
              </a:rPr>
              <a:t>Indoor walls (e.g., glass, wood, plasterboard) exhibit losses of 4–16 dB, insufficient to eliminate inter-BSS interference. [6]</a:t>
            </a:r>
            <a:endParaRPr lang="en-US" sz="2000" b="0" kern="0" noProof="0">
              <a:ea typeface="Arial" panose="020B0604020202020204" pitchFamily="34" charset="0"/>
              <a:cs typeface="+mn-ea"/>
              <a:sym typeface="+mn-ea"/>
            </a:endParaRPr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 noProof="0">
                <a:ea typeface="Arial" panose="020B0604020202020204" pitchFamily="34" charset="0"/>
                <a:cs typeface="+mn-ea"/>
                <a:sym typeface="+mn-ea"/>
              </a:rPr>
              <a:t>The experiment in [7] shows that for the wall panel, the attenuation is around 3dB/cm.</a:t>
            </a:r>
            <a:endParaRPr lang="en-US" sz="2000" kern="0" noProof="0">
              <a:ea typeface="Arial" panose="020B0604020202020204" pitchFamily="34" charset="0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Typical Application Scenarios: Commercial Environments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36065"/>
            <a:ext cx="10422255" cy="18129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t>In commercial settings, such as offices, factories, and</a:t>
            </a:r>
            <a:r>
              <a:rPr lang="en-US"/>
              <a:t> </a:t>
            </a:r>
            <a:r>
              <a:t>shopping malls, APs</a:t>
            </a:r>
            <a:r>
              <a:rPr lang="en-US"/>
              <a:t> </a:t>
            </a:r>
            <a:r>
              <a:t>are densely deployed with</a:t>
            </a:r>
            <a:r>
              <a:rPr lang="en-US"/>
              <a:t> </a:t>
            </a:r>
            <a:r>
              <a:t>minimal obstructions, leading to strong inter-</a:t>
            </a:r>
            <a:r>
              <a:rPr lang="en-US"/>
              <a:t>BSS</a:t>
            </a:r>
            <a:r>
              <a:t> interference.</a:t>
            </a:r>
            <a:endParaRPr lang="en-US" noProof="0"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4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7105" y="2733675"/>
            <a:ext cx="7717790" cy="3509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Further Considerations for </a:t>
            </a:r>
            <a:r>
              <a:rPr dirty="0">
                <a:sym typeface="+mn-ea"/>
              </a:rPr>
              <a:t>IMMW </a:t>
            </a:r>
            <a:r>
              <a:rPr lang="en-US" dirty="0">
                <a:sym typeface="+mn-ea"/>
              </a:rPr>
              <a:t>C</a:t>
            </a:r>
            <a:r>
              <a:rPr dirty="0">
                <a:sym typeface="+mn-ea"/>
              </a:rPr>
              <a:t>hannel </a:t>
            </a:r>
            <a:r>
              <a:rPr lang="en-US" dirty="0">
                <a:sym typeface="+mn-ea"/>
              </a:rPr>
              <a:t>A</a:t>
            </a:r>
            <a:r>
              <a:rPr dirty="0">
                <a:sym typeface="+mn-ea"/>
              </a:rPr>
              <a:t>ccess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dirty="0">
                <a:sym typeface="+mn-ea"/>
              </a:rPr>
              <a:t>Given the challenges outlined, inter-BSS interference represents a critical factor in the design of IMMW channel access mechanisms.</a:t>
            </a:r>
            <a:endParaRPr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Due to cost and size constraints, mmWave devices may cannot achieve sufficiently narrow beamforming to eliminate interference from neighboring nodes.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In typical application scenarios, such as residential and commercial environments, inter-BSS interference remains significant and cannot be overlooked.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algn="l">
              <a:spcBef>
                <a:spcPct val="20000"/>
              </a:spcBef>
              <a:buClrTx/>
              <a:buSzTx/>
              <a:buFontTx/>
            </a:pPr>
            <a:r>
              <a:rPr dirty="0">
                <a:sym typeface="+mn-ea"/>
              </a:rPr>
              <a:t>Future </a:t>
            </a:r>
            <a:r>
              <a:rPr lang="en-US" dirty="0">
                <a:sym typeface="+mn-ea"/>
              </a:rPr>
              <a:t>channel access </a:t>
            </a:r>
            <a:r>
              <a:rPr dirty="0">
                <a:sym typeface="+mn-ea"/>
              </a:rPr>
              <a:t>protocols should incorporate mechanisms to mitigate</a:t>
            </a:r>
            <a:r>
              <a:rPr lang="en-US" dirty="0">
                <a:sym typeface="+mn-ea"/>
              </a:rPr>
              <a:t> inter-BSS interference</a:t>
            </a:r>
            <a:r>
              <a:rPr dirty="0">
                <a:sym typeface="+mn-ea"/>
              </a:rPr>
              <a:t>.</a:t>
            </a:r>
            <a:endParaRPr dirty="0">
              <a:sym typeface="+mn-ea"/>
            </a:endParaRPr>
          </a:p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kumimoji="1" lang="en-US" altLang="ja-JP" dirty="0">
                <a:sym typeface="+mn-ea"/>
              </a:rPr>
              <a:t>Setup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1430655"/>
            <a:ext cx="10421620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>
                <a:sym typeface="+mn-ea"/>
              </a:rPr>
              <a:t>parameter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Transmit Power: </a:t>
            </a:r>
            <a:r>
              <a:rPr lang="en-US" altLang="zh-CN" sz="1800" b="0" dirty="0" smtClean="0">
                <a:sym typeface="+mn-ea"/>
              </a:rPr>
              <a:t>10 dbm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Transmit Antenna Gain (G_tx)</a:t>
            </a:r>
            <a:r>
              <a:rPr lang="en-US" altLang="zh-CN" sz="1800" b="0" dirty="0" smtClean="0">
                <a:sym typeface="+mn-ea"/>
              </a:rPr>
              <a:t>: 0 dB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sym typeface="+mn-ea"/>
              </a:rPr>
              <a:t>Number of Transmit Antennas (Nt): 16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sym typeface="+mn-ea"/>
              </a:rPr>
              <a:t>Beamforming Gain (G_bf): 10 * log10(Nt) dB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sym typeface="+mn-ea"/>
              </a:rPr>
              <a:t>Transmit Link Loss (L_tx): 0 dB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dirty="0">
                <a:sym typeface="+mn-ea"/>
              </a:rPr>
              <a:t>Bandwidth: </a:t>
            </a:r>
            <a:r>
              <a:rPr lang="en-US" altLang="en-GB" sz="1800" b="0" dirty="0">
                <a:sym typeface="+mn-ea"/>
              </a:rPr>
              <a:t>2.16 G</a:t>
            </a:r>
            <a:r>
              <a:rPr lang="en-GB" sz="1800" b="0" dirty="0">
                <a:sym typeface="+mn-ea"/>
              </a:rPr>
              <a:t>Hz </a:t>
            </a:r>
            <a:endParaRPr lang="en-GB" sz="1800" b="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sz="1800" b="0" dirty="0"/>
              <a:t>F</a:t>
            </a:r>
            <a:r>
              <a:rPr lang="en-GB" sz="1800" b="0" dirty="0"/>
              <a:t>requency</a:t>
            </a:r>
            <a:r>
              <a:rPr lang="en-US" altLang="en-GB" sz="1800" b="0" dirty="0">
                <a:sym typeface="+mn-ea"/>
              </a:rPr>
              <a:t>: </a:t>
            </a:r>
            <a:r>
              <a:rPr lang="en-US" altLang="en-GB" sz="1800" dirty="0">
                <a:sym typeface="+mn-ea"/>
              </a:rPr>
              <a:t>60 </a:t>
            </a:r>
            <a:r>
              <a:rPr lang="en-GB" sz="1800" dirty="0">
                <a:sym typeface="+mn-ea"/>
              </a:rPr>
              <a:t>GHz</a:t>
            </a:r>
            <a:endParaRPr lang="en-GB" sz="1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Pathloss</a:t>
            </a:r>
            <a:r>
              <a:rPr lang="en-GB" sz="1800" b="0" dirty="0">
                <a:sym typeface="+mn-ea"/>
              </a:rPr>
              <a:t>: PL_free_space = 20*log10(distance) + 20*log10(f_GHz) + 32.45 - Gt_dB - Gr_dB</a:t>
            </a:r>
            <a:endParaRPr lang="en-GB" sz="1800" b="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sz="1800" b="0" dirty="0">
                <a:sym typeface="+mn-ea"/>
              </a:rPr>
              <a:t>Noise Power: -100 dBm</a:t>
            </a:r>
            <a:endParaRPr lang="en-US" altLang="en-GB" sz="1800" b="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sz="1800" b="0" dirty="0">
                <a:sym typeface="+mn-ea"/>
              </a:rPr>
              <a:t>Packet Length: 1024 bytes</a:t>
            </a:r>
            <a:endParaRPr lang="en-US" sz="2400" b="1" dirty="0">
              <a:sym typeface="+mn-ea"/>
            </a:endParaRPr>
          </a:p>
          <a:p>
            <a:pPr marL="342900" lvl="1" indent="-342900" algn="l">
              <a:buClrTx/>
              <a:buSzTx/>
              <a:buFontTx/>
              <a:buChar char="•"/>
            </a:pPr>
            <a:r>
              <a:rPr lang="en-US" sz="2400" b="1" dirty="0">
                <a:sym typeface="+mn-ea"/>
              </a:rPr>
              <a:t>Antenna configuration:</a:t>
            </a:r>
            <a:endParaRPr sz="24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Uniform Linear Array (ULA)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Maximum Ratio Transmission (MRT) beamforming</a:t>
            </a:r>
            <a:endParaRPr kumimoji="1" lang="en-US" altLang="ja-JP" sz="1800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9606</Words>
  <Application>WPS 演示</Application>
  <PresentationFormat>Widescreen</PresentationFormat>
  <Paragraphs>449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굴림</vt:lpstr>
      <vt:lpstr>Malgun Gothic</vt:lpstr>
      <vt:lpstr>Times New Roman</vt:lpstr>
      <vt:lpstr>Wingdings</vt:lpstr>
      <vt:lpstr>微软雅黑</vt:lpstr>
      <vt:lpstr>Arial Unicode MS</vt:lpstr>
      <vt:lpstr>Calibri</vt:lpstr>
      <vt:lpstr>等线</vt:lpstr>
      <vt:lpstr>方正仿宋_GBK</vt:lpstr>
      <vt:lpstr>Microsoft PhagsPa</vt:lpstr>
      <vt:lpstr>111</vt:lpstr>
      <vt:lpstr>1_802-11-Submission</vt:lpstr>
      <vt:lpstr>2_802-11-Submission</vt:lpstr>
      <vt:lpstr>3_802-11-Submission</vt:lpstr>
      <vt:lpstr>4_802-11-Submission</vt:lpstr>
      <vt:lpstr>1_111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Further Considerations for IMMW Channel Access</vt:lpstr>
      <vt:lpstr>Simulation Setup</vt:lpstr>
      <vt:lpstr>Simulation Case 1</vt:lpstr>
      <vt:lpstr>Simulation Result 1</vt:lpstr>
      <vt:lpstr>Simulation Case 2</vt:lpstr>
      <vt:lpstr>Simulation Result 2</vt:lpstr>
      <vt:lpstr>Simulation Case 3</vt:lpstr>
      <vt:lpstr>Simulation Result 3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Yurong Qian</cp:lastModifiedBy>
  <cp:revision>525</cp:revision>
  <dcterms:created xsi:type="dcterms:W3CDTF">2025-10-14T08:59:01Z</dcterms:created>
  <dcterms:modified xsi:type="dcterms:W3CDTF">2025-10-14T08:59:01Z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C18027F53126EB99D510EE68070BD6EE</vt:lpwstr>
  </property>
  <property fmtid="{D5CDD505-2E9C-101B-9397-08002B2CF9AE}" pid="5" name="KSOProductBuildVer">
    <vt:lpwstr>2052-11.8.2.12065</vt:lpwstr>
  </property>
</Properties>
</file>