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2"/>
  </p:notesMasterIdLst>
  <p:handoutMasterIdLst>
    <p:handoutMasterId r:id="rId20"/>
  </p:handoutMasterIdLst>
  <p:sldIdLst>
    <p:sldId id="256" r:id="rId8"/>
    <p:sldId id="368" r:id="rId9"/>
    <p:sldId id="452" r:id="rId10"/>
    <p:sldId id="444" r:id="rId11"/>
    <p:sldId id="442" r:id="rId13"/>
    <p:sldId id="440" r:id="rId14"/>
    <p:sldId id="443" r:id="rId15"/>
    <p:sldId id="392" r:id="rId16"/>
    <p:sldId id="453" r:id="rId17"/>
    <p:sldId id="265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  <p:cmAuthor id="3" name="00344678@zte.intra" initials="0" lastIdx="5" clrIdx="2"/>
  <p:cmAuthor id="4" name="Yurong Qian" initials="0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0843260" y="4057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25/1517r0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384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Sep.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8985" y="6475413"/>
            <a:ext cx="1732915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1367" y="332740"/>
            <a:ext cx="3289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802.11-23/2190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r0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04801" y="324520"/>
            <a:ext cx="14097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Nov. 2023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25/0899r1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74667" y="332740"/>
            <a:ext cx="2286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301567" y="332740"/>
            <a:ext cx="29591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0899r1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2567" y="332740"/>
            <a:ext cx="25781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384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Sep.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/>
          <a:p>
            <a:pPr algn="r">
              <a:defRPr/>
            </a:pPr>
            <a:r>
              <a:rPr kumimoji="1" lang="en-US" altLang="ja-JP" dirty="0">
                <a:sym typeface="+mn-ea"/>
              </a:rPr>
              <a:t>Yurong Qian</a:t>
            </a:r>
            <a:r>
              <a:rPr lang="en-US">
                <a:sym typeface="+mn-ea"/>
              </a:rPr>
              <a:t>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Considerations for the IMMW Channel Access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543175"/>
          <a:ext cx="9496425" cy="3400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qian.yurong</a:t>
                      </a:r>
                      <a:r>
                        <a:rPr kumimoji="1" lang="ja-JP" altLang="en-US" sz="1500" dirty="0"/>
                        <a:t>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Zisheng </a:t>
                      </a:r>
                      <a:r>
                        <a:rPr kumimoji="1" lang="en-US" altLang="ja-JP" sz="1500" dirty="0">
                          <a:sym typeface="+mn-ea"/>
                        </a:rPr>
                        <a:t>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Qisheng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Bo Cao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Chun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Yaodong Zhang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Bo Sun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kumimoji="1" lang="ja-JP" altLang="en-US" sz="1500" dirty="0"/>
                        <a:t>Sanechips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Shuang Fan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54555" y="1769745"/>
            <a:ext cx="8534400" cy="51244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2025-09-01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206502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0">
                <a:sym typeface="+mn-ea"/>
              </a:rPr>
              <a:t>[1] 25/0428r1, “mmWave Link MAC: TXOP Protection, Medium Access, Power Save”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[2] </a:t>
            </a:r>
            <a:r>
              <a:rPr lang="en-US" altLang="zh-CN" sz="2000" b="0">
                <a:sym typeface="+mn-ea"/>
              </a:rPr>
              <a:t>25/0294r0, “A Service Period Based Integrated mmWave Link Operation Scheme”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[3] </a:t>
            </a:r>
            <a:r>
              <a:rPr lang="en-US" altLang="zh-CN" sz="2000" b="0">
                <a:sym typeface="+mn-ea"/>
              </a:rPr>
              <a:t>25/0433r2, “Channel Access for IMMW”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[4] 25/1327r0</a:t>
            </a:r>
            <a:r>
              <a:rPr lang="en-US" altLang="zh-CN" sz="2000" b="0">
                <a:sym typeface="+mn-ea"/>
              </a:rPr>
              <a:t>, “</a:t>
            </a:r>
            <a:r>
              <a:rPr lang="en-US" altLang="zh-CN" sz="2000" b="0">
                <a:sym typeface="+mn-ea"/>
              </a:rPr>
              <a:t>Virtual Channel Contention for IMMW</a:t>
            </a:r>
            <a:r>
              <a:rPr lang="en-US" altLang="zh-CN" sz="2000" b="0">
                <a:sym typeface="+mn-ea"/>
              </a:rPr>
              <a:t>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[5] 25/1312r0</a:t>
            </a:r>
            <a:r>
              <a:rPr lang="en-US" altLang="zh-CN" sz="2000" b="0">
                <a:sym typeface="+mn-ea"/>
              </a:rPr>
              <a:t>, “</a:t>
            </a:r>
            <a:r>
              <a:rPr lang="en-US" altLang="zh-CN" sz="2000" b="0">
                <a:sym typeface="+mn-ea"/>
              </a:rPr>
              <a:t>IMMW Channel Access Considerations</a:t>
            </a:r>
            <a:r>
              <a:rPr lang="en-US" altLang="zh-CN" sz="2000" b="0">
                <a:sym typeface="+mn-ea"/>
              </a:rPr>
              <a:t>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[6] M. Khatun, C. Guo, D. Matolak and H. Mehrpouyan, "Indoor and Outdoor Penetration Loss Measurements at 73 and 81 GHz," 2019 IEEE Global Communications Conference (GLOBECOM), Waikoloa, HI, USA, 2019, pp. 1-5.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[7] K. Du, O. Ozdemir, F. Erden and I. Guvenc, "Sub-Terahertz and mmWave Penetration Loss Measurements for Indoor Environments," 2021 IEEE International Conference on Communications Workshops (ICC Workshops), Montreal, QC, Canada, 2021, pp. 1-6.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	</a:t>
            </a:r>
            <a:endParaRPr lang="en-US" altLang="zh-CN" b="0">
              <a:sym typeface="+mn-ea"/>
            </a:endParaRPr>
          </a:p>
          <a:p>
            <a:pPr marL="0" indent="0">
              <a:buNone/>
            </a:pPr>
            <a:endParaRPr lang="en-US" altLang="zh-CN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Introduction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63395"/>
            <a:ext cx="10363835" cy="4060190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Several contributions have explored IMMW channel access mechanisms</a:t>
            </a:r>
            <a:r>
              <a:rPr lang="en-US" sz="2400" noProof="0">
                <a:sym typeface="+mn-ea"/>
              </a:rPr>
              <a:t>.</a:t>
            </a:r>
            <a:endParaRPr lang="en-US" sz="2400" noProof="0"/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[1] proposes that a STA can initiate frame exchange within a negotiated TWT SP or at a dynamically agreed start time negotiated via sub-7 GHz with its peer STA.</a:t>
            </a:r>
            <a:endParaRPr lang="en-US" noProof="0">
              <a:cs typeface="Times New Roman" panose="02020603050405020304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[2] </a:t>
            </a:r>
            <a:r>
              <a:rPr lang="en-US" noProof="0">
                <a:sym typeface="+mn-ea"/>
              </a:rPr>
              <a:t>suggests scheduling dedicated SPs for mSTA pairs.</a:t>
            </a:r>
            <a:endParaRPr lang="en-US" noProof="0">
              <a:cs typeface="Times New Roman" panose="02020603050405020304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[3] discusses adjusting EDCA parameters for dedicated SPs to account for low collision probabilities.</a:t>
            </a:r>
            <a:endParaRPr lang="en-US" noProof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[4]  introduces a virtual channel contention mechanism to mitigate potential interference.</a:t>
            </a:r>
            <a:endParaRPr lang="en-US" noProof="0">
              <a:sym typeface="+mn-ea"/>
            </a:endParaRPr>
          </a:p>
          <a:p>
            <a:pPr marL="360045" lvl="1" indent="0" algn="l" latinLnBrk="0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>
                <a:ea typeface="+mn-ea"/>
                <a:cs typeface="+mn-cs"/>
              </a:rPr>
              <a:t>However, these proposals overlook the </a:t>
            </a:r>
            <a:r>
              <a:rPr lang="en-US" sz="2400" b="1">
                <a:ea typeface="+mn-ea"/>
                <a:cs typeface="+mn-cs"/>
              </a:rPr>
              <a:t>inter-BSS interference</a:t>
            </a:r>
            <a:r>
              <a:rPr lang="en-US" sz="2400" b="1">
                <a:ea typeface="+mn-ea"/>
                <a:cs typeface="+mn-cs"/>
              </a:rPr>
              <a:t> </a:t>
            </a:r>
            <a:r>
              <a:rPr sz="2400" b="1">
                <a:ea typeface="+mn-ea"/>
                <a:cs typeface="+mn-cs"/>
              </a:rPr>
              <a:t>problem.</a:t>
            </a:r>
            <a:endParaRPr sz="2400" b="1">
              <a:ea typeface="+mn-ea"/>
              <a:cs typeface="+mn-cs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sz="2400" b="1">
              <a:ea typeface="+mn-ea"/>
              <a:cs typeface="+mn-cs"/>
            </a:endParaRPr>
          </a:p>
          <a:p>
            <a:r>
              <a:rPr dirty="0" smtClean="0">
                <a:sym typeface="+mn-ea"/>
              </a:rPr>
              <a:t>In this contribution, we present </a:t>
            </a:r>
            <a:r>
              <a:rPr lang="en-US" dirty="0" smtClean="0">
                <a:sym typeface="+mn-ea"/>
              </a:rPr>
              <a:t>our consideration of the </a:t>
            </a:r>
            <a:r>
              <a:rPr lang="en-US">
                <a:sym typeface="+mn-ea"/>
              </a:rPr>
              <a:t>inter-BSS interference</a:t>
            </a:r>
            <a:r>
              <a:rPr lang="en-US" dirty="0" smtClean="0">
                <a:sym typeface="+mn-ea"/>
              </a:rPr>
              <a:t>  </a:t>
            </a:r>
            <a:r>
              <a:rPr>
                <a:sym typeface="+mn-ea"/>
              </a:rPr>
              <a:t>problem</a:t>
            </a:r>
            <a:r>
              <a:rPr lang="en-US">
                <a:sym typeface="+mn-ea"/>
              </a:rPr>
              <a:t> in IMMW </a:t>
            </a:r>
            <a:r>
              <a:rPr lang="en-US" dirty="0" smtClean="0">
                <a:sym typeface="+mn-ea"/>
              </a:rPr>
              <a:t>channel access</a:t>
            </a:r>
            <a:r>
              <a:rPr dirty="0" smtClean="0">
                <a:sym typeface="+mn-ea"/>
              </a:rPr>
              <a:t>.</a:t>
            </a:r>
            <a:r>
              <a:rPr lang="en-US" altLang="en-GB" dirty="0" smtClean="0">
                <a:sym typeface="+mn-ea"/>
              </a:rPr>
              <a:t> </a:t>
            </a: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Hidden Node Problem in mmWave Link</a:t>
            </a:r>
            <a:endParaRPr lang="en-US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81150"/>
            <a:ext cx="10363200" cy="2132330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In WLAN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distributed channel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access, hidden nodes arise when devices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cannot detect each other’s transmissions, leading to severe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network performance degradation</a:t>
            </a:r>
            <a:r>
              <a:rPr lang="en-US">
                <a:sym typeface="+mn-ea"/>
              </a:rPr>
              <a:t>.</a:t>
            </a:r>
            <a:endParaRPr lang="en-US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1800">
                <a:cs typeface="+mn-ea"/>
                <a:sym typeface="+mn-ea"/>
              </a:rPr>
              <a:t>This results in packet collisions, data loss, increased</a:t>
            </a:r>
            <a:r>
              <a:rPr lang="en-US" altLang="zh-CN" sz="1800">
                <a:cs typeface="+mn-ea"/>
                <a:sym typeface="+mn-ea"/>
              </a:rPr>
              <a:t> </a:t>
            </a:r>
            <a:r>
              <a:rPr lang="zh-CN" altLang="en-US" sz="1800">
                <a:cs typeface="+mn-ea"/>
                <a:sym typeface="+mn-ea"/>
              </a:rPr>
              <a:t>retransmissions, reduced throughput, and degraded QoS</a:t>
            </a:r>
            <a:r>
              <a:rPr lang="en-US" altLang="zh-CN" sz="1800">
                <a:cs typeface="+mn-ea"/>
                <a:sym typeface="+mn-ea"/>
              </a:rPr>
              <a:t>.</a:t>
            </a:r>
            <a:endParaRPr sz="2400" b="1">
              <a:ea typeface="+mn-ea"/>
              <a:cs typeface="+mn-cs"/>
              <a:sym typeface="+mn-ea"/>
            </a:endParaRPr>
          </a:p>
          <a:p>
            <a:pPr algn="l">
              <a:buClrTx/>
              <a:buSzTx/>
              <a:buFont typeface="Arial" panose="020B0604020202020204" pitchFamily="34" charset="0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>
              <a:sym typeface="+mn-ea"/>
            </a:endParaRPr>
          </a:p>
        </p:txBody>
      </p:sp>
      <p:pic>
        <p:nvPicPr>
          <p:cNvPr id="10" name="图片 9" descr="覆盖范围对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3305" y="3623945"/>
            <a:ext cx="4089400" cy="2603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4400" y="3667760"/>
            <a:ext cx="6478905" cy="2879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 kern="0">
                <a:sym typeface="+mn-ea"/>
              </a:rPr>
              <a:t>The characteristics of mmWave transmission exacerbate hidden node problem.</a:t>
            </a:r>
            <a:endParaRPr sz="2400" b="1" kern="0"/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High attenuation in mmWave link restricts coverage to short ranges compared to Sub-7 GHz link,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increasing hidden node occurrences relative to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lower-frequency bands.</a:t>
            </a:r>
            <a:endParaRPr lang="zh-CN" altLang="en-US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While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and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2 can detect each other on the sub-7 GHz link, they may cannot on mmWave link.</a:t>
            </a:r>
            <a:endParaRPr lang="zh-CN" altLang="en-US" kern="0">
              <a:ea typeface="Arial" panose="020B0604020202020204" pitchFamily="34" charset="0"/>
              <a:cs typeface="+mn-ea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/>
          </a:p>
          <a:p>
            <a:pPr marL="857250" lvl="2" indent="0" algn="l">
              <a:buClrTx/>
              <a:buSzTx/>
              <a:buFont typeface="Wingdings" panose="05000000000000000000" charset="0"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Inter-BSS interference Problem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355725"/>
            <a:ext cx="10363835" cy="4936490"/>
          </a:xfrm>
        </p:spPr>
        <p:txBody>
          <a:bodyPr/>
          <a:p>
            <a:pPr marL="342900" lvl="1" indent="-342900" algn="l">
              <a:buClrTx/>
              <a:buSzTx/>
              <a:buFont typeface="Arial" panose="020B0604020202020204" pitchFamily="34" charset="0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400" b="1" noProof="0">
                <a:ea typeface="+mn-ea"/>
                <a:cs typeface="+mn-cs"/>
                <a:sym typeface="+mn-ea"/>
              </a:rPr>
              <a:t>The characteristics of mmWave transmission exacerbate inter-BSS interference  problem.</a:t>
            </a:r>
            <a:endParaRPr lang="en-US" sz="2400" b="1" noProof="0">
              <a:ea typeface="+mn-ea"/>
              <a:cs typeface="+mn-cs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sz="200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>
                <a:cs typeface="+mn-ea"/>
                <a:sym typeface="+mn-ea"/>
              </a:rPr>
              <a:t>Challenges in channel protection arise due to the disparity between directional and omnidirectional transmission ranges</a:t>
            </a:r>
            <a:r>
              <a:rPr lang="en-US" sz="2000">
                <a:cs typeface="+mn-ea"/>
                <a:sym typeface="+mn-ea"/>
              </a:rPr>
              <a:t>.</a:t>
            </a:r>
            <a:endParaRPr lang="en-US" sz="20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1800">
                <a:cs typeface="+mn-ea"/>
                <a:sym typeface="+mn-ea"/>
              </a:rPr>
              <a:t>Directional data transmission achieves greater distances than omnidirectional transmission, rendering omnidirectional CTS frames ineffective for channel protection.</a:t>
            </a: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1800">
                <a:cs typeface="+mn-ea"/>
                <a:sym typeface="+mn-ea"/>
              </a:rPr>
              <a:t>To achieve effective channel protection, CTS frames must be transmitted across all directions, not solely the transmission beam’s direction, incurring substantial overhead and complexity.</a:t>
            </a: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2089785"/>
            <a:ext cx="6462395" cy="281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>
                <a:ea typeface="Arial" panose="020B0604020202020204" pitchFamily="34" charset="0"/>
                <a:cs typeface="+mn-ea"/>
                <a:sym typeface="+mn-ea"/>
              </a:rPr>
              <a:t>Directional transmission introduces significant challenges in maintaining medium synchronization.</a:t>
            </a:r>
            <a:endParaRPr lang="en-US" sz="2000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For example, when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serves STA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in Sector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1, it fail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s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 to acquire medium state information for Sector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2, such as missing NAV settings.</a:t>
            </a:r>
            <a:endParaRPr lang="zh-CN" altLang="en-US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kern="0">
                <a:ea typeface="Arial" panose="020B0604020202020204" pitchFamily="34" charset="0"/>
                <a:cs typeface="+mn-ea"/>
                <a:sym typeface="+mn-ea"/>
              </a:rPr>
              <a:t>Upon switching to Sector 2, AP</a:t>
            </a:r>
            <a:r>
              <a:rPr lang="en-US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kern="0">
                <a:ea typeface="Arial" panose="020B0604020202020204" pitchFamily="34" charset="0"/>
                <a:cs typeface="+mn-ea"/>
                <a:sym typeface="+mn-ea"/>
              </a:rPr>
              <a:t>1 lacks synchronization with the medium in that sector, increasing the likelihood of potential interference with ongoing transmissions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.</a:t>
            </a:r>
            <a:endParaRPr lang="zh-CN" altLang="en-US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kern="0">
              <a:ea typeface="Arial" panose="020B0604020202020204" pitchFamily="34" charset="0"/>
              <a:cs typeface="+mn-ea"/>
            </a:endParaRPr>
          </a:p>
        </p:txBody>
      </p:sp>
      <p:pic>
        <p:nvPicPr>
          <p:cNvPr id="6" name="图片 5" descr="扇区切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6795" y="1917065"/>
            <a:ext cx="4186555" cy="2548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Device Constraints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63395"/>
            <a:ext cx="10363835" cy="4060190"/>
          </a:xfrm>
        </p:spPr>
        <p:txBody>
          <a:bodyPr/>
          <a:p>
            <a:pPr marL="342900" lvl="1" indent="-342900" algn="l">
              <a:buClrTx/>
              <a:buSzTx/>
              <a:buFont typeface="Arial" panose="020B0604020202020204" pitchFamily="34" charset="0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400" b="1" noProof="0">
                <a:ea typeface="+mn-ea"/>
                <a:cs typeface="+mn-cs"/>
              </a:rPr>
              <a:t>Collision may low if sufficient narrow band is given, however, however, achieving sufficiently narrow beams is challenging due to practical limitations.</a:t>
            </a:r>
            <a:endParaRPr lang="en-US" sz="2400" b="1" noProof="0">
              <a:ea typeface="+mn-ea"/>
              <a:cs typeface="+mn-cs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cs typeface="+mn-ea"/>
                <a:sym typeface="+mn-ea"/>
              </a:rPr>
              <a:t>Cost and size constraints in WLAN mmWave devices, particularly for mobile APs and non-AP STAs, prevent the implementation of extremely narrow beamforming.</a:t>
            </a:r>
            <a:endParaRPr lang="en-US" noProof="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cs typeface="+mn-ea"/>
              </a:rPr>
              <a:t>Achieving a beam accuracy of 11 degrees typically requires around nine antennas</a:t>
            </a:r>
            <a:r>
              <a:rPr lang="en-US" sz="2000" noProof="0">
                <a:cs typeface="+mn-ea"/>
              </a:rPr>
              <a:t>.</a:t>
            </a:r>
            <a:endParaRPr lang="en-US" sz="2000" noProof="0">
              <a:cs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400" b="1" noProof="0">
                <a:ea typeface="+mn-ea"/>
                <a:cs typeface="+mn-cs"/>
                <a:sym typeface="+mn-ea"/>
              </a:rPr>
              <a:t>In most use cases, deployments involve multiple APs, necessitating careful consideration of inter-BSS interference.</a:t>
            </a:r>
            <a:endParaRPr lang="en-US" sz="2400" b="1" noProof="0">
              <a:ea typeface="+mn-ea"/>
              <a:cs typeface="+mn-cs"/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sz="2400" b="1" noProof="0">
              <a:ea typeface="+mn-ea"/>
              <a:cs typeface="+mn-cs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Typical Application Scenarios: Residential Environments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27810"/>
            <a:ext cx="10363835" cy="1812925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In residential settings, such as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FTTR, 2–3 </a:t>
            </a:r>
            <a:r>
              <a:rPr lang="en-US">
                <a:sym typeface="+mn-ea"/>
              </a:rPr>
              <a:t>AP</a:t>
            </a:r>
            <a:r>
              <a:rPr>
                <a:sym typeface="+mn-ea"/>
              </a:rPr>
              <a:t> are typically deployed in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high-traffic areas with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short distances</a:t>
            </a:r>
            <a:r>
              <a:rPr lang="en-US">
                <a:sym typeface="+mn-ea"/>
              </a:rPr>
              <a:t>.</a:t>
            </a:r>
            <a:endParaRPr lang="en-US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The short distance between APs results in lower path loss.</a:t>
            </a:r>
            <a:endParaRPr lang="en-US" noProof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0" y="2781300"/>
            <a:ext cx="4719320" cy="304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2340" y="2840990"/>
            <a:ext cx="629221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1" indent="-34290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 kern="0"/>
              <a:t>[6] indicate</a:t>
            </a:r>
            <a:r>
              <a:rPr lang="en-US" sz="2400" b="1" kern="0"/>
              <a:t>s</a:t>
            </a:r>
            <a:r>
              <a:rPr sz="2400" b="1" kern="0"/>
              <a:t> that mmWave signals face</a:t>
            </a:r>
            <a:r>
              <a:rPr lang="en-US" sz="2400" b="1" kern="0"/>
              <a:t> </a:t>
            </a:r>
            <a:r>
              <a:rPr sz="2400" b="1" kern="0"/>
              <a:t>significant challenges in indoor-to-outdoor penetration at high</a:t>
            </a:r>
            <a:r>
              <a:rPr lang="en-US" sz="2400" b="1" kern="0"/>
              <a:t> </a:t>
            </a:r>
            <a:r>
              <a:rPr sz="2400" b="1" kern="0"/>
              <a:t>frequencies but attenuation is relatively low in indoor wall penetration</a:t>
            </a:r>
            <a:r>
              <a:rPr lang="en-US" sz="2400" b="1" kern="0"/>
              <a:t>.</a:t>
            </a:r>
            <a:endParaRPr sz="2400" b="1" kern="0"/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 noProof="0">
                <a:ea typeface="Arial" panose="020B0604020202020204" pitchFamily="34" charset="0"/>
                <a:cs typeface="+mn-ea"/>
                <a:sym typeface="+mn-ea"/>
              </a:rPr>
              <a:t>Indoor walls (e.g., glass, wood, plasterboard) exhibit losses of 4–16 dB, insufficient to eliminate inter-BSS interference. [6]</a:t>
            </a:r>
            <a:endParaRPr lang="en-US" sz="2000" b="0" kern="0" noProof="0">
              <a:ea typeface="Arial" panose="020B0604020202020204" pitchFamily="34" charset="0"/>
              <a:cs typeface="+mn-ea"/>
              <a:sym typeface="+mn-ea"/>
            </a:endParaRPr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 noProof="0">
                <a:ea typeface="Arial" panose="020B0604020202020204" pitchFamily="34" charset="0"/>
                <a:cs typeface="+mn-ea"/>
                <a:sym typeface="+mn-ea"/>
              </a:rPr>
              <a:t>The experiment in [7] shows that for the wall panel, the attenuation is around 3dB/cm.</a:t>
            </a:r>
            <a:endParaRPr lang="en-US" sz="2000" kern="0" noProof="0">
              <a:ea typeface="Arial" panose="020B0604020202020204" pitchFamily="34" charset="0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Typical Application Scenarios: Commercial Environments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27810"/>
            <a:ext cx="10363835" cy="1812925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t>In commercial settings, such as offices, factories, and</a:t>
            </a:r>
            <a:r>
              <a:rPr lang="en-US"/>
              <a:t> </a:t>
            </a:r>
            <a:r>
              <a:t>shopping malls, APs</a:t>
            </a:r>
            <a:r>
              <a:rPr lang="en-US"/>
              <a:t> </a:t>
            </a:r>
            <a:r>
              <a:t>are densely deployed with</a:t>
            </a:r>
            <a:r>
              <a:rPr lang="en-US"/>
              <a:t> </a:t>
            </a:r>
            <a:r>
              <a:t>minimal obstructions, leading to strong inter-AP interference.</a:t>
            </a:r>
            <a:endParaRPr lang="en-US" noProof="0"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4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190" y="2780665"/>
            <a:ext cx="7372985" cy="33521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Further Considerations for </a:t>
            </a:r>
            <a:r>
              <a:rPr dirty="0">
                <a:sym typeface="+mn-ea"/>
              </a:rPr>
              <a:t>IMMW </a:t>
            </a:r>
            <a:r>
              <a:rPr lang="en-US" dirty="0">
                <a:sym typeface="+mn-ea"/>
              </a:rPr>
              <a:t>C</a:t>
            </a:r>
            <a:r>
              <a:rPr dirty="0">
                <a:sym typeface="+mn-ea"/>
              </a:rPr>
              <a:t>hannel </a:t>
            </a:r>
            <a:r>
              <a:rPr lang="en-US" dirty="0">
                <a:sym typeface="+mn-ea"/>
              </a:rPr>
              <a:t>A</a:t>
            </a:r>
            <a:r>
              <a:rPr dirty="0">
                <a:sym typeface="+mn-ea"/>
              </a:rPr>
              <a:t>ccess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dirty="0">
                <a:sym typeface="+mn-ea"/>
              </a:rPr>
              <a:t>Given the challenges outlined, inter-BSS interference represents a critical factor in the design of IMMW channel access mechanisms.</a:t>
            </a:r>
            <a:endParaRPr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Due to cost and size constraints, mmWave devices may cannot achieve sufficiently narrow beamforming to eliminate interference from neighboring nodes.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In typical application scenarios, such as residential and commercial environments, inter-BSS interference remains significant and cannot be overlooked.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algn="l">
              <a:spcBef>
                <a:spcPct val="20000"/>
              </a:spcBef>
              <a:buClrTx/>
              <a:buSzTx/>
              <a:buFontTx/>
            </a:pPr>
            <a:r>
              <a:rPr dirty="0">
                <a:sym typeface="+mn-ea"/>
              </a:rPr>
              <a:t>Future </a:t>
            </a:r>
            <a:r>
              <a:rPr lang="en-US" dirty="0">
                <a:sym typeface="+mn-ea"/>
              </a:rPr>
              <a:t>channel access </a:t>
            </a:r>
            <a:r>
              <a:rPr dirty="0">
                <a:sym typeface="+mn-ea"/>
              </a:rPr>
              <a:t>protocols should incorporate mechanisms to mitigate</a:t>
            </a:r>
            <a:r>
              <a:rPr lang="en-US" dirty="0">
                <a:sym typeface="+mn-ea"/>
              </a:rPr>
              <a:t> inter-BSS interference</a:t>
            </a:r>
            <a:r>
              <a:rPr dirty="0">
                <a:sym typeface="+mn-ea"/>
              </a:rPr>
              <a:t>.</a:t>
            </a:r>
            <a:endParaRPr dirty="0">
              <a:sym typeface="+mn-ea"/>
            </a:endParaRPr>
          </a:p>
          <a:p>
            <a:pPr marL="287020" indent="0" algn="l">
              <a:spcBef>
                <a:spcPts val="600"/>
              </a:spcBef>
              <a:buClrTx/>
              <a:buSzTx/>
              <a:buFontTx/>
              <a:buNone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914400" y="1795780"/>
            <a:ext cx="10421620" cy="123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This contribution provid</a:t>
            </a:r>
            <a:r>
              <a:rPr lang="en-US" dirty="0">
                <a:sym typeface="+mn-ea"/>
              </a:rPr>
              <a:t>es</a:t>
            </a:r>
            <a:r>
              <a:rPr dirty="0">
                <a:sym typeface="+mn-ea"/>
              </a:rPr>
              <a:t> a</a:t>
            </a:r>
            <a:r>
              <a:rPr lang="en-US" dirty="0">
                <a:sym typeface="+mn-ea"/>
              </a:rPr>
              <a:t>n </a:t>
            </a:r>
            <a:r>
              <a:rPr dirty="0">
                <a:sym typeface="+mn-ea"/>
              </a:rPr>
              <a:t>analysis of</a:t>
            </a:r>
            <a:r>
              <a:rPr lang="en-US" dirty="0">
                <a:sym typeface="+mn-ea"/>
              </a:rPr>
              <a:t> inter-BSS interference problem in the mmWave link</a:t>
            </a:r>
            <a:r>
              <a:rPr dirty="0" smtClean="0">
                <a:sym typeface="+mn-ea"/>
              </a:rPr>
              <a:t>.</a:t>
            </a:r>
            <a:endParaRPr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It</a:t>
            </a:r>
            <a:r>
              <a:rPr lang="en-US" sz="1800" b="0" dirty="0" smtClean="0">
                <a:sym typeface="+mn-ea"/>
              </a:rPr>
              <a:t> should be considered in the design of future IMMW channel access protocols.</a:t>
            </a: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11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5801</Words>
  <Application>WPS 演示</Application>
  <PresentationFormat>Widescreen</PresentationFormat>
  <Paragraphs>197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굴림</vt:lpstr>
      <vt:lpstr>Malgun Gothic</vt:lpstr>
      <vt:lpstr>Times New Roman</vt:lpstr>
      <vt:lpstr>Wingdings</vt:lpstr>
      <vt:lpstr>微软雅黑</vt:lpstr>
      <vt:lpstr>Arial Unicode MS</vt:lpstr>
      <vt:lpstr>Calibri</vt:lpstr>
      <vt:lpstr>等线</vt:lpstr>
      <vt:lpstr>Microsoft PhagsPa</vt:lpstr>
      <vt:lpstr>111</vt:lpstr>
      <vt:lpstr>1_802-11-Submission</vt:lpstr>
      <vt:lpstr>2_802-11-Submission</vt:lpstr>
      <vt:lpstr>3_802-11-Submission</vt:lpstr>
      <vt:lpstr>4_802-11-Submission</vt:lpstr>
      <vt:lpstr>1_111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Further Considerations for IMMW Channel Access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Yurong Qian</cp:lastModifiedBy>
  <cp:revision>436</cp:revision>
  <dcterms:created xsi:type="dcterms:W3CDTF">2025-09-04T12:52:20Z</dcterms:created>
  <dcterms:modified xsi:type="dcterms:W3CDTF">2025-09-04T12:52:20Z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EF9E2F79D0BCDC44A5EAB768309728DF</vt:lpwstr>
  </property>
  <property fmtid="{D5CDD505-2E9C-101B-9397-08002B2CF9AE}" pid="5" name="KSOProductBuildVer">
    <vt:lpwstr>2052-11.8.2.12065</vt:lpwstr>
  </property>
</Properties>
</file>