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370" r:id="rId2"/>
    <p:sldId id="324" r:id="rId3"/>
    <p:sldId id="404" r:id="rId4"/>
    <p:sldId id="407" r:id="rId5"/>
    <p:sldId id="405" r:id="rId6"/>
    <p:sldId id="409" r:id="rId7"/>
    <p:sldId id="406" r:id="rId8"/>
    <p:sldId id="402" r:id="rId9"/>
    <p:sldId id="380" r:id="rId10"/>
    <p:sldId id="410" r:id="rId11"/>
    <p:sldId id="40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61" autoAdjust="0"/>
    <p:restoredTop sz="94660"/>
  </p:normalViewPr>
  <p:slideViewPr>
    <p:cSldViewPr snapToGrid="0">
      <p:cViewPr varScale="1">
        <p:scale>
          <a:sx n="88" d="100"/>
          <a:sy n="88" d="100"/>
        </p:scale>
        <p:origin x="489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81F74C-3BAD-4F0B-AAAA-7F3560C94EA7}" type="datetimeFigureOut">
              <a:rPr lang="ko-KR" altLang="en-US" smtClean="0"/>
              <a:t>2025-09-17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F99758-8884-42A0-8416-D505F230DC9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5547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I5 802.11-yy/xxxxr0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0414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92135" y="6475414"/>
            <a:ext cx="2199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Taeyoung</a:t>
            </a:r>
            <a:r>
              <a:rPr lang="en-US" altLang="ko-KR" dirty="0"/>
              <a:t>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87968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92135" y="6475414"/>
            <a:ext cx="2199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Taeyoung</a:t>
            </a:r>
            <a:r>
              <a:rPr lang="en-US" altLang="ko-KR" dirty="0"/>
              <a:t>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24707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0"/>
            <a:ext cx="10363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92135" y="6475414"/>
            <a:ext cx="2199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sz="120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Taeyoung</a:t>
            </a:r>
            <a:r>
              <a:rPr lang="en-US" altLang="ko-KR" dirty="0"/>
              <a:t> Ha, Samsung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4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z="120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4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802.11-25/1516r2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97467" y="606879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3" y="6475414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200" dirty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sz="18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897472" y="294734"/>
            <a:ext cx="1013098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baseline="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Sept.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1385922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189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377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566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754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24" indent="-228594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15" indent="-228594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06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795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5984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172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361" indent="-228594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Additional Information on MAPC Negotiation Phase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2025-09-17</a:t>
            </a: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728534"/>
              </p:ext>
            </p:extLst>
          </p:nvPr>
        </p:nvGraphicFramePr>
        <p:xfrm>
          <a:off x="1019175" y="2427288"/>
          <a:ext cx="9583738" cy="358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259363" imgH="3854177" progId="Word.Document.8">
                  <p:embed/>
                </p:oleObj>
              </mc:Choice>
              <mc:Fallback>
                <p:oleObj name="Document" r:id="rId3" imgW="10259363" imgH="3854177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175" y="2427288"/>
                        <a:ext cx="9583738" cy="35861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555920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7E1650-04AD-94CB-9A70-FF2944A0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SP2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E73730-ABB3-A96B-6A4F-AC3A91B1E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60551"/>
            <a:ext cx="10363200" cy="4343400"/>
          </a:xfrm>
        </p:spPr>
        <p:txBody>
          <a:bodyPr/>
          <a:lstStyle/>
          <a:p>
            <a:r>
              <a:rPr lang="en-US" altLang="ko-KR" dirty="0"/>
              <a:t>Do you agree that an AP may deliver additional information in MAPC Discovery/Negotiation Request frame?</a:t>
            </a:r>
          </a:p>
          <a:p>
            <a:pPr lvl="1"/>
            <a:r>
              <a:rPr lang="en-US" altLang="ko-KR" dirty="0"/>
              <a:t>Additional information can be:</a:t>
            </a:r>
          </a:p>
          <a:p>
            <a:pPr lvl="2"/>
            <a:r>
              <a:rPr lang="en-US" altLang="ko-KR" dirty="0"/>
              <a:t>NPCA initiation condition (MOPLEN, PHYLEN)</a:t>
            </a:r>
          </a:p>
          <a:p>
            <a:pPr lvl="2"/>
            <a:r>
              <a:rPr lang="en-US" altLang="ko-KR" dirty="0"/>
              <a:t>Information on unavailable period</a:t>
            </a:r>
          </a:p>
          <a:p>
            <a:pPr lvl="2"/>
            <a:r>
              <a:rPr lang="en-US" altLang="ko-KR" dirty="0"/>
              <a:t>Requirement for ICF, DPS Padding Delay, LC Mode Bandwidth, LC Mode NSS, LC Mode MCS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B89E1F2-2EA3-59EE-076C-C0ACD017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2EBE54-8030-1992-DE0E-843B11553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629736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7E1650-04AD-94CB-9A70-FF2944A0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SP3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E73730-ABB3-A96B-6A4F-AC3A91B1E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60551"/>
            <a:ext cx="10363200" cy="4343400"/>
          </a:xfrm>
        </p:spPr>
        <p:txBody>
          <a:bodyPr/>
          <a:lstStyle/>
          <a:p>
            <a:r>
              <a:rPr lang="en-US" altLang="ko-KR" dirty="0"/>
              <a:t>Do you agree to define a function to advertise the UHR mode enablement recommendation for the receiver AP about the UHR mode disablement or operating parameters if enabled?</a:t>
            </a:r>
          </a:p>
          <a:p>
            <a:pPr lvl="1"/>
            <a:r>
              <a:rPr lang="en-US" altLang="ko-KR" dirty="0"/>
              <a:t>The information (the recommendation for the receiver AP about the UHR mode disablement or operating parameter) may be included in the MAPC Discovery Request/Response frame.</a:t>
            </a:r>
          </a:p>
          <a:p>
            <a:pPr lvl="1"/>
            <a:r>
              <a:rPr lang="en-US" altLang="ko-KR" dirty="0"/>
              <a:t>The information may be included in the MAPC Negotiation Request/Response frame as a part of the MAPC Scheme Parameter Set field.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B89E1F2-2EA3-59EE-076C-C0ACD017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2EBE54-8030-1992-DE0E-843B11553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877937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 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ko-KR" sz="2200" dirty="0"/>
              <a:t>When Multi-AP Coordination operations and other operations (e.g., NPCA, PUO, and DPS) occur simultaneously, additional information may be required for Multi-AP Coordination to avoid malfunction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35961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NPCA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ko-KR" sz="2200" dirty="0"/>
              <a:t>Co-TDMA coordinated AP (using MOPLEN NPCA) may come back to BSS PCH at the end of NAV (set by the Co-TDMA coordinating AP), however, Co-TDMA coordinated AP may not receive MRTT due to NPCA operation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Based on the Multiple protection setting rule of Duration/ID field and TXOP allocation phase’s requirement, MRTT and CTS can be transmitted at the end of NAV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When operating as PHYLEN NPCA, there are no issues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  <p:grpSp>
        <p:nvGrpSpPr>
          <p:cNvPr id="51" name="그룹 50"/>
          <p:cNvGrpSpPr/>
          <p:nvPr/>
        </p:nvGrpSpPr>
        <p:grpSpPr>
          <a:xfrm>
            <a:off x="2331614" y="4450671"/>
            <a:ext cx="7528772" cy="1992246"/>
            <a:chOff x="2298467" y="4365211"/>
            <a:chExt cx="7528772" cy="1992246"/>
          </a:xfrm>
        </p:grpSpPr>
        <p:grpSp>
          <p:nvGrpSpPr>
            <p:cNvPr id="48" name="그룹 47"/>
            <p:cNvGrpSpPr/>
            <p:nvPr/>
          </p:nvGrpSpPr>
          <p:grpSpPr>
            <a:xfrm>
              <a:off x="9052578" y="5664439"/>
              <a:ext cx="622848" cy="142456"/>
              <a:chOff x="8495291" y="5280366"/>
              <a:chExt cx="99856" cy="142456"/>
            </a:xfrm>
          </p:grpSpPr>
          <p:cxnSp>
            <p:nvCxnSpPr>
              <p:cNvPr id="49" name="직선 연결선 48"/>
              <p:cNvCxnSpPr/>
              <p:nvPr/>
            </p:nvCxnSpPr>
            <p:spPr bwMode="auto">
              <a:xfrm flipH="1">
                <a:off x="8496300" y="5280366"/>
                <a:ext cx="98847" cy="142456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직선 연결선 49"/>
              <p:cNvCxnSpPr/>
              <p:nvPr/>
            </p:nvCxnSpPr>
            <p:spPr bwMode="auto">
              <a:xfrm>
                <a:off x="8495291" y="5280366"/>
                <a:ext cx="99856" cy="139339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78343B3-9C2F-488E-8D83-E92A0EE246C6}"/>
                </a:ext>
              </a:extLst>
            </p:cNvPr>
            <p:cNvSpPr txBox="1"/>
            <p:nvPr/>
          </p:nvSpPr>
          <p:spPr>
            <a:xfrm>
              <a:off x="2348344" y="4614140"/>
              <a:ext cx="115773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/>
                <a:t>Coordinating</a:t>
              </a:r>
              <a:r>
                <a:rPr lang="en-US" altLang="ko-KR" sz="1000" b="1" dirty="0">
                  <a:solidFill>
                    <a:schemeClr val="tx1"/>
                  </a:solidFill>
                </a:rPr>
                <a:t> AP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직선 화살표 연결선 7">
              <a:extLst>
                <a:ext uri="{FF2B5EF4-FFF2-40B4-BE49-F238E27FC236}">
                  <a16:creationId xmlns:a16="http://schemas.microsoft.com/office/drawing/2014/main" id="{2AC62DE7-02C1-46A3-A1C8-C7ABA3407D5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544552" y="4732153"/>
              <a:ext cx="6282687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9" name="그림 8">
              <a:extLst>
                <a:ext uri="{FF2B5EF4-FFF2-40B4-BE49-F238E27FC236}">
                  <a16:creationId xmlns:a16="http://schemas.microsoft.com/office/drawing/2014/main" id="{668666FC-FB7E-41BA-B084-1FDAFF3B0A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11825" y="4634154"/>
              <a:ext cx="253574" cy="94483"/>
            </a:xfrm>
            <a:prstGeom prst="rect">
              <a:avLst/>
            </a:prstGeom>
          </p:spPr>
        </p:pic>
        <p:cxnSp>
          <p:nvCxnSpPr>
            <p:cNvPr id="10" name="직선 화살표 연결선 9">
              <a:extLst>
                <a:ext uri="{FF2B5EF4-FFF2-40B4-BE49-F238E27FC236}">
                  <a16:creationId xmlns:a16="http://schemas.microsoft.com/office/drawing/2014/main" id="{6C29313D-42D6-4FD4-BC95-D98116C0F9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83962" y="4416277"/>
              <a:ext cx="0" cy="180237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직선 화살표 연결선 10">
              <a:extLst>
                <a:ext uri="{FF2B5EF4-FFF2-40B4-BE49-F238E27FC236}">
                  <a16:creationId xmlns:a16="http://schemas.microsoft.com/office/drawing/2014/main" id="{85E12DF4-BA58-44D9-9E64-DB73471DFC3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477831" y="4365211"/>
              <a:ext cx="0" cy="1853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5F3EE745-2830-4465-AE71-9C99027159EE}"/>
                </a:ext>
              </a:extLst>
            </p:cNvPr>
            <p:cNvSpPr/>
            <p:nvPr/>
          </p:nvSpPr>
          <p:spPr bwMode="auto">
            <a:xfrm>
              <a:off x="3856250" y="4369908"/>
              <a:ext cx="430494" cy="36176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Polling</a:t>
              </a:r>
              <a:endPara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9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ICF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D1751E4-E3B5-48F9-A552-D12CB696B5E4}"/>
                </a:ext>
              </a:extLst>
            </p:cNvPr>
            <p:cNvSpPr txBox="1"/>
            <p:nvPr/>
          </p:nvSpPr>
          <p:spPr>
            <a:xfrm>
              <a:off x="2409493" y="6111236"/>
              <a:ext cx="11307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>
                  <a:solidFill>
                    <a:schemeClr val="tx1"/>
                  </a:solidFill>
                </a:rPr>
                <a:t>Coordinated AP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직선 화살표 연결선 13">
              <a:extLst>
                <a:ext uri="{FF2B5EF4-FFF2-40B4-BE49-F238E27FC236}">
                  <a16:creationId xmlns:a16="http://schemas.microsoft.com/office/drawing/2014/main" id="{7EBE66EB-D47E-4AA9-B8A9-08BB5DEE6A6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544552" y="6218656"/>
              <a:ext cx="6282687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84323354-7EF3-466F-89FC-794B26508DBE}"/>
                </a:ext>
              </a:extLst>
            </p:cNvPr>
            <p:cNvSpPr/>
            <p:nvPr/>
          </p:nvSpPr>
          <p:spPr bwMode="auto">
            <a:xfrm>
              <a:off x="4477830" y="5856899"/>
              <a:ext cx="474625" cy="36193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kumimoji="0" lang="en-US" altLang="ko-KR" sz="9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ICR</a:t>
              </a:r>
            </a:p>
            <a:p>
              <a:pPr algn="ctr"/>
              <a:r>
                <a:rPr lang="en-US" altLang="ko-KR" sz="900" b="1" dirty="0">
                  <a:solidFill>
                    <a:schemeClr val="tx1"/>
                  </a:solidFill>
                </a:rPr>
                <a:t>(Accept)</a:t>
              </a:r>
              <a:endPara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16" name="직선 화살표 연결선 15">
              <a:extLst>
                <a:ext uri="{FF2B5EF4-FFF2-40B4-BE49-F238E27FC236}">
                  <a16:creationId xmlns:a16="http://schemas.microsoft.com/office/drawing/2014/main" id="{EB39FA42-7784-4C92-9A76-D54B9F0164A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953775" y="4365211"/>
              <a:ext cx="0" cy="18648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직선 화살표 연결선 16">
              <a:extLst>
                <a:ext uri="{FF2B5EF4-FFF2-40B4-BE49-F238E27FC236}">
                  <a16:creationId xmlns:a16="http://schemas.microsoft.com/office/drawing/2014/main" id="{D5A319D9-ABA3-4FFB-800C-A523A916B91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51857" y="4365211"/>
              <a:ext cx="0" cy="1853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E5269BD9-3ACA-454C-8AE9-07896714ACF6}"/>
                </a:ext>
              </a:extLst>
            </p:cNvPr>
            <p:cNvSpPr/>
            <p:nvPr/>
          </p:nvSpPr>
          <p:spPr bwMode="auto">
            <a:xfrm>
              <a:off x="5151548" y="4370094"/>
              <a:ext cx="923803" cy="35872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Data</a:t>
              </a:r>
            </a:p>
          </p:txBody>
        </p:sp>
        <p:cxnSp>
          <p:nvCxnSpPr>
            <p:cNvPr id="19" name="직선 화살표 연결선 18">
              <a:extLst>
                <a:ext uri="{FF2B5EF4-FFF2-40B4-BE49-F238E27FC236}">
                  <a16:creationId xmlns:a16="http://schemas.microsoft.com/office/drawing/2014/main" id="{D2D809A4-094F-4028-96E2-5265EFA9812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28459" y="4365211"/>
              <a:ext cx="0" cy="18648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직선 화살표 연결선 19">
              <a:extLst>
                <a:ext uri="{FF2B5EF4-FFF2-40B4-BE49-F238E27FC236}">
                  <a16:creationId xmlns:a16="http://schemas.microsoft.com/office/drawing/2014/main" id="{F14777FE-DE7F-42D6-84D8-EF1DBCC15E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18300" y="4365211"/>
              <a:ext cx="0" cy="1853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8613DC2C-2265-4E65-9DAC-79A81414AABA}"/>
                </a:ext>
              </a:extLst>
            </p:cNvPr>
            <p:cNvSpPr/>
            <p:nvPr/>
          </p:nvSpPr>
          <p:spPr bwMode="auto">
            <a:xfrm>
              <a:off x="8517976" y="4369908"/>
              <a:ext cx="510089" cy="361762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900" b="1" dirty="0">
                  <a:solidFill>
                    <a:schemeClr val="tx1"/>
                  </a:solidFill>
                </a:rPr>
                <a:t>MU-RTS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9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TXS TF</a:t>
              </a:r>
            </a:p>
          </p:txBody>
        </p:sp>
        <p:cxnSp>
          <p:nvCxnSpPr>
            <p:cNvPr id="22" name="직선 화살표 연결선 21">
              <a:extLst>
                <a:ext uri="{FF2B5EF4-FFF2-40B4-BE49-F238E27FC236}">
                  <a16:creationId xmlns:a16="http://schemas.microsoft.com/office/drawing/2014/main" id="{CA0C006C-330C-4CF1-B7CB-41D421316E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028065" y="4365211"/>
              <a:ext cx="0" cy="18648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직선 화살표 연결선 22">
              <a:extLst>
                <a:ext uri="{FF2B5EF4-FFF2-40B4-BE49-F238E27FC236}">
                  <a16:creationId xmlns:a16="http://schemas.microsoft.com/office/drawing/2014/main" id="{019DC4FA-61C4-4687-9428-2E4A66E1C1E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225962" y="4365211"/>
              <a:ext cx="0" cy="181561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직사각형 23">
              <a:extLst>
                <a:ext uri="{FF2B5EF4-FFF2-40B4-BE49-F238E27FC236}">
                  <a16:creationId xmlns:a16="http://schemas.microsoft.com/office/drawing/2014/main" id="{6FD35B0E-47CB-4C34-9407-8B12E755C067}"/>
                </a:ext>
              </a:extLst>
            </p:cNvPr>
            <p:cNvSpPr/>
            <p:nvPr/>
          </p:nvSpPr>
          <p:spPr bwMode="auto">
            <a:xfrm>
              <a:off x="9225538" y="5625846"/>
              <a:ext cx="276928" cy="227048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900" b="1" dirty="0">
                  <a:solidFill>
                    <a:schemeClr val="tx1"/>
                  </a:solidFill>
                </a:rPr>
                <a:t>CTS</a:t>
              </a:r>
              <a:endPara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FF69E22-10AD-4C22-9BE7-7A43E78BC02D}"/>
                </a:ext>
              </a:extLst>
            </p:cNvPr>
            <p:cNvSpPr txBox="1"/>
            <p:nvPr/>
          </p:nvSpPr>
          <p:spPr>
            <a:xfrm>
              <a:off x="2298467" y="5259233"/>
              <a:ext cx="12614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b="1" dirty="0">
                  <a:solidFill>
                    <a:schemeClr val="tx1"/>
                  </a:solidFill>
                </a:rPr>
                <a:t>Associated STA of </a:t>
              </a:r>
              <a:r>
                <a:rPr lang="en-US" altLang="ko-KR" sz="1000" b="1" dirty="0"/>
                <a:t>Coordinating AP</a:t>
              </a:r>
              <a:endParaRPr lang="ko-KR" altLang="en-US" sz="1000" dirty="0"/>
            </a:p>
          </p:txBody>
        </p:sp>
        <p:cxnSp>
          <p:nvCxnSpPr>
            <p:cNvPr id="26" name="직선 화살표 연결선 25">
              <a:extLst>
                <a:ext uri="{FF2B5EF4-FFF2-40B4-BE49-F238E27FC236}">
                  <a16:creationId xmlns:a16="http://schemas.microsoft.com/office/drawing/2014/main" id="{920DE8F2-0798-4ABE-B998-629AB700EAE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075149" y="4365211"/>
              <a:ext cx="0" cy="1853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직선 화살표 연결선 26">
              <a:extLst>
                <a:ext uri="{FF2B5EF4-FFF2-40B4-BE49-F238E27FC236}">
                  <a16:creationId xmlns:a16="http://schemas.microsoft.com/office/drawing/2014/main" id="{58C72844-039C-4867-A8BC-6E7FC765A8F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273232" y="4365211"/>
              <a:ext cx="0" cy="1853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8" name="직사각형 27">
              <a:extLst>
                <a:ext uri="{FF2B5EF4-FFF2-40B4-BE49-F238E27FC236}">
                  <a16:creationId xmlns:a16="http://schemas.microsoft.com/office/drawing/2014/main" id="{C611381F-9FFB-4D08-9475-CF20687425C4}"/>
                </a:ext>
              </a:extLst>
            </p:cNvPr>
            <p:cNvSpPr/>
            <p:nvPr/>
          </p:nvSpPr>
          <p:spPr bwMode="auto">
            <a:xfrm>
              <a:off x="6272923" y="5113201"/>
              <a:ext cx="368015" cy="35872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Ack</a:t>
              </a:r>
            </a:p>
          </p:txBody>
        </p:sp>
        <p:cxnSp>
          <p:nvCxnSpPr>
            <p:cNvPr id="29" name="직선 화살표 연결선 28">
              <a:extLst>
                <a:ext uri="{FF2B5EF4-FFF2-40B4-BE49-F238E27FC236}">
                  <a16:creationId xmlns:a16="http://schemas.microsoft.com/office/drawing/2014/main" id="{E8A0A234-631E-4518-BA91-152FCE57244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642615" y="4365211"/>
              <a:ext cx="0" cy="1853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직선 화살표 연결선 29">
              <a:extLst>
                <a:ext uri="{FF2B5EF4-FFF2-40B4-BE49-F238E27FC236}">
                  <a16:creationId xmlns:a16="http://schemas.microsoft.com/office/drawing/2014/main" id="{5937F5B2-E15D-42AF-910F-0C5E71FB40D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840698" y="4365211"/>
              <a:ext cx="0" cy="1853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직사각형 30">
              <a:extLst>
                <a:ext uri="{FF2B5EF4-FFF2-40B4-BE49-F238E27FC236}">
                  <a16:creationId xmlns:a16="http://schemas.microsoft.com/office/drawing/2014/main" id="{A509EFF7-04A7-4814-A295-E5EB7620837C}"/>
                </a:ext>
              </a:extLst>
            </p:cNvPr>
            <p:cNvSpPr/>
            <p:nvPr/>
          </p:nvSpPr>
          <p:spPr bwMode="auto">
            <a:xfrm>
              <a:off x="6840389" y="4370094"/>
              <a:ext cx="923803" cy="35872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Data</a:t>
              </a:r>
            </a:p>
          </p:txBody>
        </p:sp>
        <p:cxnSp>
          <p:nvCxnSpPr>
            <p:cNvPr id="32" name="직선 화살표 연결선 31">
              <a:extLst>
                <a:ext uri="{FF2B5EF4-FFF2-40B4-BE49-F238E27FC236}">
                  <a16:creationId xmlns:a16="http://schemas.microsoft.com/office/drawing/2014/main" id="{CE30AAB8-1D4E-461D-BB60-E80118FB92C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63990" y="4365211"/>
              <a:ext cx="0" cy="186489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직선 화살표 연결선 32">
              <a:extLst>
                <a:ext uri="{FF2B5EF4-FFF2-40B4-BE49-F238E27FC236}">
                  <a16:creationId xmlns:a16="http://schemas.microsoft.com/office/drawing/2014/main" id="{0A7C371D-41CC-4B4B-9E26-9AE9796602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962073" y="4365211"/>
              <a:ext cx="0" cy="185344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직사각형 33">
              <a:extLst>
                <a:ext uri="{FF2B5EF4-FFF2-40B4-BE49-F238E27FC236}">
                  <a16:creationId xmlns:a16="http://schemas.microsoft.com/office/drawing/2014/main" id="{14D25F95-2660-4812-827E-04D4B7A69353}"/>
                </a:ext>
              </a:extLst>
            </p:cNvPr>
            <p:cNvSpPr/>
            <p:nvPr/>
          </p:nvSpPr>
          <p:spPr bwMode="auto">
            <a:xfrm>
              <a:off x="7961764" y="5113200"/>
              <a:ext cx="368015" cy="35872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</a:rPr>
                <a:t>Ack</a:t>
              </a:r>
            </a:p>
          </p:txBody>
        </p:sp>
        <p:cxnSp>
          <p:nvCxnSpPr>
            <p:cNvPr id="35" name="직선 화살표 연결선 34">
              <a:extLst>
                <a:ext uri="{FF2B5EF4-FFF2-40B4-BE49-F238E27FC236}">
                  <a16:creationId xmlns:a16="http://schemas.microsoft.com/office/drawing/2014/main" id="{3EC7D899-5EB3-4EBE-B270-FC91EA52E8CB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544552" y="5473445"/>
              <a:ext cx="6282687" cy="1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446194B2-8C3F-41BA-B81D-F9FC1863BA7A}"/>
                </a:ext>
              </a:extLst>
            </p:cNvPr>
            <p:cNvSpPr/>
            <p:nvPr/>
          </p:nvSpPr>
          <p:spPr bwMode="auto">
            <a:xfrm>
              <a:off x="5151549" y="5852860"/>
              <a:ext cx="4350910" cy="363282"/>
            </a:xfrm>
            <a:prstGeom prst="rect">
              <a:avLst/>
            </a:prstGeom>
            <a:solidFill>
              <a:srgbClr val="FFFF99"/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NPCA operation</a:t>
              </a:r>
              <a:endParaRPr kumimoji="0" lang="ko-KR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7" name="직선 화살표 연결선 36">
              <a:extLst>
                <a:ext uri="{FF2B5EF4-FFF2-40B4-BE49-F238E27FC236}">
                  <a16:creationId xmlns:a16="http://schemas.microsoft.com/office/drawing/2014/main" id="{6F0CA61F-75BA-40DF-BA2B-FCBDBAAC123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9502462" y="4365211"/>
              <a:ext cx="0" cy="181561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직사각형 37">
              <a:extLst>
                <a:ext uri="{FF2B5EF4-FFF2-40B4-BE49-F238E27FC236}">
                  <a16:creationId xmlns:a16="http://schemas.microsoft.com/office/drawing/2014/main" id="{C716C17F-A8CA-4754-A7FB-95AEA3BD74D2}"/>
                </a:ext>
              </a:extLst>
            </p:cNvPr>
            <p:cNvSpPr/>
            <p:nvPr/>
          </p:nvSpPr>
          <p:spPr bwMode="auto">
            <a:xfrm>
              <a:off x="6072596" y="4739023"/>
              <a:ext cx="3429866" cy="180299"/>
            </a:xfrm>
            <a:prstGeom prst="rect">
              <a:avLst/>
            </a:prstGeom>
            <a:solidFill>
              <a:schemeClr val="bg1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NAV</a:t>
              </a:r>
              <a:endParaRPr kumimoji="0" lang="ko-KR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0" name="직선 화살표 연결선 39"/>
            <p:cNvCxnSpPr/>
            <p:nvPr/>
          </p:nvCxnSpPr>
          <p:spPr bwMode="auto">
            <a:xfrm>
              <a:off x="8778240" y="4739023"/>
              <a:ext cx="0" cy="111383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grpSp>
          <p:nvGrpSpPr>
            <p:cNvPr id="47" name="그룹 46"/>
            <p:cNvGrpSpPr/>
            <p:nvPr/>
          </p:nvGrpSpPr>
          <p:grpSpPr>
            <a:xfrm>
              <a:off x="8723054" y="5324711"/>
              <a:ext cx="109842" cy="142456"/>
              <a:chOff x="8495291" y="5280366"/>
              <a:chExt cx="99856" cy="142456"/>
            </a:xfrm>
          </p:grpSpPr>
          <p:cxnSp>
            <p:nvCxnSpPr>
              <p:cNvPr id="42" name="직선 연결선 41"/>
              <p:cNvCxnSpPr/>
              <p:nvPr/>
            </p:nvCxnSpPr>
            <p:spPr bwMode="auto">
              <a:xfrm flipH="1">
                <a:off x="8496300" y="5280366"/>
                <a:ext cx="98847" cy="142456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3" name="직선 연결선 42"/>
              <p:cNvCxnSpPr/>
              <p:nvPr/>
            </p:nvCxnSpPr>
            <p:spPr bwMode="auto">
              <a:xfrm>
                <a:off x="8495291" y="5280366"/>
                <a:ext cx="99856" cy="139339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989532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그룹 72"/>
          <p:cNvGrpSpPr/>
          <p:nvPr/>
        </p:nvGrpSpPr>
        <p:grpSpPr>
          <a:xfrm>
            <a:off x="6269702" y="4667695"/>
            <a:ext cx="1196229" cy="421342"/>
            <a:chOff x="8495291" y="5280366"/>
            <a:chExt cx="99856" cy="142456"/>
          </a:xfrm>
        </p:grpSpPr>
        <p:cxnSp>
          <p:nvCxnSpPr>
            <p:cNvPr id="74" name="직선 연결선 73"/>
            <p:cNvCxnSpPr/>
            <p:nvPr/>
          </p:nvCxnSpPr>
          <p:spPr bwMode="auto">
            <a:xfrm flipH="1">
              <a:off x="8496300" y="5280366"/>
              <a:ext cx="98847" cy="14245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직선 연결선 74"/>
            <p:cNvCxnSpPr/>
            <p:nvPr/>
          </p:nvCxnSpPr>
          <p:spPr bwMode="auto">
            <a:xfrm>
              <a:off x="8495291" y="5280366"/>
              <a:ext cx="99856" cy="13933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76" name="그룹 75"/>
          <p:cNvGrpSpPr/>
          <p:nvPr/>
        </p:nvGrpSpPr>
        <p:grpSpPr>
          <a:xfrm>
            <a:off x="7400052" y="5048020"/>
            <a:ext cx="718676" cy="370458"/>
            <a:chOff x="8495291" y="5280366"/>
            <a:chExt cx="99856" cy="142456"/>
          </a:xfrm>
        </p:grpSpPr>
        <p:cxnSp>
          <p:nvCxnSpPr>
            <p:cNvPr id="77" name="직선 연결선 76"/>
            <p:cNvCxnSpPr/>
            <p:nvPr/>
          </p:nvCxnSpPr>
          <p:spPr bwMode="auto">
            <a:xfrm flipH="1">
              <a:off x="8496300" y="5280366"/>
              <a:ext cx="98847" cy="14245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8" name="직선 연결선 77"/>
            <p:cNvCxnSpPr/>
            <p:nvPr/>
          </p:nvCxnSpPr>
          <p:spPr bwMode="auto">
            <a:xfrm>
              <a:off x="8495291" y="5280366"/>
              <a:ext cx="99856" cy="13933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 PUO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ko-KR" sz="2200" dirty="0"/>
              <a:t>Some signaling (ICF) for MAPC may not be delivered successfully when AP is unavailable due to AP PUO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With information on AP unavailability, medium wastage can be prevented, such as ICF transmissions during the unavailable periods of AP with PUO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Failure of ICF/ICR exchange can result in the failure to acquire the medium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8343B3-9C2F-488E-8D83-E92A0EE246C6}"/>
              </a:ext>
            </a:extLst>
          </p:cNvPr>
          <p:cNvSpPr txBox="1"/>
          <p:nvPr/>
        </p:nvSpPr>
        <p:spPr>
          <a:xfrm>
            <a:off x="3611300" y="4933523"/>
            <a:ext cx="1157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/>
              <a:t>Coordinating</a:t>
            </a:r>
            <a:r>
              <a:rPr lang="en-US" altLang="ko-KR" sz="1000" b="1" dirty="0">
                <a:solidFill>
                  <a:schemeClr val="tx1"/>
                </a:solidFill>
              </a:rPr>
              <a:t> AP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2AC62DE7-02C1-46A3-A1C8-C7ABA3407D55}"/>
              </a:ext>
            </a:extLst>
          </p:cNvPr>
          <p:cNvCxnSpPr>
            <a:cxnSpLocks/>
          </p:cNvCxnSpPr>
          <p:nvPr/>
        </p:nvCxnSpPr>
        <p:spPr bwMode="auto">
          <a:xfrm>
            <a:off x="4807508" y="5051536"/>
            <a:ext cx="346127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10" name="그림 9">
            <a:extLst>
              <a:ext uri="{FF2B5EF4-FFF2-40B4-BE49-F238E27FC236}">
                <a16:creationId xmlns:a16="http://schemas.microsoft.com/office/drawing/2014/main" id="{668666FC-FB7E-41BA-B084-1FDAFF3B0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781" y="4953537"/>
            <a:ext cx="253574" cy="94483"/>
          </a:xfrm>
          <a:prstGeom prst="rect">
            <a:avLst/>
          </a:prstGeom>
        </p:spPr>
      </p:pic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6C29313D-42D6-4FD4-BC95-D98116C0F949}"/>
              </a:ext>
            </a:extLst>
          </p:cNvPr>
          <p:cNvCxnSpPr>
            <a:cxnSpLocks/>
          </p:cNvCxnSpPr>
          <p:nvPr/>
        </p:nvCxnSpPr>
        <p:spPr bwMode="auto">
          <a:xfrm>
            <a:off x="5546918" y="4735660"/>
            <a:ext cx="0" cy="13045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85E12DF4-BA58-44D9-9E64-DB73471DFC3E}"/>
              </a:ext>
            </a:extLst>
          </p:cNvPr>
          <p:cNvCxnSpPr>
            <a:cxnSpLocks/>
          </p:cNvCxnSpPr>
          <p:nvPr/>
        </p:nvCxnSpPr>
        <p:spPr bwMode="auto">
          <a:xfrm>
            <a:off x="5740787" y="4684594"/>
            <a:ext cx="0" cy="1355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5F3EE745-2830-4465-AE71-9C99027159EE}"/>
              </a:ext>
            </a:extLst>
          </p:cNvPr>
          <p:cNvSpPr/>
          <p:nvPr/>
        </p:nvSpPr>
        <p:spPr bwMode="auto">
          <a:xfrm>
            <a:off x="5119206" y="4689291"/>
            <a:ext cx="430494" cy="36176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b="1" dirty="0">
                <a:solidFill>
                  <a:schemeClr val="tx1"/>
                </a:solidFill>
              </a:rPr>
              <a:t>Polling</a:t>
            </a:r>
            <a:endParaRPr kumimoji="0" lang="en-US" altLang="ko-KR" sz="9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ICF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D1751E4-E3B5-48F9-A552-D12CB696B5E4}"/>
              </a:ext>
            </a:extLst>
          </p:cNvPr>
          <p:cNvSpPr txBox="1"/>
          <p:nvPr/>
        </p:nvSpPr>
        <p:spPr>
          <a:xfrm>
            <a:off x="3508374" y="5848290"/>
            <a:ext cx="1315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Coordinated AP2 with AP PUO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7EBE66EB-D47E-4AA9-B8A9-08BB5DEE6A60}"/>
              </a:ext>
            </a:extLst>
          </p:cNvPr>
          <p:cNvCxnSpPr>
            <a:cxnSpLocks/>
          </p:cNvCxnSpPr>
          <p:nvPr/>
        </p:nvCxnSpPr>
        <p:spPr bwMode="auto">
          <a:xfrm>
            <a:off x="4807508" y="6042741"/>
            <a:ext cx="35851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EB39FA42-7784-4C92-9A76-D54B9F0164A3}"/>
              </a:ext>
            </a:extLst>
          </p:cNvPr>
          <p:cNvCxnSpPr>
            <a:cxnSpLocks/>
          </p:cNvCxnSpPr>
          <p:nvPr/>
        </p:nvCxnSpPr>
        <p:spPr bwMode="auto">
          <a:xfrm>
            <a:off x="6216731" y="4684594"/>
            <a:ext cx="0" cy="1355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직선 화살표 연결선 17">
            <a:extLst>
              <a:ext uri="{FF2B5EF4-FFF2-40B4-BE49-F238E27FC236}">
                <a16:creationId xmlns:a16="http://schemas.microsoft.com/office/drawing/2014/main" id="{D5A319D9-ABA3-4FFB-800C-A523A916B91E}"/>
              </a:ext>
            </a:extLst>
          </p:cNvPr>
          <p:cNvCxnSpPr>
            <a:cxnSpLocks/>
          </p:cNvCxnSpPr>
          <p:nvPr/>
        </p:nvCxnSpPr>
        <p:spPr bwMode="auto">
          <a:xfrm>
            <a:off x="6414813" y="4684594"/>
            <a:ext cx="0" cy="1355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E5269BD9-3ACA-454C-8AE9-07896714ACF6}"/>
              </a:ext>
            </a:extLst>
          </p:cNvPr>
          <p:cNvSpPr/>
          <p:nvPr/>
        </p:nvSpPr>
        <p:spPr bwMode="auto">
          <a:xfrm>
            <a:off x="6414504" y="4699002"/>
            <a:ext cx="923803" cy="358729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solidFill>
                  <a:schemeClr val="tx1"/>
                </a:solidFill>
                <a:effectLst/>
              </a:rPr>
              <a:t>Data</a:t>
            </a:r>
          </a:p>
        </p:txBody>
      </p: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920DE8F2-0798-4ABE-B998-629AB700EAE3}"/>
              </a:ext>
            </a:extLst>
          </p:cNvPr>
          <p:cNvCxnSpPr>
            <a:cxnSpLocks/>
          </p:cNvCxnSpPr>
          <p:nvPr/>
        </p:nvCxnSpPr>
        <p:spPr bwMode="auto">
          <a:xfrm>
            <a:off x="7338105" y="4684594"/>
            <a:ext cx="0" cy="1355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58C72844-039C-4867-A8BC-6E7FC765A8F5}"/>
              </a:ext>
            </a:extLst>
          </p:cNvPr>
          <p:cNvCxnSpPr>
            <a:cxnSpLocks/>
          </p:cNvCxnSpPr>
          <p:nvPr/>
        </p:nvCxnSpPr>
        <p:spPr bwMode="auto">
          <a:xfrm>
            <a:off x="7536188" y="4684594"/>
            <a:ext cx="0" cy="1355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C611381F-9FFB-4D08-9475-CF20687425C4}"/>
              </a:ext>
            </a:extLst>
          </p:cNvPr>
          <p:cNvSpPr/>
          <p:nvPr/>
        </p:nvSpPr>
        <p:spPr bwMode="auto">
          <a:xfrm>
            <a:off x="7535879" y="5051584"/>
            <a:ext cx="368015" cy="358729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solidFill>
                  <a:schemeClr val="tx1"/>
                </a:solidFill>
                <a:effectLst/>
              </a:rPr>
              <a:t>Ack</a:t>
            </a:r>
          </a:p>
        </p:txBody>
      </p:sp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E8A0A234-631E-4518-BA91-152FCE57244D}"/>
              </a:ext>
            </a:extLst>
          </p:cNvPr>
          <p:cNvCxnSpPr>
            <a:cxnSpLocks/>
          </p:cNvCxnSpPr>
          <p:nvPr/>
        </p:nvCxnSpPr>
        <p:spPr bwMode="auto">
          <a:xfrm>
            <a:off x="7905571" y="4684594"/>
            <a:ext cx="0" cy="135563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직사각형 36">
            <a:extLst>
              <a:ext uri="{FF2B5EF4-FFF2-40B4-BE49-F238E27FC236}">
                <a16:creationId xmlns:a16="http://schemas.microsoft.com/office/drawing/2014/main" id="{446194B2-8C3F-41BA-B81D-F9FC1863BA7A}"/>
              </a:ext>
            </a:extLst>
          </p:cNvPr>
          <p:cNvSpPr/>
          <p:nvPr/>
        </p:nvSpPr>
        <p:spPr bwMode="auto">
          <a:xfrm>
            <a:off x="5128355" y="5779027"/>
            <a:ext cx="1483079" cy="261198"/>
          </a:xfrm>
          <a:prstGeom prst="rect">
            <a:avLst/>
          </a:prstGeom>
          <a:solidFill>
            <a:srgbClr val="FFFF99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Unavailable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6" name="직선 화살표 연결선 45"/>
          <p:cNvCxnSpPr/>
          <p:nvPr/>
        </p:nvCxnSpPr>
        <p:spPr bwMode="auto">
          <a:xfrm>
            <a:off x="5328600" y="5051053"/>
            <a:ext cx="0" cy="7279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47" name="그룹 46"/>
          <p:cNvGrpSpPr/>
          <p:nvPr/>
        </p:nvGrpSpPr>
        <p:grpSpPr>
          <a:xfrm>
            <a:off x="5273414" y="5465291"/>
            <a:ext cx="109842" cy="142456"/>
            <a:chOff x="8495291" y="5280366"/>
            <a:chExt cx="99856" cy="142456"/>
          </a:xfrm>
        </p:grpSpPr>
        <p:cxnSp>
          <p:nvCxnSpPr>
            <p:cNvPr id="48" name="직선 연결선 47"/>
            <p:cNvCxnSpPr/>
            <p:nvPr/>
          </p:nvCxnSpPr>
          <p:spPr bwMode="auto">
            <a:xfrm flipH="1">
              <a:off x="8496300" y="5280366"/>
              <a:ext cx="98847" cy="142456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직선 연결선 48"/>
            <p:cNvCxnSpPr/>
            <p:nvPr/>
          </p:nvCxnSpPr>
          <p:spPr bwMode="auto">
            <a:xfrm>
              <a:off x="8495291" y="5280366"/>
              <a:ext cx="99856" cy="139339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51" name="직사각형 50">
            <a:extLst>
              <a:ext uri="{FF2B5EF4-FFF2-40B4-BE49-F238E27FC236}">
                <a16:creationId xmlns:a16="http://schemas.microsoft.com/office/drawing/2014/main" id="{446194B2-8C3F-41BA-B81D-F9FC1863BA7A}"/>
              </a:ext>
            </a:extLst>
          </p:cNvPr>
          <p:cNvSpPr/>
          <p:nvPr/>
        </p:nvSpPr>
        <p:spPr bwMode="auto">
          <a:xfrm>
            <a:off x="6611435" y="5780868"/>
            <a:ext cx="1657349" cy="261198"/>
          </a:xfrm>
          <a:prstGeom prst="rect">
            <a:avLst/>
          </a:prstGeom>
          <a:solidFill>
            <a:srgbClr val="47CF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Available</a:t>
            </a:r>
            <a:endParaRPr kumimoji="0" lang="ko-KR" altLang="en-US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0630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DPS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ko-KR" sz="2200" dirty="0"/>
              <a:t>Since DPS operations are also allowed for AP (mobile-AP), DPS operations must be considered in communication between APs for MAPC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ICF (Polling frame of Co-TDMA and Invite frame of Co-BF/Co-SR) is required in several MAPC schemes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When a coordinated AP is in LCM and indicates a non-zero padding delay, the coordinating AP must include the padding in ICFs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Without information on LC mode and padding delay, DPS enabled AP can not operate properly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3190069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 in MAPC Element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ko-KR" sz="2200" dirty="0"/>
              <a:t>In order to address these problem, additional information can be delivered in Negotiation Phase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Several operations may affect on multiple MAPC scheme,</a:t>
            </a:r>
            <a:br>
              <a:rPr lang="en-US" altLang="ko-KR" sz="1800" dirty="0"/>
            </a:br>
            <a:r>
              <a:rPr lang="en-US" altLang="ko-KR" sz="1800" dirty="0"/>
              <a:t>these information can be carried in MAPC Common info field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Operation Parameters may be presented as is or in a </a:t>
            </a:r>
            <a:br>
              <a:rPr lang="en-US" altLang="ko-KR" sz="1800" dirty="0"/>
            </a:br>
            <a:r>
              <a:rPr lang="en-US" altLang="ko-KR" sz="1800" dirty="0"/>
              <a:t>condensed form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39539"/>
              </p:ext>
            </p:extLst>
          </p:nvPr>
        </p:nvGraphicFramePr>
        <p:xfrm>
          <a:off x="7718880" y="2700655"/>
          <a:ext cx="4091305" cy="61849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05765">
                  <a:extLst>
                    <a:ext uri="{9D8B030D-6E8A-4147-A177-3AD203B41FA5}">
                      <a16:colId xmlns:a16="http://schemas.microsoft.com/office/drawing/2014/main" val="3452294698"/>
                    </a:ext>
                  </a:extLst>
                </a:gridCol>
                <a:gridCol w="667385">
                  <a:extLst>
                    <a:ext uri="{9D8B030D-6E8A-4147-A177-3AD203B41FA5}">
                      <a16:colId xmlns:a16="http://schemas.microsoft.com/office/drawing/2014/main" val="2724639678"/>
                    </a:ext>
                  </a:extLst>
                </a:gridCol>
                <a:gridCol w="635635">
                  <a:extLst>
                    <a:ext uri="{9D8B030D-6E8A-4147-A177-3AD203B41FA5}">
                      <a16:colId xmlns:a16="http://schemas.microsoft.com/office/drawing/2014/main" val="1672292946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3401740755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1737546421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2133599731"/>
                    </a:ext>
                  </a:extLst>
                </a:gridCol>
                <a:gridCol w="595630">
                  <a:extLst>
                    <a:ext uri="{9D8B030D-6E8A-4147-A177-3AD203B41FA5}">
                      <a16:colId xmlns:a16="http://schemas.microsoft.com/office/drawing/2014/main" val="3971408806"/>
                    </a:ext>
                  </a:extLst>
                </a:gridCol>
              </a:tblGrid>
              <a:tr h="462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 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Element</a:t>
                      </a:r>
                      <a:r>
                        <a:rPr lang="en-GB" sz="1000" spc="-3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 </a:t>
                      </a:r>
                      <a:r>
                        <a:rPr lang="en-GB" sz="1000" spc="-25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ID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spc="-1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Length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Element</a:t>
                      </a:r>
                      <a:r>
                        <a:rPr lang="en-GB" sz="1000" spc="-6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 </a:t>
                      </a: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ID </a:t>
                      </a:r>
                      <a:r>
                        <a:rPr lang="en-GB" sz="1000" spc="-1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Extension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spc="-6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MAPC Control</a:t>
                      </a:r>
                      <a:endParaRPr lang="ko-KR" sz="11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spc="-6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MAPC Common Info</a:t>
                      </a:r>
                      <a:endParaRPr lang="ko-KR" sz="11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spc="-6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MAPC Schemes Info</a:t>
                      </a:r>
                      <a:endParaRPr lang="ko-KR" sz="11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8365956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Octets: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variable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variable</a:t>
                      </a:r>
                      <a:endParaRPr lang="ko-KR" sz="11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165137"/>
                  </a:ext>
                </a:extLst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8353510" y="3319145"/>
            <a:ext cx="282204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ko-KR" sz="1000" b="1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Figure 9-aa10—MAPC element format</a:t>
            </a:r>
            <a:endParaRPr kumimoji="0" lang="en-GB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2" name="표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911447"/>
              </p:ext>
            </p:extLst>
          </p:nvPr>
        </p:nvGraphicFramePr>
        <p:xfrm>
          <a:off x="6146802" y="5212437"/>
          <a:ext cx="5990706" cy="76517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90699">
                  <a:extLst>
                    <a:ext uri="{9D8B030D-6E8A-4147-A177-3AD203B41FA5}">
                      <a16:colId xmlns:a16="http://schemas.microsoft.com/office/drawing/2014/main" val="2134804433"/>
                    </a:ext>
                  </a:extLst>
                </a:gridCol>
                <a:gridCol w="800001">
                  <a:extLst>
                    <a:ext uri="{9D8B030D-6E8A-4147-A177-3AD203B41FA5}">
                      <a16:colId xmlns:a16="http://schemas.microsoft.com/office/drawing/2014/main" val="847504884"/>
                    </a:ext>
                  </a:extLst>
                </a:gridCol>
                <a:gridCol w="800001">
                  <a:extLst>
                    <a:ext uri="{9D8B030D-6E8A-4147-A177-3AD203B41FA5}">
                      <a16:colId xmlns:a16="http://schemas.microsoft.com/office/drawing/2014/main" val="229451724"/>
                    </a:ext>
                  </a:extLst>
                </a:gridCol>
                <a:gridCol w="800001">
                  <a:extLst>
                    <a:ext uri="{9D8B030D-6E8A-4147-A177-3AD203B41FA5}">
                      <a16:colId xmlns:a16="http://schemas.microsoft.com/office/drawing/2014/main" val="2216923234"/>
                    </a:ext>
                  </a:extLst>
                </a:gridCol>
                <a:gridCol w="800001">
                  <a:extLst>
                    <a:ext uri="{9D8B030D-6E8A-4147-A177-3AD203B41FA5}">
                      <a16:colId xmlns:a16="http://schemas.microsoft.com/office/drawing/2014/main" val="1258236883"/>
                    </a:ext>
                  </a:extLst>
                </a:gridCol>
                <a:gridCol w="800001">
                  <a:extLst>
                    <a:ext uri="{9D8B030D-6E8A-4147-A177-3AD203B41FA5}">
                      <a16:colId xmlns:a16="http://schemas.microsoft.com/office/drawing/2014/main" val="3620855027"/>
                    </a:ext>
                  </a:extLst>
                </a:gridCol>
                <a:gridCol w="800001">
                  <a:extLst>
                    <a:ext uri="{9D8B030D-6E8A-4147-A177-3AD203B41FA5}">
                      <a16:colId xmlns:a16="http://schemas.microsoft.com/office/drawing/2014/main" val="2221153272"/>
                    </a:ext>
                  </a:extLst>
                </a:gridCol>
                <a:gridCol w="800001">
                  <a:extLst>
                    <a:ext uri="{9D8B030D-6E8A-4147-A177-3AD203B41FA5}">
                      <a16:colId xmlns:a16="http://schemas.microsoft.com/office/drawing/2014/main" val="2702645607"/>
                    </a:ext>
                  </a:extLst>
                </a:gridCol>
              </a:tblGrid>
              <a:tr h="462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 </a:t>
                      </a:r>
                      <a:endParaRPr lang="ko-KR" sz="11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MAPC Common Info Length</a:t>
                      </a:r>
                      <a:endParaRPr lang="ko-KR" sz="10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MAPC Capabilities</a:t>
                      </a:r>
                      <a:endParaRPr lang="ko-KR" sz="10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MAPC Parameters </a:t>
                      </a:r>
                      <a:endParaRPr lang="ko-KR" sz="10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AP ID </a:t>
                      </a:r>
                      <a:endParaRPr lang="ko-KR" sz="10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NPCA Operation Parameters 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Periodic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Unavailability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Operation Parameters 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DPS Operation Parameters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829748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Octets:</a:t>
                      </a:r>
                      <a:endParaRPr lang="ko-KR" sz="11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0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2</a:t>
                      </a:r>
                      <a:endParaRPr lang="ko-KR" sz="10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2</a:t>
                      </a:r>
                      <a:endParaRPr lang="ko-KR" sz="100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0 or 2</a:t>
                      </a:r>
                      <a:endParaRPr lang="ko-KR" sz="1000" dirty="0"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0 or 6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0 or x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0 or 4</a:t>
                      </a:r>
                      <a:endParaRPr lang="ko-KR" sz="10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9044305"/>
                  </a:ext>
                </a:extLst>
              </a:tr>
            </a:tbl>
          </a:graphicData>
        </a:graphic>
      </p:graphicFrame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8415342" y="6079148"/>
            <a:ext cx="2976562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000" b="1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Figure 9-aa12—MAPC Common Info field format</a:t>
            </a:r>
            <a:endParaRPr kumimoji="0" lang="en-US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8" name="표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659546"/>
              </p:ext>
            </p:extLst>
          </p:nvPr>
        </p:nvGraphicFramePr>
        <p:xfrm>
          <a:off x="6211310" y="3727658"/>
          <a:ext cx="4479616" cy="10845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3616">
                  <a:extLst>
                    <a:ext uri="{9D8B030D-6E8A-4147-A177-3AD203B41FA5}">
                      <a16:colId xmlns:a16="http://schemas.microsoft.com/office/drawing/2014/main" val="4196943598"/>
                    </a:ext>
                  </a:extLst>
                </a:gridCol>
                <a:gridCol w="837200">
                  <a:extLst>
                    <a:ext uri="{9D8B030D-6E8A-4147-A177-3AD203B41FA5}">
                      <a16:colId xmlns:a16="http://schemas.microsoft.com/office/drawing/2014/main" val="1632860379"/>
                    </a:ext>
                  </a:extLst>
                </a:gridCol>
                <a:gridCol w="837200">
                  <a:extLst>
                    <a:ext uri="{9D8B030D-6E8A-4147-A177-3AD203B41FA5}">
                      <a16:colId xmlns:a16="http://schemas.microsoft.com/office/drawing/2014/main" val="789438280"/>
                    </a:ext>
                  </a:extLst>
                </a:gridCol>
                <a:gridCol w="837200">
                  <a:extLst>
                    <a:ext uri="{9D8B030D-6E8A-4147-A177-3AD203B41FA5}">
                      <a16:colId xmlns:a16="http://schemas.microsoft.com/office/drawing/2014/main" val="2539421426"/>
                    </a:ext>
                  </a:extLst>
                </a:gridCol>
                <a:gridCol w="837200">
                  <a:extLst>
                    <a:ext uri="{9D8B030D-6E8A-4147-A177-3AD203B41FA5}">
                      <a16:colId xmlns:a16="http://schemas.microsoft.com/office/drawing/2014/main" val="1703571022"/>
                    </a:ext>
                  </a:extLst>
                </a:gridCol>
                <a:gridCol w="837200">
                  <a:extLst>
                    <a:ext uri="{9D8B030D-6E8A-4147-A177-3AD203B41FA5}">
                      <a16:colId xmlns:a16="http://schemas.microsoft.com/office/drawing/2014/main" val="162683908"/>
                    </a:ext>
                  </a:extLst>
                </a:gridCol>
              </a:tblGrid>
              <a:tr h="167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 </a:t>
                      </a:r>
                      <a:endParaRPr lang="ko-KR" sz="100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B0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B1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B2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B3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B4          B7</a:t>
                      </a:r>
                      <a:endParaRPr lang="ko-KR" alt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8444451"/>
                  </a:ext>
                </a:extLst>
              </a:tr>
              <a:tr h="4629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 </a:t>
                      </a:r>
                      <a:endParaRPr lang="ko-KR" sz="100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AP ID Present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NPCA Operation Parameters</a:t>
                      </a:r>
                      <a:r>
                        <a:rPr lang="en-US" altLang="ko-KR" sz="1000" u="none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 Present</a:t>
                      </a:r>
                      <a:endParaRPr lang="ko-KR" sz="1000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Periodic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Unavailability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Operation</a:t>
                      </a:r>
                      <a:r>
                        <a:rPr lang="en-US" altLang="ko-KR" sz="1000" u="none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 Parameters Present</a:t>
                      </a:r>
                      <a:endParaRPr lang="en-US" altLang="ko-KR" sz="1000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DPS</a:t>
                      </a:r>
                      <a:r>
                        <a:rPr lang="en-US" altLang="ko-KR" sz="1000" u="none" baseline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 Operation Parameters Present</a:t>
                      </a:r>
                      <a:endParaRPr lang="ko-KR" altLang="ko-KR" sz="1000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Reserved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9474221"/>
                  </a:ext>
                </a:extLst>
              </a:tr>
              <a:tr h="1555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Bits:</a:t>
                      </a:r>
                      <a:endParaRPr lang="ko-KR" sz="100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u="non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000" u="non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1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000" u="non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4</a:t>
                      </a:r>
                      <a:endParaRPr lang="ko-KR" sz="10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바탕" panose="02030600000101010101" pitchFamily="18" charset="-127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512548"/>
                  </a:ext>
                </a:extLst>
              </a:tr>
            </a:tbl>
          </a:graphicData>
        </a:graphic>
      </p:graphicFrame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7040096" y="4809047"/>
            <a:ext cx="282204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ko-KR" sz="1000" b="1" dirty="0"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Figure 9-aa11—MAPC Control field format</a:t>
            </a:r>
            <a:endParaRPr kumimoji="0" lang="en-GB" altLang="ko-K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2" name="직선 연결선 31"/>
          <p:cNvCxnSpPr/>
          <p:nvPr/>
        </p:nvCxnSpPr>
        <p:spPr bwMode="auto">
          <a:xfrm flipH="1">
            <a:off x="8927869" y="3319145"/>
            <a:ext cx="1364150" cy="4963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>
            <a:off x="10935251" y="3327459"/>
            <a:ext cx="54174" cy="175632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73398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 on MAPC Negotiation phase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ko-KR" sz="2200" dirty="0"/>
              <a:t>To prevent potential operational conflicts caused by the in-BSS UHR operation, information exchange can be performed during the MAPC discovery/negotiation phase to preemptively address such issues</a:t>
            </a:r>
          </a:p>
          <a:p>
            <a:pPr lvl="1">
              <a:lnSpc>
                <a:spcPct val="110000"/>
              </a:lnSpc>
            </a:pPr>
            <a:r>
              <a:rPr lang="en-US" altLang="ko-KR" sz="1800" dirty="0"/>
              <a:t>Example) To ensure stable Co-TDMA operation, Co-TDMA negotiation should only be performed between APs that do not execute MOPLEN NPCA, and this information may be included in the MAPC discovery/negotiation request/response frames</a:t>
            </a:r>
          </a:p>
          <a:p>
            <a:pPr lvl="2">
              <a:lnSpc>
                <a:spcPct val="110000"/>
              </a:lnSpc>
            </a:pPr>
            <a:r>
              <a:rPr lang="en-US" altLang="ko-KR" sz="1600" dirty="0"/>
              <a:t>The transmitter AP can include the UHR enablement condition that the receiver AP shall meet to approve the MAPC scheme negotiation in the MAPC discovery/negotiation frame (e.g., NPCA should be disabled before negotiating the Co-TDMA)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3627052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9E9B17-8D1C-63FD-49BC-3677C6BC9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72274FE-BA8C-5313-39A2-FCE03786C0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Multi-AP Coordination operations and other functions like NPCA, PUO, and DPS occur simultaneously, additional information is required to prevent malfunction</a:t>
            </a:r>
          </a:p>
          <a:p>
            <a:pPr lvl="1"/>
            <a:r>
              <a:rPr lang="en-US" altLang="ko-KR" sz="1800" dirty="0"/>
              <a:t>NPCA: NPCA initiation conditions (MOPLEN, PHYLEN)</a:t>
            </a:r>
          </a:p>
          <a:p>
            <a:pPr lvl="1"/>
            <a:r>
              <a:rPr lang="en-US" altLang="ko-KR" sz="1800" dirty="0"/>
              <a:t>PUO: Information on unavailable period</a:t>
            </a:r>
          </a:p>
          <a:p>
            <a:pPr lvl="1"/>
            <a:r>
              <a:rPr lang="en-US" altLang="ko-KR" sz="1800" dirty="0"/>
              <a:t>DPS: Requirement for ICF, DPS Padding Delay, LC Mode Bandwidth, LC Mode NSS, LC Mode MCS</a:t>
            </a:r>
          </a:p>
          <a:p>
            <a:endParaRPr lang="en-US" altLang="ko-KR" dirty="0"/>
          </a:p>
          <a:p>
            <a:r>
              <a:rPr lang="en-US" altLang="ko-KR" dirty="0"/>
              <a:t>In the MAPC Negotiation phase, information on disablements/recommendations of capabilities may also be delivered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48B0DE4-8A1D-9F6C-094A-20FDE0033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7A7AEBB-8EAB-3C6B-4706-6FD9D4226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3738844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7E1650-04AD-94CB-9A70-FF2944A0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SP1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2E73730-ABB3-A96B-6A4F-AC3A91B1E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60551"/>
            <a:ext cx="10363200" cy="4343400"/>
          </a:xfrm>
        </p:spPr>
        <p:txBody>
          <a:bodyPr/>
          <a:lstStyle/>
          <a:p>
            <a:r>
              <a:rPr lang="en-US" altLang="ko-KR" dirty="0"/>
              <a:t>Do you agree that an AP may deliver additional information in MAPC agreement Discovery/Negotiation procedure?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B89E1F2-2EA3-59EE-076C-C0ACD017B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E2EBE54-8030-1992-DE0E-843B11553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Taeyoung Ha,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30423772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126753</TotalTime>
  <Words>919</Words>
  <Application>Microsoft Office PowerPoint</Application>
  <PresentationFormat>와이드스크린</PresentationFormat>
  <Paragraphs>150</Paragraphs>
  <Slides>11</Slides>
  <Notes>1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Document</vt:lpstr>
      <vt:lpstr>Additional Information on MAPC Negotiation Phase</vt:lpstr>
      <vt:lpstr>Introduction </vt:lpstr>
      <vt:lpstr>NPCA</vt:lpstr>
      <vt:lpstr>AP PUO</vt:lpstr>
      <vt:lpstr>DPS</vt:lpstr>
      <vt:lpstr>Additional Information in MAPC Element</vt:lpstr>
      <vt:lpstr>Additional Information on MAPC Negotiation phase</vt:lpstr>
      <vt:lpstr>Summary</vt:lpstr>
      <vt:lpstr>SP1 </vt:lpstr>
      <vt:lpstr>SP2 </vt:lpstr>
      <vt:lpstr>SP3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On-demand IMMW link activation</dc:title>
  <dc:creator>Jonghoe Koo</dc:creator>
  <cp:keywords>25/1193r0</cp:keywords>
  <cp:lastModifiedBy>TAEYOUNG HA</cp:lastModifiedBy>
  <cp:revision>982</cp:revision>
  <dcterms:created xsi:type="dcterms:W3CDTF">2024-02-21T05:50:27Z</dcterms:created>
  <dcterms:modified xsi:type="dcterms:W3CDTF">2025-09-17T20:35:17Z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FLCMData">
    <vt:lpwstr>8CE8F9C0BF4749909C68E1BA5E22D170C6B872B714D30E5FD56797C3246EB2069CBCA28A9D8BD6089BFAF5F3D1082877C653515D7AA5A981D286B08C914404A8</vt:lpwstr>
  </property>
</Properties>
</file>