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370" r:id="rId2"/>
    <p:sldId id="324" r:id="rId3"/>
    <p:sldId id="404" r:id="rId4"/>
    <p:sldId id="407" r:id="rId5"/>
    <p:sldId id="405" r:id="rId6"/>
    <p:sldId id="409" r:id="rId7"/>
    <p:sldId id="406" r:id="rId8"/>
    <p:sldId id="402" r:id="rId9"/>
    <p:sldId id="380" r:id="rId10"/>
    <p:sldId id="410" r:id="rId11"/>
    <p:sldId id="40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C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4660"/>
  </p:normalViewPr>
  <p:slideViewPr>
    <p:cSldViewPr snapToGrid="0">
      <p:cViewPr varScale="1">
        <p:scale>
          <a:sx n="115" d="100"/>
          <a:sy n="115" d="100"/>
        </p:scale>
        <p:origin x="744" y="102"/>
      </p:cViewPr>
      <p:guideLst/>
    </p:cSldViewPr>
  </p:slideViewPr>
  <p:notesTextViewPr>
    <p:cViewPr>
      <p:scale>
        <a:sx n="1" d="1"/>
        <a:sy n="1" d="1"/>
      </p:scale>
      <p:origin x="0" y="0"/>
    </p:cViewPr>
  </p:notesTextViewPr>
  <p:notesViewPr>
    <p:cSldViewPr snapToGrid="0">
      <p:cViewPr varScale="1">
        <p:scale>
          <a:sx n="87" d="100"/>
          <a:sy n="87" d="100"/>
        </p:scale>
        <p:origin x="38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2025-09-08</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I5 802.11-yy/xxxxr0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404140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192135" y="6475414"/>
            <a:ext cx="2199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Taeyoung</a:t>
            </a:r>
            <a:r>
              <a:rPr lang="en-US" altLang="ko-KR" dirty="0" smtClean="0"/>
              <a:t> Ha, Samsung Electronics</a:t>
            </a:r>
            <a:endParaRPr lang="en-US" altLang="ko-KR" dirty="0"/>
          </a:p>
        </p:txBody>
      </p:sp>
    </p:spTree>
    <p:extLst>
      <p:ext uri="{BB962C8B-B14F-4D97-AF65-F5344CB8AC3E}">
        <p14:creationId xmlns:p14="http://schemas.microsoft.com/office/powerpoint/2010/main" val="2879689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192135" y="6475414"/>
            <a:ext cx="2199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Taeyoung</a:t>
            </a:r>
            <a:r>
              <a:rPr lang="en-US" altLang="ko-KR" dirty="0" smtClean="0"/>
              <a:t> Ha, Samsung Electronics</a:t>
            </a:r>
            <a:endParaRPr lang="en-US" altLang="ko-KR" dirty="0"/>
          </a:p>
        </p:txBody>
      </p:sp>
    </p:spTree>
    <p:extLst>
      <p:ext uri="{BB962C8B-B14F-4D97-AF65-F5344CB8AC3E}">
        <p14:creationId xmlns:p14="http://schemas.microsoft.com/office/powerpoint/2010/main" val="22470766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192135" y="6475414"/>
            <a:ext cx="2199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smtClean="0"/>
              <a:t>Taeyoung</a:t>
            </a:r>
            <a:r>
              <a:rPr lang="en-US" altLang="ko-KR" dirty="0" smtClean="0"/>
              <a:t> Ha, Samsung Electronics</a:t>
            </a:r>
            <a:endParaRPr lang="en-US" altLang="ko-KR" dirty="0"/>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990414" y="332601"/>
            <a:ext cx="32702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802.11-25/1193r1</a:t>
            </a: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101309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smtClean="0">
                <a:solidFill>
                  <a:schemeClr val="tx1"/>
                </a:solidFill>
                <a:latin typeface="Times New Roman" panose="02020603050405020304" pitchFamily="18" charset="0"/>
                <a:ea typeface="+mn-ea"/>
                <a:cs typeface="+mn-cs"/>
              </a:rPr>
              <a:t>Sept. </a:t>
            </a:r>
            <a:r>
              <a:rPr kumimoji="0" lang="en-US" altLang="ko-KR" sz="1800" b="1" kern="1200" dirty="0">
                <a:solidFill>
                  <a:schemeClr val="tx1"/>
                </a:solidFill>
                <a:latin typeface="Times New Roman" panose="02020603050405020304" pitchFamily="18" charset="0"/>
                <a:ea typeface="+mn-ea"/>
                <a:cs typeface="+mn-cs"/>
              </a:rPr>
              <a:t>2025</a:t>
            </a: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a:solidFill>
                  <a:schemeClr val="tx1"/>
                </a:solidFill>
                <a:ea typeface="굴림" panose="020B0600000101010101" pitchFamily="50" charset="-127"/>
              </a:rPr>
              <a:t>Additional Information on MAPC Negotiation Phase</a:t>
            </a: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2025-09-xx</a:t>
            </a:r>
            <a:endParaRPr lang="en-US" altLang="ko-KR" sz="2000" b="0" dirty="0">
              <a:ea typeface="굴림" panose="020B0600000101010101" pitchFamily="50" charset="-127"/>
            </a:endParaRPr>
          </a:p>
        </p:txBody>
      </p:sp>
      <p:sp>
        <p:nvSpPr>
          <p:cNvPr id="2" name="바닥글 개체 틀 1"/>
          <p:cNvSpPr>
            <a:spLocks noGrp="1"/>
          </p:cNvSpPr>
          <p:nvPr>
            <p:ph type="ftr" sz="quarter" idx="3"/>
          </p:nvPr>
        </p:nvSpPr>
        <p:spPr/>
        <p:txBody>
          <a:bodyPr/>
          <a:lstStyle/>
          <a:p>
            <a:pPr>
              <a:defRPr/>
            </a:pPr>
            <a:r>
              <a:rPr lang="en-US" altLang="ko-KR" dirty="0"/>
              <a:t>Taeyoung Ha, Samsung Electronics</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ext uri="{D42A27DB-BD31-4B8C-83A1-F6EECF244321}">
                <p14:modId xmlns:p14="http://schemas.microsoft.com/office/powerpoint/2010/main" val="3174728534"/>
              </p:ext>
            </p:extLst>
          </p:nvPr>
        </p:nvGraphicFramePr>
        <p:xfrm>
          <a:off x="1019175" y="2427288"/>
          <a:ext cx="9583738" cy="3586162"/>
        </p:xfrm>
        <a:graphic>
          <a:graphicData uri="http://schemas.openxmlformats.org/presentationml/2006/ole">
            <mc:AlternateContent xmlns:mc="http://schemas.openxmlformats.org/markup-compatibility/2006">
              <mc:Choice xmlns:v="urn:schemas-microsoft-com:vml" Requires="v">
                <p:oleObj spid="_x0000_s1046" name="Document" r:id="rId4" imgW="10259363" imgH="3854177" progId="Word.Document.8">
                  <p:embed/>
                </p:oleObj>
              </mc:Choice>
              <mc:Fallback>
                <p:oleObj name="Document" r:id="rId4" imgW="10259363" imgH="3854177" progId="Word.Document.8">
                  <p:embed/>
                  <p:pic>
                    <p:nvPicPr>
                      <p:cNvPr id="10" name="Object 3"/>
                      <p:cNvPicPr>
                        <a:picLocks noChangeAspect="1" noChangeArrowheads="1"/>
                      </p:cNvPicPr>
                      <p:nvPr/>
                    </p:nvPicPr>
                    <p:blipFill>
                      <a:blip r:embed="rId5"/>
                      <a:srcRect/>
                      <a:stretch>
                        <a:fillRect/>
                      </a:stretch>
                    </p:blipFill>
                    <p:spPr bwMode="auto">
                      <a:xfrm>
                        <a:off x="1019175" y="2427288"/>
                        <a:ext cx="9583738" cy="3586162"/>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555920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7E1650-04AD-94CB-9A70-FF2944A0ADF2}"/>
              </a:ext>
            </a:extLst>
          </p:cNvPr>
          <p:cNvSpPr>
            <a:spLocks noGrp="1"/>
          </p:cNvSpPr>
          <p:nvPr>
            <p:ph type="title"/>
          </p:nvPr>
        </p:nvSpPr>
        <p:spPr/>
        <p:txBody>
          <a:bodyPr/>
          <a:lstStyle/>
          <a:p>
            <a:r>
              <a:rPr lang="en-US" altLang="ko-KR" dirty="0" smtClean="0"/>
              <a:t>SP2 </a:t>
            </a:r>
            <a:endParaRPr lang="ko-KR" altLang="en-US" dirty="0"/>
          </a:p>
        </p:txBody>
      </p:sp>
      <p:sp>
        <p:nvSpPr>
          <p:cNvPr id="3" name="내용 개체 틀 2">
            <a:extLst>
              <a:ext uri="{FF2B5EF4-FFF2-40B4-BE49-F238E27FC236}">
                <a16:creationId xmlns:a16="http://schemas.microsoft.com/office/drawing/2014/main" id="{A2E73730-ABB3-A96B-6A4F-AC3A91B1E187}"/>
              </a:ext>
            </a:extLst>
          </p:cNvPr>
          <p:cNvSpPr>
            <a:spLocks noGrp="1"/>
          </p:cNvSpPr>
          <p:nvPr>
            <p:ph idx="1"/>
          </p:nvPr>
        </p:nvSpPr>
        <p:spPr>
          <a:xfrm>
            <a:off x="914400" y="1760551"/>
            <a:ext cx="10363200" cy="4343400"/>
          </a:xfrm>
        </p:spPr>
        <p:txBody>
          <a:bodyPr/>
          <a:lstStyle/>
          <a:p>
            <a:r>
              <a:rPr lang="en-US" altLang="ko-KR" dirty="0"/>
              <a:t>Do you </a:t>
            </a:r>
            <a:r>
              <a:rPr lang="en-US" altLang="ko-KR" dirty="0" smtClean="0"/>
              <a:t>agree that an AP may deliver addition information in </a:t>
            </a:r>
            <a:r>
              <a:rPr lang="en-US" altLang="ko-KR" dirty="0"/>
              <a:t>MAPC </a:t>
            </a:r>
            <a:r>
              <a:rPr lang="en-US" altLang="ko-KR" dirty="0" smtClean="0"/>
              <a:t>Discovery/Negotiation </a:t>
            </a:r>
            <a:r>
              <a:rPr lang="en-US" altLang="ko-KR" dirty="0"/>
              <a:t>Request frame?</a:t>
            </a:r>
            <a:endParaRPr lang="en-US" altLang="ko-KR" dirty="0" smtClean="0"/>
          </a:p>
          <a:p>
            <a:pPr lvl="1"/>
            <a:r>
              <a:rPr lang="en-US" altLang="ko-KR" dirty="0" smtClean="0"/>
              <a:t>Additional information can be:</a:t>
            </a:r>
          </a:p>
          <a:p>
            <a:pPr lvl="2"/>
            <a:r>
              <a:rPr lang="en-US" altLang="ko-KR" dirty="0"/>
              <a:t>NPCA initiation condition (MOPLEN, PHYLEN</a:t>
            </a:r>
            <a:r>
              <a:rPr lang="en-US" altLang="ko-KR" dirty="0" smtClean="0"/>
              <a:t>)</a:t>
            </a:r>
          </a:p>
          <a:p>
            <a:pPr lvl="2"/>
            <a:r>
              <a:rPr lang="en-US" altLang="ko-KR" dirty="0" smtClean="0"/>
              <a:t>Information </a:t>
            </a:r>
            <a:r>
              <a:rPr lang="en-US" altLang="ko-KR" dirty="0"/>
              <a:t>on unavailable period</a:t>
            </a:r>
          </a:p>
          <a:p>
            <a:pPr lvl="2"/>
            <a:r>
              <a:rPr lang="en-US" altLang="ko-KR" dirty="0"/>
              <a:t>Requirement for ICF, DPS Padding Delay, LC Mode Bandwidth, LC Mode NSS, LC Mode </a:t>
            </a:r>
            <a:r>
              <a:rPr lang="en-US" altLang="ko-KR" dirty="0" smtClean="0"/>
              <a:t>MCS</a:t>
            </a:r>
            <a:endParaRPr lang="en-US" altLang="ko-KR" dirty="0"/>
          </a:p>
        </p:txBody>
      </p:sp>
      <p:sp>
        <p:nvSpPr>
          <p:cNvPr id="4" name="슬라이드 번호 개체 틀 3">
            <a:extLst>
              <a:ext uri="{FF2B5EF4-FFF2-40B4-BE49-F238E27FC236}">
                <a16:creationId xmlns:a16="http://schemas.microsoft.com/office/drawing/2014/main" id="{CB89E1F2-2EA3-59EE-076C-C0ACD017BA4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a:extLst>
              <a:ext uri="{FF2B5EF4-FFF2-40B4-BE49-F238E27FC236}">
                <a16:creationId xmlns:a16="http://schemas.microsoft.com/office/drawing/2014/main" id="{EE2EBE54-8030-1992-DE0E-843B11553498}"/>
              </a:ext>
            </a:extLst>
          </p:cNvPr>
          <p:cNvSpPr>
            <a:spLocks noGrp="1"/>
          </p:cNvSpPr>
          <p:nvPr>
            <p:ph type="ftr" sz="quarter" idx="3"/>
          </p:nvPr>
        </p:nvSpPr>
        <p:spPr/>
        <p:txBody>
          <a:bodyPr/>
          <a:lstStyle/>
          <a:p>
            <a:pPr>
              <a:defRPr/>
            </a:pPr>
            <a:r>
              <a:rPr lang="en-US" altLang="ko-KR" dirty="0"/>
              <a:t>Taeyoung Ha, Samsung Electronics</a:t>
            </a:r>
          </a:p>
        </p:txBody>
      </p:sp>
    </p:spTree>
    <p:extLst>
      <p:ext uri="{BB962C8B-B14F-4D97-AF65-F5344CB8AC3E}">
        <p14:creationId xmlns:p14="http://schemas.microsoft.com/office/powerpoint/2010/main" val="1629736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7E1650-04AD-94CB-9A70-FF2944A0ADF2}"/>
              </a:ext>
            </a:extLst>
          </p:cNvPr>
          <p:cNvSpPr>
            <a:spLocks noGrp="1"/>
          </p:cNvSpPr>
          <p:nvPr>
            <p:ph type="title"/>
          </p:nvPr>
        </p:nvSpPr>
        <p:spPr/>
        <p:txBody>
          <a:bodyPr/>
          <a:lstStyle/>
          <a:p>
            <a:r>
              <a:rPr lang="en-US" altLang="ko-KR" dirty="0" smtClean="0"/>
              <a:t>SP3 </a:t>
            </a:r>
            <a:endParaRPr lang="ko-KR" altLang="en-US" dirty="0"/>
          </a:p>
        </p:txBody>
      </p:sp>
      <p:sp>
        <p:nvSpPr>
          <p:cNvPr id="3" name="내용 개체 틀 2">
            <a:extLst>
              <a:ext uri="{FF2B5EF4-FFF2-40B4-BE49-F238E27FC236}">
                <a16:creationId xmlns:a16="http://schemas.microsoft.com/office/drawing/2014/main" id="{A2E73730-ABB3-A96B-6A4F-AC3A91B1E187}"/>
              </a:ext>
            </a:extLst>
          </p:cNvPr>
          <p:cNvSpPr>
            <a:spLocks noGrp="1"/>
          </p:cNvSpPr>
          <p:nvPr>
            <p:ph idx="1"/>
          </p:nvPr>
        </p:nvSpPr>
        <p:spPr>
          <a:xfrm>
            <a:off x="914400" y="1760551"/>
            <a:ext cx="10363200" cy="4343400"/>
          </a:xfrm>
        </p:spPr>
        <p:txBody>
          <a:bodyPr/>
          <a:lstStyle/>
          <a:p>
            <a:r>
              <a:rPr lang="en-US" altLang="ko-KR" dirty="0"/>
              <a:t>Do you agree to define a function to advertise the UHR mode enablement status of the transmitting AP </a:t>
            </a:r>
            <a:r>
              <a:rPr lang="en-US" altLang="ko-KR" dirty="0" smtClean="0"/>
              <a:t>and/or </a:t>
            </a:r>
            <a:r>
              <a:rPr lang="en-US" altLang="ko-KR" dirty="0"/>
              <a:t>recommendation for the receiver AP about the UHR mode disablement or operating parameters if enabled?</a:t>
            </a:r>
          </a:p>
          <a:p>
            <a:pPr lvl="1"/>
            <a:r>
              <a:rPr lang="en-US" altLang="ko-KR" dirty="0"/>
              <a:t>The information (the UHR mode enablement status of the transmitting AP and the recommendation for the receiver AP about the UHR mode disablement or operating parameter if enabled) may be included in the MAPC Discovery Request/Response frame.</a:t>
            </a:r>
          </a:p>
          <a:p>
            <a:pPr lvl="1"/>
            <a:r>
              <a:rPr lang="en-US" altLang="ko-KR" dirty="0"/>
              <a:t>The information may be included in the MAPC Negotiation Request/Response frame as a part of the MAPC Scheme Parameter Set field</a:t>
            </a:r>
            <a:r>
              <a:rPr lang="en-US" altLang="ko-KR" dirty="0" smtClean="0"/>
              <a:t>.</a:t>
            </a:r>
            <a:endParaRPr lang="en-US" altLang="ko-KR" dirty="0"/>
          </a:p>
        </p:txBody>
      </p:sp>
      <p:sp>
        <p:nvSpPr>
          <p:cNvPr id="4" name="슬라이드 번호 개체 틀 3">
            <a:extLst>
              <a:ext uri="{FF2B5EF4-FFF2-40B4-BE49-F238E27FC236}">
                <a16:creationId xmlns:a16="http://schemas.microsoft.com/office/drawing/2014/main" id="{CB89E1F2-2EA3-59EE-076C-C0ACD017BA4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a:extLst>
              <a:ext uri="{FF2B5EF4-FFF2-40B4-BE49-F238E27FC236}">
                <a16:creationId xmlns:a16="http://schemas.microsoft.com/office/drawing/2014/main" id="{EE2EBE54-8030-1992-DE0E-843B11553498}"/>
              </a:ext>
            </a:extLst>
          </p:cNvPr>
          <p:cNvSpPr>
            <a:spLocks noGrp="1"/>
          </p:cNvSpPr>
          <p:nvPr>
            <p:ph type="ftr" sz="quarter" idx="3"/>
          </p:nvPr>
        </p:nvSpPr>
        <p:spPr/>
        <p:txBody>
          <a:bodyPr/>
          <a:lstStyle/>
          <a:p>
            <a:pPr>
              <a:defRPr/>
            </a:pPr>
            <a:r>
              <a:rPr lang="en-US" altLang="ko-KR" dirty="0"/>
              <a:t>Taeyoung Ha, Samsung Electronics</a:t>
            </a:r>
          </a:p>
        </p:txBody>
      </p:sp>
    </p:spTree>
    <p:extLst>
      <p:ext uri="{BB962C8B-B14F-4D97-AF65-F5344CB8AC3E}">
        <p14:creationId xmlns:p14="http://schemas.microsoft.com/office/powerpoint/2010/main" val="2877937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a:t>
            </a:r>
            <a:endParaRPr lang="en-US" dirty="0"/>
          </a:p>
        </p:txBody>
      </p:sp>
      <p:sp>
        <p:nvSpPr>
          <p:cNvPr id="3" name="내용 개체 틀 2"/>
          <p:cNvSpPr>
            <a:spLocks noGrp="1"/>
          </p:cNvSpPr>
          <p:nvPr>
            <p:ph idx="1"/>
          </p:nvPr>
        </p:nvSpPr>
        <p:spPr/>
        <p:txBody>
          <a:bodyPr>
            <a:normAutofit/>
          </a:bodyPr>
          <a:lstStyle/>
          <a:p>
            <a:pPr>
              <a:lnSpc>
                <a:spcPct val="110000"/>
              </a:lnSpc>
            </a:pPr>
            <a:r>
              <a:rPr lang="en-US" altLang="ko-KR" sz="2200" dirty="0"/>
              <a:t>When Multi-AP Coordination </a:t>
            </a:r>
            <a:r>
              <a:rPr lang="en-US" altLang="ko-KR" sz="2200" dirty="0" smtClean="0"/>
              <a:t>operations </a:t>
            </a:r>
            <a:r>
              <a:rPr lang="en-US" altLang="ko-KR" sz="2200" dirty="0"/>
              <a:t>and other operations (e.g</a:t>
            </a:r>
            <a:r>
              <a:rPr lang="en-US" altLang="ko-KR" sz="2200" dirty="0" smtClean="0"/>
              <a:t>., NPCA</a:t>
            </a:r>
            <a:r>
              <a:rPr lang="en-US" altLang="ko-KR" sz="2200" dirty="0"/>
              <a:t>, PUO, and DPS) occur simultaneously, additional </a:t>
            </a:r>
            <a:r>
              <a:rPr lang="en-US" altLang="ko-KR" sz="2200" dirty="0" smtClean="0"/>
              <a:t>information </a:t>
            </a:r>
            <a:r>
              <a:rPr lang="en-US" altLang="ko-KR" sz="2200" dirty="0"/>
              <a:t>may be required for Multi-AP Coordination to avoid </a:t>
            </a:r>
            <a:r>
              <a:rPr lang="en-US" altLang="ko-KR" sz="2200" dirty="0" smtClean="0"/>
              <a:t>malfunction</a:t>
            </a:r>
            <a:endParaRPr lang="en-US" altLang="ko-KR" sz="22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5" name="바닥글 개체 틀 4"/>
          <p:cNvSpPr>
            <a:spLocks noGrp="1"/>
          </p:cNvSpPr>
          <p:nvPr>
            <p:ph type="ftr" sz="quarter" idx="3"/>
          </p:nvPr>
        </p:nvSpPr>
        <p:spPr/>
        <p:txBody>
          <a:bodyPr/>
          <a:lstStyle/>
          <a:p>
            <a:pPr>
              <a:defRPr/>
            </a:pPr>
            <a:r>
              <a:rPr lang="en-US" altLang="ko-KR" dirty="0"/>
              <a:t>Taeyoung Ha, Samsung Electronics</a:t>
            </a:r>
          </a:p>
        </p:txBody>
      </p:sp>
    </p:spTree>
    <p:extLst>
      <p:ext uri="{BB962C8B-B14F-4D97-AF65-F5344CB8AC3E}">
        <p14:creationId xmlns:p14="http://schemas.microsoft.com/office/powerpoint/2010/main" val="135961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NPCA</a:t>
            </a:r>
            <a:endParaRPr lang="en-US" dirty="0"/>
          </a:p>
        </p:txBody>
      </p:sp>
      <p:sp>
        <p:nvSpPr>
          <p:cNvPr id="3" name="내용 개체 틀 2"/>
          <p:cNvSpPr>
            <a:spLocks noGrp="1"/>
          </p:cNvSpPr>
          <p:nvPr>
            <p:ph idx="1"/>
          </p:nvPr>
        </p:nvSpPr>
        <p:spPr/>
        <p:txBody>
          <a:bodyPr>
            <a:normAutofit/>
          </a:bodyPr>
          <a:lstStyle/>
          <a:p>
            <a:pPr>
              <a:lnSpc>
                <a:spcPct val="110000"/>
              </a:lnSpc>
            </a:pPr>
            <a:r>
              <a:rPr lang="en-US" altLang="ko-KR" sz="2200" dirty="0" smtClean="0"/>
              <a:t>Co-TDMA coordinated AP (using MOPLEN NPCA) may come back to BSS PCH at the end of NAV (set by the Co-TDMA coordinating AP), however, Co-TDMA coordinated AP may not receive MRTT due to NPCA operation</a:t>
            </a:r>
          </a:p>
          <a:p>
            <a:pPr lvl="1">
              <a:lnSpc>
                <a:spcPct val="110000"/>
              </a:lnSpc>
            </a:pPr>
            <a:r>
              <a:rPr lang="en-US" altLang="ko-KR" sz="1800" dirty="0" smtClean="0"/>
              <a:t>Based on the Multiple protection setting rule of </a:t>
            </a:r>
            <a:r>
              <a:rPr lang="en-US" altLang="ko-KR" sz="1800" dirty="0"/>
              <a:t>Duration/ID </a:t>
            </a:r>
            <a:r>
              <a:rPr lang="en-US" altLang="ko-KR" sz="1800" dirty="0" smtClean="0"/>
              <a:t>field and TXOP allocation phase’s requirement, MRTT and CTS can be transmitted at the end of NAV</a:t>
            </a:r>
          </a:p>
          <a:p>
            <a:pPr lvl="1">
              <a:lnSpc>
                <a:spcPct val="110000"/>
              </a:lnSpc>
            </a:pPr>
            <a:r>
              <a:rPr lang="en-US" altLang="ko-KR" sz="1800" dirty="0"/>
              <a:t>When operating as PHYLEN NPCA, there are no issues</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5" name="바닥글 개체 틀 4"/>
          <p:cNvSpPr>
            <a:spLocks noGrp="1"/>
          </p:cNvSpPr>
          <p:nvPr>
            <p:ph type="ftr" sz="quarter" idx="3"/>
          </p:nvPr>
        </p:nvSpPr>
        <p:spPr/>
        <p:txBody>
          <a:bodyPr/>
          <a:lstStyle/>
          <a:p>
            <a:pPr>
              <a:defRPr/>
            </a:pPr>
            <a:r>
              <a:rPr lang="en-US" altLang="ko-KR" dirty="0"/>
              <a:t>Taeyoung Ha, Samsung Electronics</a:t>
            </a:r>
          </a:p>
        </p:txBody>
      </p:sp>
      <p:grpSp>
        <p:nvGrpSpPr>
          <p:cNvPr id="51" name="그룹 50"/>
          <p:cNvGrpSpPr/>
          <p:nvPr/>
        </p:nvGrpSpPr>
        <p:grpSpPr>
          <a:xfrm>
            <a:off x="2331614" y="4450671"/>
            <a:ext cx="7528772" cy="1992246"/>
            <a:chOff x="2298467" y="4365211"/>
            <a:chExt cx="7528772" cy="1992246"/>
          </a:xfrm>
        </p:grpSpPr>
        <p:grpSp>
          <p:nvGrpSpPr>
            <p:cNvPr id="48" name="그룹 47"/>
            <p:cNvGrpSpPr/>
            <p:nvPr/>
          </p:nvGrpSpPr>
          <p:grpSpPr>
            <a:xfrm>
              <a:off x="9052578" y="5664439"/>
              <a:ext cx="622848" cy="142456"/>
              <a:chOff x="8495291" y="5280366"/>
              <a:chExt cx="99856" cy="142456"/>
            </a:xfrm>
          </p:grpSpPr>
          <p:cxnSp>
            <p:nvCxnSpPr>
              <p:cNvPr id="49" name="직선 연결선 48"/>
              <p:cNvCxnSpPr/>
              <p:nvPr/>
            </p:nvCxnSpPr>
            <p:spPr bwMode="auto">
              <a:xfrm flipH="1">
                <a:off x="8496300" y="5280366"/>
                <a:ext cx="98847" cy="142456"/>
              </a:xfrm>
              <a:prstGeom prst="line">
                <a:avLst/>
              </a:prstGeom>
              <a:solidFill>
                <a:schemeClr val="accent1"/>
              </a:solidFill>
              <a:ln w="38100" cap="flat" cmpd="sng" algn="ctr">
                <a:solidFill>
                  <a:srgbClr val="FF0000"/>
                </a:solidFill>
                <a:prstDash val="solid"/>
                <a:round/>
                <a:headEnd type="none" w="sm" len="sm"/>
                <a:tailEnd type="none" w="sm" len="sm"/>
              </a:ln>
              <a:effectLst/>
            </p:spPr>
          </p:cxnSp>
          <p:cxnSp>
            <p:nvCxnSpPr>
              <p:cNvPr id="50" name="직선 연결선 49"/>
              <p:cNvCxnSpPr/>
              <p:nvPr/>
            </p:nvCxnSpPr>
            <p:spPr bwMode="auto">
              <a:xfrm>
                <a:off x="8495291" y="5280366"/>
                <a:ext cx="99856" cy="139339"/>
              </a:xfrm>
              <a:prstGeom prst="line">
                <a:avLst/>
              </a:prstGeom>
              <a:solidFill>
                <a:schemeClr val="accent1"/>
              </a:solidFill>
              <a:ln w="38100" cap="flat" cmpd="sng" algn="ctr">
                <a:solidFill>
                  <a:srgbClr val="FF0000"/>
                </a:solidFill>
                <a:prstDash val="solid"/>
                <a:round/>
                <a:headEnd type="none" w="sm" len="sm"/>
                <a:tailEnd type="none" w="sm" len="sm"/>
              </a:ln>
              <a:effectLst/>
            </p:spPr>
          </p:cxnSp>
        </p:grpSp>
        <p:sp>
          <p:nvSpPr>
            <p:cNvPr id="7" name="TextBox 6">
              <a:extLst>
                <a:ext uri="{FF2B5EF4-FFF2-40B4-BE49-F238E27FC236}">
                  <a16:creationId xmlns:a16="http://schemas.microsoft.com/office/drawing/2014/main" id="{878343B3-9C2F-488E-8D83-E92A0EE246C6}"/>
                </a:ext>
              </a:extLst>
            </p:cNvPr>
            <p:cNvSpPr txBox="1"/>
            <p:nvPr/>
          </p:nvSpPr>
          <p:spPr>
            <a:xfrm>
              <a:off x="2348344" y="4614140"/>
              <a:ext cx="1157731" cy="246221"/>
            </a:xfrm>
            <a:prstGeom prst="rect">
              <a:avLst/>
            </a:prstGeom>
            <a:noFill/>
          </p:spPr>
          <p:txBody>
            <a:bodyPr wrap="square" rtlCol="0">
              <a:spAutoFit/>
            </a:bodyPr>
            <a:lstStyle/>
            <a:p>
              <a:pPr algn="ctr"/>
              <a:r>
                <a:rPr lang="en-US" altLang="ko-KR" sz="1000" b="1" dirty="0" smtClean="0"/>
                <a:t>Coordinating</a:t>
              </a:r>
              <a:r>
                <a:rPr lang="en-US" altLang="ko-KR" sz="1000" b="1" dirty="0" smtClean="0">
                  <a:solidFill>
                    <a:schemeClr val="tx1"/>
                  </a:solidFill>
                </a:rPr>
                <a:t> </a:t>
              </a:r>
              <a:r>
                <a:rPr lang="en-US" altLang="ko-KR" sz="1000" b="1" dirty="0">
                  <a:solidFill>
                    <a:schemeClr val="tx1"/>
                  </a:solidFill>
                </a:rPr>
                <a:t>AP</a:t>
              </a:r>
              <a:endParaRPr lang="ko-KR" altLang="en-US" sz="1000" dirty="0">
                <a:solidFill>
                  <a:schemeClr val="tx1"/>
                </a:solidFill>
              </a:endParaRPr>
            </a:p>
          </p:txBody>
        </p:sp>
        <p:cxnSp>
          <p:nvCxnSpPr>
            <p:cNvPr id="8" name="직선 화살표 연결선 7">
              <a:extLst>
                <a:ext uri="{FF2B5EF4-FFF2-40B4-BE49-F238E27FC236}">
                  <a16:creationId xmlns:a16="http://schemas.microsoft.com/office/drawing/2014/main" id="{2AC62DE7-02C1-46A3-A1C8-C7ABA3407D55}"/>
                </a:ext>
              </a:extLst>
            </p:cNvPr>
            <p:cNvCxnSpPr>
              <a:cxnSpLocks/>
            </p:cNvCxnSpPr>
            <p:nvPr/>
          </p:nvCxnSpPr>
          <p:spPr bwMode="auto">
            <a:xfrm>
              <a:off x="3544552" y="4732153"/>
              <a:ext cx="6282687"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9" name="그림 8">
              <a:extLst>
                <a:ext uri="{FF2B5EF4-FFF2-40B4-BE49-F238E27FC236}">
                  <a16:creationId xmlns:a16="http://schemas.microsoft.com/office/drawing/2014/main" id="{668666FC-FB7E-41BA-B084-1FDAFF3B0A2C}"/>
                </a:ext>
              </a:extLst>
            </p:cNvPr>
            <p:cNvPicPr>
              <a:picLocks noChangeAspect="1"/>
            </p:cNvPicPr>
            <p:nvPr/>
          </p:nvPicPr>
          <p:blipFill>
            <a:blip r:embed="rId2"/>
            <a:stretch>
              <a:fillRect/>
            </a:stretch>
          </p:blipFill>
          <p:spPr>
            <a:xfrm>
              <a:off x="3611825" y="4634154"/>
              <a:ext cx="253574" cy="94483"/>
            </a:xfrm>
            <a:prstGeom prst="rect">
              <a:avLst/>
            </a:prstGeom>
          </p:spPr>
        </p:pic>
        <p:cxnSp>
          <p:nvCxnSpPr>
            <p:cNvPr id="10" name="직선 화살표 연결선 9">
              <a:extLst>
                <a:ext uri="{FF2B5EF4-FFF2-40B4-BE49-F238E27FC236}">
                  <a16:creationId xmlns:a16="http://schemas.microsoft.com/office/drawing/2014/main" id="{6C29313D-42D6-4FD4-BC95-D98116C0F949}"/>
                </a:ext>
              </a:extLst>
            </p:cNvPr>
            <p:cNvCxnSpPr>
              <a:cxnSpLocks/>
            </p:cNvCxnSpPr>
            <p:nvPr/>
          </p:nvCxnSpPr>
          <p:spPr bwMode="auto">
            <a:xfrm>
              <a:off x="4283962" y="4416277"/>
              <a:ext cx="0" cy="1802377"/>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직선 화살표 연결선 10">
              <a:extLst>
                <a:ext uri="{FF2B5EF4-FFF2-40B4-BE49-F238E27FC236}">
                  <a16:creationId xmlns:a16="http://schemas.microsoft.com/office/drawing/2014/main" id="{85E12DF4-BA58-44D9-9E64-DB73471DFC3E}"/>
                </a:ext>
              </a:extLst>
            </p:cNvPr>
            <p:cNvCxnSpPr>
              <a:cxnSpLocks/>
            </p:cNvCxnSpPr>
            <p:nvPr/>
          </p:nvCxnSpPr>
          <p:spPr bwMode="auto">
            <a:xfrm>
              <a:off x="4477831" y="4365211"/>
              <a:ext cx="0" cy="1853443"/>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2" name="직사각형 11">
              <a:extLst>
                <a:ext uri="{FF2B5EF4-FFF2-40B4-BE49-F238E27FC236}">
                  <a16:creationId xmlns:a16="http://schemas.microsoft.com/office/drawing/2014/main" id="{5F3EE745-2830-4465-AE71-9C99027159EE}"/>
                </a:ext>
              </a:extLst>
            </p:cNvPr>
            <p:cNvSpPr/>
            <p:nvPr/>
          </p:nvSpPr>
          <p:spPr bwMode="auto">
            <a:xfrm>
              <a:off x="3856250" y="4369908"/>
              <a:ext cx="430494" cy="36176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ko-KR" sz="900" b="1" dirty="0">
                  <a:solidFill>
                    <a:schemeClr val="tx1"/>
                  </a:solidFill>
                </a:rPr>
                <a:t>Polling</a:t>
              </a:r>
              <a:endParaRPr kumimoji="0" lang="en-US" altLang="ko-KR" sz="900" b="1" i="0" u="none" strike="noStrike" cap="none" normalizeH="0" baseline="0" dirty="0">
                <a:ln>
                  <a:noFill/>
                </a:ln>
                <a:solidFill>
                  <a:schemeClr val="tx1"/>
                </a:solidFill>
                <a:effectLst/>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rPr>
                <a:t>ICF</a:t>
              </a:r>
            </a:p>
          </p:txBody>
        </p:sp>
        <p:sp>
          <p:nvSpPr>
            <p:cNvPr id="13" name="TextBox 12">
              <a:extLst>
                <a:ext uri="{FF2B5EF4-FFF2-40B4-BE49-F238E27FC236}">
                  <a16:creationId xmlns:a16="http://schemas.microsoft.com/office/drawing/2014/main" id="{ED1751E4-E3B5-48F9-A552-D12CB696B5E4}"/>
                </a:ext>
              </a:extLst>
            </p:cNvPr>
            <p:cNvSpPr txBox="1"/>
            <p:nvPr/>
          </p:nvSpPr>
          <p:spPr>
            <a:xfrm>
              <a:off x="2409493" y="6111236"/>
              <a:ext cx="1130798" cy="246221"/>
            </a:xfrm>
            <a:prstGeom prst="rect">
              <a:avLst/>
            </a:prstGeom>
            <a:noFill/>
          </p:spPr>
          <p:txBody>
            <a:bodyPr wrap="square" rtlCol="0">
              <a:spAutoFit/>
            </a:bodyPr>
            <a:lstStyle/>
            <a:p>
              <a:pPr algn="ctr"/>
              <a:r>
                <a:rPr lang="en-US" altLang="ko-KR" sz="1000" b="1" dirty="0">
                  <a:solidFill>
                    <a:schemeClr val="tx1"/>
                  </a:solidFill>
                </a:rPr>
                <a:t>Coordinated AP</a:t>
              </a:r>
              <a:endParaRPr lang="ko-KR" altLang="en-US" sz="1000" dirty="0">
                <a:solidFill>
                  <a:schemeClr val="tx1"/>
                </a:solidFill>
              </a:endParaRPr>
            </a:p>
          </p:txBody>
        </p:sp>
        <p:cxnSp>
          <p:nvCxnSpPr>
            <p:cNvPr id="14" name="직선 화살표 연결선 13">
              <a:extLst>
                <a:ext uri="{FF2B5EF4-FFF2-40B4-BE49-F238E27FC236}">
                  <a16:creationId xmlns:a16="http://schemas.microsoft.com/office/drawing/2014/main" id="{7EBE66EB-D47E-4AA9-B8A9-08BB5DEE6A60}"/>
                </a:ext>
              </a:extLst>
            </p:cNvPr>
            <p:cNvCxnSpPr>
              <a:cxnSpLocks/>
            </p:cNvCxnSpPr>
            <p:nvPr/>
          </p:nvCxnSpPr>
          <p:spPr bwMode="auto">
            <a:xfrm flipV="1">
              <a:off x="3544552" y="6218656"/>
              <a:ext cx="6282687"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5" name="직사각형 14">
              <a:extLst>
                <a:ext uri="{FF2B5EF4-FFF2-40B4-BE49-F238E27FC236}">
                  <a16:creationId xmlns:a16="http://schemas.microsoft.com/office/drawing/2014/main" id="{84323354-7EF3-466F-89FC-794B26508DBE}"/>
                </a:ext>
              </a:extLst>
            </p:cNvPr>
            <p:cNvSpPr/>
            <p:nvPr/>
          </p:nvSpPr>
          <p:spPr bwMode="auto">
            <a:xfrm>
              <a:off x="4477830" y="5856899"/>
              <a:ext cx="474625" cy="36193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kumimoji="0" lang="en-US" altLang="ko-KR" sz="900" b="1" i="0" u="none" strike="noStrike" cap="none" normalizeH="0" baseline="0" dirty="0">
                  <a:ln>
                    <a:noFill/>
                  </a:ln>
                  <a:solidFill>
                    <a:schemeClr val="tx1"/>
                  </a:solidFill>
                  <a:effectLst/>
                </a:rPr>
                <a:t>ICR</a:t>
              </a:r>
            </a:p>
            <a:p>
              <a:pPr algn="ctr"/>
              <a:r>
                <a:rPr lang="en-US" altLang="ko-KR" sz="900" b="1" dirty="0">
                  <a:solidFill>
                    <a:schemeClr val="tx1"/>
                  </a:solidFill>
                </a:rPr>
                <a:t>(Accept)</a:t>
              </a:r>
              <a:endParaRPr kumimoji="0" lang="en-US" altLang="ko-KR" sz="900" b="1" i="0" u="none" strike="noStrike" cap="none" normalizeH="0" baseline="0" dirty="0">
                <a:ln>
                  <a:noFill/>
                </a:ln>
                <a:solidFill>
                  <a:schemeClr val="tx1"/>
                </a:solidFill>
                <a:effectLst/>
              </a:endParaRPr>
            </a:p>
          </p:txBody>
        </p:sp>
        <p:cxnSp>
          <p:nvCxnSpPr>
            <p:cNvPr id="16" name="직선 화살표 연결선 15">
              <a:extLst>
                <a:ext uri="{FF2B5EF4-FFF2-40B4-BE49-F238E27FC236}">
                  <a16:creationId xmlns:a16="http://schemas.microsoft.com/office/drawing/2014/main" id="{EB39FA42-7784-4C92-9A76-D54B9F0164A3}"/>
                </a:ext>
              </a:extLst>
            </p:cNvPr>
            <p:cNvCxnSpPr>
              <a:cxnSpLocks/>
            </p:cNvCxnSpPr>
            <p:nvPr/>
          </p:nvCxnSpPr>
          <p:spPr bwMode="auto">
            <a:xfrm>
              <a:off x="4953775" y="4365211"/>
              <a:ext cx="0" cy="1864896"/>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직선 화살표 연결선 16">
              <a:extLst>
                <a:ext uri="{FF2B5EF4-FFF2-40B4-BE49-F238E27FC236}">
                  <a16:creationId xmlns:a16="http://schemas.microsoft.com/office/drawing/2014/main" id="{D5A319D9-ABA3-4FFB-800C-A523A916B91E}"/>
                </a:ext>
              </a:extLst>
            </p:cNvPr>
            <p:cNvCxnSpPr>
              <a:cxnSpLocks/>
            </p:cNvCxnSpPr>
            <p:nvPr/>
          </p:nvCxnSpPr>
          <p:spPr bwMode="auto">
            <a:xfrm>
              <a:off x="5151857" y="4365211"/>
              <a:ext cx="0" cy="1853443"/>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8" name="직사각형 17">
              <a:extLst>
                <a:ext uri="{FF2B5EF4-FFF2-40B4-BE49-F238E27FC236}">
                  <a16:creationId xmlns:a16="http://schemas.microsoft.com/office/drawing/2014/main" id="{E5269BD9-3ACA-454C-8AE9-07896714ACF6}"/>
                </a:ext>
              </a:extLst>
            </p:cNvPr>
            <p:cNvSpPr/>
            <p:nvPr/>
          </p:nvSpPr>
          <p:spPr bwMode="auto">
            <a:xfrm>
              <a:off x="5151548" y="4370094"/>
              <a:ext cx="923803" cy="35872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rPr>
                <a:t>Data</a:t>
              </a:r>
            </a:p>
          </p:txBody>
        </p:sp>
        <p:cxnSp>
          <p:nvCxnSpPr>
            <p:cNvPr id="19" name="직선 화살표 연결선 18">
              <a:extLst>
                <a:ext uri="{FF2B5EF4-FFF2-40B4-BE49-F238E27FC236}">
                  <a16:creationId xmlns:a16="http://schemas.microsoft.com/office/drawing/2014/main" id="{D2D809A4-094F-4028-96E2-5265EFA9812A}"/>
                </a:ext>
              </a:extLst>
            </p:cNvPr>
            <p:cNvCxnSpPr>
              <a:cxnSpLocks/>
            </p:cNvCxnSpPr>
            <p:nvPr/>
          </p:nvCxnSpPr>
          <p:spPr bwMode="auto">
            <a:xfrm>
              <a:off x="8328459" y="4365211"/>
              <a:ext cx="0" cy="1864896"/>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20" name="직선 화살표 연결선 19">
              <a:extLst>
                <a:ext uri="{FF2B5EF4-FFF2-40B4-BE49-F238E27FC236}">
                  <a16:creationId xmlns:a16="http://schemas.microsoft.com/office/drawing/2014/main" id="{F14777FE-DE7F-42D6-84D8-EF1DBCC15E8D}"/>
                </a:ext>
              </a:extLst>
            </p:cNvPr>
            <p:cNvCxnSpPr>
              <a:cxnSpLocks/>
            </p:cNvCxnSpPr>
            <p:nvPr/>
          </p:nvCxnSpPr>
          <p:spPr bwMode="auto">
            <a:xfrm>
              <a:off x="8518300" y="4365211"/>
              <a:ext cx="0" cy="1853443"/>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21" name="직사각형 20">
              <a:extLst>
                <a:ext uri="{FF2B5EF4-FFF2-40B4-BE49-F238E27FC236}">
                  <a16:creationId xmlns:a16="http://schemas.microsoft.com/office/drawing/2014/main" id="{8613DC2C-2265-4E65-9DAC-79A81414AABA}"/>
                </a:ext>
              </a:extLst>
            </p:cNvPr>
            <p:cNvSpPr/>
            <p:nvPr/>
          </p:nvSpPr>
          <p:spPr bwMode="auto">
            <a:xfrm>
              <a:off x="8517976" y="4369908"/>
              <a:ext cx="510089" cy="361762"/>
            </a:xfrm>
            <a:prstGeom prst="rect">
              <a:avLst/>
            </a:prstGeom>
            <a:solidFill>
              <a:schemeClr val="bg1"/>
            </a:solidFill>
            <a:ln w="19050" cap="flat" cmpd="sng" algn="ctr">
              <a:solidFill>
                <a:srgbClr val="FF0000"/>
              </a:solidFill>
              <a:prstDash val="sys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MU-RTS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rPr>
                <a:t>TXS TF</a:t>
              </a:r>
            </a:p>
          </p:txBody>
        </p:sp>
        <p:cxnSp>
          <p:nvCxnSpPr>
            <p:cNvPr id="22" name="직선 화살표 연결선 21">
              <a:extLst>
                <a:ext uri="{FF2B5EF4-FFF2-40B4-BE49-F238E27FC236}">
                  <a16:creationId xmlns:a16="http://schemas.microsoft.com/office/drawing/2014/main" id="{CA0C006C-330C-4CF1-B7CB-41D421316E41}"/>
                </a:ext>
              </a:extLst>
            </p:cNvPr>
            <p:cNvCxnSpPr>
              <a:cxnSpLocks/>
            </p:cNvCxnSpPr>
            <p:nvPr/>
          </p:nvCxnSpPr>
          <p:spPr bwMode="auto">
            <a:xfrm>
              <a:off x="9028065" y="4365211"/>
              <a:ext cx="0" cy="1864896"/>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23" name="직선 화살표 연결선 22">
              <a:extLst>
                <a:ext uri="{FF2B5EF4-FFF2-40B4-BE49-F238E27FC236}">
                  <a16:creationId xmlns:a16="http://schemas.microsoft.com/office/drawing/2014/main" id="{019DC4FA-61C4-4687-9428-2E4A66E1C1EF}"/>
                </a:ext>
              </a:extLst>
            </p:cNvPr>
            <p:cNvCxnSpPr>
              <a:cxnSpLocks/>
            </p:cNvCxnSpPr>
            <p:nvPr/>
          </p:nvCxnSpPr>
          <p:spPr bwMode="auto">
            <a:xfrm>
              <a:off x="9225962" y="4365211"/>
              <a:ext cx="0" cy="1815612"/>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24" name="직사각형 23">
              <a:extLst>
                <a:ext uri="{FF2B5EF4-FFF2-40B4-BE49-F238E27FC236}">
                  <a16:creationId xmlns:a16="http://schemas.microsoft.com/office/drawing/2014/main" id="{6FD35B0E-47CB-4C34-9407-8B12E755C067}"/>
                </a:ext>
              </a:extLst>
            </p:cNvPr>
            <p:cNvSpPr/>
            <p:nvPr/>
          </p:nvSpPr>
          <p:spPr bwMode="auto">
            <a:xfrm>
              <a:off x="9225538" y="5625846"/>
              <a:ext cx="276928" cy="227048"/>
            </a:xfrm>
            <a:prstGeom prst="rect">
              <a:avLst/>
            </a:prstGeom>
            <a:noFill/>
            <a:ln w="19050" cap="flat" cmpd="sng" algn="ctr">
              <a:solidFill>
                <a:srgbClr val="FF0000"/>
              </a:solidFill>
              <a:prstDash val="sys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CTS</a:t>
              </a:r>
              <a:endParaRPr kumimoji="0" lang="en-US" altLang="ko-KR" sz="900" b="1" i="0" u="none" strike="noStrike" cap="none" normalizeH="0" baseline="0" dirty="0">
                <a:ln>
                  <a:noFill/>
                </a:ln>
                <a:solidFill>
                  <a:schemeClr val="tx1"/>
                </a:solidFill>
                <a:effectLst/>
              </a:endParaRPr>
            </a:p>
          </p:txBody>
        </p:sp>
        <p:sp>
          <p:nvSpPr>
            <p:cNvPr id="25" name="TextBox 24">
              <a:extLst>
                <a:ext uri="{FF2B5EF4-FFF2-40B4-BE49-F238E27FC236}">
                  <a16:creationId xmlns:a16="http://schemas.microsoft.com/office/drawing/2014/main" id="{9FF69E22-10AD-4C22-9BE7-7A43E78BC02D}"/>
                </a:ext>
              </a:extLst>
            </p:cNvPr>
            <p:cNvSpPr txBox="1"/>
            <p:nvPr/>
          </p:nvSpPr>
          <p:spPr>
            <a:xfrm>
              <a:off x="2298467" y="5259233"/>
              <a:ext cx="1261412" cy="400110"/>
            </a:xfrm>
            <a:prstGeom prst="rect">
              <a:avLst/>
            </a:prstGeom>
            <a:noFill/>
          </p:spPr>
          <p:txBody>
            <a:bodyPr wrap="square" rtlCol="0">
              <a:spAutoFit/>
            </a:bodyPr>
            <a:lstStyle/>
            <a:p>
              <a:pPr algn="ctr"/>
              <a:r>
                <a:rPr lang="en-US" altLang="ko-KR" sz="1000" b="1" dirty="0">
                  <a:solidFill>
                    <a:schemeClr val="tx1"/>
                  </a:solidFill>
                </a:rPr>
                <a:t>Associated STA of </a:t>
              </a:r>
              <a:r>
                <a:rPr lang="en-US" altLang="ko-KR" sz="1000" b="1" dirty="0"/>
                <a:t>Coordinating AP</a:t>
              </a:r>
              <a:endParaRPr lang="ko-KR" altLang="en-US" sz="1000" dirty="0"/>
            </a:p>
          </p:txBody>
        </p:sp>
        <p:cxnSp>
          <p:nvCxnSpPr>
            <p:cNvPr id="26" name="직선 화살표 연결선 25">
              <a:extLst>
                <a:ext uri="{FF2B5EF4-FFF2-40B4-BE49-F238E27FC236}">
                  <a16:creationId xmlns:a16="http://schemas.microsoft.com/office/drawing/2014/main" id="{920DE8F2-0798-4ABE-B998-629AB700EAE3}"/>
                </a:ext>
              </a:extLst>
            </p:cNvPr>
            <p:cNvCxnSpPr>
              <a:cxnSpLocks/>
            </p:cNvCxnSpPr>
            <p:nvPr/>
          </p:nvCxnSpPr>
          <p:spPr bwMode="auto">
            <a:xfrm>
              <a:off x="6075149" y="4365211"/>
              <a:ext cx="0" cy="1853443"/>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27" name="직선 화살표 연결선 26">
              <a:extLst>
                <a:ext uri="{FF2B5EF4-FFF2-40B4-BE49-F238E27FC236}">
                  <a16:creationId xmlns:a16="http://schemas.microsoft.com/office/drawing/2014/main" id="{58C72844-039C-4867-A8BC-6E7FC765A8F5}"/>
                </a:ext>
              </a:extLst>
            </p:cNvPr>
            <p:cNvCxnSpPr>
              <a:cxnSpLocks/>
            </p:cNvCxnSpPr>
            <p:nvPr/>
          </p:nvCxnSpPr>
          <p:spPr bwMode="auto">
            <a:xfrm>
              <a:off x="6273232" y="4365211"/>
              <a:ext cx="0" cy="1853443"/>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28" name="직사각형 27">
              <a:extLst>
                <a:ext uri="{FF2B5EF4-FFF2-40B4-BE49-F238E27FC236}">
                  <a16:creationId xmlns:a16="http://schemas.microsoft.com/office/drawing/2014/main" id="{C611381F-9FFB-4D08-9475-CF20687425C4}"/>
                </a:ext>
              </a:extLst>
            </p:cNvPr>
            <p:cNvSpPr/>
            <p:nvPr/>
          </p:nvSpPr>
          <p:spPr bwMode="auto">
            <a:xfrm>
              <a:off x="6272923" y="5113201"/>
              <a:ext cx="368015" cy="35872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rPr>
                <a:t>Ack</a:t>
              </a:r>
            </a:p>
          </p:txBody>
        </p:sp>
        <p:cxnSp>
          <p:nvCxnSpPr>
            <p:cNvPr id="29" name="직선 화살표 연결선 28">
              <a:extLst>
                <a:ext uri="{FF2B5EF4-FFF2-40B4-BE49-F238E27FC236}">
                  <a16:creationId xmlns:a16="http://schemas.microsoft.com/office/drawing/2014/main" id="{E8A0A234-631E-4518-BA91-152FCE57244D}"/>
                </a:ext>
              </a:extLst>
            </p:cNvPr>
            <p:cNvCxnSpPr>
              <a:cxnSpLocks/>
            </p:cNvCxnSpPr>
            <p:nvPr/>
          </p:nvCxnSpPr>
          <p:spPr bwMode="auto">
            <a:xfrm>
              <a:off x="6642615" y="4365211"/>
              <a:ext cx="0" cy="1853443"/>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직선 화살표 연결선 29">
              <a:extLst>
                <a:ext uri="{FF2B5EF4-FFF2-40B4-BE49-F238E27FC236}">
                  <a16:creationId xmlns:a16="http://schemas.microsoft.com/office/drawing/2014/main" id="{5937F5B2-E15D-42AF-910F-0C5E71FB40D3}"/>
                </a:ext>
              </a:extLst>
            </p:cNvPr>
            <p:cNvCxnSpPr>
              <a:cxnSpLocks/>
            </p:cNvCxnSpPr>
            <p:nvPr/>
          </p:nvCxnSpPr>
          <p:spPr bwMode="auto">
            <a:xfrm>
              <a:off x="6840698" y="4365211"/>
              <a:ext cx="0" cy="1853443"/>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31" name="직사각형 30">
              <a:extLst>
                <a:ext uri="{FF2B5EF4-FFF2-40B4-BE49-F238E27FC236}">
                  <a16:creationId xmlns:a16="http://schemas.microsoft.com/office/drawing/2014/main" id="{A509EFF7-04A7-4814-A295-E5EB7620837C}"/>
                </a:ext>
              </a:extLst>
            </p:cNvPr>
            <p:cNvSpPr/>
            <p:nvPr/>
          </p:nvSpPr>
          <p:spPr bwMode="auto">
            <a:xfrm>
              <a:off x="6840389" y="4370094"/>
              <a:ext cx="923803" cy="35872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rPr>
                <a:t>Data</a:t>
              </a:r>
            </a:p>
          </p:txBody>
        </p:sp>
        <p:cxnSp>
          <p:nvCxnSpPr>
            <p:cNvPr id="32" name="직선 화살표 연결선 31">
              <a:extLst>
                <a:ext uri="{FF2B5EF4-FFF2-40B4-BE49-F238E27FC236}">
                  <a16:creationId xmlns:a16="http://schemas.microsoft.com/office/drawing/2014/main" id="{CE30AAB8-1D4E-461D-BB60-E80118FB92C0}"/>
                </a:ext>
              </a:extLst>
            </p:cNvPr>
            <p:cNvCxnSpPr>
              <a:cxnSpLocks/>
            </p:cNvCxnSpPr>
            <p:nvPr/>
          </p:nvCxnSpPr>
          <p:spPr bwMode="auto">
            <a:xfrm>
              <a:off x="7763990" y="4365211"/>
              <a:ext cx="0" cy="1864896"/>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직선 화살표 연결선 32">
              <a:extLst>
                <a:ext uri="{FF2B5EF4-FFF2-40B4-BE49-F238E27FC236}">
                  <a16:creationId xmlns:a16="http://schemas.microsoft.com/office/drawing/2014/main" id="{0A7C371D-41CC-4B4B-9E26-9AE97966023A}"/>
                </a:ext>
              </a:extLst>
            </p:cNvPr>
            <p:cNvCxnSpPr>
              <a:cxnSpLocks/>
            </p:cNvCxnSpPr>
            <p:nvPr/>
          </p:nvCxnSpPr>
          <p:spPr bwMode="auto">
            <a:xfrm>
              <a:off x="7962073" y="4365211"/>
              <a:ext cx="0" cy="1853443"/>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34" name="직사각형 33">
              <a:extLst>
                <a:ext uri="{FF2B5EF4-FFF2-40B4-BE49-F238E27FC236}">
                  <a16:creationId xmlns:a16="http://schemas.microsoft.com/office/drawing/2014/main" id="{14D25F95-2660-4812-827E-04D4B7A69353}"/>
                </a:ext>
              </a:extLst>
            </p:cNvPr>
            <p:cNvSpPr/>
            <p:nvPr/>
          </p:nvSpPr>
          <p:spPr bwMode="auto">
            <a:xfrm>
              <a:off x="7961764" y="5113200"/>
              <a:ext cx="368015" cy="35872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rPr>
                <a:t>Ack</a:t>
              </a:r>
            </a:p>
          </p:txBody>
        </p:sp>
        <p:cxnSp>
          <p:nvCxnSpPr>
            <p:cNvPr id="35" name="직선 화살표 연결선 34">
              <a:extLst>
                <a:ext uri="{FF2B5EF4-FFF2-40B4-BE49-F238E27FC236}">
                  <a16:creationId xmlns:a16="http://schemas.microsoft.com/office/drawing/2014/main" id="{3EC7D899-5EB3-4EBE-B270-FC91EA52E8CB}"/>
                </a:ext>
              </a:extLst>
            </p:cNvPr>
            <p:cNvCxnSpPr>
              <a:cxnSpLocks/>
            </p:cNvCxnSpPr>
            <p:nvPr/>
          </p:nvCxnSpPr>
          <p:spPr bwMode="auto">
            <a:xfrm flipV="1">
              <a:off x="3544552" y="5473445"/>
              <a:ext cx="6282687"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6" name="직사각형 35">
              <a:extLst>
                <a:ext uri="{FF2B5EF4-FFF2-40B4-BE49-F238E27FC236}">
                  <a16:creationId xmlns:a16="http://schemas.microsoft.com/office/drawing/2014/main" id="{446194B2-8C3F-41BA-B81D-F9FC1863BA7A}"/>
                </a:ext>
              </a:extLst>
            </p:cNvPr>
            <p:cNvSpPr/>
            <p:nvPr/>
          </p:nvSpPr>
          <p:spPr bwMode="auto">
            <a:xfrm>
              <a:off x="5151549" y="5852860"/>
              <a:ext cx="4350910" cy="363282"/>
            </a:xfrm>
            <a:prstGeom prst="rect">
              <a:avLst/>
            </a:prstGeom>
            <a:solidFill>
              <a:srgbClr val="FFFF99"/>
            </a:solid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latin typeface="Times New Roman" pitchFamily="16" charset="0"/>
                  <a:ea typeface="MS Gothic" charset="-128"/>
                </a:rPr>
                <a:t>NPCA operation</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cxnSp>
          <p:nvCxnSpPr>
            <p:cNvPr id="37" name="직선 화살표 연결선 36">
              <a:extLst>
                <a:ext uri="{FF2B5EF4-FFF2-40B4-BE49-F238E27FC236}">
                  <a16:creationId xmlns:a16="http://schemas.microsoft.com/office/drawing/2014/main" id="{6F0CA61F-75BA-40DF-BA2B-FCBDBAAC1232}"/>
                </a:ext>
              </a:extLst>
            </p:cNvPr>
            <p:cNvCxnSpPr>
              <a:cxnSpLocks/>
            </p:cNvCxnSpPr>
            <p:nvPr/>
          </p:nvCxnSpPr>
          <p:spPr bwMode="auto">
            <a:xfrm>
              <a:off x="9502462" y="4365211"/>
              <a:ext cx="0" cy="1815612"/>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38" name="직사각형 37">
              <a:extLst>
                <a:ext uri="{FF2B5EF4-FFF2-40B4-BE49-F238E27FC236}">
                  <a16:creationId xmlns:a16="http://schemas.microsoft.com/office/drawing/2014/main" id="{C716C17F-A8CA-4754-A7FB-95AEA3BD74D2}"/>
                </a:ext>
              </a:extLst>
            </p:cNvPr>
            <p:cNvSpPr/>
            <p:nvPr/>
          </p:nvSpPr>
          <p:spPr bwMode="auto">
            <a:xfrm>
              <a:off x="6072596" y="4739023"/>
              <a:ext cx="3429866" cy="180299"/>
            </a:xfrm>
            <a:prstGeom prst="rect">
              <a:avLst/>
            </a:prstGeom>
            <a:solidFill>
              <a:schemeClr val="bg1"/>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a:ln>
                    <a:noFill/>
                  </a:ln>
                  <a:solidFill>
                    <a:schemeClr val="tx1"/>
                  </a:solidFill>
                  <a:effectLst/>
                  <a:latin typeface="Times New Roman" pitchFamily="16" charset="0"/>
                  <a:ea typeface="MS Gothic" charset="-128"/>
                </a:rPr>
                <a:t>NAV</a:t>
              </a:r>
              <a:endParaRPr kumimoji="0" lang="ko-KR" altLang="en-US" sz="800" b="0" i="0" u="none" strike="noStrike" cap="none" normalizeH="0" baseline="0" dirty="0">
                <a:ln>
                  <a:noFill/>
                </a:ln>
                <a:solidFill>
                  <a:schemeClr val="tx1"/>
                </a:solidFill>
                <a:effectLst/>
                <a:latin typeface="Times New Roman" pitchFamily="16" charset="0"/>
                <a:ea typeface="MS Gothic" charset="-128"/>
              </a:endParaRPr>
            </a:p>
          </p:txBody>
        </p:sp>
        <p:cxnSp>
          <p:nvCxnSpPr>
            <p:cNvPr id="40" name="직선 화살표 연결선 39"/>
            <p:cNvCxnSpPr/>
            <p:nvPr/>
          </p:nvCxnSpPr>
          <p:spPr bwMode="auto">
            <a:xfrm>
              <a:off x="8778240" y="4739023"/>
              <a:ext cx="0" cy="11138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nvGrpSpPr>
            <p:cNvPr id="47" name="그룹 46"/>
            <p:cNvGrpSpPr/>
            <p:nvPr/>
          </p:nvGrpSpPr>
          <p:grpSpPr>
            <a:xfrm>
              <a:off x="8723054" y="5324711"/>
              <a:ext cx="109842" cy="142456"/>
              <a:chOff x="8495291" y="5280366"/>
              <a:chExt cx="99856" cy="142456"/>
            </a:xfrm>
          </p:grpSpPr>
          <p:cxnSp>
            <p:nvCxnSpPr>
              <p:cNvPr id="42" name="직선 연결선 41"/>
              <p:cNvCxnSpPr/>
              <p:nvPr/>
            </p:nvCxnSpPr>
            <p:spPr bwMode="auto">
              <a:xfrm flipH="1">
                <a:off x="8496300" y="5280366"/>
                <a:ext cx="98847" cy="142456"/>
              </a:xfrm>
              <a:prstGeom prst="line">
                <a:avLst/>
              </a:prstGeom>
              <a:solidFill>
                <a:schemeClr val="accent1"/>
              </a:solidFill>
              <a:ln w="38100" cap="flat" cmpd="sng" algn="ctr">
                <a:solidFill>
                  <a:srgbClr val="FF0000"/>
                </a:solidFill>
                <a:prstDash val="solid"/>
                <a:round/>
                <a:headEnd type="none" w="sm" len="sm"/>
                <a:tailEnd type="none" w="sm" len="sm"/>
              </a:ln>
              <a:effectLst/>
            </p:spPr>
          </p:cxnSp>
          <p:cxnSp>
            <p:nvCxnSpPr>
              <p:cNvPr id="43" name="직선 연결선 42"/>
              <p:cNvCxnSpPr/>
              <p:nvPr/>
            </p:nvCxnSpPr>
            <p:spPr bwMode="auto">
              <a:xfrm>
                <a:off x="8495291" y="5280366"/>
                <a:ext cx="99856" cy="139339"/>
              </a:xfrm>
              <a:prstGeom prst="line">
                <a:avLst/>
              </a:prstGeom>
              <a:solidFill>
                <a:schemeClr val="accent1"/>
              </a:solidFill>
              <a:ln w="38100" cap="flat" cmpd="sng" algn="ctr">
                <a:solidFill>
                  <a:srgbClr val="FF0000"/>
                </a:solidFill>
                <a:prstDash val="solid"/>
                <a:round/>
                <a:headEnd type="none" w="sm" len="sm"/>
                <a:tailEnd type="none" w="sm" len="sm"/>
              </a:ln>
              <a:effectLst/>
            </p:spPr>
          </p:cxnSp>
        </p:grpSp>
      </p:grpSp>
    </p:spTree>
    <p:extLst>
      <p:ext uri="{BB962C8B-B14F-4D97-AF65-F5344CB8AC3E}">
        <p14:creationId xmlns:p14="http://schemas.microsoft.com/office/powerpoint/2010/main" val="989532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그룹 72"/>
          <p:cNvGrpSpPr/>
          <p:nvPr/>
        </p:nvGrpSpPr>
        <p:grpSpPr>
          <a:xfrm>
            <a:off x="6269702" y="4667695"/>
            <a:ext cx="1196229" cy="421342"/>
            <a:chOff x="8495291" y="5280366"/>
            <a:chExt cx="99856" cy="142456"/>
          </a:xfrm>
        </p:grpSpPr>
        <p:cxnSp>
          <p:nvCxnSpPr>
            <p:cNvPr id="74" name="직선 연결선 73"/>
            <p:cNvCxnSpPr/>
            <p:nvPr/>
          </p:nvCxnSpPr>
          <p:spPr bwMode="auto">
            <a:xfrm flipH="1">
              <a:off x="8496300" y="5280366"/>
              <a:ext cx="98847" cy="142456"/>
            </a:xfrm>
            <a:prstGeom prst="line">
              <a:avLst/>
            </a:prstGeom>
            <a:solidFill>
              <a:schemeClr val="accent1"/>
            </a:solidFill>
            <a:ln w="38100" cap="flat" cmpd="sng" algn="ctr">
              <a:solidFill>
                <a:srgbClr val="FF0000"/>
              </a:solidFill>
              <a:prstDash val="solid"/>
              <a:round/>
              <a:headEnd type="none" w="sm" len="sm"/>
              <a:tailEnd type="none" w="sm" len="sm"/>
            </a:ln>
            <a:effectLst/>
          </p:spPr>
        </p:cxnSp>
        <p:cxnSp>
          <p:nvCxnSpPr>
            <p:cNvPr id="75" name="직선 연결선 74"/>
            <p:cNvCxnSpPr/>
            <p:nvPr/>
          </p:nvCxnSpPr>
          <p:spPr bwMode="auto">
            <a:xfrm>
              <a:off x="8495291" y="5280366"/>
              <a:ext cx="99856" cy="139339"/>
            </a:xfrm>
            <a:prstGeom prst="line">
              <a:avLst/>
            </a:prstGeom>
            <a:solidFill>
              <a:schemeClr val="accent1"/>
            </a:solidFill>
            <a:ln w="38100" cap="flat" cmpd="sng" algn="ctr">
              <a:solidFill>
                <a:srgbClr val="FF0000"/>
              </a:solidFill>
              <a:prstDash val="solid"/>
              <a:round/>
              <a:headEnd type="none" w="sm" len="sm"/>
              <a:tailEnd type="none" w="sm" len="sm"/>
            </a:ln>
            <a:effectLst/>
          </p:spPr>
        </p:cxnSp>
      </p:grpSp>
      <p:grpSp>
        <p:nvGrpSpPr>
          <p:cNvPr id="76" name="그룹 75"/>
          <p:cNvGrpSpPr/>
          <p:nvPr/>
        </p:nvGrpSpPr>
        <p:grpSpPr>
          <a:xfrm>
            <a:off x="7400052" y="5048020"/>
            <a:ext cx="718676" cy="370458"/>
            <a:chOff x="8495291" y="5280366"/>
            <a:chExt cx="99856" cy="142456"/>
          </a:xfrm>
        </p:grpSpPr>
        <p:cxnSp>
          <p:nvCxnSpPr>
            <p:cNvPr id="77" name="직선 연결선 76"/>
            <p:cNvCxnSpPr/>
            <p:nvPr/>
          </p:nvCxnSpPr>
          <p:spPr bwMode="auto">
            <a:xfrm flipH="1">
              <a:off x="8496300" y="5280366"/>
              <a:ext cx="98847" cy="142456"/>
            </a:xfrm>
            <a:prstGeom prst="line">
              <a:avLst/>
            </a:prstGeom>
            <a:solidFill>
              <a:schemeClr val="accent1"/>
            </a:solidFill>
            <a:ln w="38100" cap="flat" cmpd="sng" algn="ctr">
              <a:solidFill>
                <a:srgbClr val="FF0000"/>
              </a:solidFill>
              <a:prstDash val="solid"/>
              <a:round/>
              <a:headEnd type="none" w="sm" len="sm"/>
              <a:tailEnd type="none" w="sm" len="sm"/>
            </a:ln>
            <a:effectLst/>
          </p:spPr>
        </p:cxnSp>
        <p:cxnSp>
          <p:nvCxnSpPr>
            <p:cNvPr id="78" name="직선 연결선 77"/>
            <p:cNvCxnSpPr/>
            <p:nvPr/>
          </p:nvCxnSpPr>
          <p:spPr bwMode="auto">
            <a:xfrm>
              <a:off x="8495291" y="5280366"/>
              <a:ext cx="99856" cy="139339"/>
            </a:xfrm>
            <a:prstGeom prst="line">
              <a:avLst/>
            </a:prstGeom>
            <a:solidFill>
              <a:schemeClr val="accent1"/>
            </a:solidFill>
            <a:ln w="38100" cap="flat" cmpd="sng" algn="ctr">
              <a:solidFill>
                <a:srgbClr val="FF0000"/>
              </a:solidFill>
              <a:prstDash val="solid"/>
              <a:round/>
              <a:headEnd type="none" w="sm" len="sm"/>
              <a:tailEnd type="none" w="sm" len="sm"/>
            </a:ln>
            <a:effectLst/>
          </p:spPr>
        </p:cxnSp>
      </p:grpSp>
      <p:sp>
        <p:nvSpPr>
          <p:cNvPr id="2" name="제목 1"/>
          <p:cNvSpPr>
            <a:spLocks noGrp="1"/>
          </p:cNvSpPr>
          <p:nvPr>
            <p:ph type="title"/>
          </p:nvPr>
        </p:nvSpPr>
        <p:spPr/>
        <p:txBody>
          <a:bodyPr/>
          <a:lstStyle/>
          <a:p>
            <a:r>
              <a:rPr lang="en-US" dirty="0" smtClean="0"/>
              <a:t>AP PUO</a:t>
            </a:r>
            <a:endParaRPr lang="en-US" dirty="0"/>
          </a:p>
        </p:txBody>
      </p:sp>
      <p:sp>
        <p:nvSpPr>
          <p:cNvPr id="3" name="내용 개체 틀 2"/>
          <p:cNvSpPr>
            <a:spLocks noGrp="1"/>
          </p:cNvSpPr>
          <p:nvPr>
            <p:ph idx="1"/>
          </p:nvPr>
        </p:nvSpPr>
        <p:spPr/>
        <p:txBody>
          <a:bodyPr>
            <a:normAutofit/>
          </a:bodyPr>
          <a:lstStyle/>
          <a:p>
            <a:pPr>
              <a:lnSpc>
                <a:spcPct val="110000"/>
              </a:lnSpc>
            </a:pPr>
            <a:r>
              <a:rPr lang="en-US" altLang="ko-KR" sz="2200" dirty="0" smtClean="0"/>
              <a:t>Some signaling (ICF) for MAPC may not be delivered successfully when </a:t>
            </a:r>
            <a:r>
              <a:rPr lang="en-US" altLang="ko-KR" sz="2200" dirty="0"/>
              <a:t>AP </a:t>
            </a:r>
            <a:r>
              <a:rPr lang="en-US" altLang="ko-KR" sz="2200" dirty="0" smtClean="0"/>
              <a:t>is unavailable due to AP PUO</a:t>
            </a:r>
          </a:p>
          <a:p>
            <a:pPr lvl="1">
              <a:lnSpc>
                <a:spcPct val="110000"/>
              </a:lnSpc>
            </a:pPr>
            <a:r>
              <a:rPr lang="en-US" altLang="ko-KR" sz="1800" dirty="0"/>
              <a:t>With information on AP unavailability, medium wastage can be prevented, such as ICF transmissions during the unavailable periods of AP with </a:t>
            </a:r>
            <a:r>
              <a:rPr lang="en-US" altLang="ko-KR" sz="1800" dirty="0" smtClean="0"/>
              <a:t>PUO</a:t>
            </a:r>
            <a:endParaRPr lang="en-US" altLang="ko-KR" sz="1800" dirty="0"/>
          </a:p>
          <a:p>
            <a:pPr lvl="1">
              <a:lnSpc>
                <a:spcPct val="110000"/>
              </a:lnSpc>
            </a:pPr>
            <a:r>
              <a:rPr lang="en-US" altLang="ko-KR" sz="1800" dirty="0" smtClean="0"/>
              <a:t>Failure </a:t>
            </a:r>
            <a:r>
              <a:rPr lang="en-US" altLang="ko-KR" sz="1800" dirty="0"/>
              <a:t>of ICF ICR exchange can result in the failure to acquire the medium</a:t>
            </a:r>
            <a:endParaRPr lang="en-US" altLang="ko-KR" sz="1800" dirty="0" smtClean="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p:cNvSpPr>
            <a:spLocks noGrp="1"/>
          </p:cNvSpPr>
          <p:nvPr>
            <p:ph type="ftr" sz="quarter" idx="3"/>
          </p:nvPr>
        </p:nvSpPr>
        <p:spPr/>
        <p:txBody>
          <a:bodyPr/>
          <a:lstStyle/>
          <a:p>
            <a:pPr>
              <a:defRPr/>
            </a:pPr>
            <a:r>
              <a:rPr lang="en-US" altLang="ko-KR" dirty="0"/>
              <a:t>Taeyoung Ha, Samsung Electronics</a:t>
            </a:r>
          </a:p>
        </p:txBody>
      </p:sp>
      <p:sp>
        <p:nvSpPr>
          <p:cNvPr id="8" name="TextBox 7">
            <a:extLst>
              <a:ext uri="{FF2B5EF4-FFF2-40B4-BE49-F238E27FC236}">
                <a16:creationId xmlns:a16="http://schemas.microsoft.com/office/drawing/2014/main" id="{878343B3-9C2F-488E-8D83-E92A0EE246C6}"/>
              </a:ext>
            </a:extLst>
          </p:cNvPr>
          <p:cNvSpPr txBox="1"/>
          <p:nvPr/>
        </p:nvSpPr>
        <p:spPr>
          <a:xfrm>
            <a:off x="3611300" y="4933523"/>
            <a:ext cx="1157731" cy="246221"/>
          </a:xfrm>
          <a:prstGeom prst="rect">
            <a:avLst/>
          </a:prstGeom>
          <a:noFill/>
        </p:spPr>
        <p:txBody>
          <a:bodyPr wrap="square" rtlCol="0">
            <a:spAutoFit/>
          </a:bodyPr>
          <a:lstStyle/>
          <a:p>
            <a:pPr algn="ctr"/>
            <a:r>
              <a:rPr lang="en-US" altLang="ko-KR" sz="1000" b="1" dirty="0" smtClean="0"/>
              <a:t>Coordinating</a:t>
            </a:r>
            <a:r>
              <a:rPr lang="en-US" altLang="ko-KR" sz="1000" b="1" dirty="0" smtClean="0">
                <a:solidFill>
                  <a:schemeClr val="tx1"/>
                </a:solidFill>
              </a:rPr>
              <a:t> </a:t>
            </a:r>
            <a:r>
              <a:rPr lang="en-US" altLang="ko-KR" sz="1000" b="1" dirty="0">
                <a:solidFill>
                  <a:schemeClr val="tx1"/>
                </a:solidFill>
              </a:rPr>
              <a:t>AP</a:t>
            </a:r>
            <a:endParaRPr lang="ko-KR" altLang="en-US" sz="1000" dirty="0">
              <a:solidFill>
                <a:schemeClr val="tx1"/>
              </a:solidFill>
            </a:endParaRPr>
          </a:p>
        </p:txBody>
      </p:sp>
      <p:cxnSp>
        <p:nvCxnSpPr>
          <p:cNvPr id="9" name="직선 화살표 연결선 8">
            <a:extLst>
              <a:ext uri="{FF2B5EF4-FFF2-40B4-BE49-F238E27FC236}">
                <a16:creationId xmlns:a16="http://schemas.microsoft.com/office/drawing/2014/main" id="{2AC62DE7-02C1-46A3-A1C8-C7ABA3407D55}"/>
              </a:ext>
            </a:extLst>
          </p:cNvPr>
          <p:cNvCxnSpPr>
            <a:cxnSpLocks/>
          </p:cNvCxnSpPr>
          <p:nvPr/>
        </p:nvCxnSpPr>
        <p:spPr bwMode="auto">
          <a:xfrm>
            <a:off x="4807508" y="5051536"/>
            <a:ext cx="346127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10" name="그림 9">
            <a:extLst>
              <a:ext uri="{FF2B5EF4-FFF2-40B4-BE49-F238E27FC236}">
                <a16:creationId xmlns:a16="http://schemas.microsoft.com/office/drawing/2014/main" id="{668666FC-FB7E-41BA-B084-1FDAFF3B0A2C}"/>
              </a:ext>
            </a:extLst>
          </p:cNvPr>
          <p:cNvPicPr>
            <a:picLocks noChangeAspect="1"/>
          </p:cNvPicPr>
          <p:nvPr/>
        </p:nvPicPr>
        <p:blipFill>
          <a:blip r:embed="rId2"/>
          <a:stretch>
            <a:fillRect/>
          </a:stretch>
        </p:blipFill>
        <p:spPr>
          <a:xfrm>
            <a:off x="4874781" y="4953537"/>
            <a:ext cx="253574" cy="94483"/>
          </a:xfrm>
          <a:prstGeom prst="rect">
            <a:avLst/>
          </a:prstGeom>
        </p:spPr>
      </p:pic>
      <p:cxnSp>
        <p:nvCxnSpPr>
          <p:cNvPr id="11" name="직선 화살표 연결선 10">
            <a:extLst>
              <a:ext uri="{FF2B5EF4-FFF2-40B4-BE49-F238E27FC236}">
                <a16:creationId xmlns:a16="http://schemas.microsoft.com/office/drawing/2014/main" id="{6C29313D-42D6-4FD4-BC95-D98116C0F949}"/>
              </a:ext>
            </a:extLst>
          </p:cNvPr>
          <p:cNvCxnSpPr>
            <a:cxnSpLocks/>
          </p:cNvCxnSpPr>
          <p:nvPr/>
        </p:nvCxnSpPr>
        <p:spPr bwMode="auto">
          <a:xfrm>
            <a:off x="5546918" y="4735660"/>
            <a:ext cx="0" cy="1304565"/>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직선 화살표 연결선 11">
            <a:extLst>
              <a:ext uri="{FF2B5EF4-FFF2-40B4-BE49-F238E27FC236}">
                <a16:creationId xmlns:a16="http://schemas.microsoft.com/office/drawing/2014/main" id="{85E12DF4-BA58-44D9-9E64-DB73471DFC3E}"/>
              </a:ext>
            </a:extLst>
          </p:cNvPr>
          <p:cNvCxnSpPr>
            <a:cxnSpLocks/>
          </p:cNvCxnSpPr>
          <p:nvPr/>
        </p:nvCxnSpPr>
        <p:spPr bwMode="auto">
          <a:xfrm>
            <a:off x="5740787" y="4684594"/>
            <a:ext cx="0" cy="1355631"/>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3" name="직사각형 12">
            <a:extLst>
              <a:ext uri="{FF2B5EF4-FFF2-40B4-BE49-F238E27FC236}">
                <a16:creationId xmlns:a16="http://schemas.microsoft.com/office/drawing/2014/main" id="{5F3EE745-2830-4465-AE71-9C99027159EE}"/>
              </a:ext>
            </a:extLst>
          </p:cNvPr>
          <p:cNvSpPr/>
          <p:nvPr/>
        </p:nvSpPr>
        <p:spPr bwMode="auto">
          <a:xfrm>
            <a:off x="5119206" y="4689291"/>
            <a:ext cx="430494" cy="36176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ko-KR" sz="900" b="1" dirty="0">
                <a:solidFill>
                  <a:schemeClr val="tx1"/>
                </a:solidFill>
              </a:rPr>
              <a:t>Polling</a:t>
            </a:r>
            <a:endParaRPr kumimoji="0" lang="en-US" altLang="ko-KR" sz="900" b="1" i="0" u="none" strike="noStrike" cap="none" normalizeH="0" baseline="0" dirty="0">
              <a:ln>
                <a:noFill/>
              </a:ln>
              <a:solidFill>
                <a:schemeClr val="tx1"/>
              </a:solidFill>
              <a:effectLst/>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rPr>
              <a:t>ICF</a:t>
            </a:r>
          </a:p>
        </p:txBody>
      </p:sp>
      <p:sp>
        <p:nvSpPr>
          <p:cNvPr id="14" name="TextBox 13">
            <a:extLst>
              <a:ext uri="{FF2B5EF4-FFF2-40B4-BE49-F238E27FC236}">
                <a16:creationId xmlns:a16="http://schemas.microsoft.com/office/drawing/2014/main" id="{ED1751E4-E3B5-48F9-A552-D12CB696B5E4}"/>
              </a:ext>
            </a:extLst>
          </p:cNvPr>
          <p:cNvSpPr txBox="1"/>
          <p:nvPr/>
        </p:nvSpPr>
        <p:spPr>
          <a:xfrm>
            <a:off x="3508374" y="5848290"/>
            <a:ext cx="1315195" cy="400110"/>
          </a:xfrm>
          <a:prstGeom prst="rect">
            <a:avLst/>
          </a:prstGeom>
          <a:noFill/>
        </p:spPr>
        <p:txBody>
          <a:bodyPr wrap="square" rtlCol="0">
            <a:spAutoFit/>
          </a:bodyPr>
          <a:lstStyle/>
          <a:p>
            <a:pPr algn="ctr"/>
            <a:r>
              <a:rPr lang="en-US" altLang="ko-KR" sz="1000" b="1" dirty="0">
                <a:solidFill>
                  <a:schemeClr val="tx1"/>
                </a:solidFill>
              </a:rPr>
              <a:t>Coordinated </a:t>
            </a:r>
            <a:r>
              <a:rPr lang="en-US" altLang="ko-KR" sz="1000" b="1" dirty="0" smtClean="0">
                <a:solidFill>
                  <a:schemeClr val="tx1"/>
                </a:solidFill>
              </a:rPr>
              <a:t>AP2 with AP PUO</a:t>
            </a:r>
            <a:endParaRPr lang="ko-KR" altLang="en-US" sz="1000" dirty="0">
              <a:solidFill>
                <a:schemeClr val="tx1"/>
              </a:solidFill>
            </a:endParaRPr>
          </a:p>
        </p:txBody>
      </p:sp>
      <p:cxnSp>
        <p:nvCxnSpPr>
          <p:cNvPr id="15" name="직선 화살표 연결선 14">
            <a:extLst>
              <a:ext uri="{FF2B5EF4-FFF2-40B4-BE49-F238E27FC236}">
                <a16:creationId xmlns:a16="http://schemas.microsoft.com/office/drawing/2014/main" id="{7EBE66EB-D47E-4AA9-B8A9-08BB5DEE6A60}"/>
              </a:ext>
            </a:extLst>
          </p:cNvPr>
          <p:cNvCxnSpPr>
            <a:cxnSpLocks/>
          </p:cNvCxnSpPr>
          <p:nvPr/>
        </p:nvCxnSpPr>
        <p:spPr bwMode="auto">
          <a:xfrm>
            <a:off x="4807508" y="6042741"/>
            <a:ext cx="3585101"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직선 화살표 연결선 16">
            <a:extLst>
              <a:ext uri="{FF2B5EF4-FFF2-40B4-BE49-F238E27FC236}">
                <a16:creationId xmlns:a16="http://schemas.microsoft.com/office/drawing/2014/main" id="{EB39FA42-7784-4C92-9A76-D54B9F0164A3}"/>
              </a:ext>
            </a:extLst>
          </p:cNvPr>
          <p:cNvCxnSpPr>
            <a:cxnSpLocks/>
          </p:cNvCxnSpPr>
          <p:nvPr/>
        </p:nvCxnSpPr>
        <p:spPr bwMode="auto">
          <a:xfrm>
            <a:off x="6216731" y="4684594"/>
            <a:ext cx="0" cy="1355631"/>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직선 화살표 연결선 17">
            <a:extLst>
              <a:ext uri="{FF2B5EF4-FFF2-40B4-BE49-F238E27FC236}">
                <a16:creationId xmlns:a16="http://schemas.microsoft.com/office/drawing/2014/main" id="{D5A319D9-ABA3-4FFB-800C-A523A916B91E}"/>
              </a:ext>
            </a:extLst>
          </p:cNvPr>
          <p:cNvCxnSpPr>
            <a:cxnSpLocks/>
          </p:cNvCxnSpPr>
          <p:nvPr/>
        </p:nvCxnSpPr>
        <p:spPr bwMode="auto">
          <a:xfrm>
            <a:off x="6414813" y="4684594"/>
            <a:ext cx="0" cy="1355631"/>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9" name="직사각형 18">
            <a:extLst>
              <a:ext uri="{FF2B5EF4-FFF2-40B4-BE49-F238E27FC236}">
                <a16:creationId xmlns:a16="http://schemas.microsoft.com/office/drawing/2014/main" id="{E5269BD9-3ACA-454C-8AE9-07896714ACF6}"/>
              </a:ext>
            </a:extLst>
          </p:cNvPr>
          <p:cNvSpPr/>
          <p:nvPr/>
        </p:nvSpPr>
        <p:spPr bwMode="auto">
          <a:xfrm>
            <a:off x="6414504" y="4699002"/>
            <a:ext cx="923803" cy="358729"/>
          </a:xfrm>
          <a:prstGeom prst="rect">
            <a:avLst/>
          </a:prstGeom>
          <a:noFill/>
          <a:ln w="9525"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rPr>
              <a:t>Data</a:t>
            </a:r>
          </a:p>
        </p:txBody>
      </p:sp>
      <p:cxnSp>
        <p:nvCxnSpPr>
          <p:cNvPr id="27" name="직선 화살표 연결선 26">
            <a:extLst>
              <a:ext uri="{FF2B5EF4-FFF2-40B4-BE49-F238E27FC236}">
                <a16:creationId xmlns:a16="http://schemas.microsoft.com/office/drawing/2014/main" id="{920DE8F2-0798-4ABE-B998-629AB700EAE3}"/>
              </a:ext>
            </a:extLst>
          </p:cNvPr>
          <p:cNvCxnSpPr>
            <a:cxnSpLocks/>
          </p:cNvCxnSpPr>
          <p:nvPr/>
        </p:nvCxnSpPr>
        <p:spPr bwMode="auto">
          <a:xfrm>
            <a:off x="7338105" y="4684594"/>
            <a:ext cx="0" cy="1355631"/>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28" name="직선 화살표 연결선 27">
            <a:extLst>
              <a:ext uri="{FF2B5EF4-FFF2-40B4-BE49-F238E27FC236}">
                <a16:creationId xmlns:a16="http://schemas.microsoft.com/office/drawing/2014/main" id="{58C72844-039C-4867-A8BC-6E7FC765A8F5}"/>
              </a:ext>
            </a:extLst>
          </p:cNvPr>
          <p:cNvCxnSpPr>
            <a:cxnSpLocks/>
          </p:cNvCxnSpPr>
          <p:nvPr/>
        </p:nvCxnSpPr>
        <p:spPr bwMode="auto">
          <a:xfrm>
            <a:off x="7536188" y="4684594"/>
            <a:ext cx="0" cy="1355631"/>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29" name="직사각형 28">
            <a:extLst>
              <a:ext uri="{FF2B5EF4-FFF2-40B4-BE49-F238E27FC236}">
                <a16:creationId xmlns:a16="http://schemas.microsoft.com/office/drawing/2014/main" id="{C611381F-9FFB-4D08-9475-CF20687425C4}"/>
              </a:ext>
            </a:extLst>
          </p:cNvPr>
          <p:cNvSpPr/>
          <p:nvPr/>
        </p:nvSpPr>
        <p:spPr bwMode="auto">
          <a:xfrm>
            <a:off x="7535879" y="5051584"/>
            <a:ext cx="368015" cy="358729"/>
          </a:xfrm>
          <a:prstGeom prst="rect">
            <a:avLst/>
          </a:prstGeom>
          <a:noFill/>
          <a:ln w="9525"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a:ln>
                  <a:noFill/>
                </a:ln>
                <a:solidFill>
                  <a:schemeClr val="tx1"/>
                </a:solidFill>
                <a:effectLst/>
              </a:rPr>
              <a:t>Ack</a:t>
            </a:r>
          </a:p>
        </p:txBody>
      </p:sp>
      <p:cxnSp>
        <p:nvCxnSpPr>
          <p:cNvPr id="30" name="직선 화살표 연결선 29">
            <a:extLst>
              <a:ext uri="{FF2B5EF4-FFF2-40B4-BE49-F238E27FC236}">
                <a16:creationId xmlns:a16="http://schemas.microsoft.com/office/drawing/2014/main" id="{E8A0A234-631E-4518-BA91-152FCE57244D}"/>
              </a:ext>
            </a:extLst>
          </p:cNvPr>
          <p:cNvCxnSpPr>
            <a:cxnSpLocks/>
          </p:cNvCxnSpPr>
          <p:nvPr/>
        </p:nvCxnSpPr>
        <p:spPr bwMode="auto">
          <a:xfrm>
            <a:off x="7905571" y="4684594"/>
            <a:ext cx="0" cy="1355631"/>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37" name="직사각형 36">
            <a:extLst>
              <a:ext uri="{FF2B5EF4-FFF2-40B4-BE49-F238E27FC236}">
                <a16:creationId xmlns:a16="http://schemas.microsoft.com/office/drawing/2014/main" id="{446194B2-8C3F-41BA-B81D-F9FC1863BA7A}"/>
              </a:ext>
            </a:extLst>
          </p:cNvPr>
          <p:cNvSpPr/>
          <p:nvPr/>
        </p:nvSpPr>
        <p:spPr bwMode="auto">
          <a:xfrm>
            <a:off x="5128355" y="5779027"/>
            <a:ext cx="1483079" cy="261198"/>
          </a:xfrm>
          <a:prstGeom prst="rect">
            <a:avLst/>
          </a:prstGeom>
          <a:solidFill>
            <a:srgbClr val="FFFF99"/>
          </a:solid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smtClean="0">
                <a:ln>
                  <a:noFill/>
                </a:ln>
                <a:solidFill>
                  <a:schemeClr val="tx1"/>
                </a:solidFill>
                <a:effectLst/>
                <a:latin typeface="Times New Roman" pitchFamily="16" charset="0"/>
                <a:ea typeface="MS Gothic" charset="-128"/>
              </a:rPr>
              <a:t>Unavailable</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cxnSp>
        <p:nvCxnSpPr>
          <p:cNvPr id="46" name="직선 화살표 연결선 45"/>
          <p:cNvCxnSpPr/>
          <p:nvPr/>
        </p:nvCxnSpPr>
        <p:spPr bwMode="auto">
          <a:xfrm>
            <a:off x="5328600" y="5051053"/>
            <a:ext cx="0" cy="7279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nvGrpSpPr>
          <p:cNvPr id="47" name="그룹 46"/>
          <p:cNvGrpSpPr/>
          <p:nvPr/>
        </p:nvGrpSpPr>
        <p:grpSpPr>
          <a:xfrm>
            <a:off x="5273414" y="5465291"/>
            <a:ext cx="109842" cy="142456"/>
            <a:chOff x="8495291" y="5280366"/>
            <a:chExt cx="99856" cy="142456"/>
          </a:xfrm>
        </p:grpSpPr>
        <p:cxnSp>
          <p:nvCxnSpPr>
            <p:cNvPr id="48" name="직선 연결선 47"/>
            <p:cNvCxnSpPr/>
            <p:nvPr/>
          </p:nvCxnSpPr>
          <p:spPr bwMode="auto">
            <a:xfrm flipH="1">
              <a:off x="8496300" y="5280366"/>
              <a:ext cx="98847" cy="142456"/>
            </a:xfrm>
            <a:prstGeom prst="line">
              <a:avLst/>
            </a:prstGeom>
            <a:solidFill>
              <a:schemeClr val="accent1"/>
            </a:solidFill>
            <a:ln w="38100" cap="flat" cmpd="sng" algn="ctr">
              <a:solidFill>
                <a:srgbClr val="FF0000"/>
              </a:solidFill>
              <a:prstDash val="solid"/>
              <a:round/>
              <a:headEnd type="none" w="sm" len="sm"/>
              <a:tailEnd type="none" w="sm" len="sm"/>
            </a:ln>
            <a:effectLst/>
          </p:spPr>
        </p:cxnSp>
        <p:cxnSp>
          <p:nvCxnSpPr>
            <p:cNvPr id="49" name="직선 연결선 48"/>
            <p:cNvCxnSpPr/>
            <p:nvPr/>
          </p:nvCxnSpPr>
          <p:spPr bwMode="auto">
            <a:xfrm>
              <a:off x="8495291" y="5280366"/>
              <a:ext cx="99856" cy="139339"/>
            </a:xfrm>
            <a:prstGeom prst="line">
              <a:avLst/>
            </a:prstGeom>
            <a:solidFill>
              <a:schemeClr val="accent1"/>
            </a:solidFill>
            <a:ln w="38100" cap="flat" cmpd="sng" algn="ctr">
              <a:solidFill>
                <a:srgbClr val="FF0000"/>
              </a:solidFill>
              <a:prstDash val="solid"/>
              <a:round/>
              <a:headEnd type="none" w="sm" len="sm"/>
              <a:tailEnd type="none" w="sm" len="sm"/>
            </a:ln>
            <a:effectLst/>
          </p:spPr>
        </p:cxnSp>
      </p:grpSp>
      <p:sp>
        <p:nvSpPr>
          <p:cNvPr id="51" name="직사각형 50">
            <a:extLst>
              <a:ext uri="{FF2B5EF4-FFF2-40B4-BE49-F238E27FC236}">
                <a16:creationId xmlns:a16="http://schemas.microsoft.com/office/drawing/2014/main" id="{446194B2-8C3F-41BA-B81D-F9FC1863BA7A}"/>
              </a:ext>
            </a:extLst>
          </p:cNvPr>
          <p:cNvSpPr/>
          <p:nvPr/>
        </p:nvSpPr>
        <p:spPr bwMode="auto">
          <a:xfrm>
            <a:off x="6611435" y="5780868"/>
            <a:ext cx="1657349" cy="261198"/>
          </a:xfrm>
          <a:prstGeom prst="rect">
            <a:avLst/>
          </a:prstGeom>
          <a:solidFill>
            <a:srgbClr val="47CFFF"/>
          </a:solid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1" i="0" u="none" strike="noStrike" cap="none" normalizeH="0" baseline="0" dirty="0" smtClean="0">
                <a:ln>
                  <a:noFill/>
                </a:ln>
                <a:solidFill>
                  <a:schemeClr val="tx1"/>
                </a:solidFill>
                <a:effectLst/>
                <a:latin typeface="Times New Roman" pitchFamily="16" charset="0"/>
                <a:ea typeface="MS Gothic" charset="-128"/>
              </a:rPr>
              <a:t>Available</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2310630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DPS</a:t>
            </a:r>
            <a:endParaRPr lang="en-US" dirty="0"/>
          </a:p>
        </p:txBody>
      </p:sp>
      <p:sp>
        <p:nvSpPr>
          <p:cNvPr id="3" name="내용 개체 틀 2"/>
          <p:cNvSpPr>
            <a:spLocks noGrp="1"/>
          </p:cNvSpPr>
          <p:nvPr>
            <p:ph idx="1"/>
          </p:nvPr>
        </p:nvSpPr>
        <p:spPr/>
        <p:txBody>
          <a:bodyPr>
            <a:normAutofit/>
          </a:bodyPr>
          <a:lstStyle/>
          <a:p>
            <a:pPr>
              <a:lnSpc>
                <a:spcPct val="110000"/>
              </a:lnSpc>
            </a:pPr>
            <a:r>
              <a:rPr lang="en-US" altLang="ko-KR" sz="2200" dirty="0"/>
              <a:t>Since DPS </a:t>
            </a:r>
            <a:r>
              <a:rPr lang="en-US" altLang="ko-KR" sz="2200" dirty="0" smtClean="0"/>
              <a:t>operations are </a:t>
            </a:r>
            <a:r>
              <a:rPr lang="en-US" altLang="ko-KR" sz="2200" dirty="0"/>
              <a:t>also allowed for AP (mobile-AP), </a:t>
            </a:r>
            <a:r>
              <a:rPr lang="en-US" altLang="ko-KR" sz="2200" dirty="0" smtClean="0"/>
              <a:t>DPS operations </a:t>
            </a:r>
            <a:r>
              <a:rPr lang="en-US" altLang="ko-KR" sz="2200" dirty="0"/>
              <a:t>must be considered in communication between </a:t>
            </a:r>
            <a:r>
              <a:rPr lang="en-US" altLang="ko-KR" sz="2200" dirty="0" smtClean="0"/>
              <a:t>APs for MAPC</a:t>
            </a:r>
          </a:p>
          <a:p>
            <a:pPr lvl="1">
              <a:lnSpc>
                <a:spcPct val="110000"/>
              </a:lnSpc>
            </a:pPr>
            <a:r>
              <a:rPr lang="en-US" altLang="ko-KR" sz="1800" dirty="0" smtClean="0"/>
              <a:t>ICF (Polling frame of Co-TDMA and Invite frame of Co-BF/Co-SR) is required in several MAPC schemes</a:t>
            </a:r>
          </a:p>
          <a:p>
            <a:pPr lvl="1">
              <a:lnSpc>
                <a:spcPct val="110000"/>
              </a:lnSpc>
            </a:pPr>
            <a:r>
              <a:rPr lang="en-US" altLang="ko-KR" sz="1800" dirty="0"/>
              <a:t>When a coordinated AP is in LCM and indicates a non-zero padding delay, the coordinating AP must include the padding in </a:t>
            </a:r>
            <a:r>
              <a:rPr lang="en-US" altLang="ko-KR" sz="1800" dirty="0" smtClean="0"/>
              <a:t>ICFs</a:t>
            </a:r>
          </a:p>
          <a:p>
            <a:pPr lvl="1">
              <a:lnSpc>
                <a:spcPct val="110000"/>
              </a:lnSpc>
            </a:pPr>
            <a:r>
              <a:rPr lang="en-US" altLang="ko-KR" sz="1800" dirty="0" smtClean="0"/>
              <a:t>Without </a:t>
            </a:r>
            <a:r>
              <a:rPr lang="en-US" altLang="ko-KR" sz="1800" dirty="0"/>
              <a:t>information on </a:t>
            </a:r>
            <a:r>
              <a:rPr lang="en-US" altLang="ko-KR" sz="1800" dirty="0" smtClean="0"/>
              <a:t>LC mode and padding delay, DPS enabled AP can not operate properly</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p:cNvSpPr>
            <a:spLocks noGrp="1"/>
          </p:cNvSpPr>
          <p:nvPr>
            <p:ph type="ftr" sz="quarter" idx="3"/>
          </p:nvPr>
        </p:nvSpPr>
        <p:spPr/>
        <p:txBody>
          <a:bodyPr/>
          <a:lstStyle/>
          <a:p>
            <a:pPr>
              <a:defRPr/>
            </a:pPr>
            <a:r>
              <a:rPr lang="en-US" altLang="ko-KR" dirty="0"/>
              <a:t>Taeyoung Ha, Samsung Electronics</a:t>
            </a:r>
          </a:p>
        </p:txBody>
      </p:sp>
    </p:spTree>
    <p:extLst>
      <p:ext uri="{BB962C8B-B14F-4D97-AF65-F5344CB8AC3E}">
        <p14:creationId xmlns:p14="http://schemas.microsoft.com/office/powerpoint/2010/main" val="3190069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Additional Information in MAPC Element</a:t>
            </a:r>
            <a:endParaRPr lang="en-US" dirty="0"/>
          </a:p>
        </p:txBody>
      </p:sp>
      <p:sp>
        <p:nvSpPr>
          <p:cNvPr id="3" name="내용 개체 틀 2"/>
          <p:cNvSpPr>
            <a:spLocks noGrp="1"/>
          </p:cNvSpPr>
          <p:nvPr>
            <p:ph idx="1"/>
          </p:nvPr>
        </p:nvSpPr>
        <p:spPr/>
        <p:txBody>
          <a:bodyPr>
            <a:normAutofit/>
          </a:bodyPr>
          <a:lstStyle/>
          <a:p>
            <a:pPr>
              <a:lnSpc>
                <a:spcPct val="110000"/>
              </a:lnSpc>
            </a:pPr>
            <a:r>
              <a:rPr lang="en-US" altLang="ko-KR" sz="2200" dirty="0" smtClean="0"/>
              <a:t>In order to address these problem, additional information can be delivered in Negotiation Phase</a:t>
            </a:r>
          </a:p>
          <a:p>
            <a:pPr lvl="1">
              <a:lnSpc>
                <a:spcPct val="110000"/>
              </a:lnSpc>
            </a:pPr>
            <a:r>
              <a:rPr lang="en-US" altLang="ko-KR" sz="1800" dirty="0" smtClean="0"/>
              <a:t>Several operations may affect on multiple MAPC scheme,</a:t>
            </a:r>
            <a:br>
              <a:rPr lang="en-US" altLang="ko-KR" sz="1800" dirty="0" smtClean="0"/>
            </a:br>
            <a:r>
              <a:rPr lang="en-US" altLang="ko-KR" sz="1800" dirty="0" smtClean="0"/>
              <a:t>these information can be carried in MAPC Common info field</a:t>
            </a:r>
          </a:p>
          <a:p>
            <a:pPr lvl="1">
              <a:lnSpc>
                <a:spcPct val="110000"/>
              </a:lnSpc>
            </a:pPr>
            <a:r>
              <a:rPr lang="en-US" altLang="ko-KR" sz="1800" dirty="0" smtClean="0"/>
              <a:t>Operation Parameters may </a:t>
            </a:r>
            <a:r>
              <a:rPr lang="en-US" altLang="ko-KR" sz="1800" dirty="0"/>
              <a:t>be presented as is or in a </a:t>
            </a:r>
            <a:r>
              <a:rPr lang="en-US" altLang="ko-KR" sz="1800" dirty="0" smtClean="0"/>
              <a:t/>
            </a:r>
            <a:br>
              <a:rPr lang="en-US" altLang="ko-KR" sz="1800" dirty="0" smtClean="0"/>
            </a:br>
            <a:r>
              <a:rPr lang="en-US" altLang="ko-KR" sz="1800" dirty="0" smtClean="0"/>
              <a:t>condensed </a:t>
            </a:r>
            <a:r>
              <a:rPr lang="en-US" altLang="ko-KR" sz="1800" dirty="0"/>
              <a:t>form</a:t>
            </a:r>
            <a:endParaRPr lang="en-US" altLang="ko-KR" sz="1800" dirty="0" smtClean="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p:cNvSpPr>
            <a:spLocks noGrp="1"/>
          </p:cNvSpPr>
          <p:nvPr>
            <p:ph type="ftr" sz="quarter" idx="3"/>
          </p:nvPr>
        </p:nvSpPr>
        <p:spPr/>
        <p:txBody>
          <a:bodyPr/>
          <a:lstStyle/>
          <a:p>
            <a:pPr>
              <a:defRPr/>
            </a:pPr>
            <a:r>
              <a:rPr lang="en-US" altLang="ko-KR" dirty="0"/>
              <a:t>Taeyoung Ha, Samsung Electronics</a:t>
            </a:r>
          </a:p>
        </p:txBody>
      </p:sp>
      <p:graphicFrame>
        <p:nvGraphicFramePr>
          <p:cNvPr id="8" name="표 7"/>
          <p:cNvGraphicFramePr>
            <a:graphicFrameLocks noGrp="1"/>
          </p:cNvGraphicFramePr>
          <p:nvPr>
            <p:extLst>
              <p:ext uri="{D42A27DB-BD31-4B8C-83A1-F6EECF244321}">
                <p14:modId xmlns:p14="http://schemas.microsoft.com/office/powerpoint/2010/main" val="160639539"/>
              </p:ext>
            </p:extLst>
          </p:nvPr>
        </p:nvGraphicFramePr>
        <p:xfrm>
          <a:off x="7718880" y="2700655"/>
          <a:ext cx="4091305" cy="618490"/>
        </p:xfrm>
        <a:graphic>
          <a:graphicData uri="http://schemas.openxmlformats.org/drawingml/2006/table">
            <a:tbl>
              <a:tblPr firstRow="1" firstCol="1" lastRow="1" lastCol="1" bandRow="1" bandCol="1"/>
              <a:tblGrid>
                <a:gridCol w="405765">
                  <a:extLst>
                    <a:ext uri="{9D8B030D-6E8A-4147-A177-3AD203B41FA5}">
                      <a16:colId xmlns:a16="http://schemas.microsoft.com/office/drawing/2014/main" val="3452294698"/>
                    </a:ext>
                  </a:extLst>
                </a:gridCol>
                <a:gridCol w="667385">
                  <a:extLst>
                    <a:ext uri="{9D8B030D-6E8A-4147-A177-3AD203B41FA5}">
                      <a16:colId xmlns:a16="http://schemas.microsoft.com/office/drawing/2014/main" val="2724639678"/>
                    </a:ext>
                  </a:extLst>
                </a:gridCol>
                <a:gridCol w="635635">
                  <a:extLst>
                    <a:ext uri="{9D8B030D-6E8A-4147-A177-3AD203B41FA5}">
                      <a16:colId xmlns:a16="http://schemas.microsoft.com/office/drawing/2014/main" val="1672292946"/>
                    </a:ext>
                  </a:extLst>
                </a:gridCol>
                <a:gridCol w="595630">
                  <a:extLst>
                    <a:ext uri="{9D8B030D-6E8A-4147-A177-3AD203B41FA5}">
                      <a16:colId xmlns:a16="http://schemas.microsoft.com/office/drawing/2014/main" val="3401740755"/>
                    </a:ext>
                  </a:extLst>
                </a:gridCol>
                <a:gridCol w="595630">
                  <a:extLst>
                    <a:ext uri="{9D8B030D-6E8A-4147-A177-3AD203B41FA5}">
                      <a16:colId xmlns:a16="http://schemas.microsoft.com/office/drawing/2014/main" val="1737546421"/>
                    </a:ext>
                  </a:extLst>
                </a:gridCol>
                <a:gridCol w="595630">
                  <a:extLst>
                    <a:ext uri="{9D8B030D-6E8A-4147-A177-3AD203B41FA5}">
                      <a16:colId xmlns:a16="http://schemas.microsoft.com/office/drawing/2014/main" val="2133599731"/>
                    </a:ext>
                  </a:extLst>
                </a:gridCol>
                <a:gridCol w="595630">
                  <a:extLst>
                    <a:ext uri="{9D8B030D-6E8A-4147-A177-3AD203B41FA5}">
                      <a16:colId xmlns:a16="http://schemas.microsoft.com/office/drawing/2014/main" val="3971408806"/>
                    </a:ext>
                  </a:extLst>
                </a:gridCol>
              </a:tblGrid>
              <a:tr h="462915">
                <a:tc>
                  <a:txBody>
                    <a:bodyPr/>
                    <a:lstStyle/>
                    <a:p>
                      <a:pPr algn="ctr">
                        <a:spcAft>
                          <a:spcPts val="0"/>
                        </a:spcAft>
                      </a:pPr>
                      <a:r>
                        <a:rPr lang="en-GB" sz="1000">
                          <a:effectLst/>
                          <a:latin typeface="Times New Roman" panose="02020603050405020304" pitchFamily="18" charset="0"/>
                          <a:ea typeface="바탕" panose="02030600000101010101" pitchFamily="18" charset="-127"/>
                        </a:rPr>
                        <a:t> </a:t>
                      </a:r>
                      <a:endParaRPr lang="ko-KR" sz="1100">
                        <a:effectLst/>
                        <a:latin typeface="Times New Roman" panose="02020603050405020304" pitchFamily="18" charset="0"/>
                        <a:ea typeface="바탕" panose="02030600000101010101" pitchFamily="18" charset="-127"/>
                      </a:endParaRPr>
                    </a:p>
                  </a:txBody>
                  <a:tcPr marL="0" marR="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Element</a:t>
                      </a:r>
                      <a:r>
                        <a:rPr lang="en-GB" sz="1000" spc="-30">
                          <a:effectLst/>
                          <a:latin typeface="Times New Roman" panose="02020603050405020304" pitchFamily="18" charset="0"/>
                          <a:ea typeface="바탕" panose="02030600000101010101" pitchFamily="18" charset="-127"/>
                        </a:rPr>
                        <a:t> </a:t>
                      </a:r>
                      <a:r>
                        <a:rPr lang="en-GB" sz="1000" spc="-25">
                          <a:effectLst/>
                          <a:latin typeface="Times New Roman" panose="02020603050405020304" pitchFamily="18" charset="0"/>
                          <a:ea typeface="바탕" panose="02030600000101010101" pitchFamily="18" charset="-127"/>
                        </a:rPr>
                        <a:t>ID</a:t>
                      </a:r>
                      <a:endParaRPr lang="ko-KR" sz="110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000" spc="-10">
                          <a:effectLst/>
                          <a:latin typeface="Times New Roman" panose="02020603050405020304" pitchFamily="18" charset="0"/>
                          <a:ea typeface="바탕" panose="02030600000101010101" pitchFamily="18" charset="-127"/>
                        </a:rPr>
                        <a:t>Length</a:t>
                      </a:r>
                      <a:endParaRPr lang="ko-KR" sz="110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Element</a:t>
                      </a:r>
                      <a:r>
                        <a:rPr lang="en-GB" sz="1000" spc="-60">
                          <a:effectLst/>
                          <a:latin typeface="Times New Roman" panose="02020603050405020304" pitchFamily="18" charset="0"/>
                          <a:ea typeface="바탕" panose="02030600000101010101" pitchFamily="18" charset="-127"/>
                        </a:rPr>
                        <a:t> </a:t>
                      </a:r>
                      <a:r>
                        <a:rPr lang="en-GB" sz="1000">
                          <a:effectLst/>
                          <a:latin typeface="Times New Roman" panose="02020603050405020304" pitchFamily="18" charset="0"/>
                          <a:ea typeface="바탕" panose="02030600000101010101" pitchFamily="18" charset="-127"/>
                        </a:rPr>
                        <a:t>ID </a:t>
                      </a:r>
                      <a:r>
                        <a:rPr lang="en-GB" sz="1000" spc="-10">
                          <a:effectLst/>
                          <a:latin typeface="Times New Roman" panose="02020603050405020304" pitchFamily="18" charset="0"/>
                          <a:ea typeface="바탕" panose="02030600000101010101" pitchFamily="18" charset="-127"/>
                        </a:rPr>
                        <a:t>Extension</a:t>
                      </a:r>
                      <a:endParaRPr lang="ko-KR" sz="110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000" spc="-60" dirty="0">
                          <a:effectLst/>
                          <a:latin typeface="Times New Roman" panose="02020603050405020304" pitchFamily="18" charset="0"/>
                          <a:ea typeface="바탕" panose="02030600000101010101" pitchFamily="18" charset="-127"/>
                        </a:rPr>
                        <a:t>MAPC Control</a:t>
                      </a:r>
                      <a:endParaRPr lang="ko-KR" sz="1100" dirty="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000" spc="-60" dirty="0">
                          <a:effectLst/>
                          <a:latin typeface="Times New Roman" panose="02020603050405020304" pitchFamily="18" charset="0"/>
                          <a:ea typeface="바탕" panose="02030600000101010101" pitchFamily="18" charset="-127"/>
                        </a:rPr>
                        <a:t>MAPC Common Info</a:t>
                      </a:r>
                      <a:endParaRPr lang="ko-KR" sz="1100" dirty="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000" spc="-60" dirty="0">
                          <a:effectLst/>
                          <a:latin typeface="Times New Roman" panose="02020603050405020304" pitchFamily="18" charset="0"/>
                          <a:ea typeface="바탕" panose="02030600000101010101" pitchFamily="18" charset="-127"/>
                        </a:rPr>
                        <a:t>MAPC Schemes Info</a:t>
                      </a:r>
                      <a:endParaRPr lang="ko-KR" sz="1100" dirty="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365956"/>
                  </a:ext>
                </a:extLst>
              </a:tr>
              <a:tr h="155575">
                <a:tc>
                  <a:txBody>
                    <a:bodyPr/>
                    <a:lstStyle/>
                    <a:p>
                      <a:pPr>
                        <a:spcAft>
                          <a:spcPts val="0"/>
                        </a:spcAft>
                      </a:pPr>
                      <a:r>
                        <a:rPr lang="en-GB" sz="1000">
                          <a:effectLst/>
                          <a:latin typeface="Times New Roman" panose="02020603050405020304" pitchFamily="18" charset="0"/>
                          <a:ea typeface="바탕" panose="02030600000101010101" pitchFamily="18" charset="-127"/>
                        </a:rPr>
                        <a:t>Octets:</a:t>
                      </a:r>
                      <a:endParaRPr lang="ko-KR" sz="1100">
                        <a:effectLst/>
                        <a:latin typeface="Times New Roman" panose="02020603050405020304" pitchFamily="18" charset="0"/>
                        <a:ea typeface="바탕" panose="02030600000101010101" pitchFamily="18" charset="-127"/>
                      </a:endParaRPr>
                    </a:p>
                  </a:txBody>
                  <a:tcPr marL="0" marR="0" marT="0" marB="0">
                    <a:lnL>
                      <a:noFill/>
                    </a:lnL>
                    <a:lnR>
                      <a:noFill/>
                    </a:lnR>
                    <a:lnT>
                      <a:noFill/>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1</a:t>
                      </a:r>
                      <a:endParaRPr lang="ko-KR" sz="110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1</a:t>
                      </a:r>
                      <a:endParaRPr lang="ko-KR" sz="110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1</a:t>
                      </a:r>
                      <a:endParaRPr lang="ko-KR" sz="110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1</a:t>
                      </a:r>
                      <a:endParaRPr lang="ko-KR" sz="110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variable</a:t>
                      </a:r>
                      <a:endParaRPr lang="ko-KR" sz="110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000" dirty="0">
                          <a:effectLst/>
                          <a:latin typeface="Times New Roman" panose="02020603050405020304" pitchFamily="18" charset="0"/>
                          <a:ea typeface="바탕" panose="02030600000101010101" pitchFamily="18" charset="-127"/>
                        </a:rPr>
                        <a:t>variable</a:t>
                      </a:r>
                      <a:endParaRPr lang="ko-KR" sz="1100" dirty="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5165137"/>
                  </a:ext>
                </a:extLst>
              </a:tr>
            </a:tbl>
          </a:graphicData>
        </a:graphic>
      </p:graphicFrame>
      <p:sp>
        <p:nvSpPr>
          <p:cNvPr id="9" name="Rectangle 2"/>
          <p:cNvSpPr>
            <a:spLocks noChangeArrowheads="1"/>
          </p:cNvSpPr>
          <p:nvPr/>
        </p:nvSpPr>
        <p:spPr bwMode="auto">
          <a:xfrm>
            <a:off x="8353510" y="3319145"/>
            <a:ext cx="282204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lang="en-GB" altLang="ko-KR" sz="1000" b="1" dirty="0">
                <a:latin typeface="Times New Roman" panose="02020603050405020304" pitchFamily="18" charset="0"/>
                <a:ea typeface="바탕" panose="02030600000101010101" pitchFamily="18" charset="-127"/>
                <a:cs typeface="Times New Roman" panose="02020603050405020304" pitchFamily="18" charset="0"/>
              </a:rPr>
              <a:t>Figure 9-aa10—MAPC element format</a:t>
            </a:r>
            <a:endParaRPr kumimoji="0" lang="en-GB" altLang="ko-KR"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22" name="표 21"/>
          <p:cNvGraphicFramePr>
            <a:graphicFrameLocks noGrp="1"/>
          </p:cNvGraphicFramePr>
          <p:nvPr>
            <p:extLst>
              <p:ext uri="{D42A27DB-BD31-4B8C-83A1-F6EECF244321}">
                <p14:modId xmlns:p14="http://schemas.microsoft.com/office/powerpoint/2010/main" val="590911447"/>
              </p:ext>
            </p:extLst>
          </p:nvPr>
        </p:nvGraphicFramePr>
        <p:xfrm>
          <a:off x="6146802" y="5212437"/>
          <a:ext cx="5990706" cy="765175"/>
        </p:xfrm>
        <a:graphic>
          <a:graphicData uri="http://schemas.openxmlformats.org/drawingml/2006/table">
            <a:tbl>
              <a:tblPr firstRow="1" firstCol="1" lastRow="1" lastCol="1" bandRow="1" bandCol="1"/>
              <a:tblGrid>
                <a:gridCol w="390699">
                  <a:extLst>
                    <a:ext uri="{9D8B030D-6E8A-4147-A177-3AD203B41FA5}">
                      <a16:colId xmlns:a16="http://schemas.microsoft.com/office/drawing/2014/main" val="2134804433"/>
                    </a:ext>
                  </a:extLst>
                </a:gridCol>
                <a:gridCol w="800001">
                  <a:extLst>
                    <a:ext uri="{9D8B030D-6E8A-4147-A177-3AD203B41FA5}">
                      <a16:colId xmlns:a16="http://schemas.microsoft.com/office/drawing/2014/main" val="847504884"/>
                    </a:ext>
                  </a:extLst>
                </a:gridCol>
                <a:gridCol w="800001">
                  <a:extLst>
                    <a:ext uri="{9D8B030D-6E8A-4147-A177-3AD203B41FA5}">
                      <a16:colId xmlns:a16="http://schemas.microsoft.com/office/drawing/2014/main" val="229451724"/>
                    </a:ext>
                  </a:extLst>
                </a:gridCol>
                <a:gridCol w="800001">
                  <a:extLst>
                    <a:ext uri="{9D8B030D-6E8A-4147-A177-3AD203B41FA5}">
                      <a16:colId xmlns:a16="http://schemas.microsoft.com/office/drawing/2014/main" val="2216923234"/>
                    </a:ext>
                  </a:extLst>
                </a:gridCol>
                <a:gridCol w="800001">
                  <a:extLst>
                    <a:ext uri="{9D8B030D-6E8A-4147-A177-3AD203B41FA5}">
                      <a16:colId xmlns:a16="http://schemas.microsoft.com/office/drawing/2014/main" val="1258236883"/>
                    </a:ext>
                  </a:extLst>
                </a:gridCol>
                <a:gridCol w="800001">
                  <a:extLst>
                    <a:ext uri="{9D8B030D-6E8A-4147-A177-3AD203B41FA5}">
                      <a16:colId xmlns:a16="http://schemas.microsoft.com/office/drawing/2014/main" val="3620855027"/>
                    </a:ext>
                  </a:extLst>
                </a:gridCol>
                <a:gridCol w="800001">
                  <a:extLst>
                    <a:ext uri="{9D8B030D-6E8A-4147-A177-3AD203B41FA5}">
                      <a16:colId xmlns:a16="http://schemas.microsoft.com/office/drawing/2014/main" val="2221153272"/>
                    </a:ext>
                  </a:extLst>
                </a:gridCol>
                <a:gridCol w="800001">
                  <a:extLst>
                    <a:ext uri="{9D8B030D-6E8A-4147-A177-3AD203B41FA5}">
                      <a16:colId xmlns:a16="http://schemas.microsoft.com/office/drawing/2014/main" val="2702645607"/>
                    </a:ext>
                  </a:extLst>
                </a:gridCol>
              </a:tblGrid>
              <a:tr h="462915">
                <a:tc>
                  <a:txBody>
                    <a:bodyPr/>
                    <a:lstStyle/>
                    <a:p>
                      <a:pPr algn="ctr">
                        <a:spcAft>
                          <a:spcPts val="0"/>
                        </a:spcAft>
                      </a:pPr>
                      <a:r>
                        <a:rPr lang="en-GB" sz="1000" dirty="0">
                          <a:effectLst/>
                          <a:latin typeface="Times New Roman" panose="02020603050405020304" pitchFamily="18" charset="0"/>
                          <a:ea typeface="바탕" panose="02030600000101010101" pitchFamily="18" charset="-127"/>
                        </a:rPr>
                        <a:t> </a:t>
                      </a:r>
                      <a:endParaRPr lang="ko-KR" sz="1100" dirty="0">
                        <a:effectLst/>
                        <a:latin typeface="Times New Roman" panose="02020603050405020304" pitchFamily="18" charset="0"/>
                        <a:ea typeface="바탕" panose="02030600000101010101" pitchFamily="18" charset="-127"/>
                      </a:endParaRPr>
                    </a:p>
                  </a:txBody>
                  <a:tcPr marL="0" marR="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000" dirty="0">
                          <a:effectLst/>
                          <a:latin typeface="Times New Roman" panose="02020603050405020304" pitchFamily="18" charset="0"/>
                          <a:ea typeface="바탕" panose="02030600000101010101" pitchFamily="18" charset="-127"/>
                        </a:rPr>
                        <a:t>MAPC Common Info Length</a:t>
                      </a:r>
                      <a:endParaRPr lang="ko-KR" sz="1000" dirty="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effectLst/>
                          <a:latin typeface="Times New Roman" panose="02020603050405020304" pitchFamily="18" charset="0"/>
                          <a:ea typeface="바탕" panose="02030600000101010101" pitchFamily="18" charset="-127"/>
                        </a:rPr>
                        <a:t>MAPC Capabilities</a:t>
                      </a:r>
                      <a:endParaRPr lang="ko-KR" sz="1000" dirty="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effectLst/>
                          <a:latin typeface="Times New Roman" panose="02020603050405020304" pitchFamily="18" charset="0"/>
                          <a:ea typeface="바탕" panose="02030600000101010101" pitchFamily="18" charset="-127"/>
                        </a:rPr>
                        <a:t>MAPC Parameters </a:t>
                      </a:r>
                      <a:endParaRPr lang="ko-KR" sz="1000" dirty="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effectLst/>
                          <a:latin typeface="Times New Roman" panose="02020603050405020304" pitchFamily="18" charset="0"/>
                          <a:ea typeface="바탕" panose="02030600000101010101" pitchFamily="18" charset="-127"/>
                        </a:rPr>
                        <a:t>AP ID </a:t>
                      </a:r>
                      <a:endParaRPr lang="ko-KR" sz="1000" dirty="0">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000" dirty="0" smtClean="0">
                          <a:solidFill>
                            <a:srgbClr val="FF0000"/>
                          </a:solidFill>
                          <a:effectLst/>
                          <a:latin typeface="Times New Roman" panose="02020603050405020304" pitchFamily="18" charset="0"/>
                          <a:ea typeface="바탕" panose="02030600000101010101" pitchFamily="18" charset="-127"/>
                        </a:rPr>
                        <a:t>NPCA Operation Parameters </a:t>
                      </a:r>
                      <a:endParaRPr lang="ko-KR" sz="1000" dirty="0">
                        <a:solidFill>
                          <a:srgbClr val="FF0000"/>
                        </a:solidFill>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000" dirty="0" smtClean="0">
                          <a:solidFill>
                            <a:srgbClr val="FF0000"/>
                          </a:solidFill>
                          <a:effectLst/>
                          <a:latin typeface="Times New Roman" panose="02020603050405020304" pitchFamily="18" charset="0"/>
                          <a:ea typeface="바탕" panose="02030600000101010101" pitchFamily="18" charset="-127"/>
                        </a:rPr>
                        <a:t>Periodic</a:t>
                      </a:r>
                    </a:p>
                    <a:p>
                      <a:pPr algn="ctr">
                        <a:spcAft>
                          <a:spcPts val="0"/>
                        </a:spcAft>
                      </a:pPr>
                      <a:r>
                        <a:rPr lang="en-US" altLang="ko-KR" sz="1000" dirty="0" smtClean="0">
                          <a:solidFill>
                            <a:srgbClr val="FF0000"/>
                          </a:solidFill>
                          <a:effectLst/>
                          <a:latin typeface="Times New Roman" panose="02020603050405020304" pitchFamily="18" charset="0"/>
                          <a:ea typeface="바탕" panose="02030600000101010101" pitchFamily="18" charset="-127"/>
                        </a:rPr>
                        <a:t>Unavailability</a:t>
                      </a:r>
                    </a:p>
                    <a:p>
                      <a:pPr algn="ctr">
                        <a:spcAft>
                          <a:spcPts val="0"/>
                        </a:spcAft>
                      </a:pPr>
                      <a:r>
                        <a:rPr lang="en-US" altLang="ko-KR" sz="1000" dirty="0" smtClean="0">
                          <a:solidFill>
                            <a:srgbClr val="FF0000"/>
                          </a:solidFill>
                          <a:effectLst/>
                          <a:latin typeface="Times New Roman" panose="02020603050405020304" pitchFamily="18" charset="0"/>
                          <a:ea typeface="바탕" panose="02030600000101010101" pitchFamily="18" charset="-127"/>
                        </a:rPr>
                        <a:t>Operation Parameters </a:t>
                      </a:r>
                      <a:endParaRPr lang="ko-KR" sz="1000" dirty="0">
                        <a:solidFill>
                          <a:srgbClr val="FF0000"/>
                        </a:solidFill>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000" dirty="0" smtClean="0">
                          <a:solidFill>
                            <a:srgbClr val="FF0000"/>
                          </a:solidFill>
                          <a:effectLst/>
                          <a:latin typeface="Times New Roman" panose="02020603050405020304" pitchFamily="18" charset="0"/>
                          <a:ea typeface="바탕" panose="02030600000101010101" pitchFamily="18" charset="-127"/>
                        </a:rPr>
                        <a:t>DPS Operation Parameters</a:t>
                      </a:r>
                      <a:endParaRPr lang="ko-KR" sz="1000" dirty="0">
                        <a:solidFill>
                          <a:srgbClr val="FF0000"/>
                        </a:solidFill>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1829748"/>
                  </a:ext>
                </a:extLst>
              </a:tr>
              <a:tr h="155575">
                <a:tc>
                  <a:txBody>
                    <a:bodyPr/>
                    <a:lstStyle/>
                    <a:p>
                      <a:pPr>
                        <a:spcAft>
                          <a:spcPts val="0"/>
                        </a:spcAft>
                      </a:pPr>
                      <a:r>
                        <a:rPr lang="en-GB" sz="1000">
                          <a:effectLst/>
                          <a:latin typeface="Times New Roman" panose="02020603050405020304" pitchFamily="18" charset="0"/>
                          <a:ea typeface="바탕" panose="02030600000101010101" pitchFamily="18" charset="-127"/>
                        </a:rPr>
                        <a:t>Octets:</a:t>
                      </a:r>
                      <a:endParaRPr lang="ko-KR" sz="1100">
                        <a:effectLst/>
                        <a:latin typeface="Times New Roman" panose="02020603050405020304" pitchFamily="18" charset="0"/>
                        <a:ea typeface="바탕" panose="02030600000101010101" pitchFamily="18" charset="-127"/>
                      </a:endParaRPr>
                    </a:p>
                  </a:txBody>
                  <a:tcPr marL="0" marR="0" marT="0" marB="0">
                    <a:lnL>
                      <a:noFill/>
                    </a:lnL>
                    <a:lnR>
                      <a:noFill/>
                    </a:lnR>
                    <a:lnT>
                      <a:noFill/>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1</a:t>
                      </a:r>
                      <a:endParaRPr lang="ko-KR" sz="100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2</a:t>
                      </a:r>
                      <a:endParaRPr lang="ko-KR" sz="100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000">
                          <a:effectLst/>
                          <a:latin typeface="Times New Roman" panose="02020603050405020304" pitchFamily="18" charset="0"/>
                          <a:ea typeface="바탕" panose="02030600000101010101" pitchFamily="18" charset="-127"/>
                        </a:rPr>
                        <a:t>2</a:t>
                      </a:r>
                      <a:endParaRPr lang="ko-KR" sz="100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000" dirty="0">
                          <a:effectLst/>
                          <a:latin typeface="Times New Roman" panose="02020603050405020304" pitchFamily="18" charset="0"/>
                          <a:ea typeface="바탕" panose="02030600000101010101" pitchFamily="18" charset="-127"/>
                        </a:rPr>
                        <a:t>0 or 2</a:t>
                      </a:r>
                      <a:endParaRPr lang="ko-KR" sz="1000" dirty="0">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altLang="ko-KR" sz="1000" dirty="0" smtClean="0">
                          <a:solidFill>
                            <a:srgbClr val="FF0000"/>
                          </a:solidFill>
                          <a:effectLst/>
                          <a:latin typeface="Times New Roman" panose="02020603050405020304" pitchFamily="18" charset="0"/>
                          <a:ea typeface="바탕" panose="02030600000101010101" pitchFamily="18" charset="-127"/>
                        </a:rPr>
                        <a:t>0 or 6</a:t>
                      </a:r>
                      <a:endParaRPr lang="ko-KR" sz="1000" dirty="0">
                        <a:solidFill>
                          <a:srgbClr val="FF0000"/>
                        </a:solidFill>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altLang="ko-KR" sz="1000" dirty="0" smtClean="0">
                          <a:solidFill>
                            <a:srgbClr val="FF0000"/>
                          </a:solidFill>
                          <a:effectLst/>
                          <a:latin typeface="Times New Roman" panose="02020603050405020304" pitchFamily="18" charset="0"/>
                          <a:ea typeface="바탕" panose="02030600000101010101" pitchFamily="18" charset="-127"/>
                        </a:rPr>
                        <a:t>0 or x</a:t>
                      </a:r>
                      <a:endParaRPr lang="ko-KR" sz="1000" dirty="0">
                        <a:solidFill>
                          <a:srgbClr val="FF0000"/>
                        </a:solidFill>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altLang="ko-KR" sz="1000" dirty="0" smtClean="0">
                          <a:solidFill>
                            <a:srgbClr val="FF0000"/>
                          </a:solidFill>
                          <a:effectLst/>
                          <a:latin typeface="Times New Roman" panose="02020603050405020304" pitchFamily="18" charset="0"/>
                          <a:ea typeface="바탕" panose="02030600000101010101" pitchFamily="18" charset="-127"/>
                        </a:rPr>
                        <a:t>0 or 4</a:t>
                      </a:r>
                      <a:endParaRPr lang="ko-KR" sz="1000" dirty="0">
                        <a:solidFill>
                          <a:srgbClr val="FF0000"/>
                        </a:solidFill>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39044305"/>
                  </a:ext>
                </a:extLst>
              </a:tr>
            </a:tbl>
          </a:graphicData>
        </a:graphic>
      </p:graphicFrame>
      <p:sp>
        <p:nvSpPr>
          <p:cNvPr id="23" name="Rectangle 12"/>
          <p:cNvSpPr>
            <a:spLocks noChangeArrowheads="1"/>
          </p:cNvSpPr>
          <p:nvPr/>
        </p:nvSpPr>
        <p:spPr bwMode="auto">
          <a:xfrm>
            <a:off x="8415342" y="6079148"/>
            <a:ext cx="297656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lang="en-US" altLang="ko-KR" sz="1000" b="1" dirty="0">
                <a:latin typeface="Times New Roman" panose="02020603050405020304" pitchFamily="18" charset="0"/>
                <a:ea typeface="바탕" panose="02030600000101010101" pitchFamily="18" charset="-127"/>
                <a:cs typeface="Times New Roman" panose="02020603050405020304" pitchFamily="18" charset="0"/>
              </a:rPr>
              <a:t>Figure 9-aa12—MAPC Common Info field format</a:t>
            </a:r>
            <a:endParaRPr kumimoji="0" lang="en-US" altLang="ko-KR"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28" name="표 27"/>
          <p:cNvGraphicFramePr>
            <a:graphicFrameLocks noGrp="1"/>
          </p:cNvGraphicFramePr>
          <p:nvPr>
            <p:extLst>
              <p:ext uri="{D42A27DB-BD31-4B8C-83A1-F6EECF244321}">
                <p14:modId xmlns:p14="http://schemas.microsoft.com/office/powerpoint/2010/main" val="3381659546"/>
              </p:ext>
            </p:extLst>
          </p:nvPr>
        </p:nvGraphicFramePr>
        <p:xfrm>
          <a:off x="6211310" y="3727658"/>
          <a:ext cx="4479616" cy="1084580"/>
        </p:xfrm>
        <a:graphic>
          <a:graphicData uri="http://schemas.openxmlformats.org/drawingml/2006/table">
            <a:tbl>
              <a:tblPr firstRow="1" firstCol="1" lastRow="1" lastCol="1" bandRow="1" bandCol="1"/>
              <a:tblGrid>
                <a:gridCol w="293616">
                  <a:extLst>
                    <a:ext uri="{9D8B030D-6E8A-4147-A177-3AD203B41FA5}">
                      <a16:colId xmlns:a16="http://schemas.microsoft.com/office/drawing/2014/main" val="4196943598"/>
                    </a:ext>
                  </a:extLst>
                </a:gridCol>
                <a:gridCol w="837200">
                  <a:extLst>
                    <a:ext uri="{9D8B030D-6E8A-4147-A177-3AD203B41FA5}">
                      <a16:colId xmlns:a16="http://schemas.microsoft.com/office/drawing/2014/main" val="1632860379"/>
                    </a:ext>
                  </a:extLst>
                </a:gridCol>
                <a:gridCol w="837200">
                  <a:extLst>
                    <a:ext uri="{9D8B030D-6E8A-4147-A177-3AD203B41FA5}">
                      <a16:colId xmlns:a16="http://schemas.microsoft.com/office/drawing/2014/main" val="789438280"/>
                    </a:ext>
                  </a:extLst>
                </a:gridCol>
                <a:gridCol w="837200">
                  <a:extLst>
                    <a:ext uri="{9D8B030D-6E8A-4147-A177-3AD203B41FA5}">
                      <a16:colId xmlns:a16="http://schemas.microsoft.com/office/drawing/2014/main" val="2539421426"/>
                    </a:ext>
                  </a:extLst>
                </a:gridCol>
                <a:gridCol w="837200">
                  <a:extLst>
                    <a:ext uri="{9D8B030D-6E8A-4147-A177-3AD203B41FA5}">
                      <a16:colId xmlns:a16="http://schemas.microsoft.com/office/drawing/2014/main" val="1703571022"/>
                    </a:ext>
                  </a:extLst>
                </a:gridCol>
                <a:gridCol w="837200">
                  <a:extLst>
                    <a:ext uri="{9D8B030D-6E8A-4147-A177-3AD203B41FA5}">
                      <a16:colId xmlns:a16="http://schemas.microsoft.com/office/drawing/2014/main" val="162683908"/>
                    </a:ext>
                  </a:extLst>
                </a:gridCol>
              </a:tblGrid>
              <a:tr h="167005">
                <a:tc>
                  <a:txBody>
                    <a:bodyPr/>
                    <a:lstStyle/>
                    <a:p>
                      <a:pPr>
                        <a:spcAft>
                          <a:spcPts val="0"/>
                        </a:spcAft>
                      </a:pPr>
                      <a:r>
                        <a:rPr lang="en-GB" sz="1000" u="none">
                          <a:solidFill>
                            <a:schemeClr val="tx1"/>
                          </a:solidFill>
                          <a:effectLst/>
                          <a:latin typeface="Times New Roman" panose="02020603050405020304" pitchFamily="18" charset="0"/>
                          <a:ea typeface="바탕" panose="02030600000101010101" pitchFamily="18" charset="-127"/>
                        </a:rPr>
                        <a:t> </a:t>
                      </a:r>
                      <a:endParaRPr lang="ko-KR" sz="1000" u="none">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a:noFill/>
                    </a:lnT>
                    <a:lnB>
                      <a:noFill/>
                    </a:lnB>
                  </a:tcPr>
                </a:tc>
                <a:tc>
                  <a:txBody>
                    <a:bodyPr/>
                    <a:lstStyle/>
                    <a:p>
                      <a:pPr algn="ctr">
                        <a:spcAft>
                          <a:spcPts val="0"/>
                        </a:spcAft>
                      </a:pPr>
                      <a:r>
                        <a:rPr lang="en-GB" sz="1000" u="none" dirty="0">
                          <a:solidFill>
                            <a:schemeClr val="tx1"/>
                          </a:solidFill>
                          <a:effectLst/>
                          <a:latin typeface="Times New Roman" panose="02020603050405020304" pitchFamily="18" charset="0"/>
                          <a:ea typeface="바탕" panose="02030600000101010101" pitchFamily="18" charset="-127"/>
                        </a:rPr>
                        <a:t>B0</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000" u="none" dirty="0" smtClean="0">
                          <a:solidFill>
                            <a:schemeClr val="tx1"/>
                          </a:solidFill>
                          <a:effectLst/>
                          <a:latin typeface="Times New Roman" panose="02020603050405020304" pitchFamily="18" charset="0"/>
                          <a:ea typeface="바탕" panose="02030600000101010101" pitchFamily="18" charset="-127"/>
                        </a:rPr>
                        <a:t>B1</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000" u="none" dirty="0" smtClean="0">
                          <a:solidFill>
                            <a:schemeClr val="tx1"/>
                          </a:solidFill>
                          <a:effectLst/>
                          <a:latin typeface="Times New Roman" panose="02020603050405020304" pitchFamily="18" charset="0"/>
                          <a:ea typeface="바탕" panose="02030600000101010101" pitchFamily="18" charset="-127"/>
                        </a:rPr>
                        <a:t>B2</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000" u="none" dirty="0" smtClean="0">
                          <a:solidFill>
                            <a:schemeClr val="tx1"/>
                          </a:solidFill>
                          <a:effectLst/>
                          <a:latin typeface="Times New Roman" panose="02020603050405020304" pitchFamily="18" charset="0"/>
                          <a:ea typeface="바탕" panose="02030600000101010101" pitchFamily="18" charset="-127"/>
                        </a:rPr>
                        <a:t>B3</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ko-KR" sz="1000" u="none" dirty="0" smtClean="0">
                          <a:solidFill>
                            <a:schemeClr val="tx1"/>
                          </a:solidFill>
                          <a:effectLst/>
                          <a:latin typeface="Times New Roman" panose="02020603050405020304" pitchFamily="18" charset="0"/>
                          <a:ea typeface="바탕" panose="02030600000101010101" pitchFamily="18" charset="-127"/>
                        </a:rPr>
                        <a:t>B4          B7</a:t>
                      </a:r>
                      <a:endParaRPr lang="ko-KR" altLang="ko-KR" sz="1000" u="none" dirty="0" smtClean="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8444451"/>
                  </a:ext>
                </a:extLst>
              </a:tr>
              <a:tr h="462915">
                <a:tc>
                  <a:txBody>
                    <a:bodyPr/>
                    <a:lstStyle/>
                    <a:p>
                      <a:pPr algn="ctr">
                        <a:spcAft>
                          <a:spcPts val="0"/>
                        </a:spcAft>
                      </a:pPr>
                      <a:r>
                        <a:rPr lang="en-GB" sz="1000" u="none">
                          <a:solidFill>
                            <a:schemeClr val="tx1"/>
                          </a:solidFill>
                          <a:effectLst/>
                          <a:latin typeface="Times New Roman" panose="02020603050405020304" pitchFamily="18" charset="0"/>
                          <a:ea typeface="바탕" panose="02030600000101010101" pitchFamily="18" charset="-127"/>
                        </a:rPr>
                        <a:t> </a:t>
                      </a:r>
                      <a:endParaRPr lang="ko-KR" sz="1000" u="none">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000" u="none" dirty="0">
                          <a:solidFill>
                            <a:schemeClr val="tx1"/>
                          </a:solidFill>
                          <a:effectLst/>
                          <a:latin typeface="Times New Roman" panose="02020603050405020304" pitchFamily="18" charset="0"/>
                          <a:ea typeface="바탕" panose="02030600000101010101" pitchFamily="18" charset="-127"/>
                        </a:rPr>
                        <a:t>AP ID Present</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000" u="none" dirty="0" smtClean="0">
                          <a:solidFill>
                            <a:srgbClr val="FF0000"/>
                          </a:solidFill>
                          <a:effectLst/>
                          <a:latin typeface="Times New Roman" panose="02020603050405020304" pitchFamily="18" charset="0"/>
                          <a:ea typeface="바탕" panose="02030600000101010101" pitchFamily="18" charset="-127"/>
                        </a:rPr>
                        <a:t>NPCA Operation Parameters</a:t>
                      </a:r>
                      <a:r>
                        <a:rPr lang="en-US" altLang="ko-KR" sz="1000" u="none" baseline="0" dirty="0" smtClean="0">
                          <a:solidFill>
                            <a:srgbClr val="FF0000"/>
                          </a:solidFill>
                          <a:effectLst/>
                          <a:latin typeface="Times New Roman" panose="02020603050405020304" pitchFamily="18" charset="0"/>
                          <a:ea typeface="바탕" panose="02030600000101010101" pitchFamily="18" charset="-127"/>
                        </a:rPr>
                        <a:t> Present</a:t>
                      </a:r>
                      <a:endParaRPr lang="ko-KR" sz="1000" u="none" dirty="0">
                        <a:solidFill>
                          <a:srgbClr val="FF0000"/>
                        </a:solidFill>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000" u="none" dirty="0" smtClean="0">
                          <a:solidFill>
                            <a:srgbClr val="FF0000"/>
                          </a:solidFill>
                          <a:effectLst/>
                          <a:latin typeface="Times New Roman" panose="02020603050405020304" pitchFamily="18" charset="0"/>
                          <a:ea typeface="바탕" panose="02030600000101010101" pitchFamily="18" charset="-127"/>
                        </a:rPr>
                        <a:t>Periodic</a:t>
                      </a:r>
                    </a:p>
                    <a:p>
                      <a:pPr algn="ctr">
                        <a:spcAft>
                          <a:spcPts val="0"/>
                        </a:spcAft>
                      </a:pPr>
                      <a:r>
                        <a:rPr lang="en-US" altLang="ko-KR" sz="1000" u="none" dirty="0" smtClean="0">
                          <a:solidFill>
                            <a:srgbClr val="FF0000"/>
                          </a:solidFill>
                          <a:effectLst/>
                          <a:latin typeface="Times New Roman" panose="02020603050405020304" pitchFamily="18" charset="0"/>
                          <a:ea typeface="바탕" panose="02030600000101010101" pitchFamily="18" charset="-127"/>
                        </a:rPr>
                        <a:t>Unavailability</a:t>
                      </a:r>
                    </a:p>
                    <a:p>
                      <a:pPr algn="ctr">
                        <a:spcAft>
                          <a:spcPts val="0"/>
                        </a:spcAft>
                      </a:pPr>
                      <a:r>
                        <a:rPr lang="en-US" altLang="ko-KR" sz="1000" u="none" dirty="0" smtClean="0">
                          <a:solidFill>
                            <a:srgbClr val="FF0000"/>
                          </a:solidFill>
                          <a:effectLst/>
                          <a:latin typeface="Times New Roman" panose="02020603050405020304" pitchFamily="18" charset="0"/>
                          <a:ea typeface="바탕" panose="02030600000101010101" pitchFamily="18" charset="-127"/>
                        </a:rPr>
                        <a:t>Operation</a:t>
                      </a:r>
                      <a:r>
                        <a:rPr lang="en-US" altLang="ko-KR" sz="1000" u="none" baseline="0" dirty="0">
                          <a:solidFill>
                            <a:srgbClr val="FF0000"/>
                          </a:solidFill>
                          <a:effectLst/>
                          <a:latin typeface="Times New Roman" panose="02020603050405020304" pitchFamily="18" charset="0"/>
                          <a:ea typeface="바탕" panose="02030600000101010101" pitchFamily="18" charset="-127"/>
                        </a:rPr>
                        <a:t> </a:t>
                      </a:r>
                      <a:r>
                        <a:rPr lang="en-US" altLang="ko-KR" sz="1000" u="none" baseline="0" dirty="0" smtClean="0">
                          <a:solidFill>
                            <a:srgbClr val="FF0000"/>
                          </a:solidFill>
                          <a:effectLst/>
                          <a:latin typeface="Times New Roman" panose="02020603050405020304" pitchFamily="18" charset="0"/>
                          <a:ea typeface="바탕" panose="02030600000101010101" pitchFamily="18" charset="-127"/>
                        </a:rPr>
                        <a:t>Parameters Present</a:t>
                      </a:r>
                      <a:endParaRPr lang="en-US" altLang="ko-KR" sz="1000" u="none" dirty="0" smtClean="0">
                        <a:solidFill>
                          <a:srgbClr val="FF0000"/>
                        </a:solidFill>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000" u="none" dirty="0" smtClean="0">
                          <a:solidFill>
                            <a:srgbClr val="FF0000"/>
                          </a:solidFill>
                          <a:effectLst/>
                          <a:latin typeface="Times New Roman" panose="02020603050405020304" pitchFamily="18" charset="0"/>
                          <a:ea typeface="바탕" panose="02030600000101010101" pitchFamily="18" charset="-127"/>
                        </a:rPr>
                        <a:t>DPS</a:t>
                      </a:r>
                      <a:r>
                        <a:rPr lang="en-US" altLang="ko-KR" sz="1000" u="none" baseline="0" dirty="0" smtClean="0">
                          <a:solidFill>
                            <a:srgbClr val="FF0000"/>
                          </a:solidFill>
                          <a:effectLst/>
                          <a:latin typeface="Times New Roman" panose="02020603050405020304" pitchFamily="18" charset="0"/>
                          <a:ea typeface="바탕" panose="02030600000101010101" pitchFamily="18" charset="-127"/>
                        </a:rPr>
                        <a:t> Operation Parameters Present</a:t>
                      </a:r>
                      <a:endParaRPr lang="ko-KR" altLang="ko-KR" sz="1000" u="none" dirty="0" smtClean="0">
                        <a:solidFill>
                          <a:srgbClr val="FF0000"/>
                        </a:solidFill>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altLang="ko-KR" sz="1000" u="none" dirty="0" smtClean="0">
                          <a:solidFill>
                            <a:schemeClr val="tx1"/>
                          </a:solidFill>
                          <a:effectLst/>
                          <a:latin typeface="Times New Roman" panose="02020603050405020304" pitchFamily="18" charset="0"/>
                          <a:ea typeface="바탕" panose="02030600000101010101" pitchFamily="18" charset="-127"/>
                        </a:rPr>
                        <a:t>Reserved</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9474221"/>
                  </a:ext>
                </a:extLst>
              </a:tr>
              <a:tr h="155575">
                <a:tc>
                  <a:txBody>
                    <a:bodyPr/>
                    <a:lstStyle/>
                    <a:p>
                      <a:pPr>
                        <a:spcAft>
                          <a:spcPts val="0"/>
                        </a:spcAft>
                      </a:pPr>
                      <a:r>
                        <a:rPr lang="en-GB" sz="1000" u="none">
                          <a:solidFill>
                            <a:schemeClr val="tx1"/>
                          </a:solidFill>
                          <a:effectLst/>
                          <a:latin typeface="Times New Roman" panose="02020603050405020304" pitchFamily="18" charset="0"/>
                          <a:ea typeface="바탕" panose="02030600000101010101" pitchFamily="18" charset="-127"/>
                        </a:rPr>
                        <a:t>Bits:</a:t>
                      </a:r>
                      <a:endParaRPr lang="ko-KR" sz="1000" u="none">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a:noFill/>
                    </a:lnT>
                    <a:lnB>
                      <a:noFill/>
                    </a:lnB>
                  </a:tcPr>
                </a:tc>
                <a:tc>
                  <a:txBody>
                    <a:bodyPr/>
                    <a:lstStyle/>
                    <a:p>
                      <a:pPr algn="ctr">
                        <a:spcAft>
                          <a:spcPts val="0"/>
                        </a:spcAft>
                      </a:pPr>
                      <a:r>
                        <a:rPr lang="en-GB" sz="1000" u="none">
                          <a:solidFill>
                            <a:schemeClr val="tx1"/>
                          </a:solidFill>
                          <a:effectLst/>
                          <a:latin typeface="Times New Roman" panose="02020603050405020304" pitchFamily="18" charset="0"/>
                          <a:ea typeface="바탕" panose="02030600000101010101" pitchFamily="18" charset="-127"/>
                        </a:rPr>
                        <a:t>1</a:t>
                      </a:r>
                      <a:endParaRPr lang="ko-KR" sz="1000" u="none">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altLang="ko-KR" sz="1000" u="none" dirty="0" smtClean="0">
                          <a:solidFill>
                            <a:schemeClr val="tx1"/>
                          </a:solidFill>
                          <a:effectLst/>
                          <a:latin typeface="Times New Roman" panose="02020603050405020304" pitchFamily="18" charset="0"/>
                          <a:ea typeface="바탕" panose="02030600000101010101" pitchFamily="18" charset="-127"/>
                        </a:rPr>
                        <a:t>1</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altLang="ko-KR" sz="1000" u="none" dirty="0" smtClean="0">
                          <a:solidFill>
                            <a:schemeClr val="tx1"/>
                          </a:solidFill>
                          <a:effectLst/>
                          <a:latin typeface="Times New Roman" panose="02020603050405020304" pitchFamily="18" charset="0"/>
                          <a:ea typeface="바탕" panose="02030600000101010101" pitchFamily="18" charset="-127"/>
                        </a:rPr>
                        <a:t>1</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altLang="ko-KR" sz="1000" u="none" dirty="0" smtClean="0">
                          <a:solidFill>
                            <a:schemeClr val="tx1"/>
                          </a:solidFill>
                          <a:effectLst/>
                          <a:latin typeface="Times New Roman" panose="02020603050405020304" pitchFamily="18" charset="0"/>
                          <a:ea typeface="바탕" panose="02030600000101010101" pitchFamily="18" charset="-127"/>
                        </a:rPr>
                        <a:t>1</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altLang="ko-KR" sz="1000" u="none" dirty="0" smtClean="0">
                          <a:solidFill>
                            <a:schemeClr val="tx1"/>
                          </a:solidFill>
                          <a:effectLst/>
                          <a:latin typeface="Times New Roman" panose="02020603050405020304" pitchFamily="18" charset="0"/>
                          <a:ea typeface="바탕" panose="02030600000101010101" pitchFamily="18" charset="-127"/>
                        </a:rPr>
                        <a:t>4</a:t>
                      </a:r>
                      <a:endParaRPr lang="ko-KR" sz="1000" u="none" dirty="0">
                        <a:solidFill>
                          <a:schemeClr val="tx1"/>
                        </a:solidFill>
                        <a:effectLst/>
                        <a:latin typeface="Times New Roman" panose="02020603050405020304" pitchFamily="18" charset="0"/>
                        <a:ea typeface="바탕" panose="02030600000101010101" pitchFamily="18" charset="-127"/>
                      </a:endParaRPr>
                    </a:p>
                  </a:txBody>
                  <a:tcPr marL="0" marR="0"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46512548"/>
                  </a:ext>
                </a:extLst>
              </a:tr>
            </a:tbl>
          </a:graphicData>
        </a:graphic>
      </p:graphicFrame>
      <p:sp>
        <p:nvSpPr>
          <p:cNvPr id="30" name="Rectangle 2"/>
          <p:cNvSpPr>
            <a:spLocks noChangeArrowheads="1"/>
          </p:cNvSpPr>
          <p:nvPr/>
        </p:nvSpPr>
        <p:spPr bwMode="auto">
          <a:xfrm>
            <a:off x="7040096" y="4809047"/>
            <a:ext cx="282204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lang="en-US" altLang="ko-KR" sz="1000" b="1" dirty="0">
                <a:latin typeface="Times New Roman" panose="02020603050405020304" pitchFamily="18" charset="0"/>
                <a:ea typeface="바탕" panose="02030600000101010101" pitchFamily="18" charset="-127"/>
                <a:cs typeface="Times New Roman" panose="02020603050405020304" pitchFamily="18" charset="0"/>
              </a:rPr>
              <a:t>Figure 9-aa11—MAPC Control field format</a:t>
            </a:r>
            <a:endParaRPr kumimoji="0" lang="en-GB" altLang="ko-KR" sz="1800" b="0" i="0" u="none" strike="noStrike" cap="none" normalizeH="0" baseline="0" dirty="0" smtClean="0">
              <a:ln>
                <a:noFill/>
              </a:ln>
              <a:solidFill>
                <a:schemeClr val="tx1"/>
              </a:solidFill>
              <a:effectLst/>
              <a:latin typeface="Arial" panose="020B0604020202020204" pitchFamily="34" charset="0"/>
            </a:endParaRPr>
          </a:p>
        </p:txBody>
      </p:sp>
      <p:cxnSp>
        <p:nvCxnSpPr>
          <p:cNvPr id="32" name="직선 연결선 31"/>
          <p:cNvCxnSpPr/>
          <p:nvPr/>
        </p:nvCxnSpPr>
        <p:spPr bwMode="auto">
          <a:xfrm flipH="1">
            <a:off x="8927869" y="3319145"/>
            <a:ext cx="1364150" cy="496397"/>
          </a:xfrm>
          <a:prstGeom prst="line">
            <a:avLst/>
          </a:prstGeom>
          <a:solidFill>
            <a:schemeClr val="accent1"/>
          </a:solidFill>
          <a:ln w="9525" cap="flat" cmpd="sng" algn="ctr">
            <a:solidFill>
              <a:schemeClr val="tx1"/>
            </a:solidFill>
            <a:prstDash val="dash"/>
            <a:round/>
            <a:headEnd type="none" w="sm" len="sm"/>
            <a:tailEnd type="none" w="sm" len="sm"/>
          </a:ln>
          <a:effectLst/>
        </p:spPr>
      </p:cxnSp>
      <p:cxnSp>
        <p:nvCxnSpPr>
          <p:cNvPr id="35" name="직선 연결선 34"/>
          <p:cNvCxnSpPr/>
          <p:nvPr/>
        </p:nvCxnSpPr>
        <p:spPr bwMode="auto">
          <a:xfrm>
            <a:off x="10935251" y="3327459"/>
            <a:ext cx="54174" cy="1756320"/>
          </a:xfrm>
          <a:prstGeom prst="line">
            <a:avLst/>
          </a:prstGeom>
          <a:solidFill>
            <a:schemeClr val="accent1"/>
          </a:solidFill>
          <a:ln w="9525"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073398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Additional Information on MAPC Negotiation phase</a:t>
            </a:r>
            <a:endParaRPr lang="en-US" dirty="0"/>
          </a:p>
        </p:txBody>
      </p:sp>
      <p:sp>
        <p:nvSpPr>
          <p:cNvPr id="3" name="내용 개체 틀 2"/>
          <p:cNvSpPr>
            <a:spLocks noGrp="1"/>
          </p:cNvSpPr>
          <p:nvPr>
            <p:ph idx="1"/>
          </p:nvPr>
        </p:nvSpPr>
        <p:spPr/>
        <p:txBody>
          <a:bodyPr>
            <a:normAutofit/>
          </a:bodyPr>
          <a:lstStyle/>
          <a:p>
            <a:pPr>
              <a:lnSpc>
                <a:spcPct val="110000"/>
              </a:lnSpc>
            </a:pPr>
            <a:r>
              <a:rPr lang="en-US" altLang="ko-KR" sz="2200" dirty="0"/>
              <a:t>To prevent potential operational conflicts caused by the in-BSS UHR operation, information exchange can be performed during the MAPC discovery/negotiation phase to preemptively address such issues</a:t>
            </a:r>
          </a:p>
          <a:p>
            <a:pPr lvl="1">
              <a:lnSpc>
                <a:spcPct val="110000"/>
              </a:lnSpc>
            </a:pPr>
            <a:r>
              <a:rPr lang="en-US" altLang="ko-KR" sz="1800" dirty="0" smtClean="0"/>
              <a:t>Example) </a:t>
            </a:r>
            <a:r>
              <a:rPr lang="en-US" altLang="ko-KR" sz="1800" dirty="0"/>
              <a:t>To ensure stable Co-TDMA operation, Co-TDMA negotiation should only be performed between APs that do not execute NPCA, and this information may be included in the MAPC discovery/negotiation request/response frames</a:t>
            </a:r>
          </a:p>
          <a:p>
            <a:pPr lvl="2">
              <a:lnSpc>
                <a:spcPct val="110000"/>
              </a:lnSpc>
            </a:pPr>
            <a:r>
              <a:rPr lang="en-US" altLang="ko-KR" sz="1600" dirty="0"/>
              <a:t>The current UHR mode enablement status is included in the MAPC discovery request/response frame, allowing neighbor APs to be aware of whether the transmitter AP has enabled each UHR mode and the receiver AP can make the decision on whether to proceed with MAPC scheme negotiation</a:t>
            </a:r>
          </a:p>
          <a:p>
            <a:pPr lvl="2">
              <a:lnSpc>
                <a:spcPct val="110000"/>
              </a:lnSpc>
            </a:pPr>
            <a:r>
              <a:rPr lang="en-US" altLang="ko-KR" sz="1600" dirty="0"/>
              <a:t>The transmitter AP can include the UHR enablement condition that the receiver AP shall meet to approve the MAPC scheme negotiation in the MAPC discovery/negotiation frame (e.g., NPCA should be disabled before negotiating the Co-TDMA</a:t>
            </a:r>
            <a:r>
              <a:rPr lang="en-US" altLang="ko-KR" sz="1600" dirty="0" smtClean="0"/>
              <a:t>)</a:t>
            </a:r>
            <a:endParaRPr lang="en-US" altLang="ko-KR" sz="16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dirty="0"/>
              <a:t>Taeyoung Ha, Samsung Electronics</a:t>
            </a:r>
          </a:p>
        </p:txBody>
      </p:sp>
    </p:spTree>
    <p:extLst>
      <p:ext uri="{BB962C8B-B14F-4D97-AF65-F5344CB8AC3E}">
        <p14:creationId xmlns:p14="http://schemas.microsoft.com/office/powerpoint/2010/main" val="3627052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9E9B17-8D1C-63FD-49BC-3677C6BC919D}"/>
              </a:ext>
            </a:extLst>
          </p:cNvPr>
          <p:cNvSpPr>
            <a:spLocks noGrp="1"/>
          </p:cNvSpPr>
          <p:nvPr>
            <p:ph type="title"/>
          </p:nvPr>
        </p:nvSpPr>
        <p:spPr/>
        <p:txBody>
          <a:bodyPr/>
          <a:lstStyle/>
          <a:p>
            <a:r>
              <a:rPr lang="en-US" altLang="ko-KR" dirty="0" smtClean="0"/>
              <a:t>Summary</a:t>
            </a:r>
            <a:endParaRPr lang="ko-KR" altLang="en-US" dirty="0"/>
          </a:p>
        </p:txBody>
      </p:sp>
      <p:sp>
        <p:nvSpPr>
          <p:cNvPr id="3" name="내용 개체 틀 2">
            <a:extLst>
              <a:ext uri="{FF2B5EF4-FFF2-40B4-BE49-F238E27FC236}">
                <a16:creationId xmlns:a16="http://schemas.microsoft.com/office/drawing/2014/main" id="{E72274FE-BA8C-5313-39A2-FCE03786C089}"/>
              </a:ext>
            </a:extLst>
          </p:cNvPr>
          <p:cNvSpPr>
            <a:spLocks noGrp="1"/>
          </p:cNvSpPr>
          <p:nvPr>
            <p:ph idx="1"/>
          </p:nvPr>
        </p:nvSpPr>
        <p:spPr/>
        <p:txBody>
          <a:bodyPr/>
          <a:lstStyle/>
          <a:p>
            <a:r>
              <a:rPr lang="en-US" altLang="ko-KR" dirty="0"/>
              <a:t>When Multi-AP Coordination operations and other functions like NPCA, PUO, and DPS occur simultaneously, additional information is required to prevent </a:t>
            </a:r>
            <a:r>
              <a:rPr lang="en-US" altLang="ko-KR" dirty="0" smtClean="0"/>
              <a:t>malfunction</a:t>
            </a:r>
            <a:endParaRPr lang="en-US" altLang="ko-KR" dirty="0"/>
          </a:p>
          <a:p>
            <a:pPr lvl="1"/>
            <a:r>
              <a:rPr lang="en-US" altLang="ko-KR" sz="1800" dirty="0" smtClean="0"/>
              <a:t>NPCA: NPCA initiation conditions (MOPLEN, PHYLEN)</a:t>
            </a:r>
          </a:p>
          <a:p>
            <a:pPr lvl="1"/>
            <a:r>
              <a:rPr lang="en-US" altLang="ko-KR" sz="1800" dirty="0" smtClean="0"/>
              <a:t>PUO: Information on unavailable period</a:t>
            </a:r>
          </a:p>
          <a:p>
            <a:pPr lvl="1"/>
            <a:r>
              <a:rPr lang="en-US" altLang="ko-KR" sz="1800" dirty="0" smtClean="0"/>
              <a:t>DPS: Requirement for ICF, DPS Padding Delay, LC Mode Bandwidth, LC Mode NSS, LC Mode MCS</a:t>
            </a:r>
          </a:p>
          <a:p>
            <a:endParaRPr lang="en-US" altLang="ko-KR" dirty="0" smtClean="0"/>
          </a:p>
          <a:p>
            <a:r>
              <a:rPr lang="en-US" altLang="ko-KR" dirty="0" smtClean="0"/>
              <a:t>In </a:t>
            </a:r>
            <a:r>
              <a:rPr lang="en-US" altLang="ko-KR" dirty="0"/>
              <a:t>the MAPC Negotiation phase, </a:t>
            </a:r>
            <a:r>
              <a:rPr lang="en-US" altLang="ko-KR" dirty="0" smtClean="0"/>
              <a:t>information on disablements/recommendations of </a:t>
            </a:r>
            <a:r>
              <a:rPr lang="en-US" altLang="ko-KR" dirty="0"/>
              <a:t>capabilities may also be delivered</a:t>
            </a:r>
          </a:p>
          <a:p>
            <a:pPr lvl="1"/>
            <a:endParaRPr lang="ko-KR" altLang="en-US" dirty="0"/>
          </a:p>
        </p:txBody>
      </p:sp>
      <p:sp>
        <p:nvSpPr>
          <p:cNvPr id="4" name="슬라이드 번호 개체 틀 3">
            <a:extLst>
              <a:ext uri="{FF2B5EF4-FFF2-40B4-BE49-F238E27FC236}">
                <a16:creationId xmlns:a16="http://schemas.microsoft.com/office/drawing/2014/main" id="{948B0DE4-8A1D-9F6C-094A-20FDE00334F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a:extLst>
              <a:ext uri="{FF2B5EF4-FFF2-40B4-BE49-F238E27FC236}">
                <a16:creationId xmlns:a16="http://schemas.microsoft.com/office/drawing/2014/main" id="{37A7AEBB-8EAB-3C6B-4706-6FD9D4226C2D}"/>
              </a:ext>
            </a:extLst>
          </p:cNvPr>
          <p:cNvSpPr>
            <a:spLocks noGrp="1"/>
          </p:cNvSpPr>
          <p:nvPr>
            <p:ph type="ftr" sz="quarter" idx="3"/>
          </p:nvPr>
        </p:nvSpPr>
        <p:spPr/>
        <p:txBody>
          <a:bodyPr/>
          <a:lstStyle/>
          <a:p>
            <a:pPr>
              <a:defRPr/>
            </a:pPr>
            <a:r>
              <a:rPr lang="en-US" altLang="ko-KR" dirty="0"/>
              <a:t>Taeyoung Ha, Samsung Electronics</a:t>
            </a:r>
          </a:p>
        </p:txBody>
      </p:sp>
    </p:spTree>
    <p:extLst>
      <p:ext uri="{BB962C8B-B14F-4D97-AF65-F5344CB8AC3E}">
        <p14:creationId xmlns:p14="http://schemas.microsoft.com/office/powerpoint/2010/main" val="2373884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7E1650-04AD-94CB-9A70-FF2944A0ADF2}"/>
              </a:ext>
            </a:extLst>
          </p:cNvPr>
          <p:cNvSpPr>
            <a:spLocks noGrp="1"/>
          </p:cNvSpPr>
          <p:nvPr>
            <p:ph type="title"/>
          </p:nvPr>
        </p:nvSpPr>
        <p:spPr/>
        <p:txBody>
          <a:bodyPr/>
          <a:lstStyle/>
          <a:p>
            <a:r>
              <a:rPr lang="en-US" altLang="ko-KR" dirty="0"/>
              <a:t>SP1 </a:t>
            </a:r>
            <a:endParaRPr lang="ko-KR" altLang="en-US" dirty="0"/>
          </a:p>
        </p:txBody>
      </p:sp>
      <p:sp>
        <p:nvSpPr>
          <p:cNvPr id="3" name="내용 개체 틀 2">
            <a:extLst>
              <a:ext uri="{FF2B5EF4-FFF2-40B4-BE49-F238E27FC236}">
                <a16:creationId xmlns:a16="http://schemas.microsoft.com/office/drawing/2014/main" id="{A2E73730-ABB3-A96B-6A4F-AC3A91B1E187}"/>
              </a:ext>
            </a:extLst>
          </p:cNvPr>
          <p:cNvSpPr>
            <a:spLocks noGrp="1"/>
          </p:cNvSpPr>
          <p:nvPr>
            <p:ph idx="1"/>
          </p:nvPr>
        </p:nvSpPr>
        <p:spPr>
          <a:xfrm>
            <a:off x="914400" y="1760551"/>
            <a:ext cx="10363200" cy="4343400"/>
          </a:xfrm>
        </p:spPr>
        <p:txBody>
          <a:bodyPr/>
          <a:lstStyle/>
          <a:p>
            <a:r>
              <a:rPr lang="en-US" altLang="ko-KR" dirty="0"/>
              <a:t>Do you </a:t>
            </a:r>
            <a:r>
              <a:rPr lang="en-US" altLang="ko-KR" dirty="0" smtClean="0"/>
              <a:t>agree that an AP may deliver addition information in MAPC agreement negotiation procedure?</a:t>
            </a:r>
          </a:p>
        </p:txBody>
      </p:sp>
      <p:sp>
        <p:nvSpPr>
          <p:cNvPr id="4" name="슬라이드 번호 개체 틀 3">
            <a:extLst>
              <a:ext uri="{FF2B5EF4-FFF2-40B4-BE49-F238E27FC236}">
                <a16:creationId xmlns:a16="http://schemas.microsoft.com/office/drawing/2014/main" id="{CB89E1F2-2EA3-59EE-076C-C0ACD017BA4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5" name="바닥글 개체 틀 4">
            <a:extLst>
              <a:ext uri="{FF2B5EF4-FFF2-40B4-BE49-F238E27FC236}">
                <a16:creationId xmlns:a16="http://schemas.microsoft.com/office/drawing/2014/main" id="{EE2EBE54-8030-1992-DE0E-843B11553498}"/>
              </a:ext>
            </a:extLst>
          </p:cNvPr>
          <p:cNvSpPr>
            <a:spLocks noGrp="1"/>
          </p:cNvSpPr>
          <p:nvPr>
            <p:ph type="ftr" sz="quarter" idx="3"/>
          </p:nvPr>
        </p:nvSpPr>
        <p:spPr/>
        <p:txBody>
          <a:bodyPr/>
          <a:lstStyle/>
          <a:p>
            <a:pPr>
              <a:defRPr/>
            </a:pPr>
            <a:r>
              <a:rPr lang="en-US" altLang="ko-KR" dirty="0"/>
              <a:t>Taeyoung Ha, Samsung Electronics</a:t>
            </a:r>
          </a:p>
        </p:txBody>
      </p:sp>
    </p:spTree>
    <p:extLst>
      <p:ext uri="{BB962C8B-B14F-4D97-AF65-F5344CB8AC3E}">
        <p14:creationId xmlns:p14="http://schemas.microsoft.com/office/powerpoint/2010/main" val="3042377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126595</TotalTime>
  <Words>948</Words>
  <Application>Microsoft Office PowerPoint</Application>
  <PresentationFormat>와이드스크린</PresentationFormat>
  <Paragraphs>151</Paragraphs>
  <Slides>11</Slides>
  <Notes>1</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9" baseType="lpstr">
      <vt:lpstr>MS Gothic</vt:lpstr>
      <vt:lpstr>굴림</vt:lpstr>
      <vt:lpstr>맑은 고딕</vt:lpstr>
      <vt:lpstr>바탕</vt:lpstr>
      <vt:lpstr>Arial</vt:lpstr>
      <vt:lpstr>Times New Roman</vt:lpstr>
      <vt:lpstr>802-11-Submission</vt:lpstr>
      <vt:lpstr>Document</vt:lpstr>
      <vt:lpstr>Additional Information on MAPC Negotiation Phase</vt:lpstr>
      <vt:lpstr>Introduction </vt:lpstr>
      <vt:lpstr>NPCA</vt:lpstr>
      <vt:lpstr>AP PUO</vt:lpstr>
      <vt:lpstr>DPS</vt:lpstr>
      <vt:lpstr>Additional Information in MAPC Element</vt:lpstr>
      <vt:lpstr>Additional Information on MAPC Negotiation phase</vt:lpstr>
      <vt:lpstr>Summary</vt:lpstr>
      <vt:lpstr>SP1 </vt:lpstr>
      <vt:lpstr>SP2 </vt:lpstr>
      <vt:lpstr>SP3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On-demand IMMW link activation</dc:title>
  <dc:creator>Jonghoe Koo</dc:creator>
  <cp:keywords>25/1193r0</cp:keywords>
  <cp:lastModifiedBy>Taeyoung Ha</cp:lastModifiedBy>
  <cp:revision>979</cp:revision>
  <dcterms:created xsi:type="dcterms:W3CDTF">2024-02-21T05:50:27Z</dcterms:created>
  <dcterms:modified xsi:type="dcterms:W3CDTF">2025-09-08T05:56:32Z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FLCMData">
    <vt:lpwstr>8CE8F9C0BF4749909C68E1BA5E22D170C6B872B714D30E5FD56797C3246EB2069CBCA28A9D8BD6089BFAF5F3D1082877C653515D7AA5A981D286B08C914404A8</vt:lpwstr>
  </property>
</Properties>
</file>