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141170243" r:id="rId5"/>
    <p:sldId id="141170204" r:id="rId6"/>
    <p:sldId id="141170259" r:id="rId7"/>
    <p:sldId id="141170260" r:id="rId8"/>
    <p:sldId id="141170246" r:id="rId9"/>
    <p:sldId id="141170247" r:id="rId10"/>
    <p:sldId id="141170250" r:id="rId11"/>
    <p:sldId id="141170252" r:id="rId12"/>
    <p:sldId id="141170258" r:id="rId13"/>
    <p:sldId id="141170257" r:id="rId14"/>
    <p:sldId id="141170256" r:id="rId15"/>
    <p:sldId id="141170255" r:id="rId16"/>
    <p:sldId id="141170254" r:id="rId17"/>
    <p:sldId id="141170244" r:id="rId18"/>
    <p:sldId id="141170242" r:id="rId19"/>
    <p:sldId id="141170253" r:id="rId20"/>
    <p:sldId id="141170261" r:id="rId21"/>
    <p:sldId id="2379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3728"/>
    <a:srgbClr val="C9D0F1"/>
    <a:srgbClr val="FEC8C4"/>
    <a:srgbClr val="FFC000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5932" autoAdjust="0"/>
  </p:normalViewPr>
  <p:slideViewPr>
    <p:cSldViewPr snapToGrid="0">
      <p:cViewPr varScale="1">
        <p:scale>
          <a:sx n="86" d="100"/>
          <a:sy n="86" d="100"/>
        </p:scale>
        <p:origin x="11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598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2580" y="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e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emf"/><Relationship Id="rId6" Type="http://schemas.openxmlformats.org/officeDocument/2006/relationships/image" Target="../media/image8.wmf"/><Relationship Id="rId5" Type="http://schemas.openxmlformats.org/officeDocument/2006/relationships/image" Target="../media/image13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6.wmf"/><Relationship Id="rId7" Type="http://schemas.openxmlformats.org/officeDocument/2006/relationships/image" Target="../media/image19.emf"/><Relationship Id="rId2" Type="http://schemas.openxmlformats.org/officeDocument/2006/relationships/image" Target="../media/image4.wmf"/><Relationship Id="rId1" Type="http://schemas.openxmlformats.org/officeDocument/2006/relationships/image" Target="../media/image3.emf"/><Relationship Id="rId6" Type="http://schemas.openxmlformats.org/officeDocument/2006/relationships/image" Target="../media/image18.wmf"/><Relationship Id="rId5" Type="http://schemas.openxmlformats.org/officeDocument/2006/relationships/image" Target="../media/image8.wmf"/><Relationship Id="rId10" Type="http://schemas.openxmlformats.org/officeDocument/2006/relationships/image" Target="../media/image22.emf"/><Relationship Id="rId4" Type="http://schemas.openxmlformats.org/officeDocument/2006/relationships/image" Target="../media/image7.wmf"/><Relationship Id="rId9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5446" y="9000621"/>
            <a:ext cx="2115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57758D-59BC-4362-BD97-C968F21D7C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57758D-59BC-4362-BD97-C968F21D7C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39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0420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83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9289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9181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8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136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2195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V11 and V12 in JSVD is not unitary. Each could have no full rank in worse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57758D-59BC-4362-BD97-C968F21D7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52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57758D-59BC-4362-BD97-C968F21D7C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57758D-59BC-4362-BD97-C968F21D7C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69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57758D-59BC-4362-BD97-C968F21D7C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5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Aiguo Yan and et al., Samsung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e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package" Target="../embeddings/Microsoft_Visio_Drawing.vsdx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3.e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package" Target="../embeddings/Microsoft_Visio_Drawing.vsdx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1.e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7.wmf"/><Relationship Id="rId5" Type="http://schemas.openxmlformats.org/officeDocument/2006/relationships/image" Target="../media/image3.emf"/><Relationship Id="rId15" Type="http://schemas.openxmlformats.org/officeDocument/2006/relationships/image" Target="../media/image18.wmf"/><Relationship Id="rId23" Type="http://schemas.openxmlformats.org/officeDocument/2006/relationships/image" Target="../media/image22.e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0.emf"/><Relationship Id="rId4" Type="http://schemas.openxmlformats.org/officeDocument/2006/relationships/package" Target="../embeddings/Microsoft_Visio_Drawing1.vsdx"/><Relationship Id="rId9" Type="http://schemas.openxmlformats.org/officeDocument/2006/relationships/image" Target="../media/image6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Interference Alignment in </a:t>
            </a:r>
            <a:r>
              <a:rPr lang="en-US" sz="2400" dirty="0" err="1"/>
              <a:t>CoBF</a:t>
            </a:r>
            <a:r>
              <a:rPr lang="en-US" sz="2400" dirty="0"/>
              <a:t> – Joint Sounding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3" y="171900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2025-Sept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61493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Aiguo Yan and et al., Samsung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09329C-F991-484C-9A6B-6D178F541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827917"/>
              </p:ext>
            </p:extLst>
          </p:nvPr>
        </p:nvGraphicFramePr>
        <p:xfrm>
          <a:off x="696913" y="3129060"/>
          <a:ext cx="7728626" cy="214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6809">
                  <a:extLst>
                    <a:ext uri="{9D8B030D-6E8A-4147-A177-3AD203B41FA5}">
                      <a16:colId xmlns:a16="http://schemas.microsoft.com/office/drawing/2014/main" val="550510817"/>
                    </a:ext>
                  </a:extLst>
                </a:gridCol>
                <a:gridCol w="1420144">
                  <a:extLst>
                    <a:ext uri="{9D8B030D-6E8A-4147-A177-3AD203B41FA5}">
                      <a16:colId xmlns:a16="http://schemas.microsoft.com/office/drawing/2014/main" val="3053655672"/>
                    </a:ext>
                  </a:extLst>
                </a:gridCol>
                <a:gridCol w="1654164">
                  <a:extLst>
                    <a:ext uri="{9D8B030D-6E8A-4147-A177-3AD203B41FA5}">
                      <a16:colId xmlns:a16="http://schemas.microsoft.com/office/drawing/2014/main" val="3999354204"/>
                    </a:ext>
                  </a:extLst>
                </a:gridCol>
                <a:gridCol w="3147509">
                  <a:extLst>
                    <a:ext uri="{9D8B030D-6E8A-4147-A177-3AD203B41FA5}">
                      <a16:colId xmlns:a16="http://schemas.microsoft.com/office/drawing/2014/main" val="2340497395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2840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Aiguo Yan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Samsung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Jose, CA 95134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aiguo.yan@samsung.com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3948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Zigui Yang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77336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Dongwoon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48102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Jung Hyun Bae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873367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Minki Ahn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Republic of Korea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34574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Eunsung Jeon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96253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Myeongjin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35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96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5F6C-1929-428C-A6A4-261630B4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52312-1813-4943-BBB4-37890AAF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E3BD-2605-4482-A2AE-2C7C93F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BB00119-26CC-462B-B97C-9F54B204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08" y="632532"/>
            <a:ext cx="7691492" cy="527844"/>
          </a:xfrm>
        </p:spPr>
        <p:txBody>
          <a:bodyPr/>
          <a:lstStyle/>
          <a:p>
            <a:r>
              <a:rPr lang="en-US" dirty="0"/>
              <a:t>SLQD Feedbacks with Joint Sounding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3AB2B39-3189-4251-A4C2-B8EF4F726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08" y="1171832"/>
            <a:ext cx="7772400" cy="1843288"/>
          </a:xfrm>
        </p:spPr>
        <p:txBody>
          <a:bodyPr anchor="ctr"/>
          <a:lstStyle/>
          <a:p>
            <a:r>
              <a:rPr lang="en-US" sz="2000" dirty="0"/>
              <a:t>SLQD feedbacks are </a:t>
            </a:r>
            <a:r>
              <a:rPr lang="en-US" sz="2000" dirty="0">
                <a:highlight>
                  <a:srgbClr val="00FF00"/>
                </a:highlight>
              </a:rPr>
              <a:t>GOOD </a:t>
            </a:r>
            <a:r>
              <a:rPr lang="en-US" sz="2000" dirty="0"/>
              <a:t>for re-use in MU/SU-MIMO</a:t>
            </a:r>
          </a:p>
          <a:p>
            <a:r>
              <a:rPr lang="en-US" dirty="0"/>
              <a:t>Both APs and STAs work for/on smaller V matrices</a:t>
            </a:r>
          </a:p>
          <a:p>
            <a:r>
              <a:rPr lang="en-US" dirty="0"/>
              <a:t>Enable </a:t>
            </a:r>
            <a:r>
              <a:rPr lang="en-US" dirty="0">
                <a:highlight>
                  <a:srgbClr val="00FF00"/>
                </a:highlight>
              </a:rPr>
              <a:t>full flexibility </a:t>
            </a:r>
            <a:r>
              <a:rPr lang="en-US" dirty="0"/>
              <a:t>on </a:t>
            </a:r>
            <a:r>
              <a:rPr lang="en-US" dirty="0" err="1"/>
              <a:t>Nss</a:t>
            </a:r>
            <a:r>
              <a:rPr lang="en-US" dirty="0"/>
              <a:t> per STA</a:t>
            </a:r>
          </a:p>
          <a:p>
            <a:r>
              <a:rPr lang="en-US" dirty="0"/>
              <a:t>SSVD/SLQD enable better performance than JSVD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E8C6171-223D-4D67-89AD-ACA071139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361237"/>
              </p:ext>
            </p:extLst>
          </p:nvPr>
        </p:nvGraphicFramePr>
        <p:xfrm>
          <a:off x="766708" y="3101333"/>
          <a:ext cx="5275811" cy="3374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4" imgW="3530520" imgH="2260440" progId="Equation.DSMT4">
                  <p:embed/>
                </p:oleObj>
              </mc:Choice>
              <mc:Fallback>
                <p:oleObj name="Equation" r:id="rId4" imgW="3530520" imgH="22604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4D177F1-ECF1-4E84-AD8F-115FB5EFC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6708" y="3101333"/>
                        <a:ext cx="5275811" cy="3374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67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5F6C-1929-428C-A6A4-261630B4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52312-1813-4943-BBB4-37890AAF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E3BD-2605-4482-A2AE-2C7C93F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BB00119-26CC-462B-B97C-9F54B204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532"/>
            <a:ext cx="7772400" cy="761260"/>
          </a:xfrm>
        </p:spPr>
        <p:txBody>
          <a:bodyPr/>
          <a:lstStyle/>
          <a:p>
            <a:r>
              <a:rPr lang="en-US" dirty="0"/>
              <a:t>Case of multiple </a:t>
            </a:r>
            <a:r>
              <a:rPr lang="en-US" dirty="0" err="1"/>
              <a:t>CoBF</a:t>
            </a:r>
            <a:r>
              <a:rPr lang="en-US" dirty="0"/>
              <a:t> groups (SLQD)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0CB3DE1-90B0-4B9A-9661-F79CFB443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50" y="1361778"/>
            <a:ext cx="8229600" cy="6109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STA1 is in </a:t>
            </a:r>
            <a:r>
              <a:rPr lang="en-US" b="1" dirty="0"/>
              <a:t>2 </a:t>
            </a:r>
            <a:r>
              <a:rPr lang="en-US" b="1" dirty="0" err="1"/>
              <a:t>CoBF</a:t>
            </a:r>
            <a:r>
              <a:rPr lang="en-US" b="1" dirty="0"/>
              <a:t> groups </a:t>
            </a:r>
            <a:r>
              <a:rPr lang="en-US" dirty="0"/>
              <a:t>(AP1, AP2), and (AP1, AP3)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3A17EBB-854C-4A81-9412-96143022BB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246082"/>
              </p:ext>
            </p:extLst>
          </p:nvPr>
        </p:nvGraphicFramePr>
        <p:xfrm>
          <a:off x="471594" y="1912196"/>
          <a:ext cx="679450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4" imgW="4343400" imgH="1422360" progId="Equation.DSMT4">
                  <p:embed/>
                </p:oleObj>
              </mc:Choice>
              <mc:Fallback>
                <p:oleObj name="Equation" r:id="rId4" imgW="4343400" imgH="1422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4D177F1-ECF1-4E84-AD8F-115FB5EFC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1594" y="1912196"/>
                        <a:ext cx="6794500" cy="222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6878A31-CA6B-4151-8291-9587411E5C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369295"/>
              </p:ext>
            </p:extLst>
          </p:nvPr>
        </p:nvGraphicFramePr>
        <p:xfrm>
          <a:off x="576064" y="4477241"/>
          <a:ext cx="7818813" cy="1685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3" name="Equation" r:id="rId6" imgW="5067000" imgH="1091880" progId="Equation.DSMT4">
                  <p:embed/>
                </p:oleObj>
              </mc:Choice>
              <mc:Fallback>
                <p:oleObj name="Equation" r:id="rId6" imgW="5067000" imgH="1091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B6E095A-7DAA-4909-828B-B4CED80ABB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6064" y="4477241"/>
                        <a:ext cx="7818813" cy="1685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467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5F6C-1929-428C-A6A4-261630B4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52312-1813-4943-BBB4-37890AAF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E3BD-2605-4482-A2AE-2C7C93F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BB00119-26CC-462B-B97C-9F54B204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532"/>
            <a:ext cx="7772400" cy="761260"/>
          </a:xfrm>
        </p:spPr>
        <p:txBody>
          <a:bodyPr/>
          <a:lstStyle/>
          <a:p>
            <a:r>
              <a:rPr lang="en-US" dirty="0"/>
              <a:t>Joint Sounding vs Sequential Sounding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9F11352-C103-42CB-A088-CA0371362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47821"/>
            <a:ext cx="8180757" cy="4343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Joint sounding was proposed to primarily enable partially nulling with </a:t>
            </a:r>
            <a:r>
              <a:rPr lang="en-US" sz="2000" b="1" dirty="0"/>
              <a:t>full flexibility of </a:t>
            </a:r>
            <a:r>
              <a:rPr lang="en-US" sz="2000" b="1" dirty="0" err="1"/>
              <a:t>Nss</a:t>
            </a:r>
            <a:r>
              <a:rPr lang="en-US" sz="2000" b="1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With SSVD, partially nulling with </a:t>
            </a:r>
            <a:r>
              <a:rPr lang="en-US" sz="2000" b="1" dirty="0">
                <a:highlight>
                  <a:srgbClr val="FFFF00"/>
                </a:highlight>
              </a:rPr>
              <a:t>less than full</a:t>
            </a:r>
            <a:r>
              <a:rPr lang="en-US" sz="2000" b="1" dirty="0"/>
              <a:t> flexibility of </a:t>
            </a:r>
            <a:r>
              <a:rPr lang="en-US" sz="2000" b="1" dirty="0" err="1"/>
              <a:t>Nss</a:t>
            </a:r>
            <a:r>
              <a:rPr lang="en-US" sz="2000" b="1" dirty="0"/>
              <a:t> </a:t>
            </a:r>
            <a:r>
              <a:rPr lang="en-US" sz="2000" dirty="0"/>
              <a:t>can be achieved with either Joint or Sequential sounding.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With SLQD, partially nulling with </a:t>
            </a:r>
            <a:r>
              <a:rPr lang="en-US" sz="2000" b="1" dirty="0"/>
              <a:t>full flexibility of </a:t>
            </a:r>
            <a:r>
              <a:rPr lang="en-US" sz="2000" b="1" dirty="0" err="1"/>
              <a:t>Nss</a:t>
            </a:r>
            <a:r>
              <a:rPr lang="en-US" sz="2000" b="1" dirty="0"/>
              <a:t> </a:t>
            </a:r>
            <a:r>
              <a:rPr lang="en-US" sz="2000" dirty="0"/>
              <a:t>can be achieved with either Joint or Sequential sounding.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Partial Nulling with SLQD can achieve </a:t>
            </a:r>
            <a:r>
              <a:rPr lang="en-US" sz="2000" b="1" dirty="0"/>
              <a:t>better performance </a:t>
            </a:r>
            <a:r>
              <a:rPr lang="en-US" sz="2000" dirty="0"/>
              <a:t>than Partial Nulling with JSVD [4]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24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5F6C-1929-428C-A6A4-261630B4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52312-1813-4943-BBB4-37890AAF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E3BD-2605-4482-A2AE-2C7C93F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BB00119-26CC-462B-B97C-9F54B204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532"/>
            <a:ext cx="7772400" cy="761260"/>
          </a:xfrm>
        </p:spPr>
        <p:txBody>
          <a:bodyPr/>
          <a:lstStyle/>
          <a:p>
            <a:r>
              <a:rPr lang="en-US" dirty="0"/>
              <a:t>Pros vs Cons of SLQD (and SSVD)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9F11352-C103-42CB-A088-CA0371362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47821"/>
            <a:ext cx="8180757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Full Flexibility of Partial Nulling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Better performance than JSVD, see simulation results reported by Huawei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Lower Computational 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b="1" dirty="0"/>
              <a:t>Improvement from Seq Sounding</a:t>
            </a:r>
            <a:r>
              <a:rPr lang="en-US" dirty="0"/>
              <a:t>): No need to store U(k) matrices of </a:t>
            </a:r>
            <a:r>
              <a:rPr lang="en-US" dirty="0" err="1"/>
              <a:t>inBSS</a:t>
            </a:r>
            <a:r>
              <a:rPr lang="en-US" dirty="0"/>
              <a:t> channel, in general. 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Our Opinion: </a:t>
            </a:r>
            <a:r>
              <a:rPr lang="en-US" dirty="0"/>
              <a:t>SLQD is preferred over SSVD (and JSVD).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Transparent to both </a:t>
            </a:r>
            <a:r>
              <a:rPr lang="en-US" dirty="0" err="1"/>
              <a:t>BFer</a:t>
            </a:r>
            <a:r>
              <a:rPr lang="en-US" dirty="0"/>
              <a:t> precoder and </a:t>
            </a:r>
            <a:r>
              <a:rPr lang="en-US" dirty="0" err="1"/>
              <a:t>BFee</a:t>
            </a:r>
            <a:r>
              <a:rPr lang="en-US" dirty="0"/>
              <a:t> receiver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JSVD and SLQD has to use (existing) HW (i.e., SVD/QRD) differently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41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8DAE-CEBC-486D-B80F-B915B4544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81961"/>
            <a:ext cx="7886700" cy="547521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  <a:endParaRPr lang="en-US" dirty="0">
              <a:solidFill>
                <a:srgbClr val="FC372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A59BD-C7B1-4495-8028-102E4488C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526" y="1379914"/>
            <a:ext cx="7886700" cy="505457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200" dirty="0"/>
              <a:t>24/1432: Unified </a:t>
            </a:r>
            <a:r>
              <a:rPr lang="en-US" sz="1200" dirty="0" err="1"/>
              <a:t>CoBF</a:t>
            </a:r>
            <a:r>
              <a:rPr lang="en-US" sz="1200" dirty="0"/>
              <a:t> and MUMIMO Schemes with Zero MUI (Aiguo of Samsung)</a:t>
            </a:r>
          </a:p>
          <a:p>
            <a:pPr>
              <a:buFont typeface="+mj-lt"/>
              <a:buAutoNum type="arabicPeriod"/>
            </a:pPr>
            <a:r>
              <a:rPr lang="en-US" sz="1200" dirty="0"/>
              <a:t>24/1836: On </a:t>
            </a:r>
            <a:r>
              <a:rPr lang="en-US" sz="1200" dirty="0" err="1"/>
              <a:t>CoBF</a:t>
            </a:r>
            <a:r>
              <a:rPr lang="en-US" sz="1200" dirty="0"/>
              <a:t> Capabilities (Aiguo of Samsung)</a:t>
            </a:r>
          </a:p>
          <a:p>
            <a:pPr>
              <a:buFont typeface="+mj-lt"/>
              <a:buAutoNum type="arabicPeriod"/>
            </a:pPr>
            <a:r>
              <a:rPr lang="en-US" sz="1200" dirty="0"/>
              <a:t>25/1041: Options-in-reuse-of-</a:t>
            </a:r>
            <a:r>
              <a:rPr lang="en-US" sz="1200" dirty="0" err="1"/>
              <a:t>cobf</a:t>
            </a:r>
            <a:r>
              <a:rPr lang="en-US" sz="1200" dirty="0"/>
              <a:t>-sounding-results (Aiguo of Samsung)</a:t>
            </a:r>
          </a:p>
          <a:p>
            <a:pPr>
              <a:buFont typeface="+mj-lt"/>
              <a:buAutoNum type="arabicPeriod"/>
            </a:pPr>
            <a:r>
              <a:rPr lang="en-US" sz="1200" dirty="0"/>
              <a:t>24/1789: </a:t>
            </a:r>
            <a:r>
              <a:rPr lang="en-US" sz="1200" dirty="0" err="1"/>
              <a:t>CoBF</a:t>
            </a:r>
            <a:r>
              <a:rPr lang="en-US" sz="1200" dirty="0"/>
              <a:t>-partial-nulling-feedback-types (Rani of Huawei)</a:t>
            </a:r>
          </a:p>
          <a:p>
            <a:pPr>
              <a:buFont typeface="+mj-lt"/>
              <a:buAutoNum type="arabicPeriod"/>
            </a:pPr>
            <a:r>
              <a:rPr lang="en-US" altLang="ko-KR" sz="1200" dirty="0"/>
              <a:t>23/1998: Zero-MUI Coordinated Beamforming (Shimi of Huawei)</a:t>
            </a:r>
          </a:p>
          <a:p>
            <a:pPr>
              <a:buFont typeface="+mj-lt"/>
              <a:buAutoNum type="arabicPeriod"/>
            </a:pPr>
            <a:r>
              <a:rPr lang="en-US" altLang="ko-KR" sz="1200" dirty="0"/>
              <a:t>24/1204: Coordinated Beamforming for 11bn (</a:t>
            </a:r>
            <a:r>
              <a:rPr lang="en-US" altLang="ko-KR" sz="1200" dirty="0" err="1"/>
              <a:t>Insik</a:t>
            </a:r>
            <a:r>
              <a:rPr lang="en-US" altLang="ko-KR" sz="1200" dirty="0"/>
              <a:t> of LGE)</a:t>
            </a:r>
          </a:p>
          <a:p>
            <a:pPr>
              <a:buFont typeface="+mj-lt"/>
              <a:buAutoNum type="arabicPeriod"/>
            </a:pPr>
            <a:r>
              <a:rPr lang="en-US" sz="1200" dirty="0"/>
              <a:t>24/1515: Coordinated Beamforming for 11bn - Follow Up </a:t>
            </a:r>
            <a:r>
              <a:rPr lang="en-US" altLang="ko-KR" sz="1200" dirty="0"/>
              <a:t>(</a:t>
            </a:r>
            <a:r>
              <a:rPr lang="en-US" altLang="ko-KR" sz="1200" dirty="0" err="1"/>
              <a:t>Insik</a:t>
            </a:r>
            <a:r>
              <a:rPr lang="en-US" altLang="ko-KR" sz="1200" dirty="0"/>
              <a:t> of LGE)</a:t>
            </a:r>
          </a:p>
          <a:p>
            <a:pPr>
              <a:buFont typeface="+mj-lt"/>
              <a:buAutoNum type="arabicPeriod"/>
            </a:pPr>
            <a:r>
              <a:rPr lang="en-US" altLang="ko-KR" sz="1200" dirty="0"/>
              <a:t>24/0011: Coordinated Spatial Nulling (C-SN) Concept (</a:t>
            </a:r>
            <a:r>
              <a:rPr lang="en-US" altLang="ko-KR" sz="1200" dirty="0" err="1"/>
              <a:t>MaxLinear</a:t>
            </a:r>
            <a:r>
              <a:rPr lang="en-US" altLang="ko-KR" sz="120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altLang="ko-KR" sz="1200" dirty="0"/>
              <a:t>24/0012: Coordinated Spatial Nulling (C-SN) Simulations (</a:t>
            </a:r>
            <a:r>
              <a:rPr lang="en-US" altLang="ko-KR" sz="1200" dirty="0" err="1"/>
              <a:t>MaxLinear</a:t>
            </a:r>
            <a:r>
              <a:rPr lang="en-US" altLang="ko-KR" sz="120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altLang="ko-KR" sz="1200" dirty="0"/>
              <a:t>23/0776: Performance of C-BF and C-SR (Ron of BRCM)</a:t>
            </a:r>
          </a:p>
          <a:p>
            <a:pPr>
              <a:buFont typeface="+mj-lt"/>
              <a:buAutoNum type="arabicPeriod"/>
            </a:pPr>
            <a:r>
              <a:rPr lang="en-US" sz="1200" dirty="0"/>
              <a:t>24/1542: Sounding schemes for coordinated beamforming (Sameer of QCOM)</a:t>
            </a:r>
          </a:p>
          <a:p>
            <a:pPr>
              <a:buFont typeface="+mj-lt"/>
              <a:buAutoNum type="arabicPeriod"/>
            </a:pPr>
            <a:r>
              <a:rPr lang="en-US" sz="1200" dirty="0"/>
              <a:t>IEEE paper: “Interference Alignment and Degrees of Freedom of the K-User Interference Channel” (</a:t>
            </a:r>
            <a:r>
              <a:rPr lang="en-US" sz="1200" dirty="0" err="1"/>
              <a:t>Viveck</a:t>
            </a:r>
            <a:r>
              <a:rPr lang="en-US" sz="1200" dirty="0"/>
              <a:t> R. </a:t>
            </a:r>
            <a:r>
              <a:rPr lang="en-US" sz="1200" dirty="0" err="1"/>
              <a:t>Cadambe</a:t>
            </a:r>
            <a:r>
              <a:rPr lang="en-US" sz="1200" dirty="0"/>
              <a:t> and Syed Ali </a:t>
            </a:r>
            <a:r>
              <a:rPr lang="en-US" sz="1200" dirty="0" err="1"/>
              <a:t>Jafar</a:t>
            </a:r>
            <a:r>
              <a:rPr lang="en-US" sz="1200" dirty="0"/>
              <a:t>, 2008)</a:t>
            </a:r>
          </a:p>
          <a:p>
            <a:pPr>
              <a:buFont typeface="+mj-lt"/>
              <a:buAutoNum type="arabicPeriod"/>
            </a:pPr>
            <a:endParaRPr lang="en-US" sz="1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5F6C-1929-428C-A6A4-261630B4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52312-1813-4943-BBB4-37890AAF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E3BD-2605-4482-A2AE-2C7C93F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6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A6D7-0883-4947-843D-DADD2BF2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4B9E9-ED2F-4B5C-9A5F-044E57CE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9C535-C914-4F8F-80DA-8CC14E75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Aiguo Yan and et al., Samsung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C64DD-B08A-4747-BCE5-8AA39BCD5B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4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3584" y="614891"/>
            <a:ext cx="8285129" cy="547799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How to ID </a:t>
            </a:r>
            <a:r>
              <a:rPr lang="en-US" sz="2800" dirty="0" err="1"/>
              <a:t>inBSS</a:t>
            </a:r>
            <a:r>
              <a:rPr lang="en-US" sz="2800" dirty="0"/>
              <a:t>, </a:t>
            </a:r>
            <a:r>
              <a:rPr lang="en-US" sz="2800" dirty="0" err="1"/>
              <a:t>xBSS</a:t>
            </a:r>
            <a:r>
              <a:rPr lang="en-US" sz="2800" dirty="0"/>
              <a:t>, or Joint, Sounding</a:t>
            </a:r>
            <a:endParaRPr lang="ko-KR" altLang="en-US" sz="2800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8A17B0-9A92-4AFB-BD91-0C4C502F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C99ED67-D8E8-4D43-A5A3-1190F9D2C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FCBFC17-F963-4444-B7DF-F9CD8387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CC5617-FC13-4E32-9EA6-07940BCF7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70" y="3126423"/>
            <a:ext cx="836812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err="1"/>
              <a:t>xBSS</a:t>
            </a:r>
            <a:r>
              <a:rPr lang="en-US" altLang="en-US" dirty="0"/>
              <a:t> (sequential sounding) or joint sounding – use </a:t>
            </a:r>
            <a:r>
              <a:rPr lang="en-US" altLang="en-US" b="1" dirty="0"/>
              <a:t>bit17</a:t>
            </a:r>
            <a:r>
              <a:rPr lang="en-US" altLang="en-US" dirty="0"/>
              <a:t> of the “2nd user info field”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err="1"/>
              <a:t>xBSS</a:t>
            </a:r>
            <a:r>
              <a:rPr lang="en-US" altLang="en-US" dirty="0"/>
              <a:t> sounding: 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AP1 transmits NDPA: bit17 = 0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AP2 transmits NDPA: bit17 = 0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Joint sounding: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AP1 transmits NDPA:  bit17 = 1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AP2 transmits NDPA:  bit17 =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DE906EED-5654-4493-8925-626D3E51B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724890"/>
            <a:ext cx="4498169" cy="114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0E24DFE0-B086-4F59-9001-88BF286AF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970" y="3665912"/>
            <a:ext cx="4567309" cy="12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C32FDDA-95B9-4B15-BCCE-DBF8EF74E0C1}"/>
              </a:ext>
            </a:extLst>
          </p:cNvPr>
          <p:cNvSpPr txBox="1"/>
          <p:nvPr/>
        </p:nvSpPr>
        <p:spPr>
          <a:xfrm>
            <a:off x="454831" y="1305837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NDP Announcement Variant subfield in the Sounding Dialog Token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(EHT) for </a:t>
            </a:r>
            <a:r>
              <a:rPr lang="en-US" dirty="0" err="1"/>
              <a:t>inBSS</a:t>
            </a:r>
            <a:r>
              <a:rPr lang="en-US" dirty="0"/>
              <a:t> sounding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 (UHR) for </a:t>
            </a:r>
            <a:r>
              <a:rPr lang="en-US" dirty="0" err="1"/>
              <a:t>xBSS</a:t>
            </a:r>
            <a:r>
              <a:rPr lang="en-US" dirty="0"/>
              <a:t> or joint Sounding </a:t>
            </a:r>
            <a:r>
              <a:rPr lang="en-US" dirty="0">
                <a:solidFill>
                  <a:srgbClr val="FF0000"/>
                </a:solidFill>
              </a:rPr>
              <a:t>(double check, D0.3 P50)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CDCE54-F099-4E54-840D-3DD606F6F973}"/>
              </a:ext>
            </a:extLst>
          </p:cNvPr>
          <p:cNvSpPr txBox="1"/>
          <p:nvPr/>
        </p:nvSpPr>
        <p:spPr>
          <a:xfrm>
            <a:off x="454831" y="5118911"/>
            <a:ext cx="84634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1600" dirty="0"/>
              <a:t>A STA can choose always do </a:t>
            </a:r>
            <a:r>
              <a:rPr lang="en-US" altLang="en-US" sz="1600" b="1" dirty="0"/>
              <a:t>SLQD</a:t>
            </a:r>
            <a:r>
              <a:rPr lang="en-US" altLang="en-US" sz="1600" dirty="0"/>
              <a:t> with </a:t>
            </a:r>
            <a:r>
              <a:rPr lang="en-US" altLang="en-US" sz="1600" dirty="0" err="1"/>
              <a:t>xBSS</a:t>
            </a:r>
            <a:r>
              <a:rPr lang="en-US" altLang="en-US" sz="1600" dirty="0"/>
              <a:t> sounding – Transparent to APs!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1600" dirty="0">
                <a:sym typeface="Wingdings" panose="05000000000000000000" pitchFamily="2" charset="2"/>
              </a:rPr>
              <a:t>APs just compute precoding matrices, just like with DL-MU-MIMO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altLang="en-US" sz="1600" dirty="0">
                <a:sym typeface="Wingdings" panose="05000000000000000000" pitchFamily="2" charset="2"/>
              </a:rPr>
              <a:t>For sounding and feedback, good (but not mandatory) to have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an explicit indication </a:t>
            </a:r>
            <a:r>
              <a:rPr lang="en-US" altLang="en-US" sz="1600" dirty="0">
                <a:sym typeface="Wingdings" panose="05000000000000000000" pitchFamily="2" charset="2"/>
              </a:rPr>
              <a:t>of default SVD,  (SSVD), or SLQD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(an explicit indication of </a:t>
            </a:r>
            <a:r>
              <a:rPr lang="en-US" altLang="en-US" sz="1600" dirty="0" err="1">
                <a:solidFill>
                  <a:srgbClr val="FF0000"/>
                </a:solidFill>
                <a:sym typeface="Wingdings" panose="05000000000000000000" pitchFamily="2" charset="2"/>
              </a:rPr>
              <a:t>inBSS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lang="en-US" altLang="en-US" sz="1600" dirty="0" err="1">
                <a:solidFill>
                  <a:srgbClr val="FF0000"/>
                </a:solidFill>
                <a:sym typeface="Wingdings" panose="05000000000000000000" pitchFamily="2" charset="2"/>
              </a:rPr>
              <a:t>xBSS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 or Joint)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0D8140-617E-453A-A911-CEDF6BF8975A}"/>
              </a:ext>
            </a:extLst>
          </p:cNvPr>
          <p:cNvCxnSpPr>
            <a:cxnSpLocks/>
          </p:cNvCxnSpPr>
          <p:nvPr/>
        </p:nvCxnSpPr>
        <p:spPr>
          <a:xfrm>
            <a:off x="5176058" y="1538976"/>
            <a:ext cx="1590502" cy="35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459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15950"/>
            <a:ext cx="7772400" cy="434975"/>
          </a:xfrm>
        </p:spPr>
        <p:txBody>
          <a:bodyPr/>
          <a:lstStyle/>
          <a:p>
            <a:r>
              <a:rPr lang="en-US" b="1" dirty="0"/>
              <a:t>4 Types of Matrix Decompositions in </a:t>
            </a:r>
            <a:r>
              <a:rPr lang="en-US" b="1" dirty="0" err="1"/>
              <a:t>CoBF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84DCF0-1A25-45C3-9689-A09892441F50}"/>
              </a:ext>
            </a:extLst>
          </p:cNvPr>
          <p:cNvGrpSpPr/>
          <p:nvPr/>
        </p:nvGrpSpPr>
        <p:grpSpPr>
          <a:xfrm>
            <a:off x="421764" y="1140644"/>
            <a:ext cx="8461771" cy="5326294"/>
            <a:chOff x="839498" y="889257"/>
            <a:chExt cx="8546345" cy="5492750"/>
          </a:xfrm>
        </p:grpSpPr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7A85934C-9E6D-41B0-B2FA-70DC76856D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82892" y="889257"/>
            <a:ext cx="7366000" cy="549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0" name="Equation" r:id="rId4" imgW="4572000" imgH="3403440" progId="Equation.DSMT4">
                    <p:embed/>
                  </p:oleObj>
                </mc:Choice>
                <mc:Fallback>
                  <p:oleObj name="Equation" r:id="rId4" imgW="4572000" imgH="340344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7A85934C-9E6D-41B0-B2FA-70DC76856D4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82892" y="889257"/>
                          <a:ext cx="7366000" cy="54927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BF586524-E291-43FF-A455-0B5436C8EE97}"/>
                </a:ext>
              </a:extLst>
            </p:cNvPr>
            <p:cNvSpPr/>
            <p:nvPr/>
          </p:nvSpPr>
          <p:spPr>
            <a:xfrm>
              <a:off x="6990237" y="3249128"/>
              <a:ext cx="2395606" cy="858680"/>
            </a:xfrm>
            <a:prstGeom prst="wedgeRoundRectCallout">
              <a:avLst>
                <a:gd name="adj1" fmla="val -109209"/>
                <a:gd name="adj2" fmla="val 101653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rgbClr val="FC3728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Note: Q</a:t>
              </a:r>
              <a:r>
                <a:rPr lang="en-US" sz="1400" b="1" baseline="-25000" dirty="0">
                  <a:solidFill>
                    <a:schemeClr val="tx1"/>
                  </a:solidFill>
                </a:rPr>
                <a:t>1</a:t>
              </a:r>
              <a:r>
                <a:rPr lang="en-US" sz="1400" b="1" dirty="0">
                  <a:solidFill>
                    <a:schemeClr val="tx1"/>
                  </a:solidFill>
                </a:rPr>
                <a:t>*H</a:t>
              </a:r>
              <a:r>
                <a:rPr lang="en-US" sz="1400" b="1" baseline="-25000" dirty="0">
                  <a:solidFill>
                    <a:schemeClr val="tx1"/>
                  </a:solidFill>
                </a:rPr>
                <a:t>12</a:t>
              </a:r>
              <a:r>
                <a:rPr lang="en-US" sz="1400" b="1" dirty="0">
                  <a:solidFill>
                    <a:schemeClr val="tx1"/>
                  </a:solidFill>
                </a:rPr>
                <a:t> has smaller dimension which is a potential imperfection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C4D18E8-F425-4917-9D01-C6E0E6BE1C48}"/>
                </a:ext>
              </a:extLst>
            </p:cNvPr>
            <p:cNvSpPr/>
            <p:nvPr/>
          </p:nvSpPr>
          <p:spPr>
            <a:xfrm>
              <a:off x="928412" y="1522807"/>
              <a:ext cx="2983956" cy="511913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1975493-0BDC-4313-8B3D-FACA18CE4E0B}"/>
                </a:ext>
              </a:extLst>
            </p:cNvPr>
            <p:cNvSpPr/>
            <p:nvPr/>
          </p:nvSpPr>
          <p:spPr>
            <a:xfrm>
              <a:off x="932844" y="4371413"/>
              <a:ext cx="1749394" cy="616059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1041121-C074-4291-8552-4998F4DF28FC}"/>
                </a:ext>
              </a:extLst>
            </p:cNvPr>
            <p:cNvSpPr/>
            <p:nvPr/>
          </p:nvSpPr>
          <p:spPr>
            <a:xfrm>
              <a:off x="839498" y="2295375"/>
              <a:ext cx="1319114" cy="616058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C720E8F-4AD6-494E-894E-A726B16E73CC}"/>
                </a:ext>
              </a:extLst>
            </p:cNvPr>
            <p:cNvSpPr/>
            <p:nvPr/>
          </p:nvSpPr>
          <p:spPr>
            <a:xfrm>
              <a:off x="998240" y="5561636"/>
              <a:ext cx="1749394" cy="616059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1576823-70DF-41A9-8985-FF431E92B7DF}"/>
                </a:ext>
              </a:extLst>
            </p:cNvPr>
            <p:cNvSpPr/>
            <p:nvPr/>
          </p:nvSpPr>
          <p:spPr>
            <a:xfrm>
              <a:off x="2630039" y="2748271"/>
              <a:ext cx="2983956" cy="616058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1AC848-606A-4D97-9CAE-AA08A6F9C999}"/>
              </a:ext>
            </a:extLst>
          </p:cNvPr>
          <p:cNvSpPr/>
          <p:nvPr/>
        </p:nvSpPr>
        <p:spPr bwMode="auto">
          <a:xfrm>
            <a:off x="5441216" y="1351160"/>
            <a:ext cx="3657602" cy="6762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Difference and similarity between JSVD and SLQD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en-US" dirty="0"/>
              <a:t>Both are joint decomposition methods which lead to a </a:t>
            </a:r>
            <a:r>
              <a:rPr lang="en-US" b="1" dirty="0"/>
              <a:t>common </a:t>
            </a:r>
            <a:r>
              <a:rPr lang="en-US" dirty="0"/>
              <a:t>left unitary matrix for H11 and H12 .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59C82A-5272-4B46-A48F-76F86486715A}"/>
              </a:ext>
            </a:extLst>
          </p:cNvPr>
          <p:cNvCxnSpPr>
            <a:cxnSpLocks/>
          </p:cNvCxnSpPr>
          <p:nvPr/>
        </p:nvCxnSpPr>
        <p:spPr bwMode="auto">
          <a:xfrm>
            <a:off x="5713615" y="3101539"/>
            <a:ext cx="459970" cy="25698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009BA22-87AA-4652-A2AB-57D2060C972B}"/>
              </a:ext>
            </a:extLst>
          </p:cNvPr>
          <p:cNvCxnSpPr>
            <a:cxnSpLocks/>
          </p:cNvCxnSpPr>
          <p:nvPr/>
        </p:nvCxnSpPr>
        <p:spPr bwMode="auto">
          <a:xfrm>
            <a:off x="4095404" y="5054139"/>
            <a:ext cx="870065" cy="753687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893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E39ABCB2-8165-4E0C-8FF8-29B1F8B86A86}"/>
              </a:ext>
            </a:extLst>
          </p:cNvPr>
          <p:cNvGrpSpPr/>
          <p:nvPr/>
        </p:nvGrpSpPr>
        <p:grpSpPr>
          <a:xfrm>
            <a:off x="3735822" y="1990034"/>
            <a:ext cx="5151438" cy="4208463"/>
            <a:chOff x="3597275" y="1990034"/>
            <a:chExt cx="5151438" cy="4208463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46E0B9CF-0A7A-49F5-9163-2EC1FE7335B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1820371"/>
                </p:ext>
              </p:extLst>
            </p:nvPr>
          </p:nvGraphicFramePr>
          <p:xfrm>
            <a:off x="3597275" y="1990034"/>
            <a:ext cx="5151438" cy="4208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6" name="Equation" r:id="rId4" imgW="3733560" imgH="3047760" progId="Equation.DSMT4">
                    <p:embed/>
                  </p:oleObj>
                </mc:Choice>
                <mc:Fallback>
                  <p:oleObj name="Equation" r:id="rId4" imgW="3733560" imgH="304776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46E0B9CF-0A7A-49F5-9163-2EC1FE7335B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597275" y="1990034"/>
                          <a:ext cx="5151438" cy="42084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8146F9E2-0EA5-4141-863E-D67217D204A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1271178"/>
                </p:ext>
              </p:extLst>
            </p:nvPr>
          </p:nvGraphicFramePr>
          <p:xfrm>
            <a:off x="6887392" y="2899720"/>
            <a:ext cx="1661183" cy="5347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7" name="Equation" r:id="rId6" imgW="1498320" imgH="482400" progId="Equation.DSMT4">
                    <p:embed/>
                  </p:oleObj>
                </mc:Choice>
                <mc:Fallback>
                  <p:oleObj name="Equation" r:id="rId6" imgW="1498320" imgH="48240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8146F9E2-0EA5-4141-863E-D67217D204A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887392" y="2899720"/>
                          <a:ext cx="1661183" cy="53474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B40A333-0496-4E75-9025-78B244E062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87985" y="2486340"/>
              <a:ext cx="225583" cy="4468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3584" y="614891"/>
            <a:ext cx="8285129" cy="547799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/>
              <a:t>CoBF</a:t>
            </a:r>
            <a:r>
              <a:rPr lang="en-US" sz="2800" dirty="0"/>
              <a:t> with Zero-MUI (Equivalence of Schemes)</a:t>
            </a:r>
            <a:endParaRPr lang="ko-KR" altLang="en-US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56C00E-B967-4524-893C-D730A2DB2298}"/>
              </a:ext>
            </a:extLst>
          </p:cNvPr>
          <p:cNvSpPr txBox="1"/>
          <p:nvPr/>
        </p:nvSpPr>
        <p:spPr>
          <a:xfrm>
            <a:off x="696913" y="1207030"/>
            <a:ext cx="7724836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Each STA has 3 physical, but could have 0-3 virtual antennas.</a:t>
            </a:r>
          </a:p>
          <a:p>
            <a:r>
              <a:rPr lang="en-US" sz="2100" dirty="0"/>
              <a:t>Goal: Zero-MUI with Virtual Antennas are guaranteed.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8E76E55-C364-4004-92D0-9CC922520EF5}"/>
              </a:ext>
            </a:extLst>
          </p:cNvPr>
          <p:cNvGrpSpPr/>
          <p:nvPr/>
        </p:nvGrpSpPr>
        <p:grpSpPr>
          <a:xfrm>
            <a:off x="742330" y="2579618"/>
            <a:ext cx="2817044" cy="2946797"/>
            <a:chOff x="1826466" y="2095499"/>
            <a:chExt cx="3756059" cy="3929063"/>
          </a:xfrm>
        </p:grpSpPr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FFE9C327-AECF-439D-87A4-815AF48144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41456" y="2317752"/>
            <a:ext cx="403224" cy="498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8" name="Equation" r:id="rId8" imgW="177480" imgH="228600" progId="Equation.DSMT4">
                    <p:embed/>
                  </p:oleObj>
                </mc:Choice>
                <mc:Fallback>
                  <p:oleObj name="Equation" r:id="rId8" imgW="177480" imgH="228600" progId="Equation.DSMT4">
                    <p:embed/>
                    <p:pic>
                      <p:nvPicPr>
                        <p:cNvPr id="22" name="Object 21">
                          <a:extLst>
                            <a:ext uri="{FF2B5EF4-FFF2-40B4-BE49-F238E27FC236}">
                              <a16:creationId xmlns:a16="http://schemas.microsoft.com/office/drawing/2014/main" id="{FFE9C327-AECF-439D-87A4-815AF481448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741456" y="2317752"/>
                          <a:ext cx="403224" cy="498474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B9A10A1F-8E85-4F4F-A527-69C10CB79A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3897" y="3317875"/>
            <a:ext cx="430213" cy="498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19" name="Equation" r:id="rId10" imgW="190440" imgH="228600" progId="Equation.DSMT4">
                    <p:embed/>
                  </p:oleObj>
                </mc:Choice>
                <mc:Fallback>
                  <p:oleObj name="Equation" r:id="rId10" imgW="190440" imgH="22860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B9A10A1F-8E85-4F4F-A527-69C10CB79AB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703897" y="3317875"/>
                          <a:ext cx="430213" cy="498474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>
              <a:extLst>
                <a:ext uri="{FF2B5EF4-FFF2-40B4-BE49-F238E27FC236}">
                  <a16:creationId xmlns:a16="http://schemas.microsoft.com/office/drawing/2014/main" id="{07839939-B6A2-4725-B78E-BD0222BDC0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17972" y="4355668"/>
            <a:ext cx="430213" cy="498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20" name="Equation" r:id="rId12" imgW="190440" imgH="228600" progId="Equation.DSMT4">
                    <p:embed/>
                  </p:oleObj>
                </mc:Choice>
                <mc:Fallback>
                  <p:oleObj name="Equation" r:id="rId12" imgW="190440" imgH="228600" progId="Equation.DSMT4">
                    <p:embed/>
                    <p:pic>
                      <p:nvPicPr>
                        <p:cNvPr id="24" name="Object 23">
                          <a:extLst>
                            <a:ext uri="{FF2B5EF4-FFF2-40B4-BE49-F238E27FC236}">
                              <a16:creationId xmlns:a16="http://schemas.microsoft.com/office/drawing/2014/main" id="{07839939-B6A2-4725-B78E-BD0222BDC00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717972" y="4355668"/>
                          <a:ext cx="430213" cy="498474"/>
                        </a:xfrm>
                        <a:prstGeom prst="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>
              <a:extLst>
                <a:ext uri="{FF2B5EF4-FFF2-40B4-BE49-F238E27FC236}">
                  <a16:creationId xmlns:a16="http://schemas.microsoft.com/office/drawing/2014/main" id="{46694A78-F221-4858-9915-5670C1F8ECA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16384" y="5315743"/>
            <a:ext cx="431800" cy="498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21" name="Equation" r:id="rId14" imgW="190440" imgH="228600" progId="Equation.DSMT4">
                    <p:embed/>
                  </p:oleObj>
                </mc:Choice>
                <mc:Fallback>
                  <p:oleObj name="Equation" r:id="rId14" imgW="190440" imgH="228600" progId="Equation.DSMT4">
                    <p:embed/>
                    <p:pic>
                      <p:nvPicPr>
                        <p:cNvPr id="25" name="Object 24">
                          <a:extLst>
                            <a:ext uri="{FF2B5EF4-FFF2-40B4-BE49-F238E27FC236}">
                              <a16:creationId xmlns:a16="http://schemas.microsoft.com/office/drawing/2014/main" id="{46694A78-F221-4858-9915-5670C1F8EC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716384" y="5315743"/>
                          <a:ext cx="431800" cy="498474"/>
                        </a:xfrm>
                        <a:prstGeom prst="rect">
                          <a:avLst/>
                        </a:prstGeom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2B7D4A8-8A0D-4FCC-9BD8-973C5CDA4827}"/>
                </a:ext>
              </a:extLst>
            </p:cNvPr>
            <p:cNvGrpSpPr/>
            <p:nvPr/>
          </p:nvGrpSpPr>
          <p:grpSpPr>
            <a:xfrm>
              <a:off x="5144681" y="2428876"/>
              <a:ext cx="434973" cy="304800"/>
              <a:chOff x="4822827" y="2362200"/>
              <a:chExt cx="434973" cy="3048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E927581-D0EF-4DBC-92F3-0FCAE2B0571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3622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C13F570E-C4C4-4778-BBED-A70558B8A0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6670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6B5287E-EF28-4FD7-9F6B-4CCABC11355F}"/>
                </a:ext>
              </a:extLst>
            </p:cNvPr>
            <p:cNvGrpSpPr/>
            <p:nvPr/>
          </p:nvGrpSpPr>
          <p:grpSpPr>
            <a:xfrm>
              <a:off x="5140555" y="3414935"/>
              <a:ext cx="434973" cy="304800"/>
              <a:chOff x="4822827" y="2362200"/>
              <a:chExt cx="434973" cy="304800"/>
            </a:xfrm>
          </p:grpSpPr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A661D150-5711-4362-AEDD-1BAED0AC402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3622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96B7930F-5833-4975-A760-48C5DF1939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6670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E2018A9-3D5D-4C8F-8DB4-06B1EC95FA9C}"/>
                </a:ext>
              </a:extLst>
            </p:cNvPr>
            <p:cNvGrpSpPr/>
            <p:nvPr/>
          </p:nvGrpSpPr>
          <p:grpSpPr>
            <a:xfrm>
              <a:off x="5144296" y="4471555"/>
              <a:ext cx="434973" cy="304800"/>
              <a:chOff x="4822827" y="2362200"/>
              <a:chExt cx="434973" cy="304800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64848C42-67F4-477A-B83B-6F3F7C04CC4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3622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F141A530-29D2-46E6-A08A-6A8259FA05B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6670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A0447196-0281-46FC-9838-BC4305F6463C}"/>
                </a:ext>
              </a:extLst>
            </p:cNvPr>
            <p:cNvGrpSpPr/>
            <p:nvPr/>
          </p:nvGrpSpPr>
          <p:grpSpPr>
            <a:xfrm>
              <a:off x="5147552" y="5410200"/>
              <a:ext cx="434973" cy="304800"/>
              <a:chOff x="4822827" y="2362200"/>
              <a:chExt cx="434973" cy="304800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16AE08C-DC46-45E4-B557-DFE3D42FB7D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3622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85431144-3319-44D6-B3C3-877C15D616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822827" y="2667000"/>
                <a:ext cx="43497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84590947-F599-4805-B5FA-E2661EAF1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826466" y="2095499"/>
              <a:ext cx="2952750" cy="3929063"/>
            </a:xfrm>
            <a:prstGeom prst="rect">
              <a:avLst/>
            </a:prstGeom>
          </p:spPr>
        </p:pic>
      </p:grp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8A17B0-9A92-4AFB-BD91-0C4C502F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C99ED67-D8E8-4D43-A5A3-1190F9D2C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FCBFC17-F963-4444-B7DF-F9CD8387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06BED22-E194-4E79-9595-42EA03F5408A}"/>
              </a:ext>
            </a:extLst>
          </p:cNvPr>
          <p:cNvSpPr/>
          <p:nvPr/>
        </p:nvSpPr>
        <p:spPr bwMode="auto">
          <a:xfrm>
            <a:off x="5356270" y="2543124"/>
            <a:ext cx="1030370" cy="709923"/>
          </a:xfrm>
          <a:prstGeom prst="ellipse">
            <a:avLst/>
          </a:prstGeom>
          <a:noFill/>
          <a:ln w="12700" cap="flat" cmpd="sng" algn="ctr">
            <a:solidFill>
              <a:srgbClr val="FC3728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1B733CF-1D22-4439-B593-CEE9F7CC8273}"/>
              </a:ext>
            </a:extLst>
          </p:cNvPr>
          <p:cNvSpPr/>
          <p:nvPr/>
        </p:nvSpPr>
        <p:spPr bwMode="auto">
          <a:xfrm>
            <a:off x="5402247" y="4080391"/>
            <a:ext cx="1392021" cy="568209"/>
          </a:xfrm>
          <a:prstGeom prst="ellipse">
            <a:avLst/>
          </a:prstGeom>
          <a:noFill/>
          <a:ln w="12700" cap="flat" cmpd="sng" algn="ctr">
            <a:solidFill>
              <a:srgbClr val="FC3728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5F2CACE-10E8-4881-A030-6AF58E83BB50}"/>
              </a:ext>
            </a:extLst>
          </p:cNvPr>
          <p:cNvSpPr/>
          <p:nvPr/>
        </p:nvSpPr>
        <p:spPr bwMode="auto">
          <a:xfrm>
            <a:off x="5097446" y="5753328"/>
            <a:ext cx="1519484" cy="568209"/>
          </a:xfrm>
          <a:prstGeom prst="ellipse">
            <a:avLst/>
          </a:prstGeom>
          <a:noFill/>
          <a:ln w="12700" cap="flat" cmpd="sng" algn="ctr">
            <a:solidFill>
              <a:srgbClr val="FC3728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7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296" y="1323324"/>
            <a:ext cx="7945408" cy="4951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CoBF</a:t>
            </a:r>
            <a:r>
              <a:rPr lang="en-US" sz="2400" dirty="0"/>
              <a:t> is a major innovation for 11bn [1-11]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Sequential</a:t>
            </a:r>
            <a:r>
              <a:rPr lang="en-US" sz="2400" dirty="0"/>
              <a:t> sounding, with the </a:t>
            </a:r>
            <a:r>
              <a:rPr lang="en-US" sz="2400" b="1" dirty="0"/>
              <a:t>Independent SVD</a:t>
            </a:r>
            <a:r>
              <a:rPr lang="en-US" sz="2400" dirty="0"/>
              <a:t>, is defined for full nulling [11]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Joint</a:t>
            </a:r>
            <a:r>
              <a:rPr lang="en-US" sz="2400" dirty="0"/>
              <a:t> sounding, with the </a:t>
            </a:r>
            <a:r>
              <a:rPr lang="en-US" sz="2400" b="1" dirty="0"/>
              <a:t>JSVD</a:t>
            </a:r>
            <a:r>
              <a:rPr lang="en-US" sz="2400" dirty="0"/>
              <a:t> (Joint SVD), is defined for partial nulling [11]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[4] and [1-3] proposed </a:t>
            </a:r>
            <a:r>
              <a:rPr lang="en-US" sz="2400" b="1" dirty="0"/>
              <a:t>SSVD</a:t>
            </a:r>
            <a:r>
              <a:rPr lang="en-US" sz="2400" dirty="0"/>
              <a:t> (SeparatedSVD) to improve </a:t>
            </a:r>
            <a:r>
              <a:rPr lang="en-US" sz="2400" dirty="0" err="1"/>
              <a:t>CoBF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This contribution proposes </a:t>
            </a:r>
            <a:r>
              <a:rPr lang="en-US" sz="2400" b="1" dirty="0"/>
              <a:t>SLQD </a:t>
            </a:r>
            <a:r>
              <a:rPr lang="en-US" sz="2400" dirty="0"/>
              <a:t>(</a:t>
            </a:r>
            <a:r>
              <a:rPr lang="en-US" sz="2400" dirty="0" err="1"/>
              <a:t>SeparatedLQD</a:t>
            </a:r>
            <a:r>
              <a:rPr lang="en-US" sz="2400" dirty="0"/>
              <a:t>) to further improve </a:t>
            </a:r>
            <a:r>
              <a:rPr lang="en-US" sz="2400" dirty="0" err="1"/>
              <a:t>CoBF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SLQD</a:t>
            </a:r>
            <a:r>
              <a:rPr lang="en-US" sz="2400" dirty="0"/>
              <a:t> and SSVD are examples of </a:t>
            </a:r>
            <a:r>
              <a:rPr lang="en-US" sz="2400" b="1" dirty="0"/>
              <a:t>IA </a:t>
            </a:r>
            <a:r>
              <a:rPr lang="en-US" sz="2400" dirty="0"/>
              <a:t>(Interference Alignment) scheme [12]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7524"/>
          </a:xfrm>
        </p:spPr>
        <p:txBody>
          <a:bodyPr/>
          <a:lstStyle/>
          <a:p>
            <a:r>
              <a:rPr lang="en-US" b="1" dirty="0"/>
              <a:t>Background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3584" y="614891"/>
            <a:ext cx="8285129" cy="547799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An </a:t>
            </a:r>
            <a:r>
              <a:rPr lang="en-US" sz="2800" dirty="0" err="1"/>
              <a:t>CoBF</a:t>
            </a:r>
            <a:r>
              <a:rPr lang="en-US" sz="2800" dirty="0"/>
              <a:t> Configuration (Example)</a:t>
            </a:r>
            <a:endParaRPr lang="ko-KR" altLang="en-US" sz="2800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8A17B0-9A92-4AFB-BD91-0C4C502F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C99ED67-D8E8-4D43-A5A3-1190F9D2C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FCBFC17-F963-4444-B7DF-F9CD8387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1F587F-C11E-4EAC-B10A-C31731518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101106"/>
            <a:ext cx="4116272" cy="5290486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7BB99D1-574E-44D8-9DCD-A2C4105BC426}"/>
              </a:ext>
            </a:extLst>
          </p:cNvPr>
          <p:cNvSpPr/>
          <p:nvPr/>
        </p:nvSpPr>
        <p:spPr bwMode="auto">
          <a:xfrm>
            <a:off x="463584" y="1607127"/>
            <a:ext cx="4108416" cy="39790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Existing schemes treat both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inBSS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xBSS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channel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SAME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way.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We propose to treat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xBSS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channels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Differently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/>
              <a:t> Rationales: there is </a:t>
            </a:r>
            <a:r>
              <a:rPr lang="en-US" sz="2400" b="1" dirty="0"/>
              <a:t>NO</a:t>
            </a:r>
            <a:r>
              <a:rPr lang="en-US" sz="2400" dirty="0"/>
              <a:t> </a:t>
            </a:r>
            <a:r>
              <a:rPr lang="en-US" sz="2400" dirty="0" err="1"/>
              <a:t>xBSS</a:t>
            </a:r>
            <a:r>
              <a:rPr lang="en-US" sz="2400" dirty="0"/>
              <a:t> data during the normal </a:t>
            </a:r>
            <a:r>
              <a:rPr lang="en-US" sz="2400" dirty="0" err="1"/>
              <a:t>CoBF</a:t>
            </a:r>
            <a:r>
              <a:rPr lang="en-US" sz="2400" dirty="0"/>
              <a:t> data transmission phase.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80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15950"/>
            <a:ext cx="7772400" cy="434975"/>
          </a:xfrm>
        </p:spPr>
        <p:txBody>
          <a:bodyPr/>
          <a:lstStyle/>
          <a:p>
            <a:r>
              <a:rPr lang="en-US" b="1" dirty="0"/>
              <a:t>4 Types of Matrix Decompositions in </a:t>
            </a:r>
            <a:r>
              <a:rPr lang="en-US" b="1" dirty="0" err="1"/>
              <a:t>CoBF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84DCF0-1A25-45C3-9689-A09892441F50}"/>
              </a:ext>
            </a:extLst>
          </p:cNvPr>
          <p:cNvGrpSpPr/>
          <p:nvPr/>
        </p:nvGrpSpPr>
        <p:grpSpPr>
          <a:xfrm>
            <a:off x="421764" y="1140644"/>
            <a:ext cx="8461771" cy="5326294"/>
            <a:chOff x="839498" y="889257"/>
            <a:chExt cx="8546345" cy="5492750"/>
          </a:xfrm>
        </p:grpSpPr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7A85934C-9E6D-41B0-B2FA-70DC76856D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82892" y="889257"/>
            <a:ext cx="7366000" cy="549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26" name="Equation" r:id="rId4" imgW="4572000" imgH="3403440" progId="Equation.DSMT4">
                    <p:embed/>
                  </p:oleObj>
                </mc:Choice>
                <mc:Fallback>
                  <p:oleObj name="Equation" r:id="rId4" imgW="4572000" imgH="340344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7A85934C-9E6D-41B0-B2FA-70DC76856D4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82892" y="889257"/>
                          <a:ext cx="7366000" cy="54927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BF586524-E291-43FF-A455-0B5436C8EE97}"/>
                </a:ext>
              </a:extLst>
            </p:cNvPr>
            <p:cNvSpPr/>
            <p:nvPr/>
          </p:nvSpPr>
          <p:spPr>
            <a:xfrm>
              <a:off x="6990237" y="3249128"/>
              <a:ext cx="2395606" cy="858680"/>
            </a:xfrm>
            <a:prstGeom prst="wedgeRoundRectCallout">
              <a:avLst>
                <a:gd name="adj1" fmla="val -109209"/>
                <a:gd name="adj2" fmla="val 101653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rgbClr val="FC3728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Note: Q</a:t>
              </a:r>
              <a:r>
                <a:rPr lang="en-US" sz="1400" b="1" baseline="-25000" dirty="0">
                  <a:solidFill>
                    <a:schemeClr val="tx1"/>
                  </a:solidFill>
                </a:rPr>
                <a:t>1</a:t>
              </a:r>
              <a:r>
                <a:rPr lang="en-US" sz="1400" b="1" dirty="0">
                  <a:solidFill>
                    <a:schemeClr val="tx1"/>
                  </a:solidFill>
                </a:rPr>
                <a:t>*H</a:t>
              </a:r>
              <a:r>
                <a:rPr lang="en-US" sz="1400" b="1" baseline="-25000" dirty="0">
                  <a:solidFill>
                    <a:schemeClr val="tx1"/>
                  </a:solidFill>
                </a:rPr>
                <a:t>12</a:t>
              </a:r>
              <a:r>
                <a:rPr lang="en-US" sz="1400" b="1" dirty="0">
                  <a:solidFill>
                    <a:schemeClr val="tx1"/>
                  </a:solidFill>
                </a:rPr>
                <a:t> has smaller dimension which is a potential imperfection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C4D18E8-F425-4917-9D01-C6E0E6BE1C48}"/>
                </a:ext>
              </a:extLst>
            </p:cNvPr>
            <p:cNvSpPr/>
            <p:nvPr/>
          </p:nvSpPr>
          <p:spPr>
            <a:xfrm>
              <a:off x="928412" y="1522807"/>
              <a:ext cx="2983956" cy="511913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1975493-0BDC-4313-8B3D-FACA18CE4E0B}"/>
                </a:ext>
              </a:extLst>
            </p:cNvPr>
            <p:cNvSpPr/>
            <p:nvPr/>
          </p:nvSpPr>
          <p:spPr>
            <a:xfrm>
              <a:off x="932844" y="4371413"/>
              <a:ext cx="1749394" cy="616059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1041121-C074-4291-8552-4998F4DF28FC}"/>
                </a:ext>
              </a:extLst>
            </p:cNvPr>
            <p:cNvSpPr/>
            <p:nvPr/>
          </p:nvSpPr>
          <p:spPr>
            <a:xfrm>
              <a:off x="839498" y="2295375"/>
              <a:ext cx="1319114" cy="616058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C720E8F-4AD6-494E-894E-A726B16E73CC}"/>
                </a:ext>
              </a:extLst>
            </p:cNvPr>
            <p:cNvSpPr/>
            <p:nvPr/>
          </p:nvSpPr>
          <p:spPr>
            <a:xfrm>
              <a:off x="998240" y="5561636"/>
              <a:ext cx="1749394" cy="616059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1576823-70DF-41A9-8985-FF431E92B7DF}"/>
                </a:ext>
              </a:extLst>
            </p:cNvPr>
            <p:cNvSpPr/>
            <p:nvPr/>
          </p:nvSpPr>
          <p:spPr>
            <a:xfrm>
              <a:off x="2630039" y="2748271"/>
              <a:ext cx="2983956" cy="616058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1AC848-606A-4D97-9CAE-AA08A6F9C999}"/>
              </a:ext>
            </a:extLst>
          </p:cNvPr>
          <p:cNvSpPr/>
          <p:nvPr/>
        </p:nvSpPr>
        <p:spPr bwMode="auto">
          <a:xfrm>
            <a:off x="5441216" y="1351160"/>
            <a:ext cx="3657602" cy="6762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Difference and similarity between JSVD and SLQD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en-US" dirty="0"/>
              <a:t>Both are joint decomposition methods which lead to a </a:t>
            </a:r>
            <a:r>
              <a:rPr lang="en-US" b="1" dirty="0"/>
              <a:t>common </a:t>
            </a:r>
            <a:r>
              <a:rPr lang="en-US" dirty="0"/>
              <a:t>left unitary matrix for H11 and H12 .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59C82A-5272-4B46-A48F-76F86486715A}"/>
              </a:ext>
            </a:extLst>
          </p:cNvPr>
          <p:cNvCxnSpPr>
            <a:cxnSpLocks/>
          </p:cNvCxnSpPr>
          <p:nvPr/>
        </p:nvCxnSpPr>
        <p:spPr bwMode="auto">
          <a:xfrm>
            <a:off x="5713615" y="3101539"/>
            <a:ext cx="459970" cy="25698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009BA22-87AA-4652-A2AB-57D2060C972B}"/>
              </a:ext>
            </a:extLst>
          </p:cNvPr>
          <p:cNvCxnSpPr>
            <a:cxnSpLocks/>
          </p:cNvCxnSpPr>
          <p:nvPr/>
        </p:nvCxnSpPr>
        <p:spPr bwMode="auto">
          <a:xfrm>
            <a:off x="4095404" y="5054139"/>
            <a:ext cx="870065" cy="753687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99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3654"/>
            <a:ext cx="7772400" cy="637524"/>
          </a:xfrm>
        </p:spPr>
        <p:txBody>
          <a:bodyPr/>
          <a:lstStyle/>
          <a:p>
            <a:pPr algn="l"/>
            <a:r>
              <a:rPr lang="en-US" dirty="0"/>
              <a:t>Joint SVD (JSVD) -- Recap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5B9C97C-FE5F-4B69-9985-D80809B5CB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693055"/>
              </p:ext>
            </p:extLst>
          </p:nvPr>
        </p:nvGraphicFramePr>
        <p:xfrm>
          <a:off x="588352" y="1407730"/>
          <a:ext cx="8425133" cy="3067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4" name="Visio" r:id="rId3" imgW="7010311" imgH="2552611" progId="Visio.Drawing.15">
                  <p:embed/>
                </p:oleObj>
              </mc:Choice>
              <mc:Fallback>
                <p:oleObj name="Visio" r:id="rId3" imgW="7010311" imgH="2552611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E8747F56-8C21-4925-B495-CDD8D9E177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52" y="1407730"/>
                        <a:ext cx="8425133" cy="30673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78707A3-6DFB-40B2-A9EC-49DBD68D7CEA}"/>
              </a:ext>
            </a:extLst>
          </p:cNvPr>
          <p:cNvCxnSpPr>
            <a:cxnSpLocks/>
          </p:cNvCxnSpPr>
          <p:nvPr/>
        </p:nvCxnSpPr>
        <p:spPr>
          <a:xfrm>
            <a:off x="2633444" y="2828456"/>
            <a:ext cx="0" cy="73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5A84B6A-7E76-45E0-AB15-E12155CE51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87621"/>
              </p:ext>
            </p:extLst>
          </p:nvPr>
        </p:nvGraphicFramePr>
        <p:xfrm>
          <a:off x="2326316" y="3633190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5" name="Equation" r:id="rId5" imgW="533160" imgH="228600" progId="Equation.DSMT4">
                  <p:embed/>
                </p:oleObj>
              </mc:Choice>
              <mc:Fallback>
                <p:oleObj name="Equation" r:id="rId5" imgW="53316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894E38B-D0CD-40CC-9858-D5173EC38F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6316" y="3633190"/>
                        <a:ext cx="533400" cy="228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D2DA3EE-AB75-48C0-852E-9F86D9ABB9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107475"/>
              </p:ext>
            </p:extLst>
          </p:nvPr>
        </p:nvGraphicFramePr>
        <p:xfrm>
          <a:off x="3816350" y="3687294"/>
          <a:ext cx="1016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6" name="Equation" r:id="rId7" imgW="1015920" imgH="558720" progId="Equation.DSMT4">
                  <p:embed/>
                </p:oleObj>
              </mc:Choice>
              <mc:Fallback>
                <p:oleObj name="Equation" r:id="rId7" imgW="1015920" imgH="55872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63B0E63-138C-4603-B67E-B3F56D130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16350" y="3687294"/>
                        <a:ext cx="1016000" cy="5588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5A1EF8D-3460-4F11-826D-011A4B6A64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113916"/>
              </p:ext>
            </p:extLst>
          </p:nvPr>
        </p:nvGraphicFramePr>
        <p:xfrm>
          <a:off x="2349500" y="3877856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7" name="Equation" r:id="rId9" imgW="545760" imgH="228600" progId="Equation.DSMT4">
                  <p:embed/>
                </p:oleObj>
              </mc:Choice>
              <mc:Fallback>
                <p:oleObj name="Equation" r:id="rId9" imgW="545760" imgH="2286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C57F9A0E-140A-43A4-8C98-0D0F44137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49500" y="3877856"/>
                        <a:ext cx="546100" cy="228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8947639-49EF-4967-B6E1-E68A60E6AA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202008"/>
              </p:ext>
            </p:extLst>
          </p:nvPr>
        </p:nvGraphicFramePr>
        <p:xfrm>
          <a:off x="6154479" y="4465881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8" name="Equation" r:id="rId11" imgW="545760" imgH="228600" progId="Equation.DSMT4">
                  <p:embed/>
                </p:oleObj>
              </mc:Choice>
              <mc:Fallback>
                <p:oleObj name="Equation" r:id="rId11" imgW="545760" imgH="2286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0F967219-853B-4340-8807-E17E6BD25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54479" y="4465881"/>
                        <a:ext cx="546100" cy="2286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388F393-57CB-4B5C-A980-A09F43F8D2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939797"/>
              </p:ext>
            </p:extLst>
          </p:nvPr>
        </p:nvGraphicFramePr>
        <p:xfrm>
          <a:off x="6154479" y="4707471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9" name="Equation" r:id="rId13" imgW="533160" imgH="228600" progId="Equation.DSMT4">
                  <p:embed/>
                </p:oleObj>
              </mc:Choice>
              <mc:Fallback>
                <p:oleObj name="Equation" r:id="rId13" imgW="533160" imgH="22860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A70FCDDC-4494-4E4B-B5DB-2F89ABFD49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54479" y="4707471"/>
                        <a:ext cx="533400" cy="2286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2C72ED-3E4E-45CC-BD4A-388D59A6B9F6}"/>
              </a:ext>
            </a:extLst>
          </p:cNvPr>
          <p:cNvCxnSpPr>
            <a:cxnSpLocks/>
          </p:cNvCxnSpPr>
          <p:nvPr/>
        </p:nvCxnSpPr>
        <p:spPr>
          <a:xfrm flipV="1">
            <a:off x="4323931" y="1965376"/>
            <a:ext cx="0" cy="1115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E0314CA-FEBF-4119-A21D-1389BEDCB709}"/>
              </a:ext>
            </a:extLst>
          </p:cNvPr>
          <p:cNvCxnSpPr>
            <a:cxnSpLocks/>
          </p:cNvCxnSpPr>
          <p:nvPr/>
        </p:nvCxnSpPr>
        <p:spPr>
          <a:xfrm flipV="1">
            <a:off x="8153400" y="2828456"/>
            <a:ext cx="0" cy="1066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CFABA43-C51E-4DFF-9E9D-C227D8733A3C}"/>
              </a:ext>
            </a:extLst>
          </p:cNvPr>
          <p:cNvCxnSpPr>
            <a:cxnSpLocks/>
          </p:cNvCxnSpPr>
          <p:nvPr/>
        </p:nvCxnSpPr>
        <p:spPr>
          <a:xfrm>
            <a:off x="6477000" y="2871654"/>
            <a:ext cx="0" cy="1480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F7A7C57-4C5D-43AE-9DB1-7073CFE9CB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822770"/>
              </p:ext>
            </p:extLst>
          </p:nvPr>
        </p:nvGraphicFramePr>
        <p:xfrm>
          <a:off x="7645992" y="4494437"/>
          <a:ext cx="1016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0" name="Equation" r:id="rId15" imgW="1015920" imgH="558720" progId="Equation.DSMT4">
                  <p:embed/>
                </p:oleObj>
              </mc:Choice>
              <mc:Fallback>
                <p:oleObj name="Equation" r:id="rId15" imgW="1015920" imgH="55872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208AC7D0-1C83-42A3-9C8D-EF4F730F87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645992" y="4494437"/>
                        <a:ext cx="1016000" cy="5588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3418E3B-F1FB-4951-A9E8-6557E93986C2}"/>
              </a:ext>
            </a:extLst>
          </p:cNvPr>
          <p:cNvCxnSpPr>
            <a:cxnSpLocks/>
          </p:cNvCxnSpPr>
          <p:nvPr/>
        </p:nvCxnSpPr>
        <p:spPr>
          <a:xfrm flipV="1">
            <a:off x="4323931" y="2828456"/>
            <a:ext cx="0" cy="199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997B5AA-AD27-44F7-AC6F-C9198B0C0A8D}"/>
              </a:ext>
            </a:extLst>
          </p:cNvPr>
          <p:cNvCxnSpPr>
            <a:cxnSpLocks/>
          </p:cNvCxnSpPr>
          <p:nvPr/>
        </p:nvCxnSpPr>
        <p:spPr>
          <a:xfrm flipV="1">
            <a:off x="8150620" y="1976959"/>
            <a:ext cx="0" cy="1893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5AD3E2-31E1-4DD6-9A2E-DF34ECC6B370}"/>
              </a:ext>
            </a:extLst>
          </p:cNvPr>
          <p:cNvSpPr/>
          <p:nvPr/>
        </p:nvSpPr>
        <p:spPr bwMode="auto">
          <a:xfrm>
            <a:off x="284085" y="4842682"/>
            <a:ext cx="5738486" cy="152575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Joint Sounding: Both APs are required to receive all feedbacks. 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sz="1600" dirty="0"/>
              <a:t>Sequential Sounding: Only the AP transmitting NDP is required to receive feedbacks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APs and STA need to work on (APs) </a:t>
            </a:r>
            <a:r>
              <a:rPr lang="en-US" sz="1600" dirty="0"/>
              <a:t>and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(STAs) bigger V matrices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EF43DE88-FC8A-417C-9757-34ADE69283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366616"/>
              </p:ext>
            </p:extLst>
          </p:nvPr>
        </p:nvGraphicFramePr>
        <p:xfrm>
          <a:off x="6781500" y="5435101"/>
          <a:ext cx="1587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1" name="Equation" r:id="rId17" imgW="1587240" imgH="558720" progId="Equation.DSMT4">
                  <p:embed/>
                </p:oleObj>
              </mc:Choice>
              <mc:Fallback>
                <p:oleObj name="Equation" r:id="rId17" imgW="1587240" imgH="5587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E6DE6B7-D620-4F95-BAA1-777BC13974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81500" y="5435101"/>
                        <a:ext cx="1587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17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F36282-8DF9-45A2-8276-50F0DF848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JSVD Feedback with Joint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125FA-3306-4964-B08F-F058D0764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90CD2-E798-4A7E-BCC7-50068631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93641-A6D0-4FE5-8648-A86351540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C65891-8F17-4463-8291-2542FF73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558" y="184267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Case of Joint Sounding Feedbacks: just like normal MU feedbacks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But JSVD feedbacks are not good for reuse in MU/SU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FC1E002-18AB-4845-9E89-42DDA9EE1C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258264"/>
              </p:ext>
            </p:extLst>
          </p:nvPr>
        </p:nvGraphicFramePr>
        <p:xfrm>
          <a:off x="734143" y="3019108"/>
          <a:ext cx="4383088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0" name="Equation" r:id="rId3" imgW="2958840" imgH="1117440" progId="Equation.DSMT4">
                  <p:embed/>
                </p:oleObj>
              </mc:Choice>
              <mc:Fallback>
                <p:oleObj name="Equation" r:id="rId3" imgW="2958840" imgH="11174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B35A1C7-C49A-4635-8D3D-706430C389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4143" y="3019108"/>
                        <a:ext cx="4383088" cy="165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27CC569-CDF3-428B-9C95-A57A674823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087289"/>
              </p:ext>
            </p:extLst>
          </p:nvPr>
        </p:nvGraphicFramePr>
        <p:xfrm>
          <a:off x="696913" y="4974532"/>
          <a:ext cx="553243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1" name="Equation" r:id="rId5" imgW="3517560" imgH="799920" progId="Equation.DSMT4">
                  <p:embed/>
                </p:oleObj>
              </mc:Choice>
              <mc:Fallback>
                <p:oleObj name="Equation" r:id="rId5" imgW="3517560" imgH="7999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4A1E2A9-D887-449E-8BB9-B076CA4C43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6913" y="4974532"/>
                        <a:ext cx="5532437" cy="125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512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3584" y="614891"/>
            <a:ext cx="8285129" cy="547799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SeparatedSVD (SSVD) -- Recap</a:t>
            </a:r>
            <a:endParaRPr lang="ko-KR" altLang="en-US" sz="2800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8A17B0-9A92-4AFB-BD91-0C4C502F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C99ED67-D8E8-4D43-A5A3-1190F9D2C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FCBFC17-F963-4444-B7DF-F9CD8387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5435BF4-1A92-4FD1-A6DC-9DD25918D7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606418"/>
              </p:ext>
            </p:extLst>
          </p:nvPr>
        </p:nvGraphicFramePr>
        <p:xfrm>
          <a:off x="428548" y="1536267"/>
          <a:ext cx="8425133" cy="3067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9" name="Visio" r:id="rId4" imgW="7010311" imgH="2552611" progId="Visio.Drawing.15">
                  <p:embed/>
                </p:oleObj>
              </mc:Choice>
              <mc:Fallback>
                <p:oleObj name="Visio" r:id="rId4" imgW="7010311" imgH="2552611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E8747F56-8C21-4925-B495-CDD8D9E177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48" y="1536267"/>
                        <a:ext cx="8425133" cy="30673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AB6E6BF-D0FF-46CC-83F8-867B11D8B815}"/>
              </a:ext>
            </a:extLst>
          </p:cNvPr>
          <p:cNvCxnSpPr>
            <a:cxnSpLocks/>
          </p:cNvCxnSpPr>
          <p:nvPr/>
        </p:nvCxnSpPr>
        <p:spPr>
          <a:xfrm>
            <a:off x="2473640" y="2956993"/>
            <a:ext cx="0" cy="73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93831DC-457C-4F91-B02C-457003E421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809318"/>
              </p:ext>
            </p:extLst>
          </p:nvPr>
        </p:nvGraphicFramePr>
        <p:xfrm>
          <a:off x="2166512" y="3761727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0" name="Equation" r:id="rId6" imgW="533160" imgH="228600" progId="Equation.DSMT4">
                  <p:embed/>
                </p:oleObj>
              </mc:Choice>
              <mc:Fallback>
                <p:oleObj name="Equation" r:id="rId6" imgW="53316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894E38B-D0CD-40CC-9858-D5173EC38F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6512" y="3761727"/>
                        <a:ext cx="533400" cy="228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B4342EB0-7EFE-42B3-BFDE-EC8B1868BB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424798"/>
              </p:ext>
            </p:extLst>
          </p:nvPr>
        </p:nvGraphicFramePr>
        <p:xfrm>
          <a:off x="2189696" y="4006393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1" name="Equation" r:id="rId8" imgW="545760" imgH="228600" progId="Equation.DSMT4">
                  <p:embed/>
                </p:oleObj>
              </mc:Choice>
              <mc:Fallback>
                <p:oleObj name="Equation" r:id="rId8" imgW="545760" imgH="2286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C57F9A0E-140A-43A4-8C98-0D0F44137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89696" y="4006393"/>
                        <a:ext cx="546100" cy="228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227049BA-759B-4DE8-8C6F-4C1EADFD65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571018"/>
              </p:ext>
            </p:extLst>
          </p:nvPr>
        </p:nvGraphicFramePr>
        <p:xfrm>
          <a:off x="5994675" y="4594418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2" name="Equation" r:id="rId10" imgW="545760" imgH="228600" progId="Equation.DSMT4">
                  <p:embed/>
                </p:oleObj>
              </mc:Choice>
              <mc:Fallback>
                <p:oleObj name="Equation" r:id="rId10" imgW="545760" imgH="2286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0F967219-853B-4340-8807-E17E6BD25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994675" y="4594418"/>
                        <a:ext cx="546100" cy="2286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441281E3-EDCA-43D8-8CE2-46C95771D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631874"/>
              </p:ext>
            </p:extLst>
          </p:nvPr>
        </p:nvGraphicFramePr>
        <p:xfrm>
          <a:off x="7714432" y="4608744"/>
          <a:ext cx="12319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3" name="Equation" r:id="rId12" imgW="1231560" imgH="1091880" progId="Equation.DSMT4">
                  <p:embed/>
                </p:oleObj>
              </mc:Choice>
              <mc:Fallback>
                <p:oleObj name="Equation" r:id="rId12" imgW="1231560" imgH="10918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EC88E318-968F-4DED-B5ED-29EA5DDAE5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14432" y="4608744"/>
                        <a:ext cx="1231900" cy="10922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599A6B6-AD0A-4D11-820A-C9AB273D53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111514"/>
              </p:ext>
            </p:extLst>
          </p:nvPr>
        </p:nvGraphicFramePr>
        <p:xfrm>
          <a:off x="5994675" y="4836008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4" name="Equation" r:id="rId14" imgW="533160" imgH="228600" progId="Equation.DSMT4">
                  <p:embed/>
                </p:oleObj>
              </mc:Choice>
              <mc:Fallback>
                <p:oleObj name="Equation" r:id="rId14" imgW="533160" imgH="22860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A70FCDDC-4494-4E4B-B5DB-2F89ABFD49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994675" y="4836008"/>
                        <a:ext cx="533400" cy="2286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36C682-8FAA-4079-9AF6-F1B4D3ABAAFB}"/>
              </a:ext>
            </a:extLst>
          </p:cNvPr>
          <p:cNvCxnSpPr>
            <a:cxnSpLocks/>
          </p:cNvCxnSpPr>
          <p:nvPr/>
        </p:nvCxnSpPr>
        <p:spPr>
          <a:xfrm flipV="1">
            <a:off x="4164127" y="2118793"/>
            <a:ext cx="0" cy="1090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BFCD22-AE78-46BA-B503-72F01D02B1BF}"/>
              </a:ext>
            </a:extLst>
          </p:cNvPr>
          <p:cNvCxnSpPr>
            <a:cxnSpLocks/>
          </p:cNvCxnSpPr>
          <p:nvPr/>
        </p:nvCxnSpPr>
        <p:spPr>
          <a:xfrm flipV="1">
            <a:off x="7993596" y="2118793"/>
            <a:ext cx="0" cy="188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A826051-A67B-4744-9114-C6DA7F16FCD5}"/>
              </a:ext>
            </a:extLst>
          </p:cNvPr>
          <p:cNvCxnSpPr>
            <a:cxnSpLocks/>
          </p:cNvCxnSpPr>
          <p:nvPr/>
        </p:nvCxnSpPr>
        <p:spPr>
          <a:xfrm>
            <a:off x="6317196" y="3000191"/>
            <a:ext cx="0" cy="1480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59F0791A-9782-4B71-B62C-D15458145F22}"/>
              </a:ext>
            </a:extLst>
          </p:cNvPr>
          <p:cNvSpPr/>
          <p:nvPr/>
        </p:nvSpPr>
        <p:spPr>
          <a:xfrm flipH="1">
            <a:off x="7231596" y="4703788"/>
            <a:ext cx="446276" cy="903859"/>
          </a:xfrm>
          <a:prstGeom prst="curved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Arrow: Curved Left 23">
            <a:extLst>
              <a:ext uri="{FF2B5EF4-FFF2-40B4-BE49-F238E27FC236}">
                <a16:creationId xmlns:a16="http://schemas.microsoft.com/office/drawing/2014/main" id="{286400DD-B557-4C53-8897-0B6FD2A87B73}"/>
              </a:ext>
            </a:extLst>
          </p:cNvPr>
          <p:cNvSpPr/>
          <p:nvPr/>
        </p:nvSpPr>
        <p:spPr>
          <a:xfrm flipH="1">
            <a:off x="3426616" y="3906662"/>
            <a:ext cx="336105" cy="903859"/>
          </a:xfrm>
          <a:prstGeom prst="curvedLef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CACFC76-0D91-43AB-99FC-BCDF5ECA882C}"/>
              </a:ext>
            </a:extLst>
          </p:cNvPr>
          <p:cNvSpPr/>
          <p:nvPr/>
        </p:nvSpPr>
        <p:spPr>
          <a:xfrm>
            <a:off x="4437004" y="5301803"/>
            <a:ext cx="22860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identical computation as with seq sounding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48FACF5-4A9C-4A03-B3CB-E43D96878285}"/>
              </a:ext>
            </a:extLst>
          </p:cNvPr>
          <p:cNvCxnSpPr>
            <a:cxnSpLocks/>
          </p:cNvCxnSpPr>
          <p:nvPr/>
        </p:nvCxnSpPr>
        <p:spPr>
          <a:xfrm flipH="1" flipV="1">
            <a:off x="4716996" y="4846611"/>
            <a:ext cx="533559" cy="455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045E694-49D3-4A3B-A2B9-5A776E8DDFAB}"/>
              </a:ext>
            </a:extLst>
          </p:cNvPr>
          <p:cNvCxnSpPr>
            <a:stCxn id="25" idx="3"/>
          </p:cNvCxnSpPr>
          <p:nvPr/>
        </p:nvCxnSpPr>
        <p:spPr>
          <a:xfrm flipV="1">
            <a:off x="6723004" y="5099647"/>
            <a:ext cx="889592" cy="506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026FE1-085B-46F9-BB03-2A11FDA29175}"/>
              </a:ext>
            </a:extLst>
          </p:cNvPr>
          <p:cNvCxnSpPr>
            <a:cxnSpLocks/>
          </p:cNvCxnSpPr>
          <p:nvPr/>
        </p:nvCxnSpPr>
        <p:spPr>
          <a:xfrm flipV="1">
            <a:off x="4163016" y="2934825"/>
            <a:ext cx="0" cy="199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7F1AC11-3368-4B05-904C-98A27DA70B63}"/>
              </a:ext>
            </a:extLst>
          </p:cNvPr>
          <p:cNvCxnSpPr>
            <a:cxnSpLocks/>
          </p:cNvCxnSpPr>
          <p:nvPr/>
        </p:nvCxnSpPr>
        <p:spPr>
          <a:xfrm flipV="1">
            <a:off x="7992975" y="2937593"/>
            <a:ext cx="0" cy="199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57788AD-00D3-43E2-ACC7-68FC7DE5EEF4}"/>
              </a:ext>
            </a:extLst>
          </p:cNvPr>
          <p:cNvSpPr/>
          <p:nvPr/>
        </p:nvSpPr>
        <p:spPr bwMode="auto">
          <a:xfrm>
            <a:off x="588341" y="5064608"/>
            <a:ext cx="3574675" cy="87568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APs and STAs work on/for smaller V matrices</a:t>
            </a: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263F44E7-8BED-4424-A38B-1E6F2DCD5C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581211"/>
              </p:ext>
            </p:extLst>
          </p:nvPr>
        </p:nvGraphicFramePr>
        <p:xfrm>
          <a:off x="3858324" y="3778353"/>
          <a:ext cx="12319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5" name="Equation" r:id="rId16" imgW="1231560" imgH="1091880" progId="Equation.DSMT4">
                  <p:embed/>
                </p:oleObj>
              </mc:Choice>
              <mc:Fallback>
                <p:oleObj name="Equation" r:id="rId16" imgW="1231560" imgH="10918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63B0E63-138C-4603-B67E-B3F56D130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858324" y="3778353"/>
                        <a:ext cx="1231900" cy="1092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565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3584" y="614891"/>
            <a:ext cx="8285129" cy="547799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SSVD Feedback with Joint Sounding</a:t>
            </a:r>
            <a:endParaRPr lang="ko-KR" altLang="en-US" sz="2800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8A17B0-9A92-4AFB-BD91-0C4C502F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C99ED67-D8E8-4D43-A5A3-1190F9D2C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FCBFC17-F963-4444-B7DF-F9CD8387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607E783-C154-4ADA-A0B0-1A4CE7174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48" y="1310008"/>
            <a:ext cx="8229600" cy="41542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Case of Joint Sounding Feedbacks – re-use the feedback mechanism for the existing joint SVD</a:t>
            </a:r>
          </a:p>
          <a:p>
            <a:r>
              <a:rPr lang="en-US" sz="2000" dirty="0"/>
              <a:t>SSVD feedbacks are </a:t>
            </a:r>
            <a:r>
              <a:rPr lang="en-US" dirty="0">
                <a:highlight>
                  <a:srgbClr val="00FF00"/>
                </a:highlight>
              </a:rPr>
              <a:t>GOOD</a:t>
            </a:r>
            <a:r>
              <a:rPr lang="en-US" sz="2000" dirty="0"/>
              <a:t> for re-use in MU/SU-MIMO</a:t>
            </a:r>
          </a:p>
          <a:p>
            <a:r>
              <a:rPr lang="en-US" dirty="0"/>
              <a:t>Both APs and STAs work for/on smaller V matrices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B93793A-8A02-4028-AF7D-6ACC3D00598D}"/>
              </a:ext>
            </a:extLst>
          </p:cNvPr>
          <p:cNvGrpSpPr/>
          <p:nvPr/>
        </p:nvGrpSpPr>
        <p:grpSpPr>
          <a:xfrm>
            <a:off x="533400" y="2821068"/>
            <a:ext cx="5116513" cy="2433516"/>
            <a:chOff x="533400" y="2405431"/>
            <a:chExt cx="5116513" cy="2433516"/>
          </a:xfrm>
        </p:grpSpPr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7212B37F-1618-4CE9-B3F6-5CF2BE58C4B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2651661"/>
                </p:ext>
              </p:extLst>
            </p:nvPr>
          </p:nvGraphicFramePr>
          <p:xfrm>
            <a:off x="533400" y="2430710"/>
            <a:ext cx="5116513" cy="2408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98" name="Equation" r:id="rId4" imgW="3454200" imgH="1625400" progId="Equation.DSMT4">
                    <p:embed/>
                  </p:oleObj>
                </mc:Choice>
                <mc:Fallback>
                  <p:oleObj name="Equation" r:id="rId4" imgW="3454200" imgH="162540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1B35A1C7-C49A-4635-8D3D-706430C3895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33400" y="2430710"/>
                          <a:ext cx="5116513" cy="24082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5CDDBCB-CC7B-40D1-B2BF-5A48E1505CFD}"/>
                </a:ext>
              </a:extLst>
            </p:cNvPr>
            <p:cNvSpPr/>
            <p:nvPr/>
          </p:nvSpPr>
          <p:spPr>
            <a:xfrm>
              <a:off x="3893044" y="2405431"/>
              <a:ext cx="1517156" cy="45719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1ACCE19-C23C-41D4-85A0-E2A193A4B96E}"/>
                </a:ext>
              </a:extLst>
            </p:cNvPr>
            <p:cNvSpPr/>
            <p:nvPr/>
          </p:nvSpPr>
          <p:spPr>
            <a:xfrm>
              <a:off x="1334713" y="2405431"/>
              <a:ext cx="1540708" cy="45719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E69701E-8CBF-446A-9D51-241815ED05E7}"/>
                </a:ext>
              </a:extLst>
            </p:cNvPr>
            <p:cNvSpPr/>
            <p:nvPr/>
          </p:nvSpPr>
          <p:spPr>
            <a:xfrm>
              <a:off x="1334713" y="3240616"/>
              <a:ext cx="1540708" cy="45719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539BA04-7C74-49FF-B448-2D80180536C9}"/>
                </a:ext>
              </a:extLst>
            </p:cNvPr>
            <p:cNvSpPr/>
            <p:nvPr/>
          </p:nvSpPr>
          <p:spPr>
            <a:xfrm>
              <a:off x="3893044" y="3231252"/>
              <a:ext cx="1540708" cy="45719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</p:grp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34C044B8-2D6A-4249-8CAC-0CA125C4DC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680290"/>
              </p:ext>
            </p:extLst>
          </p:nvPr>
        </p:nvGraphicFramePr>
        <p:xfrm>
          <a:off x="4610100" y="2743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9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ECD979A-B70B-48C0-9864-9E6BEA6CF7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10100" y="2743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D060E5F9-DFE3-4516-8ECD-0C039DF634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670069"/>
              </p:ext>
            </p:extLst>
          </p:nvPr>
        </p:nvGraphicFramePr>
        <p:xfrm>
          <a:off x="533400" y="5546359"/>
          <a:ext cx="6370652" cy="582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0" name="Equation" r:id="rId8" imgW="2501640" imgH="228600" progId="Equation.DSMT4">
                  <p:embed/>
                </p:oleObj>
              </mc:Choice>
              <mc:Fallback>
                <p:oleObj name="Equation" r:id="rId8" imgW="250164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133FD91-C1FB-48D0-A0B2-C10079CE6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3400" y="5546359"/>
                        <a:ext cx="6370652" cy="582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3D55494E-0A47-44E7-B35B-CDF5B1368636}"/>
                  </a:ext>
                </a:extLst>
              </p:cNvPr>
              <p:cNvSpPr/>
              <p:nvPr/>
            </p:nvSpPr>
            <p:spPr bwMode="auto">
              <a:xfrm>
                <a:off x="5722066" y="4113450"/>
                <a:ext cx="3421934" cy="72283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</a:rPr>
                  <a:t># of columns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𝑛𝑒𝑤</m:t>
                        </m:r>
                      </m:sup>
                    </m:sSup>
                  </m:oMath>
                </a14:m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</a:rPr>
                  <a:t> is the max </a:t>
                </a:r>
                <a:r>
                  <a:rPr kumimoji="0" lang="en-US" sz="1600" b="0" i="0" u="none" strike="noStrike" cap="none" normalizeH="0" baseline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</a:rPr>
                  <a:t>Nss</a:t>
                </a: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</a:rPr>
                  <a:t>/STA</a:t>
                </a:r>
                <a:r>
                  <a:rPr kumimoji="0" lang="en-US" sz="1600" b="0" i="0" u="none" strike="noStrike" cap="none" normalizeH="0" dirty="0">
                    <a:ln>
                      <a:noFill/>
                    </a:ln>
                    <a:solidFill>
                      <a:srgbClr val="FF0000"/>
                    </a:solidFill>
                    <a:effectLst/>
                  </a:rPr>
                  <a:t> </a:t>
                </a: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</a:rPr>
                  <a:t>for partial nulling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rgbClr val="FF0000"/>
                    </a:solidFill>
                  </a:rPr>
                  <a:t>(same as with SSVD in Seq Sounding)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3D55494E-0A47-44E7-B35B-CDF5B13686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2066" y="4113450"/>
                <a:ext cx="3421934" cy="722838"/>
              </a:xfrm>
              <a:prstGeom prst="roundRect">
                <a:avLst/>
              </a:prstGeom>
              <a:blipFill>
                <a:blip r:embed="rId10"/>
                <a:stretch>
                  <a:fillRect t="-8333" b="-1750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359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5F6C-1929-428C-A6A4-261630B4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52312-1813-4943-BBB4-37890AAF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al., Samsung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9E3BD-2605-4482-A2AE-2C7C93F8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BB00119-26CC-462B-B97C-9F54B204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007" y="632532"/>
            <a:ext cx="8315763" cy="527844"/>
          </a:xfrm>
        </p:spPr>
        <p:txBody>
          <a:bodyPr/>
          <a:lstStyle/>
          <a:p>
            <a:r>
              <a:rPr lang="en-US" dirty="0" err="1"/>
              <a:t>SeparatedLQD</a:t>
            </a:r>
            <a:r>
              <a:rPr lang="en-US" dirty="0"/>
              <a:t> (SLQD) with Joint Sounding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EC14710-ED1A-42F7-9036-C7F3940357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352" y="1855874"/>
          <a:ext cx="8425133" cy="3067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1" name="Visio" r:id="rId4" imgW="7010311" imgH="2552611" progId="Visio.Drawing.15">
                  <p:embed/>
                </p:oleObj>
              </mc:Choice>
              <mc:Fallback>
                <p:oleObj name="Visio" r:id="rId4" imgW="7010311" imgH="2552611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E8747F56-8C21-4925-B495-CDD8D9E177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52" y="1855874"/>
                        <a:ext cx="8425133" cy="30673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FF2CD69-9D4F-4BCF-BFAC-D20CF15DC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008" y="131000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Case of Joint Sounding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F6AB61-B55F-461E-8E52-F70475669935}"/>
              </a:ext>
            </a:extLst>
          </p:cNvPr>
          <p:cNvCxnSpPr>
            <a:cxnSpLocks/>
          </p:cNvCxnSpPr>
          <p:nvPr/>
        </p:nvCxnSpPr>
        <p:spPr>
          <a:xfrm>
            <a:off x="2633444" y="3276600"/>
            <a:ext cx="0" cy="73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0A8962B-BD2E-4BAC-B369-CD8A9CCA8C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6316" y="4081334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2" name="Equation" r:id="rId6" imgW="533160" imgH="228600" progId="Equation.DSMT4">
                  <p:embed/>
                </p:oleObj>
              </mc:Choice>
              <mc:Fallback>
                <p:oleObj name="Equation" r:id="rId6" imgW="53316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894E38B-D0CD-40CC-9858-D5173EC38F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26316" y="4081334"/>
                        <a:ext cx="533400" cy="228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E5ED91D2-C299-4C89-95F9-BA7A18FA93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9500" y="4326000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3" name="Equation" r:id="rId8" imgW="545760" imgH="228600" progId="Equation.DSMT4">
                  <p:embed/>
                </p:oleObj>
              </mc:Choice>
              <mc:Fallback>
                <p:oleObj name="Equation" r:id="rId8" imgW="545760" imgH="2286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C57F9A0E-140A-43A4-8C98-0D0F44137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49500" y="4326000"/>
                        <a:ext cx="546100" cy="228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8DE9793-3080-4CFC-AF25-84F46B0D96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4479" y="4914025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4" name="Equation" r:id="rId10" imgW="545760" imgH="228600" progId="Equation.DSMT4">
                  <p:embed/>
                </p:oleObj>
              </mc:Choice>
              <mc:Fallback>
                <p:oleObj name="Equation" r:id="rId10" imgW="545760" imgH="2286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0F967219-853B-4340-8807-E17E6BD25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54479" y="4914025"/>
                        <a:ext cx="546100" cy="2286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BAD526D1-E32B-4122-A3BD-7BA62CCE85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4479" y="5155615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5" name="Equation" r:id="rId12" imgW="533160" imgH="228600" progId="Equation.DSMT4">
                  <p:embed/>
                </p:oleObj>
              </mc:Choice>
              <mc:Fallback>
                <p:oleObj name="Equation" r:id="rId12" imgW="533160" imgH="22860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A70FCDDC-4494-4E4B-B5DB-2F89ABFD49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54479" y="5155615"/>
                        <a:ext cx="533400" cy="22860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149908-3480-4A35-916B-CDEB90E39532}"/>
              </a:ext>
            </a:extLst>
          </p:cNvPr>
          <p:cNvCxnSpPr>
            <a:cxnSpLocks/>
          </p:cNvCxnSpPr>
          <p:nvPr/>
        </p:nvCxnSpPr>
        <p:spPr>
          <a:xfrm flipV="1">
            <a:off x="4323931" y="2423604"/>
            <a:ext cx="0" cy="1105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1D29EDC-FDE4-4AD8-BCC1-B3100021D47F}"/>
              </a:ext>
            </a:extLst>
          </p:cNvPr>
          <p:cNvCxnSpPr>
            <a:cxnSpLocks/>
          </p:cNvCxnSpPr>
          <p:nvPr/>
        </p:nvCxnSpPr>
        <p:spPr>
          <a:xfrm flipV="1">
            <a:off x="8153400" y="3276600"/>
            <a:ext cx="0" cy="1066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3CBB108-0952-4CF8-A1B5-9BBD7ABFD9E7}"/>
              </a:ext>
            </a:extLst>
          </p:cNvPr>
          <p:cNvCxnSpPr>
            <a:cxnSpLocks/>
          </p:cNvCxnSpPr>
          <p:nvPr/>
        </p:nvCxnSpPr>
        <p:spPr>
          <a:xfrm>
            <a:off x="6477000" y="3319798"/>
            <a:ext cx="0" cy="1480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F8D93F8D-F82A-499E-891D-EFDB61F3DDAF}"/>
              </a:ext>
            </a:extLst>
          </p:cNvPr>
          <p:cNvSpPr/>
          <p:nvPr/>
        </p:nvSpPr>
        <p:spPr>
          <a:xfrm flipH="1">
            <a:off x="7391400" y="5023395"/>
            <a:ext cx="446276" cy="903859"/>
          </a:xfrm>
          <a:prstGeom prst="curved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6E845F3F-15CA-43BE-82FA-2892C58EF72B}"/>
              </a:ext>
            </a:extLst>
          </p:cNvPr>
          <p:cNvSpPr/>
          <p:nvPr/>
        </p:nvSpPr>
        <p:spPr>
          <a:xfrm flipH="1">
            <a:off x="3586420" y="4226269"/>
            <a:ext cx="336105" cy="903859"/>
          </a:xfrm>
          <a:prstGeom prst="curvedLef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979E6E70-43BF-4AD5-B190-1EEEF7CA6A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589775"/>
              </p:ext>
            </p:extLst>
          </p:nvPr>
        </p:nvGraphicFramePr>
        <p:xfrm>
          <a:off x="410367" y="5126027"/>
          <a:ext cx="3378200" cy="1277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6" name="Equation" r:id="rId14" imgW="2882880" imgH="1091880" progId="Equation.DSMT4">
                  <p:embed/>
                </p:oleObj>
              </mc:Choice>
              <mc:Fallback>
                <p:oleObj name="Equation" r:id="rId14" imgW="2882880" imgH="10918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BFE373C3-1FF8-458C-9A61-F10BB72AC3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10367" y="5126027"/>
                        <a:ext cx="3378200" cy="1277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4D796C-F97A-46CC-A147-87E552EB8845}"/>
              </a:ext>
            </a:extLst>
          </p:cNvPr>
          <p:cNvSpPr/>
          <p:nvPr/>
        </p:nvSpPr>
        <p:spPr>
          <a:xfrm>
            <a:off x="4348740" y="1400507"/>
            <a:ext cx="3804660" cy="3651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AP sides can work with feedbacks without knowledge of the separated LQD or not 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BEA36EE-AC81-40A6-A7D9-A8FB7AC5DB7D}"/>
              </a:ext>
            </a:extLst>
          </p:cNvPr>
          <p:cNvSpPr/>
          <p:nvPr/>
        </p:nvSpPr>
        <p:spPr>
          <a:xfrm>
            <a:off x="4596808" y="5621410"/>
            <a:ext cx="2286000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identical computation as with seq sounding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874773-9665-47AE-8371-E3033C0183F6}"/>
              </a:ext>
            </a:extLst>
          </p:cNvPr>
          <p:cNvCxnSpPr>
            <a:cxnSpLocks/>
          </p:cNvCxnSpPr>
          <p:nvPr/>
        </p:nvCxnSpPr>
        <p:spPr>
          <a:xfrm flipH="1" flipV="1">
            <a:off x="4876800" y="5166218"/>
            <a:ext cx="533559" cy="455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1EFE5A6-6A26-469F-AC59-C40CFD7CB083}"/>
              </a:ext>
            </a:extLst>
          </p:cNvPr>
          <p:cNvCxnSpPr>
            <a:stCxn id="26" idx="3"/>
          </p:cNvCxnSpPr>
          <p:nvPr/>
        </p:nvCxnSpPr>
        <p:spPr>
          <a:xfrm flipV="1">
            <a:off x="6882808" y="5419254"/>
            <a:ext cx="889592" cy="506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0C8B170E-9773-4C91-8A7D-207307ED8E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6211" y="4102893"/>
          <a:ext cx="9763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7" name="Equation" r:id="rId16" imgW="976069" imgH="480857" progId="Equation.DSMT4">
                  <p:embed/>
                </p:oleObj>
              </mc:Choice>
              <mc:Fallback>
                <p:oleObj name="Equation" r:id="rId16" imgW="976069" imgH="480857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489E8B2-0DEE-48C5-89BE-2A9DE922F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986211" y="4102893"/>
                        <a:ext cx="976313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7AA2B5A6-09B5-410F-B8CA-565B844320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79067" y="4692406"/>
          <a:ext cx="9906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8" name="Equation" r:id="rId18" imgW="990423" imgH="480857" progId="Equation.DSMT4">
                  <p:embed/>
                </p:oleObj>
              </mc:Choice>
              <mc:Fallback>
                <p:oleObj name="Equation" r:id="rId18" imgW="990423" imgH="480857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F3193F1-49C6-495C-B7FF-AA2C23603B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979067" y="4692406"/>
                        <a:ext cx="990600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3CC099CE-B247-416A-B3A1-370B298281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69222" y="4903202"/>
          <a:ext cx="10001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19" name="Equation" r:id="rId20" imgW="999992" imgH="480857" progId="Equation.DSMT4">
                  <p:embed/>
                </p:oleObj>
              </mc:Choice>
              <mc:Fallback>
                <p:oleObj name="Equation" r:id="rId20" imgW="999992" imgH="480857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D6AF10A-B737-4535-8581-22E9E18397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869222" y="4903202"/>
                        <a:ext cx="1000125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62757B0D-4579-44F8-909E-D301C326D9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73249" y="5429140"/>
          <a:ext cx="9906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20" name="Equation" r:id="rId22" imgW="990423" imgH="480857" progId="Equation.DSMT4">
                  <p:embed/>
                </p:oleObj>
              </mc:Choice>
              <mc:Fallback>
                <p:oleObj name="Equation" r:id="rId22" imgW="990423" imgH="480857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1CB96E0B-4461-4AC1-A9BA-2D9873F238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873249" y="5429140"/>
                        <a:ext cx="990600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row: Up-Down 34">
            <a:extLst>
              <a:ext uri="{FF2B5EF4-FFF2-40B4-BE49-F238E27FC236}">
                <a16:creationId xmlns:a16="http://schemas.microsoft.com/office/drawing/2014/main" id="{6232CADB-FB34-40F6-9D25-1CCC4F4A1648}"/>
              </a:ext>
            </a:extLst>
          </p:cNvPr>
          <p:cNvSpPr/>
          <p:nvPr/>
        </p:nvSpPr>
        <p:spPr bwMode="auto">
          <a:xfrm>
            <a:off x="2543378" y="5427729"/>
            <a:ext cx="199822" cy="342757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94384C7-213C-4E83-B454-AC255A88805B}"/>
              </a:ext>
            </a:extLst>
          </p:cNvPr>
          <p:cNvCxnSpPr>
            <a:cxnSpLocks/>
          </p:cNvCxnSpPr>
          <p:nvPr/>
        </p:nvCxnSpPr>
        <p:spPr>
          <a:xfrm flipV="1">
            <a:off x="8145997" y="2423604"/>
            <a:ext cx="0" cy="1912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EFC3688-7106-4F4E-9DDD-6D38716455F4}"/>
              </a:ext>
            </a:extLst>
          </p:cNvPr>
          <p:cNvCxnSpPr>
            <a:cxnSpLocks/>
          </p:cNvCxnSpPr>
          <p:nvPr/>
        </p:nvCxnSpPr>
        <p:spPr>
          <a:xfrm flipV="1">
            <a:off x="4325405" y="3258844"/>
            <a:ext cx="0" cy="252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750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4cb1c834-fb5e-4db1-b5fe-b760d2c58fa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115628</TotalTime>
  <Words>1389</Words>
  <Application>Microsoft Office PowerPoint</Application>
  <PresentationFormat>On-screen Show (4:3)</PresentationFormat>
  <Paragraphs>206</Paragraphs>
  <Slides>18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Cambria Math</vt:lpstr>
      <vt:lpstr>Times New Roman</vt:lpstr>
      <vt:lpstr>Wingdings</vt:lpstr>
      <vt:lpstr>802-11-Submission</vt:lpstr>
      <vt:lpstr>Visio</vt:lpstr>
      <vt:lpstr>Equation</vt:lpstr>
      <vt:lpstr>MathType 7.0 Equation</vt:lpstr>
      <vt:lpstr>Interference Alignment in CoBF – Joint Sounding</vt:lpstr>
      <vt:lpstr>Background</vt:lpstr>
      <vt:lpstr>An CoBF Configuration (Example)</vt:lpstr>
      <vt:lpstr>4 Types of Matrix Decompositions in CoBF</vt:lpstr>
      <vt:lpstr>Joint SVD (JSVD) -- Recap</vt:lpstr>
      <vt:lpstr>JSVD Feedback with Joint Sounding</vt:lpstr>
      <vt:lpstr>SeparatedSVD (SSVD) -- Recap</vt:lpstr>
      <vt:lpstr>SSVD Feedback with Joint Sounding</vt:lpstr>
      <vt:lpstr>SeparatedLQD (SLQD) with Joint Sounding</vt:lpstr>
      <vt:lpstr>SLQD Feedbacks with Joint Sounding</vt:lpstr>
      <vt:lpstr>Case of multiple CoBF groups (SLQD)</vt:lpstr>
      <vt:lpstr>Joint Sounding vs Sequential Sounding</vt:lpstr>
      <vt:lpstr>Pros vs Cons of SLQD (and SSVD)</vt:lpstr>
      <vt:lpstr>References</vt:lpstr>
      <vt:lpstr>Back up</vt:lpstr>
      <vt:lpstr>How to ID inBSS, xBSS, or Joint, Sounding</vt:lpstr>
      <vt:lpstr>4 Types of Matrix Decompositions in CoBF</vt:lpstr>
      <vt:lpstr>CoBF with Zero-MUI (Equivalence of Schemes)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Aiguo Yan</cp:lastModifiedBy>
  <cp:revision>203</cp:revision>
  <cp:lastPrinted>2024-10-15T21:21:04Z</cp:lastPrinted>
  <dcterms:created xsi:type="dcterms:W3CDTF">2007-05-21T21:00:37Z</dcterms:created>
  <dcterms:modified xsi:type="dcterms:W3CDTF">2025-09-12T16:59:54Z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