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7" r:id="rId3"/>
    <p:sldId id="272" r:id="rId4"/>
    <p:sldId id="376" r:id="rId5"/>
    <p:sldId id="377" r:id="rId6"/>
    <p:sldId id="378" r:id="rId7"/>
    <p:sldId id="374" r:id="rId8"/>
    <p:sldId id="264" r:id="rId9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4" autoAdjust="0"/>
    <p:restoredTop sz="87089" autoAdjust="0"/>
  </p:normalViewPr>
  <p:slideViewPr>
    <p:cSldViewPr>
      <p:cViewPr varScale="1">
        <p:scale>
          <a:sx n="59" d="100"/>
          <a:sy n="59" d="100"/>
        </p:scale>
        <p:origin x="772" y="268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2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14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3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526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8344323-80AF-CB07-FA34-DCF5608E34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B407D141-E85C-209D-0C40-66D780B4A819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20244C0-F7DB-DA8C-96CC-234F896F5AAA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2B4B8BC-9959-6E03-211A-B18EFBBC7365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44DE5D1D-C239-9BCC-3185-E7994D35189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4</a:t>
            </a:fld>
            <a:endParaRPr lang="en-US"/>
          </a:p>
        </p:txBody>
      </p:sp>
      <p:sp>
        <p:nvSpPr>
          <p:cNvPr id="18433" name="Rectangle 1">
            <a:extLst>
              <a:ext uri="{FF2B5EF4-FFF2-40B4-BE49-F238E27FC236}">
                <a16:creationId xmlns:a16="http://schemas.microsoft.com/office/drawing/2014/main" id="{2F721E71-9345-C23E-5028-1AEA4BDE8C9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196BDEF9-121A-9859-3F60-840D9A0A573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144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72E01B-544E-A586-E6B2-75BD50ACAF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0D07E5FD-D54D-065C-1759-7BE49BE3FE24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1FBEDB9-000D-4F32-C162-B85A8B5C002D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BD51519-4F32-3FFF-28AB-67F6D21E517F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1D9739B5-B125-B63B-16C8-49113881075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5</a:t>
            </a:fld>
            <a:endParaRPr lang="en-US"/>
          </a:p>
        </p:txBody>
      </p:sp>
      <p:sp>
        <p:nvSpPr>
          <p:cNvPr id="18433" name="Rectangle 1">
            <a:extLst>
              <a:ext uri="{FF2B5EF4-FFF2-40B4-BE49-F238E27FC236}">
                <a16:creationId xmlns:a16="http://schemas.microsoft.com/office/drawing/2014/main" id="{5A9E09E0-D0F2-E693-2D13-27FF5A3940DC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966217BC-1C50-8CD0-07E2-DD009935F2C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0531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3C1101-E7A8-5873-F0F9-6382C1538E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EDF31D8F-6991-978F-B903-88EA81BF5693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BE2CD0E-1D21-BA2B-1E36-36F8F9AD667F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B920936-CA78-3E6A-7BA6-B5D60DB446B1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2D5EDE7D-BE71-3595-1095-EC739E99631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6</a:t>
            </a:fld>
            <a:endParaRPr lang="en-US"/>
          </a:p>
        </p:txBody>
      </p:sp>
      <p:sp>
        <p:nvSpPr>
          <p:cNvPr id="18433" name="Rectangle 1">
            <a:extLst>
              <a:ext uri="{FF2B5EF4-FFF2-40B4-BE49-F238E27FC236}">
                <a16:creationId xmlns:a16="http://schemas.microsoft.com/office/drawing/2014/main" id="{D342234C-7726-CB57-B2E8-9D8BFD0E475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C0368613-48EA-3A9E-1CB3-63B1B1CB9C5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4535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7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778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8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September 2025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Kyosuke Inoue (SHARP CORPORATION)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Kyosuke Inoue (SHARP CORPORATION)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/>
              <a:t>September 2025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September 2025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Kyosuke Inoue (SHARP CORPORATION)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September 2025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Kyosuke Inoue (SHARP CORPORATION)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September 2025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Kyosuke Inoue (SHARP CORPORATION)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September 2025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Kyosuke Inoue (SHARP CORPORATION)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September 2025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Kyosuke Inoue (SHARP CORPORATION)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September 2025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Kyosuke Inoue (SHARP CORPORATION)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September 2025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Kyosuke Inoue (SHARP CORPORATION)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/>
              <a:t>September 2025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Kyosuke Inoue (SHARP CORPORATION)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802.11-25/1505r0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/>
              <a:t>Considerations on Direct Roaming through Target AP MLD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367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2025-9-11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/>
              <a:t>September 2025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Kyosuke Inoue (SHARP CORPORATION)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9214784"/>
              </p:ext>
            </p:extLst>
          </p:nvPr>
        </p:nvGraphicFramePr>
        <p:xfrm>
          <a:off x="992188" y="2416175"/>
          <a:ext cx="9888537" cy="282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0458556" imgH="2998413" progId="Word.Document.8">
                  <p:embed/>
                </p:oleObj>
              </mc:Choice>
              <mc:Fallback>
                <p:oleObj name="Document" r:id="rId3" imgW="10458556" imgH="2998413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2188" y="2416175"/>
                        <a:ext cx="9888537" cy="28225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Abstract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US" dirty="0"/>
              <a:t>In this contribution, we discuss the direct roaming procedure through the target AP MLD (Sequence 3) based on [1].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Kyosuke Inoue (SHARP CORPORATION)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September 2025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2460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477145"/>
            <a:ext cx="10361084" cy="1303783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US" b="0" dirty="0"/>
              <a:t>According to [1], it is proposed that the non-AP MLD performs SMD BSS transition directly the through target AP MLD without any preparation with the current AP MLD (this is called Sequence 3 in [1]).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Kyosuke Inoue (SHARP CORPORATION)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September 2025</a:t>
            </a:r>
            <a:endParaRPr lang="en-GB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CDF4A95-6D38-9C3C-A0EE-E7E5CFCB3C51}"/>
              </a:ext>
            </a:extLst>
          </p:cNvPr>
          <p:cNvSpPr txBox="1"/>
          <p:nvPr/>
        </p:nvSpPr>
        <p:spPr>
          <a:xfrm>
            <a:off x="1832458" y="5981218"/>
            <a:ext cx="1509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tx1"/>
                </a:solidFill>
              </a:rPr>
              <a:t>Sequence 1</a:t>
            </a:r>
            <a:endParaRPr kumimoji="1" lang="ja-JP" alt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61D12E7-CC32-039D-5072-9DB17EBE648F}"/>
              </a:ext>
            </a:extLst>
          </p:cNvPr>
          <p:cNvSpPr txBox="1"/>
          <p:nvPr/>
        </p:nvSpPr>
        <p:spPr>
          <a:xfrm>
            <a:off x="5472771" y="5981218"/>
            <a:ext cx="1509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tx1"/>
                </a:solidFill>
              </a:rPr>
              <a:t>Sequence 2</a:t>
            </a:r>
            <a:endParaRPr kumimoji="1" lang="ja-JP" alt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98BCD1A-DD89-92B0-C7CE-7C20ADC46773}"/>
              </a:ext>
            </a:extLst>
          </p:cNvPr>
          <p:cNvSpPr txBox="1"/>
          <p:nvPr/>
        </p:nvSpPr>
        <p:spPr>
          <a:xfrm>
            <a:off x="9624392" y="5972144"/>
            <a:ext cx="1509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tx1"/>
                </a:solidFill>
              </a:rPr>
              <a:t>Sequence 3</a:t>
            </a:r>
            <a:endParaRPr kumimoji="1" lang="ja-JP" alt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0901D14-D653-379A-C5D0-20F8F5299B97}"/>
              </a:ext>
            </a:extLst>
          </p:cNvPr>
          <p:cNvSpPr/>
          <p:nvPr/>
        </p:nvSpPr>
        <p:spPr bwMode="auto">
          <a:xfrm>
            <a:off x="479376" y="3068961"/>
            <a:ext cx="846303" cy="504056"/>
          </a:xfrm>
          <a:prstGeom prst="rect">
            <a:avLst/>
          </a:prstGeom>
          <a:ln w="127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STA</a:t>
            </a:r>
            <a:endParaRPr kumimoji="0" lang="ja-JP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F3CE2EEF-2921-A8B7-CC65-3B1F1BF0EC5C}"/>
              </a:ext>
            </a:extLst>
          </p:cNvPr>
          <p:cNvSpPr/>
          <p:nvPr/>
        </p:nvSpPr>
        <p:spPr bwMode="auto">
          <a:xfrm>
            <a:off x="1901743" y="3068961"/>
            <a:ext cx="846303" cy="504056"/>
          </a:xfrm>
          <a:prstGeom prst="rect">
            <a:avLst/>
          </a:prstGeom>
          <a:ln w="127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Current AP</a:t>
            </a:r>
            <a:endParaRPr kumimoji="0" lang="ja-JP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073BAD16-B3C9-C1AF-E0ED-F0264CA66EA5}"/>
              </a:ext>
            </a:extLst>
          </p:cNvPr>
          <p:cNvSpPr/>
          <p:nvPr/>
        </p:nvSpPr>
        <p:spPr bwMode="auto">
          <a:xfrm>
            <a:off x="3125879" y="3068961"/>
            <a:ext cx="846303" cy="504056"/>
          </a:xfrm>
          <a:prstGeom prst="rect">
            <a:avLst/>
          </a:prstGeom>
          <a:ln w="127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altLang="ja-JP" sz="1400" dirty="0">
                <a:solidFill>
                  <a:schemeClr val="tx1"/>
                </a:solidFill>
                <a:latin typeface="Times New Roman" pitchFamily="16" charset="0"/>
                <a:ea typeface="MS Gothic" charset="-128"/>
              </a:rPr>
              <a:t>Targe</a:t>
            </a:r>
            <a:r>
              <a:rPr kumimoji="0" lang="en-US" altLang="ja-JP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t AP</a:t>
            </a:r>
            <a:endParaRPr kumimoji="0" lang="ja-JP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2E1F7DAC-EF04-92B4-384E-C5B9F3098220}"/>
              </a:ext>
            </a:extLst>
          </p:cNvPr>
          <p:cNvSpPr/>
          <p:nvPr/>
        </p:nvSpPr>
        <p:spPr bwMode="auto">
          <a:xfrm>
            <a:off x="1716290" y="2766665"/>
            <a:ext cx="2435494" cy="95036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EF06FA7-0EFF-E8E2-8F76-0935E334EB5E}"/>
              </a:ext>
            </a:extLst>
          </p:cNvPr>
          <p:cNvSpPr txBox="1"/>
          <p:nvPr/>
        </p:nvSpPr>
        <p:spPr>
          <a:xfrm>
            <a:off x="2637198" y="2777307"/>
            <a:ext cx="7173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schemeClr val="tx1"/>
                </a:solidFill>
              </a:rPr>
              <a:t>SMD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BFEEFE37-4969-51CE-2AA9-E9F52746B2EB}"/>
              </a:ext>
            </a:extLst>
          </p:cNvPr>
          <p:cNvCxnSpPr>
            <a:stCxn id="10" idx="2"/>
          </p:cNvCxnSpPr>
          <p:nvPr/>
        </p:nvCxnSpPr>
        <p:spPr bwMode="auto">
          <a:xfrm flipH="1">
            <a:off x="902527" y="3573017"/>
            <a:ext cx="1" cy="230425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BF3E922A-C74B-299F-C748-9137B36775BF}"/>
              </a:ext>
            </a:extLst>
          </p:cNvPr>
          <p:cNvCxnSpPr>
            <a:cxnSpLocks/>
            <a:stCxn id="11" idx="2"/>
          </p:cNvCxnSpPr>
          <p:nvPr/>
        </p:nvCxnSpPr>
        <p:spPr bwMode="auto">
          <a:xfrm flipH="1">
            <a:off x="2324894" y="3573017"/>
            <a:ext cx="1" cy="230425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099B71C7-A003-1A7B-7075-AB708CE466C8}"/>
              </a:ext>
            </a:extLst>
          </p:cNvPr>
          <p:cNvCxnSpPr>
            <a:stCxn id="12" idx="2"/>
          </p:cNvCxnSpPr>
          <p:nvPr/>
        </p:nvCxnSpPr>
        <p:spPr bwMode="auto">
          <a:xfrm flipH="1">
            <a:off x="3549030" y="3573017"/>
            <a:ext cx="1" cy="230425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193F85E9-FAA9-5158-DDE3-7EF9DEB503A5}"/>
              </a:ext>
            </a:extLst>
          </p:cNvPr>
          <p:cNvSpPr/>
          <p:nvPr/>
        </p:nvSpPr>
        <p:spPr bwMode="auto">
          <a:xfrm>
            <a:off x="4573447" y="3068961"/>
            <a:ext cx="846303" cy="504056"/>
          </a:xfrm>
          <a:prstGeom prst="rect">
            <a:avLst/>
          </a:prstGeom>
          <a:ln w="127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STA</a:t>
            </a:r>
            <a:endParaRPr kumimoji="0" lang="ja-JP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352D692B-2F89-C632-60E1-525714DCAD34}"/>
              </a:ext>
            </a:extLst>
          </p:cNvPr>
          <p:cNvSpPr/>
          <p:nvPr/>
        </p:nvSpPr>
        <p:spPr bwMode="auto">
          <a:xfrm>
            <a:off x="5995814" y="3068961"/>
            <a:ext cx="846303" cy="504056"/>
          </a:xfrm>
          <a:prstGeom prst="rect">
            <a:avLst/>
          </a:prstGeom>
          <a:ln w="127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Current AP</a:t>
            </a:r>
            <a:endParaRPr kumimoji="0" lang="ja-JP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EF8CDDE9-DA82-93A6-3A75-59D22CB12D6F}"/>
              </a:ext>
            </a:extLst>
          </p:cNvPr>
          <p:cNvSpPr/>
          <p:nvPr/>
        </p:nvSpPr>
        <p:spPr bwMode="auto">
          <a:xfrm>
            <a:off x="7219950" y="3068961"/>
            <a:ext cx="846303" cy="504056"/>
          </a:xfrm>
          <a:prstGeom prst="rect">
            <a:avLst/>
          </a:prstGeom>
          <a:ln w="127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altLang="ja-JP" sz="1400" dirty="0">
                <a:solidFill>
                  <a:schemeClr val="tx1"/>
                </a:solidFill>
                <a:latin typeface="Times New Roman" pitchFamily="16" charset="0"/>
                <a:ea typeface="MS Gothic" charset="-128"/>
              </a:rPr>
              <a:t>Targe</a:t>
            </a:r>
            <a:r>
              <a:rPr kumimoji="0" lang="en-US" altLang="ja-JP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t AP</a:t>
            </a:r>
            <a:endParaRPr kumimoji="0" lang="ja-JP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1AAF2368-35D1-54E6-A3C7-96E2129DD658}"/>
              </a:ext>
            </a:extLst>
          </p:cNvPr>
          <p:cNvSpPr/>
          <p:nvPr/>
        </p:nvSpPr>
        <p:spPr bwMode="auto">
          <a:xfrm>
            <a:off x="5810361" y="2766665"/>
            <a:ext cx="2435494" cy="95036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E1853BAC-69D0-0CFA-3548-FFC97AB48913}"/>
              </a:ext>
            </a:extLst>
          </p:cNvPr>
          <p:cNvSpPr txBox="1"/>
          <p:nvPr/>
        </p:nvSpPr>
        <p:spPr>
          <a:xfrm>
            <a:off x="6731269" y="2777307"/>
            <a:ext cx="7173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schemeClr val="tx1"/>
                </a:solidFill>
              </a:rPr>
              <a:t>SMD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3DA7B730-571F-49B0-4861-289573AD8706}"/>
              </a:ext>
            </a:extLst>
          </p:cNvPr>
          <p:cNvCxnSpPr>
            <a:stCxn id="38" idx="2"/>
          </p:cNvCxnSpPr>
          <p:nvPr/>
        </p:nvCxnSpPr>
        <p:spPr bwMode="auto">
          <a:xfrm flipH="1">
            <a:off x="4996598" y="3573017"/>
            <a:ext cx="1" cy="230425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673EAC80-5A69-833C-A905-90FC36515862}"/>
              </a:ext>
            </a:extLst>
          </p:cNvPr>
          <p:cNvCxnSpPr>
            <a:cxnSpLocks/>
            <a:stCxn id="39" idx="2"/>
          </p:cNvCxnSpPr>
          <p:nvPr/>
        </p:nvCxnSpPr>
        <p:spPr bwMode="auto">
          <a:xfrm flipH="1">
            <a:off x="6418965" y="3573017"/>
            <a:ext cx="1" cy="230425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BA28CAB3-67BE-B3CB-D3E5-5B89657100DC}"/>
              </a:ext>
            </a:extLst>
          </p:cNvPr>
          <p:cNvCxnSpPr>
            <a:stCxn id="40" idx="2"/>
          </p:cNvCxnSpPr>
          <p:nvPr/>
        </p:nvCxnSpPr>
        <p:spPr bwMode="auto">
          <a:xfrm flipH="1">
            <a:off x="7643101" y="3573017"/>
            <a:ext cx="1" cy="230425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07EF924B-AC55-B868-AB6F-BCB73775A683}"/>
              </a:ext>
            </a:extLst>
          </p:cNvPr>
          <p:cNvSpPr/>
          <p:nvPr/>
        </p:nvSpPr>
        <p:spPr bwMode="auto">
          <a:xfrm>
            <a:off x="8416276" y="3068961"/>
            <a:ext cx="846303" cy="504056"/>
          </a:xfrm>
          <a:prstGeom prst="rect">
            <a:avLst/>
          </a:prstGeom>
          <a:ln w="127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STA</a:t>
            </a:r>
            <a:endParaRPr kumimoji="0" lang="ja-JP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4012433A-676B-83DD-AFA0-AA88DB625A06}"/>
              </a:ext>
            </a:extLst>
          </p:cNvPr>
          <p:cNvSpPr/>
          <p:nvPr/>
        </p:nvSpPr>
        <p:spPr bwMode="auto">
          <a:xfrm>
            <a:off x="9838643" y="3068961"/>
            <a:ext cx="846303" cy="504056"/>
          </a:xfrm>
          <a:prstGeom prst="rect">
            <a:avLst/>
          </a:prstGeom>
          <a:ln w="127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Current AP</a:t>
            </a:r>
            <a:endParaRPr kumimoji="0" lang="ja-JP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FAB013E1-B783-252C-4AC2-96E641E8D943}"/>
              </a:ext>
            </a:extLst>
          </p:cNvPr>
          <p:cNvSpPr/>
          <p:nvPr/>
        </p:nvSpPr>
        <p:spPr bwMode="auto">
          <a:xfrm>
            <a:off x="11062779" y="3068961"/>
            <a:ext cx="846303" cy="504056"/>
          </a:xfrm>
          <a:prstGeom prst="rect">
            <a:avLst/>
          </a:prstGeom>
          <a:ln w="127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altLang="ja-JP" sz="1400" dirty="0">
                <a:solidFill>
                  <a:schemeClr val="tx1"/>
                </a:solidFill>
                <a:latin typeface="Times New Roman" pitchFamily="16" charset="0"/>
                <a:ea typeface="MS Gothic" charset="-128"/>
              </a:rPr>
              <a:t>Targe</a:t>
            </a:r>
            <a:r>
              <a:rPr kumimoji="0" lang="en-US" altLang="ja-JP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t AP</a:t>
            </a:r>
            <a:endParaRPr kumimoji="0" lang="ja-JP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264BC91D-73A7-ED60-D286-3D1E3BC39D12}"/>
              </a:ext>
            </a:extLst>
          </p:cNvPr>
          <p:cNvSpPr/>
          <p:nvPr/>
        </p:nvSpPr>
        <p:spPr bwMode="auto">
          <a:xfrm>
            <a:off x="9653190" y="2766665"/>
            <a:ext cx="2435494" cy="95036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EF0A6706-3A15-2FB1-A33C-0652A1DE5E5D}"/>
              </a:ext>
            </a:extLst>
          </p:cNvPr>
          <p:cNvSpPr txBox="1"/>
          <p:nvPr/>
        </p:nvSpPr>
        <p:spPr>
          <a:xfrm>
            <a:off x="10574098" y="2777307"/>
            <a:ext cx="7173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schemeClr val="tx1"/>
                </a:solidFill>
              </a:rPr>
              <a:t>SMD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64863CC8-7AE0-F24B-EE33-1F2B39FFE352}"/>
              </a:ext>
            </a:extLst>
          </p:cNvPr>
          <p:cNvCxnSpPr>
            <a:stCxn id="46" idx="2"/>
          </p:cNvCxnSpPr>
          <p:nvPr/>
        </p:nvCxnSpPr>
        <p:spPr bwMode="auto">
          <a:xfrm flipH="1">
            <a:off x="8839427" y="3573017"/>
            <a:ext cx="1" cy="230425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6CF02DFF-BD56-972C-DA72-62E55D637827}"/>
              </a:ext>
            </a:extLst>
          </p:cNvPr>
          <p:cNvCxnSpPr>
            <a:cxnSpLocks/>
            <a:stCxn id="47" idx="2"/>
          </p:cNvCxnSpPr>
          <p:nvPr/>
        </p:nvCxnSpPr>
        <p:spPr bwMode="auto">
          <a:xfrm flipH="1">
            <a:off x="10261794" y="3573017"/>
            <a:ext cx="1" cy="230425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97DCE4B2-66CE-C266-EC28-B855FE8C59C3}"/>
              </a:ext>
            </a:extLst>
          </p:cNvPr>
          <p:cNvCxnSpPr>
            <a:stCxn id="48" idx="2"/>
          </p:cNvCxnSpPr>
          <p:nvPr/>
        </p:nvCxnSpPr>
        <p:spPr bwMode="auto">
          <a:xfrm flipH="1">
            <a:off x="11485930" y="3573017"/>
            <a:ext cx="1" cy="230425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直線矢印コネクタ 54">
            <a:extLst>
              <a:ext uri="{FF2B5EF4-FFF2-40B4-BE49-F238E27FC236}">
                <a16:creationId xmlns:a16="http://schemas.microsoft.com/office/drawing/2014/main" id="{0155C0BD-5B08-66FF-10FF-15AA42EC4FE3}"/>
              </a:ext>
            </a:extLst>
          </p:cNvPr>
          <p:cNvCxnSpPr/>
          <p:nvPr/>
        </p:nvCxnSpPr>
        <p:spPr bwMode="auto">
          <a:xfrm>
            <a:off x="902527" y="4293096"/>
            <a:ext cx="1422367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7" name="直線矢印コネクタ 56">
            <a:extLst>
              <a:ext uri="{FF2B5EF4-FFF2-40B4-BE49-F238E27FC236}">
                <a16:creationId xmlns:a16="http://schemas.microsoft.com/office/drawing/2014/main" id="{8B2FC38D-E881-A652-9DA3-C76C5317BBD5}"/>
              </a:ext>
            </a:extLst>
          </p:cNvPr>
          <p:cNvCxnSpPr/>
          <p:nvPr/>
        </p:nvCxnSpPr>
        <p:spPr bwMode="auto">
          <a:xfrm flipH="1">
            <a:off x="914401" y="4581128"/>
            <a:ext cx="1410493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7CF2A4BF-152D-ABB0-07A8-410F2950C912}"/>
              </a:ext>
            </a:extLst>
          </p:cNvPr>
          <p:cNvSpPr txBox="1"/>
          <p:nvPr/>
        </p:nvSpPr>
        <p:spPr>
          <a:xfrm>
            <a:off x="958179" y="3913311"/>
            <a:ext cx="142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schemeClr val="tx1"/>
                </a:solidFill>
              </a:rPr>
              <a:t>ST preparation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cxnSp>
        <p:nvCxnSpPr>
          <p:cNvPr id="59" name="直線矢印コネクタ 58">
            <a:extLst>
              <a:ext uri="{FF2B5EF4-FFF2-40B4-BE49-F238E27FC236}">
                <a16:creationId xmlns:a16="http://schemas.microsoft.com/office/drawing/2014/main" id="{0E8F8B3F-09D4-8269-4A55-1500AB7622A3}"/>
              </a:ext>
            </a:extLst>
          </p:cNvPr>
          <p:cNvCxnSpPr/>
          <p:nvPr/>
        </p:nvCxnSpPr>
        <p:spPr bwMode="auto">
          <a:xfrm>
            <a:off x="4996598" y="4293096"/>
            <a:ext cx="1422367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0" name="直線矢印コネクタ 59">
            <a:extLst>
              <a:ext uri="{FF2B5EF4-FFF2-40B4-BE49-F238E27FC236}">
                <a16:creationId xmlns:a16="http://schemas.microsoft.com/office/drawing/2014/main" id="{1288C877-09A6-900B-902A-DB765B694C2E}"/>
              </a:ext>
            </a:extLst>
          </p:cNvPr>
          <p:cNvCxnSpPr/>
          <p:nvPr/>
        </p:nvCxnSpPr>
        <p:spPr bwMode="auto">
          <a:xfrm flipH="1">
            <a:off x="5008472" y="4581128"/>
            <a:ext cx="1410493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D1C18D81-A3AB-57C0-A1C4-CFF372FD53CC}"/>
              </a:ext>
            </a:extLst>
          </p:cNvPr>
          <p:cNvSpPr txBox="1"/>
          <p:nvPr/>
        </p:nvSpPr>
        <p:spPr>
          <a:xfrm>
            <a:off x="5052250" y="3913311"/>
            <a:ext cx="142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schemeClr val="tx1"/>
                </a:solidFill>
              </a:rPr>
              <a:t>ST preparation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cxnSp>
        <p:nvCxnSpPr>
          <p:cNvPr id="62" name="直線矢印コネクタ 61">
            <a:extLst>
              <a:ext uri="{FF2B5EF4-FFF2-40B4-BE49-F238E27FC236}">
                <a16:creationId xmlns:a16="http://schemas.microsoft.com/office/drawing/2014/main" id="{5CD6FB4F-02F6-56D1-249A-3230845B26E9}"/>
              </a:ext>
            </a:extLst>
          </p:cNvPr>
          <p:cNvCxnSpPr/>
          <p:nvPr/>
        </p:nvCxnSpPr>
        <p:spPr bwMode="auto">
          <a:xfrm>
            <a:off x="902527" y="5242520"/>
            <a:ext cx="1422367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3" name="直線矢印コネクタ 62">
            <a:extLst>
              <a:ext uri="{FF2B5EF4-FFF2-40B4-BE49-F238E27FC236}">
                <a16:creationId xmlns:a16="http://schemas.microsoft.com/office/drawing/2014/main" id="{5670826E-74EA-4942-B5A1-EBEDF2513C3A}"/>
              </a:ext>
            </a:extLst>
          </p:cNvPr>
          <p:cNvCxnSpPr/>
          <p:nvPr/>
        </p:nvCxnSpPr>
        <p:spPr bwMode="auto">
          <a:xfrm flipH="1">
            <a:off x="914401" y="5530552"/>
            <a:ext cx="1410493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216" name="テキスト ボックス 9215">
            <a:extLst>
              <a:ext uri="{FF2B5EF4-FFF2-40B4-BE49-F238E27FC236}">
                <a16:creationId xmlns:a16="http://schemas.microsoft.com/office/drawing/2014/main" id="{508B102B-566E-FED1-445A-D7B8F6353409}"/>
              </a:ext>
            </a:extLst>
          </p:cNvPr>
          <p:cNvSpPr txBox="1"/>
          <p:nvPr/>
        </p:nvSpPr>
        <p:spPr>
          <a:xfrm>
            <a:off x="958179" y="4862735"/>
            <a:ext cx="142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schemeClr val="tx1"/>
                </a:solidFill>
              </a:rPr>
              <a:t>ST execution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cxnSp>
        <p:nvCxnSpPr>
          <p:cNvPr id="9217" name="直線矢印コネクタ 9216">
            <a:extLst>
              <a:ext uri="{FF2B5EF4-FFF2-40B4-BE49-F238E27FC236}">
                <a16:creationId xmlns:a16="http://schemas.microsoft.com/office/drawing/2014/main" id="{FF301F4D-68DA-11F3-AC09-3A65B72CC74F}"/>
              </a:ext>
            </a:extLst>
          </p:cNvPr>
          <p:cNvCxnSpPr>
            <a:cxnSpLocks/>
          </p:cNvCxnSpPr>
          <p:nvPr/>
        </p:nvCxnSpPr>
        <p:spPr bwMode="auto">
          <a:xfrm>
            <a:off x="4982455" y="5242520"/>
            <a:ext cx="2660646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219" name="直線矢印コネクタ 9218">
            <a:extLst>
              <a:ext uri="{FF2B5EF4-FFF2-40B4-BE49-F238E27FC236}">
                <a16:creationId xmlns:a16="http://schemas.microsoft.com/office/drawing/2014/main" id="{305E7DB9-02C6-9054-948B-55FC8B89DDA4}"/>
              </a:ext>
            </a:extLst>
          </p:cNvPr>
          <p:cNvCxnSpPr>
            <a:cxnSpLocks/>
          </p:cNvCxnSpPr>
          <p:nvPr/>
        </p:nvCxnSpPr>
        <p:spPr bwMode="auto">
          <a:xfrm flipH="1">
            <a:off x="4994329" y="5530552"/>
            <a:ext cx="2648772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220" name="テキスト ボックス 9219">
            <a:extLst>
              <a:ext uri="{FF2B5EF4-FFF2-40B4-BE49-F238E27FC236}">
                <a16:creationId xmlns:a16="http://schemas.microsoft.com/office/drawing/2014/main" id="{C7296B77-7636-5CED-21CE-56A3B986E05B}"/>
              </a:ext>
            </a:extLst>
          </p:cNvPr>
          <p:cNvSpPr txBox="1"/>
          <p:nvPr/>
        </p:nvSpPr>
        <p:spPr>
          <a:xfrm>
            <a:off x="5732982" y="4882479"/>
            <a:ext cx="142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schemeClr val="tx1"/>
                </a:solidFill>
              </a:rPr>
              <a:t>ST execution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cxnSp>
        <p:nvCxnSpPr>
          <p:cNvPr id="9223" name="直線矢印コネクタ 9222">
            <a:extLst>
              <a:ext uri="{FF2B5EF4-FFF2-40B4-BE49-F238E27FC236}">
                <a16:creationId xmlns:a16="http://schemas.microsoft.com/office/drawing/2014/main" id="{E0905A73-F1C3-531B-B8BF-01062B93C2FF}"/>
              </a:ext>
            </a:extLst>
          </p:cNvPr>
          <p:cNvCxnSpPr>
            <a:cxnSpLocks/>
          </p:cNvCxnSpPr>
          <p:nvPr/>
        </p:nvCxnSpPr>
        <p:spPr bwMode="auto">
          <a:xfrm>
            <a:off x="8843929" y="5242520"/>
            <a:ext cx="2660646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224" name="直線矢印コネクタ 9223">
            <a:extLst>
              <a:ext uri="{FF2B5EF4-FFF2-40B4-BE49-F238E27FC236}">
                <a16:creationId xmlns:a16="http://schemas.microsoft.com/office/drawing/2014/main" id="{38A0F5F1-C672-7758-069B-6607A124FEF2}"/>
              </a:ext>
            </a:extLst>
          </p:cNvPr>
          <p:cNvCxnSpPr>
            <a:cxnSpLocks/>
          </p:cNvCxnSpPr>
          <p:nvPr/>
        </p:nvCxnSpPr>
        <p:spPr bwMode="auto">
          <a:xfrm flipH="1">
            <a:off x="8855803" y="5530552"/>
            <a:ext cx="2648772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225" name="テキスト ボックス 9224">
            <a:extLst>
              <a:ext uri="{FF2B5EF4-FFF2-40B4-BE49-F238E27FC236}">
                <a16:creationId xmlns:a16="http://schemas.microsoft.com/office/drawing/2014/main" id="{2C3DE93B-8C3E-3D39-35FE-80A360D1B394}"/>
              </a:ext>
            </a:extLst>
          </p:cNvPr>
          <p:cNvSpPr txBox="1"/>
          <p:nvPr/>
        </p:nvSpPr>
        <p:spPr>
          <a:xfrm>
            <a:off x="9594456" y="4882479"/>
            <a:ext cx="142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schemeClr val="tx1"/>
                </a:solidFill>
              </a:rPr>
              <a:t>ST execution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cxnSp>
        <p:nvCxnSpPr>
          <p:cNvPr id="9226" name="直線矢印コネクタ 9225">
            <a:extLst>
              <a:ext uri="{FF2B5EF4-FFF2-40B4-BE49-F238E27FC236}">
                <a16:creationId xmlns:a16="http://schemas.microsoft.com/office/drawing/2014/main" id="{13E77D1C-9351-B897-157B-A0EBF7547CBE}"/>
              </a:ext>
            </a:extLst>
          </p:cNvPr>
          <p:cNvCxnSpPr/>
          <p:nvPr/>
        </p:nvCxnSpPr>
        <p:spPr bwMode="auto">
          <a:xfrm flipH="1">
            <a:off x="8839427" y="4581128"/>
            <a:ext cx="1410493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227" name="テキスト ボックス 9226">
            <a:extLst>
              <a:ext uri="{FF2B5EF4-FFF2-40B4-BE49-F238E27FC236}">
                <a16:creationId xmlns:a16="http://schemas.microsoft.com/office/drawing/2014/main" id="{9B55955C-B24E-478C-A82E-805D6A67C3C2}"/>
              </a:ext>
            </a:extLst>
          </p:cNvPr>
          <p:cNvSpPr txBox="1"/>
          <p:nvPr/>
        </p:nvSpPr>
        <p:spPr>
          <a:xfrm>
            <a:off x="8993962" y="4262061"/>
            <a:ext cx="11802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schemeClr val="tx1"/>
                </a:solidFill>
              </a:rPr>
              <a:t>BTM request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9228" name="テキスト ボックス 9227">
            <a:extLst>
              <a:ext uri="{FF2B5EF4-FFF2-40B4-BE49-F238E27FC236}">
                <a16:creationId xmlns:a16="http://schemas.microsoft.com/office/drawing/2014/main" id="{8DFA65E1-3EF3-352F-A5BE-8C8A3F978AF0}"/>
              </a:ext>
            </a:extLst>
          </p:cNvPr>
          <p:cNvSpPr txBox="1"/>
          <p:nvPr/>
        </p:nvSpPr>
        <p:spPr>
          <a:xfrm rot="16200000">
            <a:off x="-296254" y="3959478"/>
            <a:ext cx="1172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schemeClr val="tx1"/>
                </a:solidFill>
              </a:rPr>
              <a:t>Roaming preparation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9229" name="テキスト ボックス 9228">
            <a:extLst>
              <a:ext uri="{FF2B5EF4-FFF2-40B4-BE49-F238E27FC236}">
                <a16:creationId xmlns:a16="http://schemas.microsoft.com/office/drawing/2014/main" id="{D519FDB2-D7F1-5C28-4912-81016937CA99}"/>
              </a:ext>
            </a:extLst>
          </p:cNvPr>
          <p:cNvSpPr txBox="1"/>
          <p:nvPr/>
        </p:nvSpPr>
        <p:spPr>
          <a:xfrm rot="16200000">
            <a:off x="-296254" y="5133580"/>
            <a:ext cx="1172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schemeClr val="tx1"/>
                </a:solidFill>
              </a:rPr>
              <a:t>Roaming execution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9230" name="左中かっこ 9229">
            <a:extLst>
              <a:ext uri="{FF2B5EF4-FFF2-40B4-BE49-F238E27FC236}">
                <a16:creationId xmlns:a16="http://schemas.microsoft.com/office/drawing/2014/main" id="{8AED989B-B9C3-23DE-B0D6-29F92214C521}"/>
              </a:ext>
            </a:extLst>
          </p:cNvPr>
          <p:cNvSpPr/>
          <p:nvPr/>
        </p:nvSpPr>
        <p:spPr bwMode="auto">
          <a:xfrm>
            <a:off x="599186" y="4912533"/>
            <a:ext cx="204457" cy="1172056"/>
          </a:xfrm>
          <a:prstGeom prst="leftBrac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231" name="左中かっこ 9230">
            <a:extLst>
              <a:ext uri="{FF2B5EF4-FFF2-40B4-BE49-F238E27FC236}">
                <a16:creationId xmlns:a16="http://schemas.microsoft.com/office/drawing/2014/main" id="{2D2CD925-1E3B-7379-6075-49ABBE29C4F6}"/>
              </a:ext>
            </a:extLst>
          </p:cNvPr>
          <p:cNvSpPr/>
          <p:nvPr/>
        </p:nvSpPr>
        <p:spPr bwMode="auto">
          <a:xfrm>
            <a:off x="599187" y="4005064"/>
            <a:ext cx="187438" cy="883822"/>
          </a:xfrm>
          <a:prstGeom prst="leftBrac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232" name="テキスト ボックス 9231">
            <a:extLst>
              <a:ext uri="{FF2B5EF4-FFF2-40B4-BE49-F238E27FC236}">
                <a16:creationId xmlns:a16="http://schemas.microsoft.com/office/drawing/2014/main" id="{9FBBB3AC-806D-D221-68F9-AB4A35C22DB4}"/>
              </a:ext>
            </a:extLst>
          </p:cNvPr>
          <p:cNvSpPr txBox="1"/>
          <p:nvPr/>
        </p:nvSpPr>
        <p:spPr>
          <a:xfrm rot="16200000">
            <a:off x="3819641" y="3959478"/>
            <a:ext cx="1172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schemeClr val="tx1"/>
                </a:solidFill>
              </a:rPr>
              <a:t>Roaming preparation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9233" name="テキスト ボックス 9232">
            <a:extLst>
              <a:ext uri="{FF2B5EF4-FFF2-40B4-BE49-F238E27FC236}">
                <a16:creationId xmlns:a16="http://schemas.microsoft.com/office/drawing/2014/main" id="{FC650C57-D4D5-6F47-0125-D2A78F2CB2E5}"/>
              </a:ext>
            </a:extLst>
          </p:cNvPr>
          <p:cNvSpPr txBox="1"/>
          <p:nvPr/>
        </p:nvSpPr>
        <p:spPr>
          <a:xfrm rot="16200000">
            <a:off x="3819641" y="5133580"/>
            <a:ext cx="1172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schemeClr val="tx1"/>
                </a:solidFill>
              </a:rPr>
              <a:t>Roaming execution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9234" name="左中かっこ 9233">
            <a:extLst>
              <a:ext uri="{FF2B5EF4-FFF2-40B4-BE49-F238E27FC236}">
                <a16:creationId xmlns:a16="http://schemas.microsoft.com/office/drawing/2014/main" id="{33A1E65D-E54F-EAF6-E266-D036DA908448}"/>
              </a:ext>
            </a:extLst>
          </p:cNvPr>
          <p:cNvSpPr/>
          <p:nvPr/>
        </p:nvSpPr>
        <p:spPr bwMode="auto">
          <a:xfrm>
            <a:off x="4715081" y="4912533"/>
            <a:ext cx="204457" cy="1172056"/>
          </a:xfrm>
          <a:prstGeom prst="leftBrac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235" name="左中かっこ 9234">
            <a:extLst>
              <a:ext uri="{FF2B5EF4-FFF2-40B4-BE49-F238E27FC236}">
                <a16:creationId xmlns:a16="http://schemas.microsoft.com/office/drawing/2014/main" id="{58D5AFB0-9C2C-09C9-C63A-687B508CB1D5}"/>
              </a:ext>
            </a:extLst>
          </p:cNvPr>
          <p:cNvSpPr/>
          <p:nvPr/>
        </p:nvSpPr>
        <p:spPr bwMode="auto">
          <a:xfrm>
            <a:off x="4715082" y="4005064"/>
            <a:ext cx="187438" cy="883822"/>
          </a:xfrm>
          <a:prstGeom prst="leftBrac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236" name="テキスト ボックス 9235">
            <a:extLst>
              <a:ext uri="{FF2B5EF4-FFF2-40B4-BE49-F238E27FC236}">
                <a16:creationId xmlns:a16="http://schemas.microsoft.com/office/drawing/2014/main" id="{FD5BE7EB-0274-8BC5-F789-69F72C9835E0}"/>
              </a:ext>
            </a:extLst>
          </p:cNvPr>
          <p:cNvSpPr txBox="1"/>
          <p:nvPr/>
        </p:nvSpPr>
        <p:spPr>
          <a:xfrm rot="16200000">
            <a:off x="7651988" y="3959478"/>
            <a:ext cx="1172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schemeClr val="tx1"/>
                </a:solidFill>
              </a:rPr>
              <a:t>Pre-roaming preparation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9237" name="テキスト ボックス 9236">
            <a:extLst>
              <a:ext uri="{FF2B5EF4-FFF2-40B4-BE49-F238E27FC236}">
                <a16:creationId xmlns:a16="http://schemas.microsoft.com/office/drawing/2014/main" id="{7E3D4843-2E8C-786D-26AB-8BCEE374E09B}"/>
              </a:ext>
            </a:extLst>
          </p:cNvPr>
          <p:cNvSpPr txBox="1"/>
          <p:nvPr/>
        </p:nvSpPr>
        <p:spPr>
          <a:xfrm rot="16200000">
            <a:off x="7651988" y="5133580"/>
            <a:ext cx="1172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schemeClr val="tx1"/>
                </a:solidFill>
              </a:rPr>
              <a:t>Roaming execution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9238" name="左中かっこ 9237">
            <a:extLst>
              <a:ext uri="{FF2B5EF4-FFF2-40B4-BE49-F238E27FC236}">
                <a16:creationId xmlns:a16="http://schemas.microsoft.com/office/drawing/2014/main" id="{0C18B582-F625-8AF7-AAF9-8A9322435084}"/>
              </a:ext>
            </a:extLst>
          </p:cNvPr>
          <p:cNvSpPr/>
          <p:nvPr/>
        </p:nvSpPr>
        <p:spPr bwMode="auto">
          <a:xfrm>
            <a:off x="8547428" y="4912533"/>
            <a:ext cx="204457" cy="1172056"/>
          </a:xfrm>
          <a:prstGeom prst="leftBrac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239" name="左中かっこ 9238">
            <a:extLst>
              <a:ext uri="{FF2B5EF4-FFF2-40B4-BE49-F238E27FC236}">
                <a16:creationId xmlns:a16="http://schemas.microsoft.com/office/drawing/2014/main" id="{0D001586-CD7B-8F46-4B3A-F8F2E8F83F8C}"/>
              </a:ext>
            </a:extLst>
          </p:cNvPr>
          <p:cNvSpPr/>
          <p:nvPr/>
        </p:nvSpPr>
        <p:spPr bwMode="auto">
          <a:xfrm>
            <a:off x="8547429" y="4005064"/>
            <a:ext cx="187438" cy="883822"/>
          </a:xfrm>
          <a:prstGeom prst="leftBrac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466088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B97A10-DD89-FCA9-F1E5-077F00E1D2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14279-5FE4-193B-FD4A-35EE874BE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Benefits of Sequence 3</a:t>
            </a:r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70A2DF87-6A7E-331A-37C5-EC413442AF7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lvl="1">
              <a:buFont typeface="Times New Roman" pitchFamily="16" charset="0"/>
              <a:buChar char="•"/>
            </a:pPr>
            <a:r>
              <a:rPr lang="en-US" altLang="ja-JP" sz="2400" b="1" dirty="0"/>
              <a:t>There are many use cases which the non-AP MLD needs to perform roaming directly to the target AP MLD due to sudden RSSI drop [1].</a:t>
            </a:r>
          </a:p>
          <a:p>
            <a:pPr lvl="2">
              <a:buFont typeface="Times New Roman" pitchFamily="16" charset="0"/>
              <a:buChar char="•"/>
            </a:pPr>
            <a:r>
              <a:rPr lang="en-US" altLang="ja-JP" sz="2200" dirty="0"/>
              <a:t>In these cases, the non-AP MLD cannot predict when it should roam to the target AP MLD, so the non-AP MLD may not be able to perform any preparation with the current AP MLD when it decides to roam.</a:t>
            </a:r>
          </a:p>
          <a:p>
            <a:pPr lvl="1">
              <a:buFont typeface="Times New Roman" pitchFamily="16" charset="0"/>
              <a:buChar char="•"/>
            </a:pPr>
            <a:r>
              <a:rPr lang="en-US" altLang="ja-JP" sz="2400" b="1" dirty="0"/>
              <a:t>In such use cases, Sequence 3 enables the non-AP MLD to continue connectivity, so the performance of SMD BSS transition improves in UHR network.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23DB3B-B8D1-9CA2-63C2-60DDCF54FE9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721E6-E003-135E-07C1-826A1C47F0A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Kyosuke Inoue (SHARP CORPORATION)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8D9E6-89A1-583D-E359-CF7EC99C556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September 2025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6357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ABA3F8-45C4-06D8-5EE8-40BCD990C9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F183A-53F8-10B4-3794-1C2B60351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ja-JP" dirty="0"/>
              <a:t>Sequence 3 for Factory</a:t>
            </a:r>
            <a:endParaRPr lang="en-GB" dirty="0"/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30D63980-EE43-04C6-F732-146544CE805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4401" y="1981201"/>
            <a:ext cx="6333727" cy="4113213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US" dirty="0"/>
              <a:t>Sequence 3 has an important role for AGV to perform SMD BSS transition in some situations.</a:t>
            </a:r>
          </a:p>
          <a:p>
            <a:pPr lvl="1">
              <a:buFont typeface="Times New Roman" pitchFamily="16" charset="0"/>
              <a:buChar char="•"/>
            </a:pPr>
            <a:r>
              <a:rPr lang="en-US" dirty="0"/>
              <a:t>In general, AGVs are moving around the factory in which there are a lot of objects. These AGVs often move to the place which is blind to their current AP and do not back to the AP’s sight immediately.</a:t>
            </a:r>
          </a:p>
          <a:p>
            <a:pPr lvl="1">
              <a:buFont typeface="Times New Roman" pitchFamily="16" charset="0"/>
              <a:buChar char="•"/>
            </a:pPr>
            <a:r>
              <a:rPr lang="en-US" altLang="ja-JP" dirty="0"/>
              <a:t>AGVs carrying containers often stop to unload and/or pick up some container. Then, the AGVs become an obstacle for other STA connected with an AP </a:t>
            </a:r>
            <a:r>
              <a:rPr lang="en-US" dirty="0"/>
              <a:t>if the AGVs stop between the STA and the AP.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101BC-E8D2-FA7A-1DB4-09EF38D2D50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F6E2F-D188-9EC2-4B23-781498F5A4A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Kyosuke Inoue (SHARP CORPORATION)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765C26-C7A9-6721-C1B6-9074AE04149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September 2025</a:t>
            </a:r>
            <a:endParaRPr lang="en-GB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6ADCD92B-5ED8-830F-2E0C-865860607F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7910" y="2342584"/>
            <a:ext cx="4384713" cy="292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9415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7C055E-F89D-83CF-228A-0332CAC093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DA811-8B74-E5A6-FB6B-BA2C33BC5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Sequence 3 for Warehouse</a:t>
            </a:r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7F7432DB-CA0A-3A0C-86A9-342571221C3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16027" y="1940882"/>
            <a:ext cx="5282140" cy="4113213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US" altLang="ja-JP" dirty="0"/>
              <a:t>Replacing cargoes in the warehouse is also significant use case for Sequence 3.</a:t>
            </a:r>
          </a:p>
          <a:p>
            <a:pPr lvl="1">
              <a:buFont typeface="Times New Roman" pitchFamily="16" charset="0"/>
              <a:buChar char="•"/>
            </a:pPr>
            <a:r>
              <a:rPr lang="en-US" altLang="ja-JP" dirty="0"/>
              <a:t>Many cargoes are often replaced in the warehouse. There is no problem when there is no cargo between an STA and its current AP, but a cargo become an obstacle if it is placed between the STA and the AP. The STA cannot predict when this cargo is placed there.</a:t>
            </a:r>
          </a:p>
          <a:p>
            <a:pPr lvl="1">
              <a:buFont typeface="Times New Roman" pitchFamily="16" charset="0"/>
              <a:buChar char="•"/>
            </a:pPr>
            <a:r>
              <a:rPr lang="en-US" altLang="ja-JP" dirty="0"/>
              <a:t>This situation also happen when the layout of the warehouse changes.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F39CFE-0BE6-23F9-0258-AB68EAA4645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E8737-E3B8-7896-94F8-B9A7B1CB2B5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Kyosuke Inoue (SHARP CORPORATION)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ACD385-BD7D-E2B3-4E13-11796615897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September 2025</a:t>
            </a:r>
            <a:endParaRPr lang="en-GB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8FE7CB29-DCE9-B47F-BC4D-7E04C8984C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4072" y="2060848"/>
            <a:ext cx="4818268" cy="3212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5761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Proposal: Sequence 3 should be supported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US" dirty="0"/>
              <a:t>Sequence 3 should be supported to enable the non-AP MLD to perform SMD BSS transition in some use cases.</a:t>
            </a:r>
          </a:p>
          <a:p>
            <a:pPr lvl="1">
              <a:buFont typeface="Times New Roman" pitchFamily="16" charset="0"/>
              <a:buChar char="•"/>
            </a:pPr>
            <a:r>
              <a:rPr lang="en-US" b="0" dirty="0"/>
              <a:t>Also, there are some </a:t>
            </a:r>
            <a:r>
              <a:rPr lang="en-US" dirty="0"/>
              <a:t>feature</a:t>
            </a:r>
            <a:r>
              <a:rPr lang="en-US" b="0" dirty="0"/>
              <a:t>s on Sequence 3 </a:t>
            </a:r>
            <a:r>
              <a:rPr lang="en-US" dirty="0"/>
              <a:t>we should discuss</a:t>
            </a:r>
            <a:endParaRPr lang="en-US" b="0" dirty="0"/>
          </a:p>
          <a:p>
            <a:pPr lvl="2">
              <a:buFont typeface="Times New Roman" pitchFamily="16" charset="0"/>
              <a:buChar char="•"/>
            </a:pPr>
            <a:r>
              <a:rPr lang="en-US" b="0" dirty="0"/>
              <a:t>Pre-roaming preparation</a:t>
            </a:r>
          </a:p>
          <a:p>
            <a:pPr lvl="3">
              <a:buFont typeface="Times New Roman" pitchFamily="16" charset="0"/>
              <a:buChar char="•"/>
            </a:pPr>
            <a:r>
              <a:rPr lang="en-US" b="0" dirty="0"/>
              <a:t>e.g. Who initiates pre-roaming preparation procedure?</a:t>
            </a:r>
          </a:p>
          <a:p>
            <a:pPr lvl="2">
              <a:buFont typeface="Times New Roman" pitchFamily="16" charset="0"/>
              <a:buChar char="•"/>
            </a:pPr>
            <a:r>
              <a:rPr lang="en-US" dirty="0"/>
              <a:t>Timeout</a:t>
            </a:r>
          </a:p>
          <a:p>
            <a:pPr lvl="3">
              <a:buFont typeface="Times New Roman" pitchFamily="16" charset="0"/>
              <a:buChar char="•"/>
            </a:pPr>
            <a:r>
              <a:rPr lang="en-US" dirty="0"/>
              <a:t>e.g. Do we need a timeout between pre-roaming preparation and roaming execution?</a:t>
            </a:r>
          </a:p>
          <a:p>
            <a:pPr lvl="2">
              <a:buFont typeface="Times New Roman" pitchFamily="16" charset="0"/>
              <a:buChar char="•"/>
            </a:pPr>
            <a:r>
              <a:rPr lang="en-US" dirty="0"/>
              <a:t>Random MAC address for Roaming</a:t>
            </a:r>
          </a:p>
          <a:p>
            <a:pPr lvl="2">
              <a:buFont typeface="Times New Roman" pitchFamily="16" charset="0"/>
              <a:buChar char="•"/>
            </a:pPr>
            <a:r>
              <a:rPr lang="en-US" b="0" dirty="0"/>
              <a:t>DL/UL data transmission</a:t>
            </a:r>
          </a:p>
          <a:p>
            <a:pPr lvl="3">
              <a:buFont typeface="Times New Roman" pitchFamily="16" charset="0"/>
              <a:buChar char="•"/>
            </a:pPr>
            <a:r>
              <a:rPr lang="en-US" dirty="0"/>
              <a:t>e.g. Whether DL/UL data transmission gaps are necessary for Sequence 3?</a:t>
            </a:r>
            <a:endParaRPr lang="en-US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Kyosuke Inoue (SHARP CORPORATION)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September 2025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7373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[1] 25/0408, Roaming Through Target AP - Follow Up</a:t>
            </a:r>
            <a:r>
              <a:rPr lang="en-GB" altLang="ja-JP" dirty="0"/>
              <a:t>, Binita Gupta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Kyosuke Inoue (SHARP CORPORATION)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September 2025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.potx" id="{39B8279D-3729-4704-AB80-54F0A287AE33}" vid="{CABC245B-FFD7-4563-8595-2F43F99F393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14957</TotalTime>
  <Words>725</Words>
  <Application>Microsoft Office PowerPoint</Application>
  <PresentationFormat>ワイド画面</PresentationFormat>
  <Paragraphs>114</Paragraphs>
  <Slides>8</Slides>
  <Notes>8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2" baseType="lpstr">
      <vt:lpstr>Arial Unicode MS</vt:lpstr>
      <vt:lpstr>Times New Roman</vt:lpstr>
      <vt:lpstr>Office テーマ</vt:lpstr>
      <vt:lpstr>Document</vt:lpstr>
      <vt:lpstr>Considerations on Direct Roaming through Target AP MLD</vt:lpstr>
      <vt:lpstr>Abstract</vt:lpstr>
      <vt:lpstr>Background</vt:lpstr>
      <vt:lpstr>Benefits of Sequence 3</vt:lpstr>
      <vt:lpstr>Sequence 3 for Factory</vt:lpstr>
      <vt:lpstr>Sequence 3 for Warehouse</vt:lpstr>
      <vt:lpstr>Proposal: Sequence 3 should be supported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井上恭輔/研究員</dc:creator>
  <cp:keywords/>
  <cp:lastModifiedBy>Sharp</cp:lastModifiedBy>
  <cp:revision>535</cp:revision>
  <cp:lastPrinted>1601-01-01T00:00:00Z</cp:lastPrinted>
  <dcterms:created xsi:type="dcterms:W3CDTF">2024-05-22T00:18:00Z</dcterms:created>
  <dcterms:modified xsi:type="dcterms:W3CDTF">2025-09-11T03:49:05Z</dcterms:modified>
  <cp:category>Name, Affiliation</cp:category>
</cp:coreProperties>
</file>