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7" r:id="rId3"/>
    <p:sldId id="272" r:id="rId4"/>
    <p:sldId id="355" r:id="rId5"/>
    <p:sldId id="268" r:id="rId6"/>
    <p:sldId id="264" r:id="rId7"/>
    <p:sldId id="356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85436" autoAdjust="0"/>
  </p:normalViewPr>
  <p:slideViewPr>
    <p:cSldViewPr>
      <p:cViewPr varScale="1">
        <p:scale>
          <a:sx n="98" d="100"/>
          <a:sy n="98" d="100"/>
        </p:scale>
        <p:origin x="786" y="31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802.11-yy/1504r0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802.11-yy/1504r0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802.11-yy/1504r0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802.11-yy/1504r0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014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802.11-yy/1504r0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5268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802.11-yy/1504r0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7258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802.11-yy/1504r0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8027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802.11-yy/1504r0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802.11-yy/1504r0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759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Kyosuke Inoue (SHARP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September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Kyosuke Inoue (SHARP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Kyosuke Inoue (SHARP CORPORATION)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Kyosuke Inoue (SHARP CORPORATION)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Kyosuke Inoue (SHARP CORPORATION)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Kyosuke Inoue (SHARP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Kyosuke Inoue (SHARP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September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802.11-25/1504r0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23392" y="469900"/>
            <a:ext cx="10873208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Discussion on SMD Type for UL Data Transmission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2025-9-9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September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9214784"/>
              </p:ext>
            </p:extLst>
          </p:nvPr>
        </p:nvGraphicFramePr>
        <p:xfrm>
          <a:off x="992188" y="2416175"/>
          <a:ext cx="9888537" cy="282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8556" imgH="2998413" progId="Word.Document.8">
                  <p:embed/>
                </p:oleObj>
              </mc:Choice>
              <mc:Fallback>
                <p:oleObj name="Document" r:id="rId3" imgW="10458556" imgH="299841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16175"/>
                        <a:ext cx="9888537" cy="2822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Abstract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In this contribution, we discuss the relationship between SMD type </a:t>
            </a:r>
            <a:r>
              <a:rPr lang="en-US" b="0" dirty="0"/>
              <a:t>(i.e. separate MAC SAP per AP MLD of the SMD, or one MAC SAP of the SMD) </a:t>
            </a:r>
            <a:r>
              <a:rPr lang="en-US" dirty="0"/>
              <a:t>and UL transmission during ST execution procedure.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72460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ja-JP" dirty="0"/>
              <a:t>According to Draft 1.0, the SMD type is provided by the SMD Information element.</a:t>
            </a: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US" altLang="ja-JP" dirty="0"/>
              <a:t>In Draft 1.0, t</a:t>
            </a:r>
            <a:r>
              <a:rPr lang="en-US" dirty="0"/>
              <a:t>here is no description on what behaviors at the non-AP MLD/the AP MLD are affected by SMD type.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b="0" dirty="0"/>
              <a:t>Some companies think </a:t>
            </a:r>
            <a:r>
              <a:rPr lang="en-US" altLang="ja-JP" b="0" dirty="0"/>
              <a:t>UL data transmission continuity</a:t>
            </a:r>
            <a:r>
              <a:rPr lang="en-US" b="0" dirty="0"/>
              <a:t> should </a:t>
            </a:r>
            <a:r>
              <a:rPr lang="en-US" dirty="0"/>
              <a:t>be linked to the SMD type</a:t>
            </a:r>
            <a:r>
              <a:rPr lang="en-US" b="0" dirty="0"/>
              <a:t>. </a:t>
            </a:r>
            <a:r>
              <a:rPr lang="en-US" dirty="0"/>
              <a:t>It was proposed to add Note in Draft 1.0 to capture this, but it is not captured in Draft 1.0.</a:t>
            </a:r>
            <a:endParaRPr lang="en-US" b="0" dirty="0"/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How the signaled SMD type is used is still TBD.</a:t>
            </a:r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6088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矢印: 右 50">
            <a:extLst>
              <a:ext uri="{FF2B5EF4-FFF2-40B4-BE49-F238E27FC236}">
                <a16:creationId xmlns:a16="http://schemas.microsoft.com/office/drawing/2014/main" id="{BE397046-943E-2FFB-F7C8-19BBA4706EE1}"/>
              </a:ext>
            </a:extLst>
          </p:cNvPr>
          <p:cNvSpPr/>
          <p:nvPr/>
        </p:nvSpPr>
        <p:spPr bwMode="auto">
          <a:xfrm>
            <a:off x="8240497" y="2725946"/>
            <a:ext cx="2573223" cy="559038"/>
          </a:xfrm>
          <a:prstGeom prst="rightArrow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i="0" u="none" strike="noStrike" normalizeH="0" baseline="0"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10BFBC9-95F5-B426-56DE-56B6B9331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476672"/>
            <a:ext cx="10361084" cy="1065213"/>
          </a:xfrm>
        </p:spPr>
        <p:txBody>
          <a:bodyPr/>
          <a:lstStyle/>
          <a:p>
            <a:r>
              <a:rPr kumimoji="1" lang="en-GB" altLang="ja-JP" dirty="0"/>
              <a:t>Proposal on the SMD type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9438EAA-CEC9-928D-DD77-0F77A75F92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F55A12-8603-1818-8118-6C4F15BAA83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3E7A60CD-9212-3EAF-AA54-21606E278C5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2025</a:t>
            </a:r>
            <a:endParaRPr lang="en-GB" dirty="0"/>
          </a:p>
        </p:txBody>
      </p:sp>
      <p:sp>
        <p:nvSpPr>
          <p:cNvPr id="28" name="Rectangle 2">
            <a:extLst>
              <a:ext uri="{FF2B5EF4-FFF2-40B4-BE49-F238E27FC236}">
                <a16:creationId xmlns:a16="http://schemas.microsoft.com/office/drawing/2014/main" id="{63736CAB-4DDF-9EE9-A358-A6A49D660B1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37313" y="1516409"/>
            <a:ext cx="6628381" cy="48171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The SMD type should be considered on whether the non-AP MLD may continue UL data transmission after initiating ST execution.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b="0" dirty="0"/>
              <a:t>For a single MAC SAP, each AP MLD within th</a:t>
            </a:r>
            <a:r>
              <a:rPr lang="en-US" dirty="0"/>
              <a:t>e SMD has a function to deliver the received UL data from the non-AP MLD to the DS during ST execution phase.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For per-AP MLD MAC SAPs, </a:t>
            </a:r>
            <a:r>
              <a:rPr lang="en-US" altLang="ja-JP" dirty="0"/>
              <a:t>AP MLD within the SMD might not be able to deliver the received UL data from the non-AP MLD to the DS due to DS mapping update.</a:t>
            </a:r>
            <a:endParaRPr lang="en-US" dirty="0"/>
          </a:p>
          <a:p>
            <a:pPr lvl="1">
              <a:buFont typeface="Times New Roman" pitchFamily="16" charset="0"/>
              <a:buChar char="•"/>
            </a:pPr>
            <a:r>
              <a:rPr lang="en-US" b="0" dirty="0"/>
              <a:t>As discussed in [1], it is important to support the sequence which the non-AP MLD continues UL data transmission during ST execution phase</a:t>
            </a:r>
            <a:r>
              <a:rPr lang="en-US" dirty="0"/>
              <a:t>.</a:t>
            </a:r>
            <a:endParaRPr lang="en-US" b="0" dirty="0"/>
          </a:p>
        </p:txBody>
      </p: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2CD619A8-3C9D-8E54-D839-EEB00CE5C7E6}"/>
              </a:ext>
            </a:extLst>
          </p:cNvPr>
          <p:cNvGrpSpPr/>
          <p:nvPr/>
        </p:nvGrpSpPr>
        <p:grpSpPr>
          <a:xfrm>
            <a:off x="7843257" y="1323742"/>
            <a:ext cx="3432228" cy="1410262"/>
            <a:chOff x="8118415" y="3519733"/>
            <a:chExt cx="3432228" cy="1410262"/>
          </a:xfrm>
        </p:grpSpPr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F99E181C-9962-16AA-D187-FE6ED53FE684}"/>
                </a:ext>
              </a:extLst>
            </p:cNvPr>
            <p:cNvSpPr/>
            <p:nvPr/>
          </p:nvSpPr>
          <p:spPr>
            <a:xfrm>
              <a:off x="8292524" y="4256839"/>
              <a:ext cx="1096143" cy="345056"/>
            </a:xfrm>
            <a:prstGeom prst="rect">
              <a:avLst/>
            </a:prstGeom>
            <a:noFill/>
            <a:ln w="12700" cap="flat" cmpd="sng" algn="ctr">
              <a:solidFill>
                <a:srgbClr val="59574C"/>
              </a:solidFill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59574C"/>
                  </a:solidFill>
                  <a:effectLst/>
                  <a:uLnTx/>
                  <a:uFillTx/>
                  <a:latin typeface="源ノ角ゴシック JP Regular" panose="020B0500000000000000" pitchFamily="34" charset="-128"/>
                  <a:ea typeface="源ノ角ゴシック JP Regular" panose="020B0500000000000000" pitchFamily="34" charset="-128"/>
                  <a:cs typeface="+mn-cs"/>
                </a:rPr>
                <a:t>AP MLD1</a:t>
              </a:r>
              <a:endPara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59574C"/>
                </a:solidFill>
                <a:effectLst/>
                <a:uLnTx/>
                <a:uFillTx/>
                <a:latin typeface="源ノ角ゴシック JP Regular" panose="020B0500000000000000" pitchFamily="34" charset="-128"/>
                <a:ea typeface="源ノ角ゴシック JP Regular" panose="020B0500000000000000" pitchFamily="34" charset="-128"/>
                <a:cs typeface="+mn-cs"/>
              </a:endParaRPr>
            </a:p>
          </p:txBody>
        </p:sp>
        <p:sp>
          <p:nvSpPr>
            <p:cNvPr id="40" name="正方形/長方形 39">
              <a:extLst>
                <a:ext uri="{FF2B5EF4-FFF2-40B4-BE49-F238E27FC236}">
                  <a16:creationId xmlns:a16="http://schemas.microsoft.com/office/drawing/2014/main" id="{302A0AE1-25A3-6F51-19EF-CA4EC6938024}"/>
                </a:ext>
              </a:extLst>
            </p:cNvPr>
            <p:cNvSpPr/>
            <p:nvPr/>
          </p:nvSpPr>
          <p:spPr>
            <a:xfrm>
              <a:off x="10272856" y="4256839"/>
              <a:ext cx="1098000" cy="345056"/>
            </a:xfrm>
            <a:prstGeom prst="rect">
              <a:avLst/>
            </a:prstGeom>
            <a:noFill/>
            <a:ln w="12700" cap="flat" cmpd="sng" algn="ctr">
              <a:solidFill>
                <a:srgbClr val="59574C"/>
              </a:solidFill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59574C"/>
                  </a:solidFill>
                  <a:effectLst/>
                  <a:uLnTx/>
                  <a:uFillTx/>
                  <a:latin typeface="源ノ角ゴシック JP Regular" panose="020B0500000000000000" pitchFamily="34" charset="-128"/>
                  <a:ea typeface="源ノ角ゴシック JP Regular" panose="020B0500000000000000" pitchFamily="34" charset="-128"/>
                  <a:cs typeface="+mn-cs"/>
                </a:rPr>
                <a:t>AP MLD2</a:t>
              </a:r>
              <a:endPara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59574C"/>
                </a:solidFill>
                <a:effectLst/>
                <a:uLnTx/>
                <a:uFillTx/>
                <a:latin typeface="源ノ角ゴシック JP Regular" panose="020B0500000000000000" pitchFamily="34" charset="-128"/>
                <a:ea typeface="源ノ角ゴシック JP Regular" panose="020B0500000000000000" pitchFamily="34" charset="-128"/>
                <a:cs typeface="+mn-cs"/>
              </a:endParaRPr>
            </a:p>
          </p:txBody>
        </p:sp>
        <p:sp>
          <p:nvSpPr>
            <p:cNvPr id="41" name="四角形: 角を丸くする 40">
              <a:extLst>
                <a:ext uri="{FF2B5EF4-FFF2-40B4-BE49-F238E27FC236}">
                  <a16:creationId xmlns:a16="http://schemas.microsoft.com/office/drawing/2014/main" id="{012145EA-8E8C-14BE-C0ED-0989F05EB2A8}"/>
                </a:ext>
              </a:extLst>
            </p:cNvPr>
            <p:cNvSpPr/>
            <p:nvPr/>
          </p:nvSpPr>
          <p:spPr>
            <a:xfrm>
              <a:off x="8118415" y="4170856"/>
              <a:ext cx="3432228" cy="759139"/>
            </a:xfrm>
            <a:prstGeom prst="roundRect">
              <a:avLst/>
            </a:prstGeom>
            <a:noFill/>
            <a:ln w="12700" cap="flat" cmpd="sng" algn="ctr">
              <a:solidFill>
                <a:srgbClr val="59574C"/>
              </a:solidFill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59574C"/>
                </a:solidFill>
                <a:effectLst/>
                <a:uLnTx/>
                <a:uFillTx/>
                <a:latin typeface="源ノ角ゴシック JP Regular" panose="020B0500000000000000" pitchFamily="34" charset="-128"/>
                <a:ea typeface="源ノ角ゴシック JP Regular" panose="020B0500000000000000" pitchFamily="34" charset="-128"/>
                <a:cs typeface="+mn-cs"/>
              </a:endParaRPr>
            </a:p>
          </p:txBody>
        </p:sp>
        <p:sp>
          <p:nvSpPr>
            <p:cNvPr id="42" name="テキスト ボックス 16">
              <a:extLst>
                <a:ext uri="{FF2B5EF4-FFF2-40B4-BE49-F238E27FC236}">
                  <a16:creationId xmlns:a16="http://schemas.microsoft.com/office/drawing/2014/main" id="{E07A8E17-2BEF-D601-2E75-F738838981B9}"/>
                </a:ext>
              </a:extLst>
            </p:cNvPr>
            <p:cNvSpPr txBox="1"/>
            <p:nvPr/>
          </p:nvSpPr>
          <p:spPr>
            <a:xfrm>
              <a:off x="9461508" y="4296655"/>
              <a:ext cx="6947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59574C"/>
                  </a:solidFill>
                  <a:effectLst/>
                  <a:uLnTx/>
                  <a:uFillTx/>
                  <a:latin typeface="源ノ角ゴシック JP Normal"/>
                  <a:ea typeface="源ノ角ゴシック JP Regular" panose="020B0500000000000000"/>
                  <a:cs typeface="+mn-cs"/>
                </a:rPr>
                <a:t>SMD</a:t>
              </a:r>
              <a:endPara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59574C"/>
                </a:solidFill>
                <a:effectLst/>
                <a:uLnTx/>
                <a:uFillTx/>
                <a:latin typeface="源ノ角ゴシック JP Normal"/>
                <a:ea typeface="源ノ角ゴシック JP Regular" panose="020B0500000000000000"/>
                <a:cs typeface="+mn-cs"/>
              </a:endParaRPr>
            </a:p>
          </p:txBody>
        </p:sp>
        <p:sp>
          <p:nvSpPr>
            <p:cNvPr id="43" name="正方形/長方形 42">
              <a:extLst>
                <a:ext uri="{FF2B5EF4-FFF2-40B4-BE49-F238E27FC236}">
                  <a16:creationId xmlns:a16="http://schemas.microsoft.com/office/drawing/2014/main" id="{5C838B74-4D44-7E40-05EE-52782CDD3ECE}"/>
                </a:ext>
              </a:extLst>
            </p:cNvPr>
            <p:cNvSpPr/>
            <p:nvPr/>
          </p:nvSpPr>
          <p:spPr>
            <a:xfrm>
              <a:off x="8205807" y="3519733"/>
              <a:ext cx="3344836" cy="277200"/>
            </a:xfrm>
            <a:prstGeom prst="rect">
              <a:avLst/>
            </a:prstGeom>
            <a:noFill/>
            <a:ln w="12700" cap="flat" cmpd="sng" algn="ctr">
              <a:solidFill>
                <a:srgbClr val="59574C"/>
              </a:solidFill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59574C"/>
                  </a:solidFill>
                  <a:effectLst/>
                  <a:uLnTx/>
                  <a:uFillTx/>
                  <a:latin typeface="源ノ角ゴシック JP Regular" panose="020B0500000000000000" pitchFamily="34" charset="-128"/>
                  <a:ea typeface="源ノ角ゴシック JP Regular" panose="020B0500000000000000" pitchFamily="34" charset="-128"/>
                  <a:cs typeface="+mn-cs"/>
                </a:rPr>
                <a:t>DS (Distributed System)</a:t>
              </a:r>
              <a:endPara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59574C"/>
                </a:solidFill>
                <a:effectLst/>
                <a:uLnTx/>
                <a:uFillTx/>
                <a:latin typeface="源ノ角ゴシック JP Regular" panose="020B0500000000000000" pitchFamily="34" charset="-128"/>
                <a:ea typeface="源ノ角ゴシック JP Regular" panose="020B0500000000000000" pitchFamily="34" charset="-128"/>
                <a:cs typeface="+mn-cs"/>
              </a:endParaRPr>
            </a:p>
          </p:txBody>
        </p:sp>
      </p:grpSp>
      <p:sp>
        <p:nvSpPr>
          <p:cNvPr id="49" name="四角形: 角を丸くする 48">
            <a:extLst>
              <a:ext uri="{FF2B5EF4-FFF2-40B4-BE49-F238E27FC236}">
                <a16:creationId xmlns:a16="http://schemas.microsoft.com/office/drawing/2014/main" id="{30160644-F0BD-9B1C-DCEB-E38B4DDC4F6C}"/>
              </a:ext>
            </a:extLst>
          </p:cNvPr>
          <p:cNvSpPr/>
          <p:nvPr/>
        </p:nvSpPr>
        <p:spPr bwMode="auto">
          <a:xfrm>
            <a:off x="8137828" y="1783648"/>
            <a:ext cx="2791746" cy="277200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源ノ角ゴシック JP Regular" panose="020B0500000000000000" pitchFamily="34" charset="-128"/>
                <a:ea typeface="源ノ角ゴシック JP Regular" panose="020B0500000000000000" pitchFamily="34" charset="-128"/>
              </a:rPr>
              <a:t>MAC SAP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源ノ角ゴシック JP Regular" panose="020B0500000000000000" pitchFamily="34" charset="-128"/>
              <a:ea typeface="源ノ角ゴシック JP Regular" panose="020B0500000000000000" pitchFamily="34" charset="-128"/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8C104049-CFBD-F025-0173-B09691AC1C04}"/>
              </a:ext>
            </a:extLst>
          </p:cNvPr>
          <p:cNvSpPr/>
          <p:nvPr/>
        </p:nvSpPr>
        <p:spPr>
          <a:xfrm>
            <a:off x="8888575" y="2842915"/>
            <a:ext cx="1224000" cy="34505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59574C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59574C"/>
                </a:solidFill>
                <a:effectLst/>
                <a:uLnTx/>
                <a:uFillTx/>
                <a:latin typeface="源ノ角ゴシック JP Regular" panose="020B0500000000000000" pitchFamily="34" charset="-128"/>
                <a:ea typeface="源ノ角ゴシック JP Regular" panose="020B0500000000000000" pitchFamily="34" charset="-128"/>
                <a:cs typeface="+mn-cs"/>
              </a:rPr>
              <a:t>non-AP MLD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59574C"/>
              </a:solidFill>
              <a:effectLst/>
              <a:uLnTx/>
              <a:uFillTx/>
              <a:latin typeface="源ノ角ゴシック JP Regular" panose="020B0500000000000000" pitchFamily="34" charset="-128"/>
              <a:ea typeface="源ノ角ゴシック JP Regular" panose="020B0500000000000000" pitchFamily="34" charset="-128"/>
              <a:cs typeface="+mn-cs"/>
            </a:endParaRPr>
          </a:p>
        </p:txBody>
      </p:sp>
      <p:cxnSp>
        <p:nvCxnSpPr>
          <p:cNvPr id="53" name="直線矢印コネクタ 52">
            <a:extLst>
              <a:ext uri="{FF2B5EF4-FFF2-40B4-BE49-F238E27FC236}">
                <a16:creationId xmlns:a16="http://schemas.microsoft.com/office/drawing/2014/main" id="{FBB8755D-A71D-D44C-50C4-7495754C4248}"/>
              </a:ext>
            </a:extLst>
          </p:cNvPr>
          <p:cNvCxnSpPr>
            <a:cxnSpLocks/>
            <a:stCxn id="50" idx="0"/>
            <a:endCxn id="30" idx="2"/>
          </p:cNvCxnSpPr>
          <p:nvPr/>
        </p:nvCxnSpPr>
        <p:spPr bwMode="auto">
          <a:xfrm flipH="1" flipV="1">
            <a:off x="8565438" y="2405904"/>
            <a:ext cx="935137" cy="437011"/>
          </a:xfrm>
          <a:prstGeom prst="straightConnector1">
            <a:avLst/>
          </a:prstGeom>
          <a:ln w="28575"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5138B51B-0249-46F5-4B4E-7E75F3098049}"/>
              </a:ext>
            </a:extLst>
          </p:cNvPr>
          <p:cNvSpPr txBox="1"/>
          <p:nvPr/>
        </p:nvSpPr>
        <p:spPr>
          <a:xfrm>
            <a:off x="8112784" y="2491887"/>
            <a:ext cx="8329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源ノ角ゴシック JP Regular" panose="020B0500000000000000" pitchFamily="34" charset="-128"/>
                <a:ea typeface="源ノ角ゴシック JP Regular" panose="020B0500000000000000" pitchFamily="34" charset="-128"/>
              </a:rPr>
              <a:t>UL data</a:t>
            </a:r>
            <a:endParaRPr kumimoji="1" lang="ja-JP" altLang="en-US" sz="1400" dirty="0">
              <a:solidFill>
                <a:schemeClr val="tx1"/>
              </a:solidFill>
              <a:latin typeface="源ノ角ゴシック JP Regular" panose="020B0500000000000000" pitchFamily="34" charset="-128"/>
              <a:ea typeface="源ノ角ゴシック JP Regular" panose="020B0500000000000000" pitchFamily="34" charset="-128"/>
            </a:endParaRPr>
          </a:p>
        </p:txBody>
      </p:sp>
      <p:cxnSp>
        <p:nvCxnSpPr>
          <p:cNvPr id="59" name="直線矢印コネクタ 58">
            <a:extLst>
              <a:ext uri="{FF2B5EF4-FFF2-40B4-BE49-F238E27FC236}">
                <a16:creationId xmlns:a16="http://schemas.microsoft.com/office/drawing/2014/main" id="{C7AE2D23-3C50-6380-3095-8FCD795E4080}"/>
              </a:ext>
            </a:extLst>
          </p:cNvPr>
          <p:cNvCxnSpPr>
            <a:cxnSpLocks/>
          </p:cNvCxnSpPr>
          <p:nvPr/>
        </p:nvCxnSpPr>
        <p:spPr bwMode="auto">
          <a:xfrm flipV="1">
            <a:off x="9113509" y="1557042"/>
            <a:ext cx="6827" cy="365206"/>
          </a:xfrm>
          <a:prstGeom prst="straightConnector1">
            <a:avLst/>
          </a:prstGeom>
          <a:ln w="28575"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8DD27322-1331-2689-94CD-D75366220349}"/>
              </a:ext>
            </a:extLst>
          </p:cNvPr>
          <p:cNvGrpSpPr/>
          <p:nvPr/>
        </p:nvGrpSpPr>
        <p:grpSpPr>
          <a:xfrm>
            <a:off x="8040216" y="3861048"/>
            <a:ext cx="3432228" cy="1296144"/>
            <a:chOff x="8118415" y="1138212"/>
            <a:chExt cx="3432228" cy="1296144"/>
          </a:xfrm>
        </p:grpSpPr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B43AF4C9-B0D5-9092-7834-2FC71219C77E}"/>
                </a:ext>
              </a:extLst>
            </p:cNvPr>
            <p:cNvSpPr/>
            <p:nvPr/>
          </p:nvSpPr>
          <p:spPr>
            <a:xfrm>
              <a:off x="8292524" y="1806622"/>
              <a:ext cx="1096143" cy="345056"/>
            </a:xfrm>
            <a:prstGeom prst="rect">
              <a:avLst/>
            </a:prstGeom>
            <a:noFill/>
            <a:ln w="12700" cap="flat" cmpd="sng" algn="ctr">
              <a:solidFill>
                <a:srgbClr val="59574C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59574C"/>
                  </a:solidFill>
                  <a:effectLst/>
                  <a:uLnTx/>
                  <a:uFillTx/>
                  <a:latin typeface="源ノ角ゴシック JP Regular" panose="020B0500000000000000" pitchFamily="34" charset="-128"/>
                  <a:ea typeface="源ノ角ゴシック JP Regular" panose="020B0500000000000000" pitchFamily="34" charset="-128"/>
                  <a:cs typeface="+mn-cs"/>
                </a:rPr>
                <a:t>AP MLD1</a:t>
              </a:r>
              <a:endParaRPr kumimoji="1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59574C"/>
                </a:solidFill>
                <a:effectLst/>
                <a:uLnTx/>
                <a:uFillTx/>
                <a:latin typeface="源ノ角ゴシック JP Regular" panose="020B0500000000000000" pitchFamily="34" charset="-128"/>
                <a:ea typeface="源ノ角ゴシック JP Regular" panose="020B0500000000000000" pitchFamily="34" charset="-128"/>
                <a:cs typeface="+mn-cs"/>
              </a:endParaRPr>
            </a:p>
          </p:txBody>
        </p: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D1C02A8B-A896-7B5D-2464-EA4D605F98B1}"/>
                </a:ext>
              </a:extLst>
            </p:cNvPr>
            <p:cNvSpPr/>
            <p:nvPr/>
          </p:nvSpPr>
          <p:spPr>
            <a:xfrm>
              <a:off x="10272856" y="1806622"/>
              <a:ext cx="1098000" cy="345056"/>
            </a:xfrm>
            <a:prstGeom prst="rect">
              <a:avLst/>
            </a:prstGeom>
            <a:noFill/>
            <a:ln w="12700" cap="flat" cmpd="sng" algn="ctr">
              <a:solidFill>
                <a:srgbClr val="59574C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59574C"/>
                  </a:solidFill>
                  <a:effectLst/>
                  <a:uLnTx/>
                  <a:uFillTx/>
                  <a:latin typeface="源ノ角ゴシック JP Regular" panose="020B0500000000000000" pitchFamily="34" charset="-128"/>
                  <a:ea typeface="源ノ角ゴシック JP Regular" panose="020B0500000000000000" pitchFamily="34" charset="-128"/>
                  <a:cs typeface="+mn-cs"/>
                </a:rPr>
                <a:t>AP MLD2</a:t>
              </a:r>
              <a:endParaRPr kumimoji="1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59574C"/>
                </a:solidFill>
                <a:effectLst/>
                <a:uLnTx/>
                <a:uFillTx/>
                <a:latin typeface="源ノ角ゴシック JP Regular" panose="020B0500000000000000" pitchFamily="34" charset="-128"/>
                <a:ea typeface="源ノ角ゴシック JP Regular" panose="020B0500000000000000" pitchFamily="34" charset="-128"/>
                <a:cs typeface="+mn-cs"/>
              </a:endParaRPr>
            </a:p>
          </p:txBody>
        </p:sp>
        <p:sp>
          <p:nvSpPr>
            <p:cNvPr id="20" name="四角形: 角を丸くする 19">
              <a:extLst>
                <a:ext uri="{FF2B5EF4-FFF2-40B4-BE49-F238E27FC236}">
                  <a16:creationId xmlns:a16="http://schemas.microsoft.com/office/drawing/2014/main" id="{F7996814-3505-DDC4-9016-CEA62D839F08}"/>
                </a:ext>
              </a:extLst>
            </p:cNvPr>
            <p:cNvSpPr/>
            <p:nvPr/>
          </p:nvSpPr>
          <p:spPr>
            <a:xfrm>
              <a:off x="8118415" y="1675217"/>
              <a:ext cx="3432228" cy="759139"/>
            </a:xfrm>
            <a:prstGeom prst="roundRect">
              <a:avLst/>
            </a:prstGeom>
            <a:noFill/>
            <a:ln w="12700" cap="flat" cmpd="sng" algn="ctr">
              <a:solidFill>
                <a:srgbClr val="59574C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59574C"/>
                </a:solidFill>
                <a:effectLst/>
                <a:uLnTx/>
                <a:uFillTx/>
                <a:latin typeface="源ノ角ゴシック JP Regular" panose="020B0500000000000000" pitchFamily="34" charset="-128"/>
                <a:ea typeface="源ノ角ゴシック JP Regular" panose="020B0500000000000000" pitchFamily="34" charset="-128"/>
                <a:cs typeface="+mn-cs"/>
              </a:endParaRPr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9A75B8D6-E16B-D3FF-8B4C-06DF9632A666}"/>
                </a:ext>
              </a:extLst>
            </p:cNvPr>
            <p:cNvSpPr txBox="1"/>
            <p:nvPr/>
          </p:nvSpPr>
          <p:spPr>
            <a:xfrm>
              <a:off x="9511227" y="1671807"/>
              <a:ext cx="6947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59574C"/>
                  </a:solidFill>
                  <a:effectLst/>
                  <a:uLnTx/>
                  <a:uFillTx/>
                  <a:latin typeface="源ノ角ゴシック JP Normal"/>
                  <a:ea typeface="源ノ角ゴシック JP Regular" panose="020B0500000000000000"/>
                </a:rPr>
                <a:t>SMD</a:t>
              </a:r>
              <a:endParaRPr kumimoji="1" lang="ja-JP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9574C"/>
                </a:solidFill>
                <a:effectLst/>
                <a:uLnTx/>
                <a:uFillTx/>
                <a:latin typeface="源ノ角ゴシック JP Normal"/>
                <a:ea typeface="源ノ角ゴシック JP Regular" panose="020B0500000000000000"/>
              </a:endParaRPr>
            </a:p>
          </p:txBody>
        </p: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9B4F84B5-5892-C4E1-94D3-5B9A4E4605EB}"/>
                </a:ext>
              </a:extLst>
            </p:cNvPr>
            <p:cNvSpPr/>
            <p:nvPr/>
          </p:nvSpPr>
          <p:spPr>
            <a:xfrm>
              <a:off x="8118416" y="1138212"/>
              <a:ext cx="3344836" cy="277200"/>
            </a:xfrm>
            <a:prstGeom prst="rect">
              <a:avLst/>
            </a:prstGeom>
            <a:noFill/>
            <a:ln w="12700" cap="flat" cmpd="sng" algn="ctr">
              <a:solidFill>
                <a:srgbClr val="59574C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59574C"/>
                  </a:solidFill>
                  <a:effectLst/>
                  <a:uLnTx/>
                  <a:uFillTx/>
                  <a:latin typeface="源ノ角ゴシック JP Regular" panose="020B0500000000000000" pitchFamily="34" charset="-128"/>
                  <a:ea typeface="源ノ角ゴシック JP Regular" panose="020B0500000000000000" pitchFamily="34" charset="-128"/>
                  <a:cs typeface="+mn-cs"/>
                </a:rPr>
                <a:t>DS (Distributed System)</a:t>
              </a:r>
              <a:endParaRPr kumimoji="1" lang="ja-JP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59574C"/>
                </a:solidFill>
                <a:effectLst/>
                <a:uLnTx/>
                <a:uFillTx/>
                <a:latin typeface="源ノ角ゴシック JP Regular" panose="020B0500000000000000" pitchFamily="34" charset="-128"/>
                <a:ea typeface="源ノ角ゴシック JP Regular" panose="020B0500000000000000" pitchFamily="34" charset="-128"/>
                <a:cs typeface="+mn-cs"/>
              </a:endParaRPr>
            </a:p>
          </p:txBody>
        </p:sp>
      </p:grpSp>
      <p:sp>
        <p:nvSpPr>
          <p:cNvPr id="31" name="四角形: 角を丸くする 30">
            <a:extLst>
              <a:ext uri="{FF2B5EF4-FFF2-40B4-BE49-F238E27FC236}">
                <a16:creationId xmlns:a16="http://schemas.microsoft.com/office/drawing/2014/main" id="{3DF9D12C-9D9D-DBDE-77B3-D1BBF1733F64}"/>
              </a:ext>
            </a:extLst>
          </p:cNvPr>
          <p:cNvSpPr/>
          <p:nvPr/>
        </p:nvSpPr>
        <p:spPr bwMode="auto">
          <a:xfrm>
            <a:off x="8345654" y="4284949"/>
            <a:ext cx="783608" cy="236014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源ノ角ゴシック JP Regular" panose="020B0500000000000000" pitchFamily="34" charset="-128"/>
                <a:ea typeface="源ノ角ゴシック JP Regular" panose="020B0500000000000000" pitchFamily="34" charset="-128"/>
              </a:rPr>
              <a:t>MAC SAP</a:t>
            </a:r>
            <a:endParaRPr kumimoji="0" lang="ja-JP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源ノ角ゴシック JP Regular" panose="020B0500000000000000" pitchFamily="34" charset="-128"/>
              <a:ea typeface="源ノ角ゴシック JP Regular" panose="020B0500000000000000" pitchFamily="34" charset="-128"/>
            </a:endParaRPr>
          </a:p>
        </p:txBody>
      </p:sp>
      <p:sp>
        <p:nvSpPr>
          <p:cNvPr id="32" name="四角形: 角を丸くする 31">
            <a:extLst>
              <a:ext uri="{FF2B5EF4-FFF2-40B4-BE49-F238E27FC236}">
                <a16:creationId xmlns:a16="http://schemas.microsoft.com/office/drawing/2014/main" id="{290FEA87-654F-27EC-0437-088C026012B8}"/>
              </a:ext>
            </a:extLst>
          </p:cNvPr>
          <p:cNvSpPr/>
          <p:nvPr/>
        </p:nvSpPr>
        <p:spPr bwMode="auto">
          <a:xfrm>
            <a:off x="10330103" y="4284949"/>
            <a:ext cx="783608" cy="236014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源ノ角ゴシック JP Regular" panose="020B0500000000000000" pitchFamily="34" charset="-128"/>
                <a:ea typeface="源ノ角ゴシック JP Regular" panose="020B0500000000000000" pitchFamily="34" charset="-128"/>
              </a:rPr>
              <a:t>MAC SAP</a:t>
            </a:r>
            <a:endParaRPr kumimoji="0" lang="ja-JP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源ノ角ゴシック JP Regular" panose="020B0500000000000000" pitchFamily="34" charset="-128"/>
              <a:ea typeface="源ノ角ゴシック JP Regular" panose="020B0500000000000000" pitchFamily="34" charset="-128"/>
            </a:endParaRPr>
          </a:p>
        </p:txBody>
      </p:sp>
      <p:sp>
        <p:nvSpPr>
          <p:cNvPr id="34" name="矢印: 右 33">
            <a:extLst>
              <a:ext uri="{FF2B5EF4-FFF2-40B4-BE49-F238E27FC236}">
                <a16:creationId xmlns:a16="http://schemas.microsoft.com/office/drawing/2014/main" id="{B9E32061-F376-9254-9BE0-867E97159A0B}"/>
              </a:ext>
            </a:extLst>
          </p:cNvPr>
          <p:cNvSpPr/>
          <p:nvPr/>
        </p:nvSpPr>
        <p:spPr bwMode="auto">
          <a:xfrm>
            <a:off x="8376100" y="5174218"/>
            <a:ext cx="2573223" cy="559038"/>
          </a:xfrm>
          <a:prstGeom prst="rightArrow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i="0" u="none" strike="noStrike" normalizeH="0" baseline="0"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1A96F6E4-8881-61F3-3E38-071801CFF493}"/>
              </a:ext>
            </a:extLst>
          </p:cNvPr>
          <p:cNvSpPr/>
          <p:nvPr/>
        </p:nvSpPr>
        <p:spPr>
          <a:xfrm>
            <a:off x="9024178" y="5291187"/>
            <a:ext cx="1224000" cy="34505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59574C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59574C"/>
                </a:solidFill>
                <a:effectLst/>
                <a:uLnTx/>
                <a:uFillTx/>
                <a:latin typeface="源ノ角ゴシック JP Regular" panose="020B0500000000000000" pitchFamily="34" charset="-128"/>
                <a:ea typeface="源ノ角ゴシック JP Regular" panose="020B0500000000000000" pitchFamily="34" charset="-128"/>
                <a:cs typeface="+mn-cs"/>
              </a:rPr>
              <a:t>non-AP MLD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59574C"/>
              </a:solidFill>
              <a:effectLst/>
              <a:uLnTx/>
              <a:uFillTx/>
              <a:latin typeface="源ノ角ゴシック JP Regular" panose="020B0500000000000000" pitchFamily="34" charset="-128"/>
              <a:ea typeface="源ノ角ゴシック JP Regular" panose="020B0500000000000000" pitchFamily="34" charset="-128"/>
              <a:cs typeface="+mn-cs"/>
            </a:endParaRPr>
          </a:p>
        </p:txBody>
      </p: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8B0F65B7-DD21-AD38-7138-4B28AA17883B}"/>
              </a:ext>
            </a:extLst>
          </p:cNvPr>
          <p:cNvCxnSpPr/>
          <p:nvPr/>
        </p:nvCxnSpPr>
        <p:spPr bwMode="auto">
          <a:xfrm flipH="1" flipV="1">
            <a:off x="8736140" y="4896947"/>
            <a:ext cx="935137" cy="408052"/>
          </a:xfrm>
          <a:prstGeom prst="straightConnector1">
            <a:avLst/>
          </a:prstGeom>
          <a:ln w="28575"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4F0A24A9-576E-189A-C118-CEA0C357F3F9}"/>
              </a:ext>
            </a:extLst>
          </p:cNvPr>
          <p:cNvSpPr txBox="1"/>
          <p:nvPr/>
        </p:nvSpPr>
        <p:spPr>
          <a:xfrm>
            <a:off x="8159221" y="4909655"/>
            <a:ext cx="8329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源ノ角ゴシック JP Regular" panose="020B0500000000000000" pitchFamily="34" charset="-128"/>
                <a:ea typeface="源ノ角ゴシック JP Regular" panose="020B0500000000000000" pitchFamily="34" charset="-128"/>
              </a:rPr>
              <a:t>UL data</a:t>
            </a:r>
            <a:endParaRPr kumimoji="1" lang="ja-JP" altLang="en-US" sz="1400" dirty="0">
              <a:solidFill>
                <a:schemeClr val="tx1"/>
              </a:solidFill>
              <a:latin typeface="源ノ角ゴシック JP Regular" panose="020B0500000000000000" pitchFamily="34" charset="-128"/>
              <a:ea typeface="源ノ角ゴシック JP Regular" panose="020B0500000000000000" pitchFamily="34" charset="-128"/>
            </a:endParaRPr>
          </a:p>
        </p:txBody>
      </p:sp>
      <p:cxnSp>
        <p:nvCxnSpPr>
          <p:cNvPr id="38" name="直線矢印コネクタ 37">
            <a:extLst>
              <a:ext uri="{FF2B5EF4-FFF2-40B4-BE49-F238E27FC236}">
                <a16:creationId xmlns:a16="http://schemas.microsoft.com/office/drawing/2014/main" id="{1819082E-CF64-4B48-F06C-537136073E73}"/>
              </a:ext>
            </a:extLst>
          </p:cNvPr>
          <p:cNvCxnSpPr>
            <a:cxnSpLocks/>
          </p:cNvCxnSpPr>
          <p:nvPr/>
        </p:nvCxnSpPr>
        <p:spPr bwMode="auto">
          <a:xfrm flipV="1">
            <a:off x="8754651" y="4135231"/>
            <a:ext cx="7745" cy="248374"/>
          </a:xfrm>
          <a:prstGeom prst="straightConnector1">
            <a:avLst/>
          </a:prstGeom>
          <a:ln w="28575"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&quot;禁止&quot;マーク 51">
            <a:extLst>
              <a:ext uri="{FF2B5EF4-FFF2-40B4-BE49-F238E27FC236}">
                <a16:creationId xmlns:a16="http://schemas.microsoft.com/office/drawing/2014/main" id="{BB3DF2C6-37B9-B957-C691-23089E0F91E5}"/>
              </a:ext>
            </a:extLst>
          </p:cNvPr>
          <p:cNvSpPr/>
          <p:nvPr/>
        </p:nvSpPr>
        <p:spPr bwMode="auto">
          <a:xfrm>
            <a:off x="8658506" y="4170816"/>
            <a:ext cx="226800" cy="228266"/>
          </a:xfrm>
          <a:prstGeom prst="noSmoking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C74BE8AE-6893-7342-AC45-310102FC2B4D}"/>
              </a:ext>
            </a:extLst>
          </p:cNvPr>
          <p:cNvSpPr txBox="1"/>
          <p:nvPr/>
        </p:nvSpPr>
        <p:spPr>
          <a:xfrm>
            <a:off x="8662921" y="3279432"/>
            <a:ext cx="2036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>
                <a:solidFill>
                  <a:schemeClr val="tx1"/>
                </a:solidFill>
              </a:rPr>
              <a:t>Single MAC SAP</a:t>
            </a:r>
            <a:endParaRPr kumimoji="1" lang="ja-JP" altLang="en-US" sz="1800" b="1" dirty="0">
              <a:solidFill>
                <a:schemeClr val="tx1"/>
              </a:solidFill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98926584-D0B3-6C01-1060-07599B55B01C}"/>
              </a:ext>
            </a:extLst>
          </p:cNvPr>
          <p:cNvSpPr txBox="1"/>
          <p:nvPr/>
        </p:nvSpPr>
        <p:spPr>
          <a:xfrm>
            <a:off x="8394636" y="5827907"/>
            <a:ext cx="289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>
                <a:solidFill>
                  <a:schemeClr val="tx1"/>
                </a:solidFill>
              </a:rPr>
              <a:t>Per-AP MLD MAC SAPs</a:t>
            </a:r>
            <a:endParaRPr kumimoji="1" lang="ja-JP" altLang="en-US" sz="1800" b="1" dirty="0">
              <a:solidFill>
                <a:schemeClr val="tx1"/>
              </a:solidFill>
            </a:endParaRP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1D248490-BCD1-CB91-94BA-B875EC190E1F}"/>
              </a:ext>
            </a:extLst>
          </p:cNvPr>
          <p:cNvCxnSpPr>
            <a:stCxn id="40" idx="2"/>
          </p:cNvCxnSpPr>
          <p:nvPr/>
        </p:nvCxnSpPr>
        <p:spPr bwMode="auto">
          <a:xfrm flipH="1">
            <a:off x="9614842" y="2405904"/>
            <a:ext cx="931856" cy="437011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8230B25-3320-6C11-E413-9B0E690E50BA}"/>
              </a:ext>
            </a:extLst>
          </p:cNvPr>
          <p:cNvSpPr txBox="1"/>
          <p:nvPr/>
        </p:nvSpPr>
        <p:spPr>
          <a:xfrm>
            <a:off x="10155161" y="2500307"/>
            <a:ext cx="10883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源ノ角ゴシック JP Regular" panose="020B0500000000000000" pitchFamily="34" charset="-128"/>
                <a:ea typeface="源ノ角ゴシック JP Regular" panose="020B0500000000000000" pitchFamily="34" charset="-128"/>
              </a:rPr>
              <a:t>Data path</a:t>
            </a:r>
            <a:endParaRPr kumimoji="1" lang="ja-JP" altLang="en-US" sz="1400" dirty="0">
              <a:solidFill>
                <a:schemeClr val="tx1"/>
              </a:solidFill>
              <a:latin typeface="源ノ角ゴシック JP Regular" panose="020B0500000000000000" pitchFamily="34" charset="-128"/>
              <a:ea typeface="源ノ角ゴシック JP Regular" panose="020B0500000000000000" pitchFamily="34" charset="-128"/>
            </a:endParaRPr>
          </a:p>
        </p:txBody>
      </p: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1FE4CEBE-81F1-DC44-FBC4-6F4EB0E90AEE}"/>
              </a:ext>
            </a:extLst>
          </p:cNvPr>
          <p:cNvCxnSpPr>
            <a:cxnSpLocks/>
          </p:cNvCxnSpPr>
          <p:nvPr/>
        </p:nvCxnSpPr>
        <p:spPr bwMode="auto">
          <a:xfrm>
            <a:off x="9997698" y="1503517"/>
            <a:ext cx="0" cy="418731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0" name="直線矢印コネクタ 59">
            <a:extLst>
              <a:ext uri="{FF2B5EF4-FFF2-40B4-BE49-F238E27FC236}">
                <a16:creationId xmlns:a16="http://schemas.microsoft.com/office/drawing/2014/main" id="{5A6043C8-2D19-349D-46F5-BCA81A06A34B}"/>
              </a:ext>
            </a:extLst>
          </p:cNvPr>
          <p:cNvCxnSpPr/>
          <p:nvPr/>
        </p:nvCxnSpPr>
        <p:spPr bwMode="auto">
          <a:xfrm flipH="1">
            <a:off x="9795907" y="4874762"/>
            <a:ext cx="931856" cy="437011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3A8CE136-F3C2-0534-3097-EB1246D660A7}"/>
              </a:ext>
            </a:extLst>
          </p:cNvPr>
          <p:cNvSpPr txBox="1"/>
          <p:nvPr/>
        </p:nvSpPr>
        <p:spPr>
          <a:xfrm>
            <a:off x="10446393" y="4915865"/>
            <a:ext cx="10883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源ノ角ゴシック JP Regular" panose="020B0500000000000000" pitchFamily="34" charset="-128"/>
                <a:ea typeface="源ノ角ゴシック JP Regular" panose="020B0500000000000000" pitchFamily="34" charset="-128"/>
              </a:rPr>
              <a:t>Data path</a:t>
            </a:r>
            <a:endParaRPr kumimoji="1" lang="ja-JP" altLang="en-US" sz="1400" dirty="0">
              <a:solidFill>
                <a:schemeClr val="tx1"/>
              </a:solidFill>
              <a:latin typeface="源ノ角ゴシック JP Regular" panose="020B0500000000000000" pitchFamily="34" charset="-128"/>
              <a:ea typeface="源ノ角ゴシック JP Regular" panose="020B0500000000000000" pitchFamily="34" charset="-128"/>
            </a:endParaRPr>
          </a:p>
        </p:txBody>
      </p:sp>
      <p:cxnSp>
        <p:nvCxnSpPr>
          <p:cNvPr id="62" name="直線矢印コネクタ 61">
            <a:extLst>
              <a:ext uri="{FF2B5EF4-FFF2-40B4-BE49-F238E27FC236}">
                <a16:creationId xmlns:a16="http://schemas.microsoft.com/office/drawing/2014/main" id="{DBC022A1-F428-EB9E-B2B4-4E9DC0E31F59}"/>
              </a:ext>
            </a:extLst>
          </p:cNvPr>
          <p:cNvCxnSpPr>
            <a:cxnSpLocks/>
          </p:cNvCxnSpPr>
          <p:nvPr/>
        </p:nvCxnSpPr>
        <p:spPr bwMode="auto">
          <a:xfrm>
            <a:off x="10727763" y="4076824"/>
            <a:ext cx="0" cy="267772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9464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20043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We propose to clarify the following in 802.11bn spec: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ja-JP" dirty="0"/>
              <a:t>If the SMD type indicates that one MAC SAP is used in the SMD, the current AP MLD should be able to keep receiving UL data transmission from the non-AP MLD during SMD BSS transition execution procedure.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ja-JP" dirty="0"/>
              <a:t>If the SMD type indicates that per-AP MLD MAC SAPs are used in the SMD, the current AP MLD may be unable to receive UL data transmission between ST execution request and ST execution response.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22632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[1] 24/1740, </a:t>
            </a:r>
            <a:r>
              <a:rPr lang="en-GB" altLang="ja-JP" dirty="0"/>
              <a:t>UL Data Transmission for Seamless Roaming, Kyosuke Inoue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Straw poll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altLang="ja-JP" dirty="0"/>
              <a:t>Do you agree with the following</a:t>
            </a:r>
            <a:r>
              <a:rPr lang="en-GB" altLang="ja-JP" dirty="0"/>
              <a:t>?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ja-JP" dirty="0"/>
              <a:t>If the SMD type indicates that one MAC SAP is used in the SMD, the current AP MLD should be able to keep receiving UL data transmission from the non-AP MLD during SMD BSS transition execution procedure.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ja-JP" dirty="0"/>
              <a:t>If the SMD type indicates that per-AP MLD MAC SAPs are used in the SMD, the current AP MLD may be unable to receive UL data transmission between ST execution request and ST execution response.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4154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13040</TotalTime>
  <Words>672</Words>
  <Application>Microsoft Office PowerPoint</Application>
  <PresentationFormat>ワイド画面</PresentationFormat>
  <Paragraphs>93</Paragraphs>
  <Slides>7</Slides>
  <Notes>7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3" baseType="lpstr">
      <vt:lpstr>Arial Unicode MS</vt:lpstr>
      <vt:lpstr>源ノ角ゴシック JP Normal</vt:lpstr>
      <vt:lpstr>源ノ角ゴシック JP Regular</vt:lpstr>
      <vt:lpstr>Times New Roman</vt:lpstr>
      <vt:lpstr>Office テーマ</vt:lpstr>
      <vt:lpstr>Document</vt:lpstr>
      <vt:lpstr>Discussion on SMD Type for UL Data Transmission</vt:lpstr>
      <vt:lpstr>Abstract</vt:lpstr>
      <vt:lpstr>Background</vt:lpstr>
      <vt:lpstr>Proposal on the SMD type</vt:lpstr>
      <vt:lpstr>Conclusion</vt:lpstr>
      <vt:lpstr>References</vt:lpstr>
      <vt:lpstr>Straw poll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井上恭輔/研究員</dc:creator>
  <cp:keywords/>
  <cp:lastModifiedBy>Sharp</cp:lastModifiedBy>
  <cp:revision>470</cp:revision>
  <cp:lastPrinted>1601-01-01T00:00:00Z</cp:lastPrinted>
  <dcterms:created xsi:type="dcterms:W3CDTF">2024-05-22T00:18:00Z</dcterms:created>
  <dcterms:modified xsi:type="dcterms:W3CDTF">2025-09-09T04:13:28Z</dcterms:modified>
  <cp:category>Name, Affiliation</cp:category>
</cp:coreProperties>
</file>