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6" r:id="rId3"/>
    <p:sldId id="259" r:id="rId4"/>
    <p:sldId id="272" r:id="rId5"/>
    <p:sldId id="267" r:id="rId6"/>
    <p:sldId id="268" r:id="rId7"/>
    <p:sldId id="274" r:id="rId8"/>
    <p:sldId id="275" r:id="rId9"/>
    <p:sldId id="262" r:id="rId10"/>
    <p:sldId id="276" r:id="rId11"/>
    <p:sldId id="270"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shabh Roy/Connectivity Standards /SRI-Bangalore/Engineer/Samsung Electronics" initials="RRS/BE" lastIdx="2" clrIdx="0">
    <p:extLst>
      <p:ext uri="{19B8F6BF-5375-455C-9EA6-DF929625EA0E}">
        <p15:presenceInfo xmlns:p15="http://schemas.microsoft.com/office/powerpoint/2012/main" userId="S::rishabh.roy@samsung.com::d07cd91b-83eb-41c7-bf23-6c9f7e02ad2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32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67" d="100"/>
          <a:sy n="67" d="100"/>
        </p:scale>
        <p:origin x="84" y="21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EB203C9C-EDF4-4BA6-AD61-E2CD553419BD}" type="datetime6">
              <a:rPr lang="en-US" smtClean="0"/>
              <a:t>September 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Anand Jee, Samsung Electronics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76B836C1-E0CD-4ACE-9DA1-C534E8CE5C8B}" type="datetime6">
              <a:rPr lang="en-US" smtClean="0"/>
              <a:t>September 25</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Anand Jee, Samsung Electronics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802.11-25/xxxxr0</a:t>
            </a:r>
          </a:p>
        </p:txBody>
      </p:sp>
      <p:sp>
        <p:nvSpPr>
          <p:cNvPr id="5" name="Rectangle 3"/>
          <p:cNvSpPr>
            <a:spLocks noGrp="1" noChangeArrowheads="1"/>
          </p:cNvSpPr>
          <p:nvPr>
            <p:ph type="dt"/>
          </p:nvPr>
        </p:nvSpPr>
        <p:spPr>
          <a:ln/>
        </p:spPr>
        <p:txBody>
          <a:bodyPr/>
          <a:lstStyle/>
          <a:p>
            <a:fld id="{86627D21-FD26-4DE9-A054-56A227FD331C}" type="datetime6">
              <a:rPr lang="en-US" smtClean="0"/>
              <a:t>September 25</a:t>
            </a:fld>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Footer Placeholder 1"/>
          <p:cNvSpPr>
            <a:spLocks noGrp="1"/>
          </p:cNvSpPr>
          <p:nvPr>
            <p:ph type="ftr" idx="10"/>
          </p:nvPr>
        </p:nvSpPr>
        <p:spPr/>
        <p:txBody>
          <a:bodyPr/>
          <a:lstStyle/>
          <a:p>
            <a:r>
              <a:rPr lang="en-US"/>
              <a:t>Anand Jee, Samsung Electronics</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802.11-25/xxxxr0</a:t>
            </a:r>
          </a:p>
        </p:txBody>
      </p:sp>
      <p:sp>
        <p:nvSpPr>
          <p:cNvPr id="5" name="Rectangle 3"/>
          <p:cNvSpPr>
            <a:spLocks noGrp="1" noChangeArrowheads="1"/>
          </p:cNvSpPr>
          <p:nvPr>
            <p:ph type="dt"/>
          </p:nvPr>
        </p:nvSpPr>
        <p:spPr>
          <a:ln/>
        </p:spPr>
        <p:txBody>
          <a:bodyPr/>
          <a:lstStyle/>
          <a:p>
            <a:fld id="{A9F86941-EBAA-4B22-86E9-F016B5E2A399}" type="datetime6">
              <a:rPr lang="en-US" smtClean="0"/>
              <a:t>September 25</a:t>
            </a:fld>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Footer Placeholder 1"/>
          <p:cNvSpPr>
            <a:spLocks noGrp="1"/>
          </p:cNvSpPr>
          <p:nvPr>
            <p:ph type="ftr" idx="10"/>
          </p:nvPr>
        </p:nvSpPr>
        <p:spPr/>
        <p:txBody>
          <a:bodyPr/>
          <a:lstStyle/>
          <a:p>
            <a:r>
              <a:rPr lang="en-US"/>
              <a:t>Anand Jee, Samsung Electronics</a:t>
            </a:r>
          </a:p>
        </p:txBody>
      </p:sp>
    </p:spTree>
    <p:extLst>
      <p:ext uri="{BB962C8B-B14F-4D97-AF65-F5344CB8AC3E}">
        <p14:creationId xmlns:p14="http://schemas.microsoft.com/office/powerpoint/2010/main" val="1318483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802.11-25/xxxxr0</a:t>
            </a:r>
          </a:p>
        </p:txBody>
      </p:sp>
      <p:sp>
        <p:nvSpPr>
          <p:cNvPr id="5" name="Rectangle 3"/>
          <p:cNvSpPr>
            <a:spLocks noGrp="1" noChangeArrowheads="1"/>
          </p:cNvSpPr>
          <p:nvPr>
            <p:ph type="dt"/>
          </p:nvPr>
        </p:nvSpPr>
        <p:spPr>
          <a:ln/>
        </p:spPr>
        <p:txBody>
          <a:bodyPr/>
          <a:lstStyle/>
          <a:p>
            <a:fld id="{47AC49C5-EA71-425A-8C24-4007720E04B0}" type="datetime6">
              <a:rPr lang="en-US" smtClean="0"/>
              <a:t>September 25</a:t>
            </a:fld>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Footer Placeholder 1"/>
          <p:cNvSpPr>
            <a:spLocks noGrp="1"/>
          </p:cNvSpPr>
          <p:nvPr>
            <p:ph type="ftr" idx="10"/>
          </p:nvPr>
        </p:nvSpPr>
        <p:spPr/>
        <p:txBody>
          <a:bodyPr/>
          <a:lstStyle/>
          <a:p>
            <a:r>
              <a:rPr lang="en-US"/>
              <a:t>Anand Jee, Samsung Electronics</a:t>
            </a:r>
          </a:p>
        </p:txBody>
      </p:sp>
    </p:spTree>
    <p:extLst>
      <p:ext uri="{BB962C8B-B14F-4D97-AF65-F5344CB8AC3E}">
        <p14:creationId xmlns:p14="http://schemas.microsoft.com/office/powerpoint/2010/main" val="4104772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802.11-25/xxxxr0</a:t>
            </a:r>
          </a:p>
        </p:txBody>
      </p:sp>
      <p:sp>
        <p:nvSpPr>
          <p:cNvPr id="5" name="Rectangle 3"/>
          <p:cNvSpPr>
            <a:spLocks noGrp="1" noChangeArrowheads="1"/>
          </p:cNvSpPr>
          <p:nvPr>
            <p:ph type="dt"/>
          </p:nvPr>
        </p:nvSpPr>
        <p:spPr>
          <a:ln/>
        </p:spPr>
        <p:txBody>
          <a:bodyPr/>
          <a:lstStyle/>
          <a:p>
            <a:fld id="{D6AD0922-82D3-47C4-B306-7F215C66CE1E}" type="datetime6">
              <a:rPr lang="en-US" smtClean="0"/>
              <a:t>September 25</a:t>
            </a:fld>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Footer Placeholder 1"/>
          <p:cNvSpPr>
            <a:spLocks noGrp="1"/>
          </p:cNvSpPr>
          <p:nvPr>
            <p:ph type="ftr" idx="10"/>
          </p:nvPr>
        </p:nvSpPr>
        <p:spPr/>
        <p:txBody>
          <a:bodyPr/>
          <a:lstStyle/>
          <a:p>
            <a:r>
              <a:rPr lang="en-US"/>
              <a:t>Anand Jee, Samsung Electronics</a:t>
            </a:r>
          </a:p>
        </p:txBody>
      </p:sp>
    </p:spTree>
    <p:extLst>
      <p:ext uri="{BB962C8B-B14F-4D97-AF65-F5344CB8AC3E}">
        <p14:creationId xmlns:p14="http://schemas.microsoft.com/office/powerpoint/2010/main" val="362282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802.11-25/xxxxr0</a:t>
            </a:r>
          </a:p>
        </p:txBody>
      </p:sp>
      <p:sp>
        <p:nvSpPr>
          <p:cNvPr id="5" name="Rectangle 3"/>
          <p:cNvSpPr>
            <a:spLocks noGrp="1" noChangeArrowheads="1"/>
          </p:cNvSpPr>
          <p:nvPr>
            <p:ph type="dt"/>
          </p:nvPr>
        </p:nvSpPr>
        <p:spPr>
          <a:ln/>
        </p:spPr>
        <p:txBody>
          <a:bodyPr/>
          <a:lstStyle/>
          <a:p>
            <a:fld id="{7CCE52C9-054E-4444-B68B-75480C0D025B}" type="datetime6">
              <a:rPr lang="en-US" smtClean="0"/>
              <a:t>September 25</a:t>
            </a:fld>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Footer Placeholder 1"/>
          <p:cNvSpPr>
            <a:spLocks noGrp="1"/>
          </p:cNvSpPr>
          <p:nvPr>
            <p:ph type="ftr" idx="10"/>
          </p:nvPr>
        </p:nvSpPr>
        <p:spPr/>
        <p:txBody>
          <a:bodyPr/>
          <a:lstStyle/>
          <a:p>
            <a:r>
              <a:rPr lang="en-US"/>
              <a:t>Anand Jee, Samsung Electronics</a:t>
            </a:r>
          </a:p>
        </p:txBody>
      </p:sp>
    </p:spTree>
    <p:extLst>
      <p:ext uri="{BB962C8B-B14F-4D97-AF65-F5344CB8AC3E}">
        <p14:creationId xmlns:p14="http://schemas.microsoft.com/office/powerpoint/2010/main" val="102383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802.11-25/xxxxr0</a:t>
            </a:r>
          </a:p>
        </p:txBody>
      </p:sp>
      <p:sp>
        <p:nvSpPr>
          <p:cNvPr id="5" name="Rectangle 3"/>
          <p:cNvSpPr>
            <a:spLocks noGrp="1" noChangeArrowheads="1"/>
          </p:cNvSpPr>
          <p:nvPr>
            <p:ph type="dt"/>
          </p:nvPr>
        </p:nvSpPr>
        <p:spPr>
          <a:ln/>
        </p:spPr>
        <p:txBody>
          <a:bodyPr/>
          <a:lstStyle/>
          <a:p>
            <a:fld id="{2C0A8C69-0C36-43DE-ACEA-C139C84075B7}" type="datetime6">
              <a:rPr lang="en-US" smtClean="0"/>
              <a:t>September 25</a:t>
            </a:fld>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
        <p:nvSpPr>
          <p:cNvPr id="2" name="Footer Placeholder 1"/>
          <p:cNvSpPr>
            <a:spLocks noGrp="1"/>
          </p:cNvSpPr>
          <p:nvPr>
            <p:ph type="ftr" idx="10"/>
          </p:nvPr>
        </p:nvSpPr>
        <p:spPr/>
        <p:txBody>
          <a:bodyPr/>
          <a:lstStyle/>
          <a:p>
            <a:r>
              <a:rPr lang="en-US"/>
              <a:t>Anand Jee, Samsung Electronics</a:t>
            </a:r>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fld id="{4DD20CD1-0413-4C23-A093-139EC36AA8A1}" type="datetime6">
              <a:rPr lang="en-US" smtClean="0"/>
              <a:t>September 25</a:t>
            </a:fld>
            <a:endParaRPr lang="en-GB" dirty="0"/>
          </a:p>
        </p:txBody>
      </p:sp>
      <p:sp>
        <p:nvSpPr>
          <p:cNvPr id="5" name="Footer Placeholder 4"/>
          <p:cNvSpPr>
            <a:spLocks noGrp="1"/>
          </p:cNvSpPr>
          <p:nvPr>
            <p:ph type="ftr" idx="11"/>
          </p:nvPr>
        </p:nvSpPr>
        <p:spPr/>
        <p:txBody>
          <a:bodyPr/>
          <a:lstStyle>
            <a:lvl1pPr>
              <a:defRPr/>
            </a:lvl1pPr>
          </a:lstStyle>
          <a:p>
            <a:r>
              <a:rPr lang="en-GB"/>
              <a:t>Rishabh Roy,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Rishabh Roy, Samsung Electronics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67BDDBE9-89E1-4245-9E01-CE7C04876082}" type="datetime6">
              <a:rPr lang="en-US" smtClean="0"/>
              <a:t>September 25</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fld id="{43754331-9818-4596-869A-2FAB86DC16DE}" type="datetime6">
              <a:rPr lang="en-US" smtClean="0"/>
              <a:t>September 25</a:t>
            </a:fld>
            <a:endParaRPr lang="en-GB"/>
          </a:p>
        </p:txBody>
      </p:sp>
      <p:sp>
        <p:nvSpPr>
          <p:cNvPr id="5" name="Footer Placeholder 4"/>
          <p:cNvSpPr>
            <a:spLocks noGrp="1"/>
          </p:cNvSpPr>
          <p:nvPr>
            <p:ph type="ftr" idx="11"/>
          </p:nvPr>
        </p:nvSpPr>
        <p:spPr/>
        <p:txBody>
          <a:bodyPr/>
          <a:lstStyle>
            <a:lvl1pPr>
              <a:defRPr/>
            </a:lvl1pPr>
          </a:lstStyle>
          <a:p>
            <a:r>
              <a:rPr lang="en-GB"/>
              <a:t>Rishabh Roy,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fld id="{130F9BA2-97EB-4CD6-97D5-E87DDCE3274B}" type="datetime6">
              <a:rPr lang="en-US" smtClean="0"/>
              <a:t>September 25</a:t>
            </a:fld>
            <a:endParaRPr lang="en-GB"/>
          </a:p>
        </p:txBody>
      </p:sp>
      <p:sp>
        <p:nvSpPr>
          <p:cNvPr id="6" name="Footer Placeholder 5"/>
          <p:cNvSpPr>
            <a:spLocks noGrp="1"/>
          </p:cNvSpPr>
          <p:nvPr>
            <p:ph type="ftr" idx="11"/>
          </p:nvPr>
        </p:nvSpPr>
        <p:spPr/>
        <p:txBody>
          <a:bodyPr/>
          <a:lstStyle>
            <a:lvl1pPr>
              <a:defRPr/>
            </a:lvl1pPr>
          </a:lstStyle>
          <a:p>
            <a:r>
              <a:rPr lang="en-GB"/>
              <a:t>Rishabh Roy,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fld id="{57D560FA-B108-481D-9DEE-933F38494943}" type="datetime6">
              <a:rPr lang="en-US" smtClean="0"/>
              <a:t>September 25</a:t>
            </a:fld>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Rishabh Roy,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fld id="{0126C0CC-F7EC-4025-B50B-720CFCA36C8B}" type="datetime6">
              <a:rPr lang="en-US" smtClean="0"/>
              <a:t>September 25</a:t>
            </a:fld>
            <a:endParaRPr lang="en-GB"/>
          </a:p>
        </p:txBody>
      </p:sp>
      <p:sp>
        <p:nvSpPr>
          <p:cNvPr id="4" name="Footer Placeholder 3"/>
          <p:cNvSpPr>
            <a:spLocks noGrp="1"/>
          </p:cNvSpPr>
          <p:nvPr>
            <p:ph type="ftr" idx="11"/>
          </p:nvPr>
        </p:nvSpPr>
        <p:spPr/>
        <p:txBody>
          <a:bodyPr/>
          <a:lstStyle>
            <a:lvl1pPr>
              <a:defRPr/>
            </a:lvl1pPr>
          </a:lstStyle>
          <a:p>
            <a:r>
              <a:rPr lang="en-GB"/>
              <a:t>Rishabh Roy,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fld id="{C58FFF93-B9D4-4862-A112-B33174012383}" type="datetime6">
              <a:rPr lang="en-US" smtClean="0"/>
              <a:t>September 25</a:t>
            </a:fld>
            <a:endParaRPr lang="en-GB"/>
          </a:p>
        </p:txBody>
      </p:sp>
      <p:sp>
        <p:nvSpPr>
          <p:cNvPr id="3" name="Footer Placeholder 2"/>
          <p:cNvSpPr>
            <a:spLocks noGrp="1"/>
          </p:cNvSpPr>
          <p:nvPr>
            <p:ph type="ftr" idx="11"/>
          </p:nvPr>
        </p:nvSpPr>
        <p:spPr/>
        <p:txBody>
          <a:bodyPr/>
          <a:lstStyle>
            <a:lvl1pPr>
              <a:defRPr/>
            </a:lvl1pPr>
          </a:lstStyle>
          <a:p>
            <a:r>
              <a:rPr lang="en-GB"/>
              <a:t>Rishabh Roy,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fld id="{A3198F8C-AC3A-4F93-8815-C836AA75D45C}" type="datetime6">
              <a:rPr lang="en-US" smtClean="0"/>
              <a:t>September 25</a:t>
            </a:fld>
            <a:endParaRPr lang="en-GB"/>
          </a:p>
        </p:txBody>
      </p:sp>
      <p:sp>
        <p:nvSpPr>
          <p:cNvPr id="5" name="Footer Placeholder 4"/>
          <p:cNvSpPr>
            <a:spLocks noGrp="1"/>
          </p:cNvSpPr>
          <p:nvPr>
            <p:ph type="ftr" idx="11"/>
          </p:nvPr>
        </p:nvSpPr>
        <p:spPr/>
        <p:txBody>
          <a:bodyPr/>
          <a:lstStyle>
            <a:lvl1pPr>
              <a:defRPr/>
            </a:lvl1pPr>
          </a:lstStyle>
          <a:p>
            <a:r>
              <a:rPr lang="en-GB"/>
              <a:t>Rishabh Roy,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fld id="{B66BCB8F-EDE5-4171-8424-87FB63EF5A2A}" type="datetime6">
              <a:rPr lang="en-US" smtClean="0"/>
              <a:t>September 25</a:t>
            </a:fld>
            <a:endParaRPr lang="en-GB"/>
          </a:p>
        </p:txBody>
      </p:sp>
      <p:sp>
        <p:nvSpPr>
          <p:cNvPr id="5" name="Footer Placeholder 4"/>
          <p:cNvSpPr>
            <a:spLocks noGrp="1"/>
          </p:cNvSpPr>
          <p:nvPr>
            <p:ph type="ftr" idx="11"/>
          </p:nvPr>
        </p:nvSpPr>
        <p:spPr/>
        <p:txBody>
          <a:bodyPr/>
          <a:lstStyle>
            <a:lvl1pPr>
              <a:defRPr/>
            </a:lvl1pPr>
          </a:lstStyle>
          <a:p>
            <a:r>
              <a:rPr lang="en-GB"/>
              <a:t>Rishabh Roy,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fld id="{10A4DB75-6CE0-44DE-BF2F-277B36A0F1C6}" type="datetime6">
              <a:rPr lang="en-US" smtClean="0"/>
              <a:t>September 25</a:t>
            </a:fld>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Rishabh Roy, Samsung Electronics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802.11-25/1499r0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OBSS R-TWT SP based NPCA</a:t>
            </a:r>
          </a:p>
        </p:txBody>
      </p:sp>
      <p:sp>
        <p:nvSpPr>
          <p:cNvPr id="3074" name="Rectangle 2"/>
          <p:cNvSpPr>
            <a:spLocks noGrp="1" noChangeArrowheads="1"/>
          </p:cNvSpPr>
          <p:nvPr>
            <p:ph type="subTitle" idx="1"/>
          </p:nvPr>
        </p:nvSpPr>
        <p:spPr>
          <a:xfrm>
            <a:off x="1828800" y="1463675"/>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2025-06-12</a:t>
            </a:r>
          </a:p>
        </p:txBody>
      </p:sp>
      <p:sp>
        <p:nvSpPr>
          <p:cNvPr id="6" name="Date Placeholder 3"/>
          <p:cNvSpPr>
            <a:spLocks noGrp="1"/>
          </p:cNvSpPr>
          <p:nvPr>
            <p:ph type="dt" idx="10"/>
          </p:nvPr>
        </p:nvSpPr>
        <p:spPr/>
        <p:txBody>
          <a:bodyPr/>
          <a:lstStyle/>
          <a:p>
            <a:fld id="{790458C7-8321-4FFF-87CF-A2CCFA686D5B}" type="datetime6">
              <a:rPr lang="en-US" smtClean="0"/>
              <a:t>September 25</a:t>
            </a:fld>
            <a:endParaRPr lang="en-GB" dirty="0"/>
          </a:p>
        </p:txBody>
      </p:sp>
      <p:sp>
        <p:nvSpPr>
          <p:cNvPr id="7" name="Footer Placeholder 4"/>
          <p:cNvSpPr>
            <a:spLocks noGrp="1"/>
          </p:cNvSpPr>
          <p:nvPr>
            <p:ph type="ftr" idx="11"/>
          </p:nvPr>
        </p:nvSpPr>
        <p:spPr/>
        <p:txBody>
          <a:bodyPr/>
          <a:lstStyle/>
          <a:p>
            <a:r>
              <a:rPr lang="en-GB"/>
              <a:t>Rishabh Roy,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97425675"/>
              </p:ext>
            </p:extLst>
          </p:nvPr>
        </p:nvGraphicFramePr>
        <p:xfrm>
          <a:off x="989013" y="2416175"/>
          <a:ext cx="11047412" cy="3527425"/>
        </p:xfrm>
        <a:graphic>
          <a:graphicData uri="http://schemas.openxmlformats.org/presentationml/2006/ole">
            <mc:AlternateContent xmlns:mc="http://schemas.openxmlformats.org/markup-compatibility/2006">
              <mc:Choice xmlns:v="urn:schemas-microsoft-com:vml" Requires="v">
                <p:oleObj spid="_x0000_s1111" name="Document" r:id="rId4" imgW="10466184" imgH="3337819" progId="Word.Document.8">
                  <p:embed/>
                </p:oleObj>
              </mc:Choice>
              <mc:Fallback>
                <p:oleObj name="Document" r:id="rId4" imgW="10466184" imgH="3337819" progId="Word.Document.8">
                  <p:embed/>
                  <p:pic>
                    <p:nvPicPr>
                      <p:cNvPr id="0" name="Picture 3"/>
                      <p:cNvPicPr>
                        <a:picLocks noChangeAspect="1" noChangeArrowheads="1"/>
                      </p:cNvPicPr>
                      <p:nvPr/>
                    </p:nvPicPr>
                    <p:blipFill>
                      <a:blip r:embed="rId5"/>
                      <a:srcRect/>
                      <a:stretch>
                        <a:fillRect/>
                      </a:stretch>
                    </p:blipFill>
                    <p:spPr bwMode="auto">
                      <a:xfrm>
                        <a:off x="989013" y="2416175"/>
                        <a:ext cx="11047412" cy="35274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419571"/>
            <a:ext cx="10361084" cy="1065213"/>
          </a:xfrm>
        </p:spPr>
        <p:txBody>
          <a:bodyPr/>
          <a:lstStyle/>
          <a:p>
            <a:r>
              <a:rPr lang="en-IN" dirty="0"/>
              <a:t>Additions to Specification</a:t>
            </a:r>
          </a:p>
        </p:txBody>
      </p:sp>
      <p:sp>
        <p:nvSpPr>
          <p:cNvPr id="3" name="Content Placeholder 2"/>
          <p:cNvSpPr>
            <a:spLocks noGrp="1"/>
          </p:cNvSpPr>
          <p:nvPr>
            <p:ph idx="1"/>
          </p:nvPr>
        </p:nvSpPr>
        <p:spPr>
          <a:xfrm>
            <a:off x="929216" y="1630073"/>
            <a:ext cx="10346269" cy="2807039"/>
          </a:xfrm>
        </p:spPr>
        <p:txBody>
          <a:bodyPr/>
          <a:lstStyle/>
          <a:p>
            <a:pPr>
              <a:lnSpc>
                <a:spcPct val="135000"/>
              </a:lnSpc>
              <a:buFont typeface="Arial" panose="020B0604020202020204" pitchFamily="34" charset="0"/>
              <a:buChar char="•"/>
            </a:pPr>
            <a:r>
              <a:rPr lang="en-IN" dirty="0"/>
              <a:t>R-TWT SP duration needs to be shared as part of MAP exchange for agreement of Co-RTWT protection setup and negotiation</a:t>
            </a:r>
          </a:p>
          <a:p>
            <a:pPr>
              <a:lnSpc>
                <a:spcPct val="135000"/>
              </a:lnSpc>
              <a:buFont typeface="Arial" panose="020B0604020202020204" pitchFamily="34" charset="0"/>
              <a:buChar char="•"/>
            </a:pPr>
            <a:r>
              <a:rPr lang="en-IN" dirty="0"/>
              <a:t>R-TWT SP duration needs to be shared as part of R-TWT broadcast information</a:t>
            </a:r>
          </a:p>
          <a:p>
            <a:pPr marL="0" indent="0">
              <a:lnSpc>
                <a:spcPct val="135000"/>
              </a:lnSpc>
            </a:pPr>
            <a:endParaRPr lang="en-IN"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Rishabh Roy, Samsung Electronics</a:t>
            </a:r>
            <a:endParaRPr lang="en-GB" dirty="0"/>
          </a:p>
        </p:txBody>
      </p:sp>
      <p:sp>
        <p:nvSpPr>
          <p:cNvPr id="6" name="Date Placeholder 5"/>
          <p:cNvSpPr>
            <a:spLocks noGrp="1"/>
          </p:cNvSpPr>
          <p:nvPr>
            <p:ph type="dt" idx="15"/>
          </p:nvPr>
        </p:nvSpPr>
        <p:spPr/>
        <p:txBody>
          <a:bodyPr/>
          <a:lstStyle/>
          <a:p>
            <a:fld id="{D9B46A5C-D28D-4AB3-A528-FFC467224455}" type="datetime6">
              <a:rPr lang="en-US" smtClean="0"/>
              <a:t>September 25</a:t>
            </a:fld>
            <a:endParaRPr lang="en-GB" dirty="0"/>
          </a:p>
        </p:txBody>
      </p:sp>
    </p:spTree>
    <p:extLst>
      <p:ext uri="{BB962C8B-B14F-4D97-AF65-F5344CB8AC3E}">
        <p14:creationId xmlns:p14="http://schemas.microsoft.com/office/powerpoint/2010/main" val="4118167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Straw Poll 1</a:t>
            </a:r>
          </a:p>
        </p:txBody>
      </p:sp>
      <p:sp>
        <p:nvSpPr>
          <p:cNvPr id="3" name="Content Placeholder 2"/>
          <p:cNvSpPr>
            <a:spLocks noGrp="1"/>
          </p:cNvSpPr>
          <p:nvPr>
            <p:ph idx="1"/>
          </p:nvPr>
        </p:nvSpPr>
        <p:spPr/>
        <p:txBody>
          <a:bodyPr/>
          <a:lstStyle/>
          <a:p>
            <a:pPr>
              <a:buFont typeface="Times New Roman" pitchFamily="16" charset="0"/>
              <a:buChar char="•"/>
            </a:pPr>
            <a:r>
              <a:rPr lang="en-GB" dirty="0"/>
              <a:t>Do you support to define a mechanism in IEEE 802.11bn to enable OBSS R-TWT SP based NPCA?</a:t>
            </a:r>
          </a:p>
          <a:p>
            <a:pPr lvl="1">
              <a:buFont typeface="Times New Roman" pitchFamily="16" charset="0"/>
              <a:buChar char="•"/>
            </a:pPr>
            <a:r>
              <a:rPr lang="en-GB" dirty="0"/>
              <a:t>BSS switches to NPC for operation at the beginning of OBSS R-TWT SP or after detecting an OBSS PPDU within OBSS R-TWT SP</a:t>
            </a:r>
          </a:p>
          <a:p>
            <a:pPr lvl="1">
              <a:buFont typeface="Times New Roman" pitchFamily="16" charset="0"/>
              <a:buChar char="•"/>
            </a:pPr>
            <a:r>
              <a:rPr lang="en-GB" dirty="0"/>
              <a:t>BSS switches back to primary channel at the end of SP or if the primary channel is found idle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Rishabh Roy, Samsung Electronics</a:t>
            </a:r>
            <a:endParaRPr lang="en-GB" dirty="0"/>
          </a:p>
        </p:txBody>
      </p:sp>
      <p:sp>
        <p:nvSpPr>
          <p:cNvPr id="6" name="Date Placeholder 5"/>
          <p:cNvSpPr>
            <a:spLocks noGrp="1"/>
          </p:cNvSpPr>
          <p:nvPr>
            <p:ph type="dt" idx="15"/>
          </p:nvPr>
        </p:nvSpPr>
        <p:spPr/>
        <p:txBody>
          <a:bodyPr/>
          <a:lstStyle/>
          <a:p>
            <a:fld id="{8064E0E1-3FA6-4B49-91D2-3C7E1DE169D6}" type="datetime6">
              <a:rPr lang="en-US" smtClean="0"/>
              <a:t>September 25</a:t>
            </a:fld>
            <a:endParaRPr lang="en-GB" dirty="0"/>
          </a:p>
        </p:txBody>
      </p:sp>
    </p:spTree>
    <p:extLst>
      <p:ext uri="{BB962C8B-B14F-4D97-AF65-F5344CB8AC3E}">
        <p14:creationId xmlns:p14="http://schemas.microsoft.com/office/powerpoint/2010/main" val="1558545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00548"/>
            <a:ext cx="10361084" cy="88423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Enhancements to NPCA and Co-RTWT </a:t>
            </a:r>
          </a:p>
        </p:txBody>
      </p:sp>
      <p:sp>
        <p:nvSpPr>
          <p:cNvPr id="4098" name="Rectangle 2"/>
          <p:cNvSpPr>
            <a:spLocks noGrp="1" noChangeArrowheads="1"/>
          </p:cNvSpPr>
          <p:nvPr>
            <p:ph idx="1"/>
          </p:nvPr>
        </p:nvSpPr>
        <p:spPr>
          <a:xfrm>
            <a:off x="874225" y="1412776"/>
            <a:ext cx="10694383" cy="4724399"/>
          </a:xfrm>
          <a:ln/>
        </p:spPr>
        <p:txBody>
          <a:bodyPr/>
          <a:lstStyle/>
          <a:p>
            <a:pPr>
              <a:lnSpc>
                <a:spcPct val="120000"/>
              </a:lnSpc>
              <a:buFont typeface="Arial" panose="020B0604020202020204" pitchFamily="34" charset="0"/>
              <a:buChar char="•"/>
            </a:pPr>
            <a:r>
              <a:rPr lang="en-IN" sz="2000" dirty="0"/>
              <a:t>One of the major flavours of NPCA being discussed is to move to another channel for transmissions, within operational bandwidth of the Basic service set (BSS), when a neighbouring Overlapping BSS  transmission is detected in the current channel of operation</a:t>
            </a:r>
          </a:p>
          <a:p>
            <a:pPr lvl="1">
              <a:lnSpc>
                <a:spcPct val="120000"/>
              </a:lnSpc>
              <a:buFont typeface="Arial" panose="020B0604020202020204" pitchFamily="34" charset="0"/>
              <a:buChar char="•"/>
            </a:pPr>
            <a:r>
              <a:rPr lang="en-IN" sz="1800" dirty="0"/>
              <a:t>The criterion for OBSS busy is when an OBSS PPDU is detected</a:t>
            </a:r>
          </a:p>
          <a:p>
            <a:pPr lvl="1">
              <a:lnSpc>
                <a:spcPct val="120000"/>
              </a:lnSpc>
              <a:buFont typeface="Arial" panose="020B0604020202020204" pitchFamily="34" charset="0"/>
              <a:buChar char="•"/>
            </a:pPr>
            <a:r>
              <a:rPr lang="en-IN" sz="1800" dirty="0"/>
              <a:t>In case a OBSS R-TWT SP is detected, then frequent </a:t>
            </a:r>
            <a:r>
              <a:rPr lang="en-IN" sz="1800" dirty="0" err="1"/>
              <a:t>TxOP</a:t>
            </a:r>
            <a:r>
              <a:rPr lang="en-IN" sz="1800" dirty="0"/>
              <a:t> based switching is not required if switch to NPC can be made for the entirety of SP</a:t>
            </a:r>
          </a:p>
          <a:p>
            <a:pPr>
              <a:lnSpc>
                <a:spcPct val="120000"/>
              </a:lnSpc>
              <a:buFont typeface="Arial" panose="020B0604020202020204" pitchFamily="34" charset="0"/>
              <a:buChar char="•"/>
            </a:pPr>
            <a:r>
              <a:rPr lang="en-IN" sz="2000" dirty="0"/>
              <a:t>In the current protection rule in Co-RTWT, an AP that agrees to protect RTWT schedule(s) of another AP loses channel access in turn loses transmission opportunities for the entire duration of RTWT Service Periods (SPs) </a:t>
            </a:r>
          </a:p>
          <a:p>
            <a:pPr lvl="1">
              <a:lnSpc>
                <a:spcPct val="120000"/>
              </a:lnSpc>
              <a:buFont typeface="Arial" panose="020B0604020202020204" pitchFamily="34" charset="0"/>
              <a:buChar char="•"/>
            </a:pPr>
            <a:r>
              <a:rPr lang="en-IN" sz="1800" dirty="0"/>
              <a:t>This decreases medium utilization efficiency</a:t>
            </a:r>
          </a:p>
          <a:p>
            <a:pPr lvl="1">
              <a:lnSpc>
                <a:spcPct val="120000"/>
              </a:lnSpc>
              <a:buFont typeface="Arial" panose="020B0604020202020204" pitchFamily="34" charset="0"/>
              <a:buChar char="•"/>
            </a:pPr>
            <a:r>
              <a:rPr lang="en-IN" sz="1800" dirty="0"/>
              <a:t>If an AP does not agree to protect the RTWT schedule(s) requested by an OBSS AP, then uncoordinated simultaneous transmissions in two BSSs causes a lot of interference to the latency-sensitive traffic flows during RTWT SPs which in turn deteriorates performance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Rishabh Roy, Samsung Electronics</a:t>
            </a:r>
            <a:endParaRPr lang="en-GB" dirty="0"/>
          </a:p>
        </p:txBody>
      </p:sp>
      <p:sp>
        <p:nvSpPr>
          <p:cNvPr id="4" name="Date Placeholder 3"/>
          <p:cNvSpPr>
            <a:spLocks noGrp="1"/>
          </p:cNvSpPr>
          <p:nvPr>
            <p:ph type="dt" idx="15"/>
          </p:nvPr>
        </p:nvSpPr>
        <p:spPr/>
        <p:txBody>
          <a:bodyPr/>
          <a:lstStyle/>
          <a:p>
            <a:fld id="{3C301733-3658-47B5-8205-0AF6E9BB6127}" type="datetime6">
              <a:rPr lang="en-US" smtClean="0"/>
              <a:t>September 25</a:t>
            </a:fld>
            <a:endParaRPr lang="en-GB" dirty="0"/>
          </a:p>
        </p:txBody>
      </p:sp>
    </p:spTree>
    <p:extLst>
      <p:ext uri="{BB962C8B-B14F-4D97-AF65-F5344CB8AC3E}">
        <p14:creationId xmlns:p14="http://schemas.microsoft.com/office/powerpoint/2010/main" val="13259875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914401" y="476673"/>
            <a:ext cx="10361084" cy="100811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IN" dirty="0"/>
              <a:t>Motivation</a:t>
            </a:r>
            <a:endParaRPr lang="en-GB" dirty="0"/>
          </a:p>
        </p:txBody>
      </p:sp>
      <p:sp>
        <p:nvSpPr>
          <p:cNvPr id="6146" name="Rectangle 2"/>
          <p:cNvSpPr>
            <a:spLocks noGrp="1" noChangeArrowheads="1"/>
          </p:cNvSpPr>
          <p:nvPr>
            <p:ph idx="1"/>
          </p:nvPr>
        </p:nvSpPr>
        <p:spPr>
          <a:xfrm>
            <a:off x="767408" y="1268760"/>
            <a:ext cx="10945216" cy="4680520"/>
          </a:xfrm>
          <a:ln/>
        </p:spPr>
        <p:txBody>
          <a:bodyPr/>
          <a:lstStyle/>
          <a:p>
            <a:pPr>
              <a:lnSpc>
                <a:spcPct val="125000"/>
              </a:lnSpc>
              <a:buFont typeface="Arial" panose="020B0604020202020204" pitchFamily="34" charset="0"/>
              <a:buChar char="•"/>
            </a:pPr>
            <a:r>
              <a:rPr lang="en-IN" dirty="0"/>
              <a:t>Incentivisation in Co-RTWT feature is currently missing for the AP that is providing protection</a:t>
            </a:r>
          </a:p>
          <a:p>
            <a:pPr lvl="1">
              <a:lnSpc>
                <a:spcPct val="125000"/>
              </a:lnSpc>
              <a:buFont typeface="Arial" panose="020B0604020202020204" pitchFamily="34" charset="0"/>
              <a:buChar char="•"/>
            </a:pPr>
            <a:r>
              <a:rPr lang="en-IN" dirty="0"/>
              <a:t>Currently, there is no incentive for the AP extending protection to do so as it is losing channel access for the duration</a:t>
            </a:r>
          </a:p>
          <a:p>
            <a:pPr lvl="1">
              <a:lnSpc>
                <a:spcPct val="125000"/>
              </a:lnSpc>
              <a:buFont typeface="Arial" panose="020B0604020202020204" pitchFamily="34" charset="0"/>
              <a:buChar char="•"/>
            </a:pPr>
            <a:r>
              <a:rPr lang="en-IN" dirty="0"/>
              <a:t>Need to bring schemes to incentivize protection for Co-RTWT </a:t>
            </a:r>
            <a:endParaRPr lang="en-IN" sz="2400" dirty="0"/>
          </a:p>
          <a:p>
            <a:pPr>
              <a:lnSpc>
                <a:spcPct val="125000"/>
              </a:lnSpc>
              <a:buFont typeface="Arial" panose="020B0604020202020204" pitchFamily="34" charset="0"/>
              <a:buChar char="•"/>
            </a:pPr>
            <a:r>
              <a:rPr lang="en-IN" dirty="0"/>
              <a:t>In cases where OBSS R-TWT transmission may occur for entirety of SP, it may be a good option to switch to NPC for the entirety of SP than just for the duration of TXOP or PPDU</a:t>
            </a:r>
          </a:p>
          <a:p>
            <a:pPr lvl="1">
              <a:lnSpc>
                <a:spcPct val="125000"/>
              </a:lnSpc>
              <a:buFont typeface="Arial" panose="020B0604020202020204" pitchFamily="34" charset="0"/>
              <a:buChar char="•"/>
            </a:pPr>
            <a:r>
              <a:rPr lang="en-IN" sz="1800" dirty="0"/>
              <a:t>When there is a OBSS R-TWT SP, frequent NPCA switching based on </a:t>
            </a:r>
            <a:r>
              <a:rPr lang="en-IN" sz="1800" dirty="0" err="1"/>
              <a:t>TxOP</a:t>
            </a:r>
            <a:r>
              <a:rPr lang="en-IN" sz="1800" dirty="0"/>
              <a:t> is highly inefficient </a:t>
            </a:r>
            <a:endParaRPr lang="en-IN" sz="2400" dirty="0"/>
          </a:p>
          <a:p>
            <a:pPr lvl="1">
              <a:lnSpc>
                <a:spcPct val="125000"/>
              </a:lnSpc>
              <a:buFont typeface="Arial" panose="020B0604020202020204" pitchFamily="34" charset="0"/>
              <a:buChar char="•"/>
            </a:pPr>
            <a:r>
              <a:rPr lang="en-IN" dirty="0"/>
              <a:t>Such a method to switch and stay in NPC for the entirety of SP does not exist currently</a:t>
            </a:r>
          </a:p>
          <a:p>
            <a:pPr lvl="1">
              <a:lnSpc>
                <a:spcPct val="125000"/>
              </a:lnSpc>
              <a:buFont typeface="Arial" panose="020B0604020202020204" pitchFamily="34" charset="0"/>
              <a:buChar char="•"/>
            </a:pPr>
            <a:r>
              <a:rPr lang="en-IN" dirty="0"/>
              <a:t>All discussions for NPCA switch is based on TXOP or PPDU duration only</a:t>
            </a:r>
          </a:p>
          <a:p>
            <a:pPr lvl="1">
              <a:buFont typeface="Arial" panose="020B0604020202020204" pitchFamily="34" charset="0"/>
              <a:buChar char="•"/>
            </a:pPr>
            <a:endParaRPr lang="en-IN" sz="1600" dirty="0"/>
          </a:p>
          <a:p>
            <a:pPr lvl="1">
              <a:buFont typeface="Arial" panose="020B0604020202020204" pitchFamily="34" charset="0"/>
              <a:buChar char="•"/>
            </a:pPr>
            <a:endParaRPr lang="en-IN" sz="1600" dirty="0"/>
          </a:p>
          <a:p>
            <a:endParaRPr lang="en-IN" b="0"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a:t>
            </a:fld>
            <a:endParaRPr lang="en-GB"/>
          </a:p>
        </p:txBody>
      </p:sp>
      <p:sp>
        <p:nvSpPr>
          <p:cNvPr id="5" name="Footer Placeholder 4"/>
          <p:cNvSpPr>
            <a:spLocks noGrp="1"/>
          </p:cNvSpPr>
          <p:nvPr>
            <p:ph type="ftr" idx="14"/>
          </p:nvPr>
        </p:nvSpPr>
        <p:spPr/>
        <p:txBody>
          <a:bodyPr/>
          <a:lstStyle/>
          <a:p>
            <a:r>
              <a:rPr lang="en-GB"/>
              <a:t>Rishabh Roy, Samsung Electronics</a:t>
            </a:r>
            <a:endParaRPr lang="en-GB" dirty="0"/>
          </a:p>
        </p:txBody>
      </p:sp>
      <p:sp>
        <p:nvSpPr>
          <p:cNvPr id="4" name="Date Placeholder 3"/>
          <p:cNvSpPr>
            <a:spLocks noGrp="1"/>
          </p:cNvSpPr>
          <p:nvPr>
            <p:ph type="dt" idx="15"/>
          </p:nvPr>
        </p:nvSpPr>
        <p:spPr/>
        <p:txBody>
          <a:bodyPr/>
          <a:lstStyle/>
          <a:p>
            <a:fld id="{DA292F5F-F7EE-4785-A37B-B575508C2C17}" type="datetime6">
              <a:rPr lang="en-US" smtClean="0"/>
              <a:t>September 25</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059" y="404664"/>
            <a:ext cx="11298573" cy="1065213"/>
          </a:xfrm>
        </p:spPr>
        <p:txBody>
          <a:bodyPr/>
          <a:lstStyle/>
          <a:p>
            <a:r>
              <a:rPr lang="en-IN" sz="3200" dirty="0"/>
              <a:t>OBSS R-TWT schedule information –Uncoordinated </a:t>
            </a:r>
            <a:r>
              <a:rPr lang="en-IN" dirty="0"/>
              <a:t>c</a:t>
            </a:r>
            <a:r>
              <a:rPr lang="en-IN" sz="3200" dirty="0"/>
              <a:t>ase</a:t>
            </a:r>
            <a:endParaRPr lang="en-GB" dirty="0"/>
          </a:p>
        </p:txBody>
      </p:sp>
      <p:sp>
        <p:nvSpPr>
          <p:cNvPr id="9218" name="Rectangle 2"/>
          <p:cNvSpPr>
            <a:spLocks noGrp="1" noChangeArrowheads="1"/>
          </p:cNvSpPr>
          <p:nvPr>
            <p:ph idx="1"/>
          </p:nvPr>
        </p:nvSpPr>
        <p:spPr>
          <a:xfrm>
            <a:off x="911424" y="1268761"/>
            <a:ext cx="10478360" cy="2504634"/>
          </a:xfrm>
          <a:ln/>
        </p:spPr>
        <p:txBody>
          <a:bodyPr/>
          <a:lstStyle/>
          <a:p>
            <a:pPr algn="just">
              <a:buFont typeface="Arial" panose="020B0604020202020204" pitchFamily="34" charset="0"/>
              <a:buChar char="•"/>
            </a:pPr>
            <a:r>
              <a:rPr lang="en-IN" sz="1200" dirty="0"/>
              <a:t>An AP that supports NPCA feature, can obtain OBSS R-TWT schedule information passively by overhearing some broadcast TWT frames without the need of coordination with the OBSS AP.</a:t>
            </a:r>
          </a:p>
          <a:p>
            <a:pPr algn="just">
              <a:buFont typeface="Arial" panose="020B0604020202020204" pitchFamily="34" charset="0"/>
              <a:buChar char="•"/>
            </a:pPr>
            <a:r>
              <a:rPr lang="en-IN" sz="1200" dirty="0"/>
              <a:t>Information regarding the R-TWT schedules of OBSS can be obtained by listening to broadcast R-TWT messages (in “Restricted TWT Parameter Set field(s)) from the OBSS AP.</a:t>
            </a:r>
          </a:p>
          <a:p>
            <a:pPr lvl="1" algn="just">
              <a:buFont typeface="Arial" panose="020B0604020202020204" pitchFamily="34" charset="0"/>
              <a:buChar char="•"/>
            </a:pPr>
            <a:r>
              <a:rPr lang="en-IN" sz="1050" dirty="0"/>
              <a:t>Option 1: OBSS AP includes a new R-TWT parameter, called, “R-TWT Service Period (SP) Duration” in the R-TWT Parameter Set field</a:t>
            </a:r>
          </a:p>
          <a:p>
            <a:pPr lvl="1" algn="just">
              <a:buFont typeface="Arial" panose="020B0604020202020204" pitchFamily="34" charset="0"/>
              <a:buChar char="•"/>
            </a:pPr>
            <a:r>
              <a:rPr lang="en-IN" sz="1050" dirty="0">
                <a:latin typeface="Calibri" panose="020F0502020204030204" pitchFamily="34" charset="0"/>
                <a:cs typeface="Times New Roman" panose="02020603050405020304" pitchFamily="18" charset="0"/>
              </a:rPr>
              <a:t>Option 2: </a:t>
            </a:r>
            <a:r>
              <a:rPr lang="en-IN" sz="1050" dirty="0"/>
              <a:t>OBSS AP sets the ‘Nominal Minimum TWT wake duration’ field value as “R-TWT SP Duration” in the R-TWT Parameter Set field</a:t>
            </a:r>
          </a:p>
          <a:p>
            <a:pPr lvl="1" algn="just">
              <a:buFont typeface="Arial" panose="020B0604020202020204" pitchFamily="34" charset="0"/>
              <a:buChar char="•"/>
            </a:pPr>
            <a:r>
              <a:rPr lang="en-IN" sz="1050" dirty="0"/>
              <a:t>“R-TWT SP Duration” </a:t>
            </a:r>
            <a:r>
              <a:rPr lang="en-IN" sz="1050" dirty="0">
                <a:effectLst/>
                <a:latin typeface="Calibri" panose="020F0502020204030204" pitchFamily="34" charset="0"/>
                <a:ea typeface="Times New Roman" panose="02020603050405020304" pitchFamily="18" charset="0"/>
                <a:cs typeface="Times New Roman" panose="02020603050405020304" pitchFamily="18" charset="0"/>
              </a:rPr>
              <a:t>is the duration to exchange traffic (UL and DL) belonging to R-TWT TID(s) </a:t>
            </a:r>
            <a:r>
              <a:rPr lang="en-IN" sz="1050" dirty="0">
                <a:latin typeface="Calibri" panose="020F0502020204030204" pitchFamily="34" charset="0"/>
                <a:ea typeface="Times New Roman" panose="02020603050405020304" pitchFamily="18" charset="0"/>
                <a:cs typeface="Times New Roman" panose="02020603050405020304" pitchFamily="18" charset="0"/>
              </a:rPr>
              <a:t>between the OBSS AP and its R-TWT-enabled STAs. </a:t>
            </a:r>
            <a:endParaRPr lang="en-IN" sz="1050" dirty="0"/>
          </a:p>
          <a:p>
            <a:pPr algn="just">
              <a:buFont typeface="Arial" panose="020B0604020202020204" pitchFamily="34" charset="0"/>
              <a:buChar char="•"/>
            </a:pPr>
            <a:r>
              <a:rPr lang="en-IN" sz="1200" dirty="0"/>
              <a:t>Based on the knowledge of R-TWT SP Duration, the NPCA AP performs NPCA operation for the entire duration of the OBSS R-TWT SP </a:t>
            </a:r>
          </a:p>
          <a:p>
            <a:pPr lvl="1" algn="just">
              <a:buFont typeface="Arial" panose="020B0604020202020204" pitchFamily="34" charset="0"/>
              <a:buChar char="•"/>
            </a:pPr>
            <a:r>
              <a:rPr lang="en-IN" sz="1050" dirty="0"/>
              <a:t>It prevents the NPCA AP to frequently come back and forth from NPC to the BSS primary channel</a:t>
            </a:r>
          </a:p>
          <a:p>
            <a:pPr lvl="1" algn="just">
              <a:buFont typeface="Arial" panose="020B0604020202020204" pitchFamily="34" charset="0"/>
              <a:buChar char="•"/>
            </a:pPr>
            <a:r>
              <a:rPr lang="en-US" sz="1050" dirty="0"/>
              <a:t>Switch to NPC for entirety of OBSS R-TWT SP incentivizes the NPCA AP and  its NPCA-enabled STAs in the BSS as they can continue transmission in the NPC and also protect the OBSS R-TWT transmissions from interference</a:t>
            </a:r>
          </a:p>
        </p:txBody>
      </p:sp>
      <p:sp>
        <p:nvSpPr>
          <p:cNvPr id="6" name="Slide Number Placeholder 5"/>
          <p:cNvSpPr>
            <a:spLocks noGrp="1"/>
          </p:cNvSpPr>
          <p:nvPr>
            <p:ph type="sldNum" idx="12"/>
          </p:nvPr>
        </p:nvSpPr>
        <p:spPr>
          <a:xfrm>
            <a:off x="5793318" y="6521847"/>
            <a:ext cx="704849" cy="363537"/>
          </a:xfrm>
        </p:spPr>
        <p:txBody>
          <a:bodyPr/>
          <a:lstStyle/>
          <a:p>
            <a:r>
              <a:rPr lang="en-GB" dirty="0"/>
              <a:t>Slide </a:t>
            </a:r>
            <a:fld id="{8DC72EFA-1DF8-481C-8B66-C8A1D5DAFDEA}" type="slidenum">
              <a:rPr lang="en-GB"/>
              <a:pPr/>
              <a:t>4</a:t>
            </a:fld>
            <a:endParaRPr lang="en-GB" dirty="0"/>
          </a:p>
        </p:txBody>
      </p:sp>
      <p:sp>
        <p:nvSpPr>
          <p:cNvPr id="5" name="Footer Placeholder 4"/>
          <p:cNvSpPr>
            <a:spLocks noGrp="1"/>
          </p:cNvSpPr>
          <p:nvPr>
            <p:ph type="ftr" idx="14"/>
          </p:nvPr>
        </p:nvSpPr>
        <p:spPr/>
        <p:txBody>
          <a:bodyPr/>
          <a:lstStyle/>
          <a:p>
            <a:r>
              <a:rPr lang="en-GB"/>
              <a:t>Rishabh Roy, Samsung Electronics</a:t>
            </a:r>
            <a:endParaRPr lang="en-GB" dirty="0"/>
          </a:p>
        </p:txBody>
      </p:sp>
      <p:sp>
        <p:nvSpPr>
          <p:cNvPr id="4" name="Date Placeholder 3"/>
          <p:cNvSpPr>
            <a:spLocks noGrp="1"/>
          </p:cNvSpPr>
          <p:nvPr>
            <p:ph type="dt" idx="15"/>
          </p:nvPr>
        </p:nvSpPr>
        <p:spPr/>
        <p:txBody>
          <a:bodyPr/>
          <a:lstStyle/>
          <a:p>
            <a:fld id="{2129A129-A83F-4772-A573-2C8E00852ABB}" type="datetime6">
              <a:rPr lang="en-US" smtClean="0"/>
              <a:t>September 25</a:t>
            </a:fld>
            <a:endParaRPr lang="en-GB"/>
          </a:p>
        </p:txBody>
      </p:sp>
      <p:grpSp>
        <p:nvGrpSpPr>
          <p:cNvPr id="51" name="Group 50">
            <a:extLst>
              <a:ext uri="{FF2B5EF4-FFF2-40B4-BE49-F238E27FC236}">
                <a16:creationId xmlns:a16="http://schemas.microsoft.com/office/drawing/2014/main" id="{12118E81-4A51-4020-B222-97D1E098D4C2}"/>
              </a:ext>
            </a:extLst>
          </p:cNvPr>
          <p:cNvGrpSpPr/>
          <p:nvPr/>
        </p:nvGrpSpPr>
        <p:grpSpPr>
          <a:xfrm>
            <a:off x="2809429" y="4014958"/>
            <a:ext cx="7828353" cy="2427774"/>
            <a:chOff x="-1090345" y="3429002"/>
            <a:chExt cx="10823813" cy="3727494"/>
          </a:xfrm>
        </p:grpSpPr>
        <p:grpSp>
          <p:nvGrpSpPr>
            <p:cNvPr id="52" name="Group 51">
              <a:extLst>
                <a:ext uri="{FF2B5EF4-FFF2-40B4-BE49-F238E27FC236}">
                  <a16:creationId xmlns:a16="http://schemas.microsoft.com/office/drawing/2014/main" id="{6FD57070-668C-4DE4-B050-70AE6F2E2FA0}"/>
                </a:ext>
              </a:extLst>
            </p:cNvPr>
            <p:cNvGrpSpPr/>
            <p:nvPr/>
          </p:nvGrpSpPr>
          <p:grpSpPr>
            <a:xfrm>
              <a:off x="3359696" y="3429002"/>
              <a:ext cx="6373772" cy="2920476"/>
              <a:chOff x="2674504" y="3031068"/>
              <a:chExt cx="6229756" cy="3272132"/>
            </a:xfrm>
          </p:grpSpPr>
          <p:pic>
            <p:nvPicPr>
              <p:cNvPr id="54" name="Picture 53">
                <a:extLst>
                  <a:ext uri="{FF2B5EF4-FFF2-40B4-BE49-F238E27FC236}">
                    <a16:creationId xmlns:a16="http://schemas.microsoft.com/office/drawing/2014/main" id="{2C7E65A8-9A81-4462-9DE0-2356491090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00923" y="4502089"/>
                <a:ext cx="563628" cy="517594"/>
              </a:xfrm>
              <a:prstGeom prst="rect">
                <a:avLst/>
              </a:prstGeom>
            </p:spPr>
          </p:pic>
          <p:pic>
            <p:nvPicPr>
              <p:cNvPr id="55" name="Picture 54">
                <a:extLst>
                  <a:ext uri="{FF2B5EF4-FFF2-40B4-BE49-F238E27FC236}">
                    <a16:creationId xmlns:a16="http://schemas.microsoft.com/office/drawing/2014/main" id="{88C7C0B8-C996-4C5F-A463-EF3A6FCC855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79830" y="3870908"/>
                <a:ext cx="658233" cy="604472"/>
              </a:xfrm>
              <a:prstGeom prst="rect">
                <a:avLst/>
              </a:prstGeom>
            </p:spPr>
          </p:pic>
          <p:pic>
            <p:nvPicPr>
              <p:cNvPr id="56" name="Picture 55">
                <a:extLst>
                  <a:ext uri="{FF2B5EF4-FFF2-40B4-BE49-F238E27FC236}">
                    <a16:creationId xmlns:a16="http://schemas.microsoft.com/office/drawing/2014/main" id="{7F643C4C-E569-4A0A-B304-59B31C070D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9847" y="5264921"/>
                <a:ext cx="563628" cy="517594"/>
              </a:xfrm>
              <a:prstGeom prst="rect">
                <a:avLst/>
              </a:prstGeom>
            </p:spPr>
          </p:pic>
          <p:pic>
            <p:nvPicPr>
              <p:cNvPr id="57" name="Picture 56">
                <a:extLst>
                  <a:ext uri="{FF2B5EF4-FFF2-40B4-BE49-F238E27FC236}">
                    <a16:creationId xmlns:a16="http://schemas.microsoft.com/office/drawing/2014/main" id="{A247B8F7-17A3-4F56-BD7E-C66457CAE23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74539" y="3853533"/>
                <a:ext cx="658233" cy="604472"/>
              </a:xfrm>
              <a:prstGeom prst="rect">
                <a:avLst/>
              </a:prstGeom>
            </p:spPr>
          </p:pic>
          <p:pic>
            <p:nvPicPr>
              <p:cNvPr id="58" name="Picture 57">
                <a:extLst>
                  <a:ext uri="{FF2B5EF4-FFF2-40B4-BE49-F238E27FC236}">
                    <a16:creationId xmlns:a16="http://schemas.microsoft.com/office/drawing/2014/main" id="{B12ADCC5-787F-4D32-A8A7-4A16CCF837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96870" y="4271338"/>
                <a:ext cx="563628" cy="517594"/>
              </a:xfrm>
              <a:prstGeom prst="rect">
                <a:avLst/>
              </a:prstGeom>
            </p:spPr>
          </p:pic>
          <p:cxnSp>
            <p:nvCxnSpPr>
              <p:cNvPr id="59" name="Straight Arrow Connector 58">
                <a:extLst>
                  <a:ext uri="{FF2B5EF4-FFF2-40B4-BE49-F238E27FC236}">
                    <a16:creationId xmlns:a16="http://schemas.microsoft.com/office/drawing/2014/main" id="{4D8FC5E4-BECB-40B0-8E46-3B2DC9433D9F}"/>
                  </a:ext>
                </a:extLst>
              </p:cNvPr>
              <p:cNvCxnSpPr>
                <a:stCxn id="57" idx="2"/>
              </p:cNvCxnSpPr>
              <p:nvPr/>
            </p:nvCxnSpPr>
            <p:spPr>
              <a:xfrm flipH="1">
                <a:off x="6100007" y="4458005"/>
                <a:ext cx="603649" cy="7213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C450FE4C-FB53-4EE1-A2FB-36F48B8ECDE1}"/>
                  </a:ext>
                </a:extLst>
              </p:cNvPr>
              <p:cNvCxnSpPr>
                <a:stCxn id="55" idx="2"/>
              </p:cNvCxnSpPr>
              <p:nvPr/>
            </p:nvCxnSpPr>
            <p:spPr>
              <a:xfrm flipH="1">
                <a:off x="3776067" y="4475380"/>
                <a:ext cx="1032880" cy="28550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1BB48EC2-78CF-4FF9-BF5B-67B9BC1F5390}"/>
                  </a:ext>
                </a:extLst>
              </p:cNvPr>
              <p:cNvCxnSpPr>
                <a:stCxn id="57" idx="2"/>
                <a:endCxn id="56" idx="0"/>
              </p:cNvCxnSpPr>
              <p:nvPr/>
            </p:nvCxnSpPr>
            <p:spPr>
              <a:xfrm>
                <a:off x="6703656" y="4458005"/>
                <a:ext cx="278005" cy="8069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62" name="Picture 61">
                <a:extLst>
                  <a:ext uri="{FF2B5EF4-FFF2-40B4-BE49-F238E27FC236}">
                    <a16:creationId xmlns:a16="http://schemas.microsoft.com/office/drawing/2014/main" id="{AAFFB76F-14E4-434E-BED6-C4E558E1C1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99077" y="5153939"/>
                <a:ext cx="563628" cy="517594"/>
              </a:xfrm>
              <a:prstGeom prst="rect">
                <a:avLst/>
              </a:prstGeom>
            </p:spPr>
          </p:pic>
          <p:cxnSp>
            <p:nvCxnSpPr>
              <p:cNvPr id="63" name="Straight Arrow Connector 62">
                <a:extLst>
                  <a:ext uri="{FF2B5EF4-FFF2-40B4-BE49-F238E27FC236}">
                    <a16:creationId xmlns:a16="http://schemas.microsoft.com/office/drawing/2014/main" id="{501948F7-FF55-42D7-8FF9-FF1F4B91E721}"/>
                  </a:ext>
                </a:extLst>
              </p:cNvPr>
              <p:cNvCxnSpPr>
                <a:stCxn id="55" idx="2"/>
                <a:endCxn id="62" idx="0"/>
              </p:cNvCxnSpPr>
              <p:nvPr/>
            </p:nvCxnSpPr>
            <p:spPr>
              <a:xfrm>
                <a:off x="4808947" y="4475380"/>
                <a:ext cx="1471944" cy="678559"/>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A0DAEF1D-A5AA-47D3-9C6B-51CCA6D8A470}"/>
                  </a:ext>
                </a:extLst>
              </p:cNvPr>
              <p:cNvSpPr/>
              <p:nvPr/>
            </p:nvSpPr>
            <p:spPr>
              <a:xfrm>
                <a:off x="2674504" y="3031068"/>
                <a:ext cx="4726113" cy="3259912"/>
              </a:xfrm>
              <a:prstGeom prst="ellipse">
                <a:avLst/>
              </a:prstGeom>
              <a:solidFill>
                <a:srgbClr val="FFFF00">
                  <a:alpha val="4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5" name="Oval 64">
                <a:extLst>
                  <a:ext uri="{FF2B5EF4-FFF2-40B4-BE49-F238E27FC236}">
                    <a16:creationId xmlns:a16="http://schemas.microsoft.com/office/drawing/2014/main" id="{B2221C07-C8DA-433B-8AD4-AE9C06E7E90A}"/>
                  </a:ext>
                </a:extLst>
              </p:cNvPr>
              <p:cNvSpPr/>
              <p:nvPr/>
            </p:nvSpPr>
            <p:spPr>
              <a:xfrm>
                <a:off x="4178147" y="3043289"/>
                <a:ext cx="4726113" cy="3259911"/>
              </a:xfrm>
              <a:prstGeom prst="ellipse">
                <a:avLst/>
              </a:prstGeom>
              <a:solidFill>
                <a:schemeClr val="accent6">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6" name="TextBox 65">
                <a:extLst>
                  <a:ext uri="{FF2B5EF4-FFF2-40B4-BE49-F238E27FC236}">
                    <a16:creationId xmlns:a16="http://schemas.microsoft.com/office/drawing/2014/main" id="{135B227F-0384-4D2A-A0D4-AC064BCE2D7A}"/>
                  </a:ext>
                </a:extLst>
              </p:cNvPr>
              <p:cNvSpPr txBox="1"/>
              <p:nvPr/>
            </p:nvSpPr>
            <p:spPr>
              <a:xfrm>
                <a:off x="4498678" y="4617809"/>
                <a:ext cx="811658" cy="5128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AP1</a:t>
                </a:r>
              </a:p>
            </p:txBody>
          </p:sp>
          <p:sp>
            <p:nvSpPr>
              <p:cNvPr id="67" name="TextBox 66">
                <a:extLst>
                  <a:ext uri="{FF2B5EF4-FFF2-40B4-BE49-F238E27FC236}">
                    <a16:creationId xmlns:a16="http://schemas.microsoft.com/office/drawing/2014/main" id="{3D82ED04-71A7-413E-94AD-960F7BE0CE73}"/>
                  </a:ext>
                </a:extLst>
              </p:cNvPr>
              <p:cNvSpPr txBox="1"/>
              <p:nvPr/>
            </p:nvSpPr>
            <p:spPr>
              <a:xfrm>
                <a:off x="5867203" y="5606451"/>
                <a:ext cx="811658" cy="5128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STA12</a:t>
                </a:r>
              </a:p>
            </p:txBody>
          </p:sp>
          <p:sp>
            <p:nvSpPr>
              <p:cNvPr id="68" name="TextBox 67">
                <a:extLst>
                  <a:ext uri="{FF2B5EF4-FFF2-40B4-BE49-F238E27FC236}">
                    <a16:creationId xmlns:a16="http://schemas.microsoft.com/office/drawing/2014/main" id="{8538EABC-0C3F-4441-8D71-6410EF290B25}"/>
                  </a:ext>
                </a:extLst>
              </p:cNvPr>
              <p:cNvSpPr txBox="1"/>
              <p:nvPr/>
            </p:nvSpPr>
            <p:spPr>
              <a:xfrm>
                <a:off x="3274021" y="4969273"/>
                <a:ext cx="811658" cy="5128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STA11</a:t>
                </a:r>
              </a:p>
            </p:txBody>
          </p:sp>
          <p:sp>
            <p:nvSpPr>
              <p:cNvPr id="69" name="TextBox 68">
                <a:extLst>
                  <a:ext uri="{FF2B5EF4-FFF2-40B4-BE49-F238E27FC236}">
                    <a16:creationId xmlns:a16="http://schemas.microsoft.com/office/drawing/2014/main" id="{C3EEB6D7-6FB0-490A-886F-ACDD01EE8A21}"/>
                  </a:ext>
                </a:extLst>
              </p:cNvPr>
              <p:cNvSpPr txBox="1"/>
              <p:nvPr/>
            </p:nvSpPr>
            <p:spPr>
              <a:xfrm>
                <a:off x="5649569" y="4681462"/>
                <a:ext cx="811658" cy="5128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STA21</a:t>
                </a:r>
              </a:p>
            </p:txBody>
          </p:sp>
          <p:sp>
            <p:nvSpPr>
              <p:cNvPr id="70" name="TextBox 69">
                <a:extLst>
                  <a:ext uri="{FF2B5EF4-FFF2-40B4-BE49-F238E27FC236}">
                    <a16:creationId xmlns:a16="http://schemas.microsoft.com/office/drawing/2014/main" id="{5E71A330-B0A7-47F1-AA03-48DB5551D85A}"/>
                  </a:ext>
                </a:extLst>
              </p:cNvPr>
              <p:cNvSpPr txBox="1"/>
              <p:nvPr/>
            </p:nvSpPr>
            <p:spPr>
              <a:xfrm>
                <a:off x="6857646" y="4103864"/>
                <a:ext cx="811658" cy="5128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AP2</a:t>
                </a:r>
              </a:p>
            </p:txBody>
          </p:sp>
          <p:sp>
            <p:nvSpPr>
              <p:cNvPr id="71" name="TextBox 70">
                <a:extLst>
                  <a:ext uri="{FF2B5EF4-FFF2-40B4-BE49-F238E27FC236}">
                    <a16:creationId xmlns:a16="http://schemas.microsoft.com/office/drawing/2014/main" id="{12E9D5AD-6007-4CAD-9E9A-250D85D95C40}"/>
                  </a:ext>
                </a:extLst>
              </p:cNvPr>
              <p:cNvSpPr txBox="1"/>
              <p:nvPr/>
            </p:nvSpPr>
            <p:spPr>
              <a:xfrm>
                <a:off x="6588959" y="5704805"/>
                <a:ext cx="811658" cy="5128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STA22</a:t>
                </a:r>
              </a:p>
            </p:txBody>
          </p:sp>
        </p:grpSp>
        <p:sp>
          <p:nvSpPr>
            <p:cNvPr id="53" name="TextBox 52">
              <a:extLst>
                <a:ext uri="{FF2B5EF4-FFF2-40B4-BE49-F238E27FC236}">
                  <a16:creationId xmlns:a16="http://schemas.microsoft.com/office/drawing/2014/main" id="{1B3718C9-F7AA-42BF-BF62-6D85DB60B438}"/>
                </a:ext>
              </a:extLst>
            </p:cNvPr>
            <p:cNvSpPr txBox="1"/>
            <p:nvPr/>
          </p:nvSpPr>
          <p:spPr>
            <a:xfrm>
              <a:off x="-1090345" y="6778460"/>
              <a:ext cx="9016137" cy="378036"/>
            </a:xfrm>
            <a:prstGeom prst="rect">
              <a:avLst/>
            </a:prstGeom>
            <a:noFill/>
          </p:spPr>
          <p:txBody>
            <a:bodyPr wrap="square" rtlCol="0">
              <a:spAutoFit/>
            </a:bodyPr>
            <a:lstStyle/>
            <a:p>
              <a:pPr algn="ctr" defTabSz="914400" eaLnBrk="1" fontAlgn="auto" hangingPunct="1">
                <a:spcBef>
                  <a:spcPts val="0"/>
                </a:spcBef>
                <a:spcAft>
                  <a:spcPts val="0"/>
                </a:spcAft>
                <a:buClrTx/>
                <a:buSzTx/>
                <a:defRPr/>
              </a:pP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Figure </a:t>
              </a:r>
              <a:r>
                <a:rPr lang="en-IN" sz="1000" dirty="0">
                  <a:solidFill>
                    <a:prstClr val="black"/>
                  </a:solidFill>
                  <a:latin typeface="Calibri" panose="020F0502020204030204"/>
                  <a:ea typeface="+mn-ea"/>
                </a:rPr>
                <a:t>1</a:t>
              </a: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lang="en-IN" sz="1000" dirty="0">
                  <a:solidFill>
                    <a:prstClr val="black"/>
                  </a:solidFill>
                  <a:latin typeface="Calibri" panose="020F0502020204030204"/>
                  <a:ea typeface="+mn-ea"/>
                </a:rPr>
                <a:t>AP1 (OBSS AP) and AP2 (NPCA AP) are uncoordinated</a:t>
              </a:r>
              <a:endPar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grpSp>
        <p:nvGrpSpPr>
          <p:cNvPr id="72" name="Group 71">
            <a:extLst>
              <a:ext uri="{FF2B5EF4-FFF2-40B4-BE49-F238E27FC236}">
                <a16:creationId xmlns:a16="http://schemas.microsoft.com/office/drawing/2014/main" id="{449572BC-CDEF-47E5-BEE7-1B57A257FA00}"/>
              </a:ext>
            </a:extLst>
          </p:cNvPr>
          <p:cNvGrpSpPr/>
          <p:nvPr/>
        </p:nvGrpSpPr>
        <p:grpSpPr>
          <a:xfrm>
            <a:off x="1847528" y="4005064"/>
            <a:ext cx="3464213" cy="2213752"/>
            <a:chOff x="-467114" y="2555940"/>
            <a:chExt cx="5160595" cy="3250143"/>
          </a:xfrm>
        </p:grpSpPr>
        <p:grpSp>
          <p:nvGrpSpPr>
            <p:cNvPr id="73" name="Group 72">
              <a:extLst>
                <a:ext uri="{FF2B5EF4-FFF2-40B4-BE49-F238E27FC236}">
                  <a16:creationId xmlns:a16="http://schemas.microsoft.com/office/drawing/2014/main" id="{CEC2C3BD-A721-4C55-BB57-1034A317DEAF}"/>
                </a:ext>
              </a:extLst>
            </p:cNvPr>
            <p:cNvGrpSpPr/>
            <p:nvPr/>
          </p:nvGrpSpPr>
          <p:grpSpPr>
            <a:xfrm>
              <a:off x="-467114" y="3619461"/>
              <a:ext cx="4196633" cy="1731123"/>
              <a:chOff x="-390914" y="1241276"/>
              <a:chExt cx="4196633" cy="1845308"/>
            </a:xfrm>
          </p:grpSpPr>
          <p:cxnSp>
            <p:nvCxnSpPr>
              <p:cNvPr id="79" name="Straight Connector 78">
                <a:extLst>
                  <a:ext uri="{FF2B5EF4-FFF2-40B4-BE49-F238E27FC236}">
                    <a16:creationId xmlns:a16="http://schemas.microsoft.com/office/drawing/2014/main" id="{B10E3FDE-735C-4279-B83A-FEFFF800F9E1}"/>
                  </a:ext>
                </a:extLst>
              </p:cNvPr>
              <p:cNvCxnSpPr/>
              <p:nvPr/>
            </p:nvCxnSpPr>
            <p:spPr bwMode="auto">
              <a:xfrm>
                <a:off x="1054003" y="1388717"/>
                <a:ext cx="2751716" cy="1373"/>
              </a:xfrm>
              <a:prstGeom prst="line">
                <a:avLst/>
              </a:prstGeom>
              <a:solidFill>
                <a:srgbClr val="00B8FF"/>
              </a:solidFill>
              <a:ln w="15875" cap="flat" cmpd="sng" algn="ctr">
                <a:solidFill>
                  <a:schemeClr val="tx1"/>
                </a:solidFill>
                <a:prstDash val="solid"/>
                <a:round/>
                <a:headEnd type="none" w="med" len="med"/>
                <a:tailEnd type="none" w="med" len="med"/>
              </a:ln>
              <a:effectLst/>
            </p:spPr>
          </p:cxnSp>
          <p:sp>
            <p:nvSpPr>
              <p:cNvPr id="80" name="TextBox 79">
                <a:extLst>
                  <a:ext uri="{FF2B5EF4-FFF2-40B4-BE49-F238E27FC236}">
                    <a16:creationId xmlns:a16="http://schemas.microsoft.com/office/drawing/2014/main" id="{EDB9F2ED-075A-48AB-A43D-24CB479EA166}"/>
                  </a:ext>
                </a:extLst>
              </p:cNvPr>
              <p:cNvSpPr txBox="1"/>
              <p:nvPr/>
            </p:nvSpPr>
            <p:spPr>
              <a:xfrm>
                <a:off x="228599" y="1241276"/>
                <a:ext cx="1252508" cy="38533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AP 1</a:t>
                </a:r>
              </a:p>
            </p:txBody>
          </p:sp>
          <p:sp>
            <p:nvSpPr>
              <p:cNvPr id="81" name="TextBox 80">
                <a:extLst>
                  <a:ext uri="{FF2B5EF4-FFF2-40B4-BE49-F238E27FC236}">
                    <a16:creationId xmlns:a16="http://schemas.microsoft.com/office/drawing/2014/main" id="{E9737739-7968-423F-B207-AA35C5783A6D}"/>
                  </a:ext>
                </a:extLst>
              </p:cNvPr>
              <p:cNvSpPr txBox="1"/>
              <p:nvPr/>
            </p:nvSpPr>
            <p:spPr>
              <a:xfrm>
                <a:off x="221649" y="2702621"/>
                <a:ext cx="795612" cy="3839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AP 2</a:t>
                </a:r>
              </a:p>
            </p:txBody>
          </p:sp>
          <p:sp>
            <p:nvSpPr>
              <p:cNvPr id="82" name="TextBox 81">
                <a:extLst>
                  <a:ext uri="{FF2B5EF4-FFF2-40B4-BE49-F238E27FC236}">
                    <a16:creationId xmlns:a16="http://schemas.microsoft.com/office/drawing/2014/main" id="{3D3935E0-461C-4CB2-8556-1A7E95B02915}"/>
                  </a:ext>
                </a:extLst>
              </p:cNvPr>
              <p:cNvSpPr txBox="1"/>
              <p:nvPr/>
            </p:nvSpPr>
            <p:spPr>
              <a:xfrm>
                <a:off x="-390914" y="1916680"/>
                <a:ext cx="1563601" cy="626172"/>
              </a:xfrm>
              <a:prstGeom prst="rect">
                <a:avLst/>
              </a:prstGeom>
              <a:noFill/>
            </p:spPr>
            <p:txBody>
              <a:bodyPr wrap="square" rtlCol="0">
                <a:spAutoFit/>
              </a:bodyPr>
              <a:lstStyle/>
              <a:p>
                <a:pPr>
                  <a:defRPr/>
                </a:pP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STA 11, STA 12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cxnSp>
            <p:nvCxnSpPr>
              <p:cNvPr id="83" name="Straight Connector 82">
                <a:extLst>
                  <a:ext uri="{FF2B5EF4-FFF2-40B4-BE49-F238E27FC236}">
                    <a16:creationId xmlns:a16="http://schemas.microsoft.com/office/drawing/2014/main" id="{B95302E7-FFCF-4BB5-AEF8-1962F38A5C5B}"/>
                  </a:ext>
                </a:extLst>
              </p:cNvPr>
              <p:cNvCxnSpPr>
                <a:cxnSpLocks/>
              </p:cNvCxnSpPr>
              <p:nvPr/>
            </p:nvCxnSpPr>
            <p:spPr bwMode="auto">
              <a:xfrm>
                <a:off x="1898399" y="1390090"/>
                <a:ext cx="0" cy="1504512"/>
              </a:xfrm>
              <a:prstGeom prst="line">
                <a:avLst/>
              </a:prstGeom>
              <a:solidFill>
                <a:srgbClr val="00B8FF"/>
              </a:solidFill>
              <a:ln w="31750" cap="flat" cmpd="sng" algn="ctr">
                <a:solidFill>
                  <a:schemeClr val="tx1"/>
                </a:solidFill>
                <a:prstDash val="sysDot"/>
                <a:round/>
                <a:headEnd type="none" w="med" len="med"/>
                <a:tailEnd type="triangle" w="med" len="med"/>
              </a:ln>
              <a:effectLst/>
            </p:spPr>
          </p:cxnSp>
        </p:grpSp>
        <p:sp>
          <p:nvSpPr>
            <p:cNvPr id="74" name="TextBox 73">
              <a:extLst>
                <a:ext uri="{FF2B5EF4-FFF2-40B4-BE49-F238E27FC236}">
                  <a16:creationId xmlns:a16="http://schemas.microsoft.com/office/drawing/2014/main" id="{F3890C50-B193-4253-BAC5-43811A765164}"/>
                </a:ext>
              </a:extLst>
            </p:cNvPr>
            <p:cNvSpPr txBox="1"/>
            <p:nvPr/>
          </p:nvSpPr>
          <p:spPr>
            <a:xfrm>
              <a:off x="-467114" y="5444591"/>
              <a:ext cx="1432932" cy="361492"/>
            </a:xfrm>
            <a:prstGeom prst="rect">
              <a:avLst/>
            </a:prstGeom>
            <a:noFill/>
          </p:spPr>
          <p:txBody>
            <a:bodyPr wrap="square" rtlCol="0">
              <a:spAutoFit/>
            </a:bodyPr>
            <a:lstStyle/>
            <a:p>
              <a:pPr>
                <a:defRPr/>
              </a:pP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STA 21, STA 22</a:t>
              </a:r>
            </a:p>
          </p:txBody>
        </p:sp>
        <p:cxnSp>
          <p:nvCxnSpPr>
            <p:cNvPr id="75" name="Straight Connector 74">
              <a:extLst>
                <a:ext uri="{FF2B5EF4-FFF2-40B4-BE49-F238E27FC236}">
                  <a16:creationId xmlns:a16="http://schemas.microsoft.com/office/drawing/2014/main" id="{297C40C2-372A-48B1-AFE0-D7C4B3F5ACFA}"/>
                </a:ext>
              </a:extLst>
            </p:cNvPr>
            <p:cNvCxnSpPr/>
            <p:nvPr/>
          </p:nvCxnSpPr>
          <p:spPr bwMode="auto">
            <a:xfrm>
              <a:off x="955545" y="4485529"/>
              <a:ext cx="2751716" cy="1288"/>
            </a:xfrm>
            <a:prstGeom prst="line">
              <a:avLst/>
            </a:prstGeom>
            <a:solidFill>
              <a:srgbClr val="00B8FF"/>
            </a:solidFill>
            <a:ln w="15875" cap="flat" cmpd="sng" algn="ctr">
              <a:solidFill>
                <a:schemeClr val="tx1"/>
              </a:solidFill>
              <a:prstDash val="solid"/>
              <a:round/>
              <a:headEnd type="none" w="med" len="med"/>
              <a:tailEnd type="none" w="med" len="med"/>
            </a:ln>
            <a:effectLst/>
          </p:spPr>
        </p:cxnSp>
        <p:cxnSp>
          <p:nvCxnSpPr>
            <p:cNvPr id="76" name="Straight Connector 75">
              <a:extLst>
                <a:ext uri="{FF2B5EF4-FFF2-40B4-BE49-F238E27FC236}">
                  <a16:creationId xmlns:a16="http://schemas.microsoft.com/office/drawing/2014/main" id="{B621E318-53D2-42D5-B875-B72E2761ABD2}"/>
                </a:ext>
              </a:extLst>
            </p:cNvPr>
            <p:cNvCxnSpPr/>
            <p:nvPr/>
          </p:nvCxnSpPr>
          <p:spPr bwMode="auto">
            <a:xfrm>
              <a:off x="934997" y="5204715"/>
              <a:ext cx="2751716" cy="1288"/>
            </a:xfrm>
            <a:prstGeom prst="line">
              <a:avLst/>
            </a:prstGeom>
            <a:solidFill>
              <a:srgbClr val="00B8FF"/>
            </a:solidFill>
            <a:ln w="15875" cap="flat" cmpd="sng" algn="ctr">
              <a:solidFill>
                <a:schemeClr val="tx1"/>
              </a:solidFill>
              <a:prstDash val="solid"/>
              <a:round/>
              <a:headEnd type="none" w="med" len="med"/>
              <a:tailEnd type="none" w="med" len="med"/>
            </a:ln>
            <a:effectLst/>
          </p:spPr>
        </p:cxnSp>
        <p:cxnSp>
          <p:nvCxnSpPr>
            <p:cNvPr id="77" name="Straight Connector 76">
              <a:extLst>
                <a:ext uri="{FF2B5EF4-FFF2-40B4-BE49-F238E27FC236}">
                  <a16:creationId xmlns:a16="http://schemas.microsoft.com/office/drawing/2014/main" id="{4E88D4D6-DC2D-4A20-A61F-33F9F1B53476}"/>
                </a:ext>
              </a:extLst>
            </p:cNvPr>
            <p:cNvCxnSpPr/>
            <p:nvPr/>
          </p:nvCxnSpPr>
          <p:spPr bwMode="auto">
            <a:xfrm>
              <a:off x="955545" y="5605412"/>
              <a:ext cx="2751716" cy="1288"/>
            </a:xfrm>
            <a:prstGeom prst="line">
              <a:avLst/>
            </a:prstGeom>
            <a:solidFill>
              <a:srgbClr val="00B8FF"/>
            </a:solidFill>
            <a:ln w="15875" cap="flat" cmpd="sng" algn="ctr">
              <a:solidFill>
                <a:schemeClr val="tx1"/>
              </a:solidFill>
              <a:prstDash val="solid"/>
              <a:round/>
              <a:headEnd type="none" w="med" len="med"/>
              <a:tailEnd type="none" w="med" len="med"/>
            </a:ln>
            <a:effectLst/>
          </p:spPr>
        </p:cxnSp>
        <p:sp>
          <p:nvSpPr>
            <p:cNvPr id="78" name="Oval Callout 69">
              <a:extLst>
                <a:ext uri="{FF2B5EF4-FFF2-40B4-BE49-F238E27FC236}">
                  <a16:creationId xmlns:a16="http://schemas.microsoft.com/office/drawing/2014/main" id="{044BE37C-02AB-417F-ACFB-1722CCD182BC}"/>
                </a:ext>
              </a:extLst>
            </p:cNvPr>
            <p:cNvSpPr/>
            <p:nvPr/>
          </p:nvSpPr>
          <p:spPr>
            <a:xfrm>
              <a:off x="1941765" y="2555940"/>
              <a:ext cx="2751716" cy="1019533"/>
            </a:xfrm>
            <a:prstGeom prst="wedgeEllipseCallout">
              <a:avLst>
                <a:gd name="adj1" fmla="val -53973"/>
                <a:gd name="adj2" fmla="val 6608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200" b="0" i="0" u="none" strike="noStrike" kern="1200" cap="none" spc="0" normalizeH="0" baseline="0" noProof="0" dirty="0">
                  <a:ln>
                    <a:noFill/>
                  </a:ln>
                  <a:solidFill>
                    <a:prstClr val="white"/>
                  </a:solidFill>
                  <a:effectLst/>
                  <a:uLnTx/>
                  <a:uFillTx/>
                  <a:latin typeface="Calibri" panose="020F0502020204030204"/>
                  <a:ea typeface="+mn-ea"/>
                  <a:cs typeface="+mn-cs"/>
                </a:rPr>
                <a:t>Broadcast beacon frame with R-TWT schedule</a:t>
              </a:r>
            </a:p>
          </p:txBody>
        </p:sp>
      </p:grpSp>
    </p:spTree>
    <p:extLst>
      <p:ext uri="{BB962C8B-B14F-4D97-AF65-F5344CB8AC3E}">
        <p14:creationId xmlns:p14="http://schemas.microsoft.com/office/powerpoint/2010/main" val="18721549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00" y="404664"/>
            <a:ext cx="10868117" cy="1065213"/>
          </a:xfrm>
        </p:spPr>
        <p:txBody>
          <a:bodyPr/>
          <a:lstStyle/>
          <a:p>
            <a:r>
              <a:rPr lang="en-IN" sz="3200" dirty="0"/>
              <a:t>OBSS R-TWT schedule information – Coordinated case</a:t>
            </a:r>
            <a:endParaRPr lang="en-GB" dirty="0"/>
          </a:p>
        </p:txBody>
      </p:sp>
      <p:sp>
        <p:nvSpPr>
          <p:cNvPr id="9218" name="Rectangle 2"/>
          <p:cNvSpPr>
            <a:spLocks noGrp="1" noChangeArrowheads="1"/>
          </p:cNvSpPr>
          <p:nvPr>
            <p:ph idx="1"/>
          </p:nvPr>
        </p:nvSpPr>
        <p:spPr>
          <a:xfrm>
            <a:off x="767408" y="1268760"/>
            <a:ext cx="10729192" cy="5112568"/>
          </a:xfrm>
          <a:ln/>
        </p:spPr>
        <p:txBody>
          <a:bodyPr/>
          <a:lstStyle/>
          <a:p>
            <a:pPr algn="just">
              <a:buFont typeface="Arial" panose="020B0604020202020204" pitchFamily="34" charset="0"/>
              <a:buChar char="•"/>
            </a:pPr>
            <a:r>
              <a:rPr lang="en-IN" sz="1400" dirty="0"/>
              <a:t>An AP that supports both NPCA and Co-RTWT, can obtain OBSS R-TWT schedule information through Co-RTWT negotiation from the OBSS AP given the latter supports Co-RTWT</a:t>
            </a:r>
          </a:p>
          <a:p>
            <a:pPr algn="just">
              <a:buFont typeface="Arial" panose="020B0604020202020204" pitchFamily="34" charset="0"/>
              <a:buChar char="•"/>
            </a:pPr>
            <a:r>
              <a:rPr lang="en-IN" sz="1400" dirty="0"/>
              <a:t>Information regarding R-TWT schedules of OBSS can be shared via Co-RTWT negotiation message exchanges (in Co-RTWT Parameter Set field) between APs involved in co-ordination</a:t>
            </a:r>
          </a:p>
          <a:p>
            <a:pPr marL="631825" lvl="1" indent="-174625" algn="just">
              <a:buFont typeface="Arial" panose="020B0604020202020204" pitchFamily="34" charset="0"/>
              <a:buChar char="•"/>
            </a:pPr>
            <a:r>
              <a:rPr lang="en-IN" sz="1100" dirty="0"/>
              <a:t>Option 1: Co-RTWT requesting AP (OBSS AP) includes a new Co-RTWT parameter, called, “Co-RTWT Service Period (SP) Duration” in the Co-RTWT Parameter Set field </a:t>
            </a:r>
          </a:p>
          <a:p>
            <a:pPr marL="631825" lvl="1" indent="-174625" algn="just">
              <a:buFont typeface="Arial" panose="020B0604020202020204" pitchFamily="34" charset="0"/>
              <a:buChar char="•"/>
            </a:pPr>
            <a:r>
              <a:rPr lang="en-IN" sz="1100" dirty="0">
                <a:latin typeface="Calibri" panose="020F0502020204030204" pitchFamily="34" charset="0"/>
                <a:cs typeface="Times New Roman" panose="02020603050405020304" pitchFamily="18" charset="0"/>
              </a:rPr>
              <a:t>Option 2: </a:t>
            </a:r>
            <a:r>
              <a:rPr lang="en-IN" sz="1100" dirty="0"/>
              <a:t>Co-RTWT requesting AP (OBSS AP) sets  the ‘Nominal Minimum TWT wake duration’ field value as “Co-RTWT SP Duration” in the Co-RTWT Parameter Set field</a:t>
            </a:r>
          </a:p>
          <a:p>
            <a:pPr marL="631825" lvl="1" indent="-174625" algn="just">
              <a:buFont typeface="Arial" panose="020B0604020202020204" pitchFamily="34" charset="0"/>
              <a:buChar char="•"/>
            </a:pPr>
            <a:r>
              <a:rPr lang="en-IN" sz="1100" dirty="0"/>
              <a:t>“Co-RTWT SP Duration” </a:t>
            </a:r>
            <a:r>
              <a:rPr lang="en-IN" sz="1100" dirty="0">
                <a:effectLst/>
                <a:latin typeface="Calibri" panose="020F0502020204030204" pitchFamily="34" charset="0"/>
                <a:ea typeface="Times New Roman" panose="02020603050405020304" pitchFamily="18" charset="0"/>
                <a:cs typeface="Times New Roman" panose="02020603050405020304" pitchFamily="18" charset="0"/>
              </a:rPr>
              <a:t>is the duration to exchange traffic (UL and DL) belonging to R-TWT TID(s) </a:t>
            </a:r>
            <a:r>
              <a:rPr lang="en-IN" sz="1100" dirty="0">
                <a:latin typeface="Calibri" panose="020F0502020204030204" pitchFamily="34" charset="0"/>
                <a:ea typeface="Times New Roman" panose="02020603050405020304" pitchFamily="18" charset="0"/>
                <a:cs typeface="Times New Roman" panose="02020603050405020304" pitchFamily="18" charset="0"/>
              </a:rPr>
              <a:t>between the OBSS AP and its R-TWT-enabled STAs. </a:t>
            </a:r>
            <a:endParaRPr lang="en-IN" sz="1100" dirty="0"/>
          </a:p>
          <a:p>
            <a:pPr algn="just">
              <a:buFont typeface="Arial" panose="020B0604020202020204" pitchFamily="34" charset="0"/>
              <a:buChar char="•"/>
            </a:pPr>
            <a:r>
              <a:rPr lang="en-IN" sz="1400" dirty="0"/>
              <a:t>Based on the knowledge of Co-RTWT SP Duration, the Co-RTWT co-ordinated AP (NPCA AP) performs NPCA operation for the entire duration of the OBSS R-TWT SP </a:t>
            </a:r>
          </a:p>
          <a:p>
            <a:pPr marL="631825" lvl="1" indent="-174625" algn="just">
              <a:buFont typeface="Arial" panose="020B0604020202020204" pitchFamily="34" charset="0"/>
              <a:buChar char="•"/>
            </a:pPr>
            <a:r>
              <a:rPr lang="en-IN" sz="1100" dirty="0"/>
              <a:t>It prevents the NPCA AP to frequently come back and forth from NPC to the BSS primary channel</a:t>
            </a:r>
          </a:p>
          <a:p>
            <a:pPr marL="631825" lvl="1" indent="-174625" algn="just">
              <a:buFont typeface="Arial" panose="020B0604020202020204" pitchFamily="34" charset="0"/>
              <a:buChar char="•"/>
            </a:pPr>
            <a:r>
              <a:rPr lang="en-US" sz="1100" dirty="0"/>
              <a:t>Switch to NPC for entirety of OBSS R-TWT SP incentivizes the NPCA AP for Co-RTWT negotiation as it can continue transmission with its NPCA-enabled STAs in the NPC and also protect the OBSS R-TWT transmissions from interference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Rishabh Roy, Samsung Electronics</a:t>
            </a:r>
            <a:endParaRPr lang="en-GB" dirty="0"/>
          </a:p>
        </p:txBody>
      </p:sp>
      <p:sp>
        <p:nvSpPr>
          <p:cNvPr id="4" name="Date Placeholder 3"/>
          <p:cNvSpPr>
            <a:spLocks noGrp="1"/>
          </p:cNvSpPr>
          <p:nvPr>
            <p:ph type="dt" idx="15"/>
          </p:nvPr>
        </p:nvSpPr>
        <p:spPr/>
        <p:txBody>
          <a:bodyPr/>
          <a:lstStyle/>
          <a:p>
            <a:fld id="{9A29E35D-AD73-45CC-9D06-8F0595C69F23}" type="datetime6">
              <a:rPr lang="en-US" smtClean="0"/>
              <a:t>September 25</a:t>
            </a:fld>
            <a:endParaRPr lang="en-GB"/>
          </a:p>
        </p:txBody>
      </p:sp>
      <p:grpSp>
        <p:nvGrpSpPr>
          <p:cNvPr id="17" name="Group 16">
            <a:extLst>
              <a:ext uri="{FF2B5EF4-FFF2-40B4-BE49-F238E27FC236}">
                <a16:creationId xmlns:a16="http://schemas.microsoft.com/office/drawing/2014/main" id="{801292BE-3A86-4B7B-92B1-80AA9D89ABA6}"/>
              </a:ext>
            </a:extLst>
          </p:cNvPr>
          <p:cNvGrpSpPr/>
          <p:nvPr/>
        </p:nvGrpSpPr>
        <p:grpSpPr>
          <a:xfrm>
            <a:off x="2927648" y="4149079"/>
            <a:ext cx="7200800" cy="2304257"/>
            <a:chOff x="2899234" y="3429000"/>
            <a:chExt cx="9016136" cy="3533723"/>
          </a:xfrm>
        </p:grpSpPr>
        <p:grpSp>
          <p:nvGrpSpPr>
            <p:cNvPr id="18" name="Group 17">
              <a:extLst>
                <a:ext uri="{FF2B5EF4-FFF2-40B4-BE49-F238E27FC236}">
                  <a16:creationId xmlns:a16="http://schemas.microsoft.com/office/drawing/2014/main" id="{B76599CA-0DEE-48C7-99A0-9930FD02C415}"/>
                </a:ext>
              </a:extLst>
            </p:cNvPr>
            <p:cNvGrpSpPr/>
            <p:nvPr/>
          </p:nvGrpSpPr>
          <p:grpSpPr>
            <a:xfrm>
              <a:off x="3359696" y="3429000"/>
              <a:ext cx="6373772" cy="2920479"/>
              <a:chOff x="2674504" y="3031066"/>
              <a:chExt cx="6229756" cy="3272135"/>
            </a:xfrm>
          </p:grpSpPr>
          <p:pic>
            <p:nvPicPr>
              <p:cNvPr id="20" name="Picture 19">
                <a:extLst>
                  <a:ext uri="{FF2B5EF4-FFF2-40B4-BE49-F238E27FC236}">
                    <a16:creationId xmlns:a16="http://schemas.microsoft.com/office/drawing/2014/main" id="{909810EE-2D00-4E14-9104-8010DEA18F5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00923" y="4502089"/>
                <a:ext cx="563628" cy="517594"/>
              </a:xfrm>
              <a:prstGeom prst="rect">
                <a:avLst/>
              </a:prstGeom>
            </p:spPr>
          </p:pic>
          <p:pic>
            <p:nvPicPr>
              <p:cNvPr id="21" name="Picture 20">
                <a:extLst>
                  <a:ext uri="{FF2B5EF4-FFF2-40B4-BE49-F238E27FC236}">
                    <a16:creationId xmlns:a16="http://schemas.microsoft.com/office/drawing/2014/main" id="{F02E5428-0FAD-4B8E-876F-B093138E13A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79830" y="3870908"/>
                <a:ext cx="658233" cy="604472"/>
              </a:xfrm>
              <a:prstGeom prst="rect">
                <a:avLst/>
              </a:prstGeom>
            </p:spPr>
          </p:pic>
          <p:pic>
            <p:nvPicPr>
              <p:cNvPr id="22" name="Picture 21">
                <a:extLst>
                  <a:ext uri="{FF2B5EF4-FFF2-40B4-BE49-F238E27FC236}">
                    <a16:creationId xmlns:a16="http://schemas.microsoft.com/office/drawing/2014/main" id="{96EB1771-DE3A-4263-B49D-EA2CEA4D37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9847" y="5264921"/>
                <a:ext cx="563628" cy="517594"/>
              </a:xfrm>
              <a:prstGeom prst="rect">
                <a:avLst/>
              </a:prstGeom>
            </p:spPr>
          </p:pic>
          <p:pic>
            <p:nvPicPr>
              <p:cNvPr id="23" name="Picture 22">
                <a:extLst>
                  <a:ext uri="{FF2B5EF4-FFF2-40B4-BE49-F238E27FC236}">
                    <a16:creationId xmlns:a16="http://schemas.microsoft.com/office/drawing/2014/main" id="{48CE96F3-BDC7-4C09-B7CC-1FD725386F5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74539" y="3853533"/>
                <a:ext cx="658233" cy="604472"/>
              </a:xfrm>
              <a:prstGeom prst="rect">
                <a:avLst/>
              </a:prstGeom>
            </p:spPr>
          </p:pic>
          <p:pic>
            <p:nvPicPr>
              <p:cNvPr id="24" name="Picture 23">
                <a:extLst>
                  <a:ext uri="{FF2B5EF4-FFF2-40B4-BE49-F238E27FC236}">
                    <a16:creationId xmlns:a16="http://schemas.microsoft.com/office/drawing/2014/main" id="{ECA1335B-076D-40A2-8221-ED02D9A3CD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96870" y="4271338"/>
                <a:ext cx="563628" cy="517594"/>
              </a:xfrm>
              <a:prstGeom prst="rect">
                <a:avLst/>
              </a:prstGeom>
            </p:spPr>
          </p:pic>
          <p:cxnSp>
            <p:nvCxnSpPr>
              <p:cNvPr id="25" name="Straight Arrow Connector 24">
                <a:extLst>
                  <a:ext uri="{FF2B5EF4-FFF2-40B4-BE49-F238E27FC236}">
                    <a16:creationId xmlns:a16="http://schemas.microsoft.com/office/drawing/2014/main" id="{753D86B3-360A-4675-9B72-3073A848AC5F}"/>
                  </a:ext>
                </a:extLst>
              </p:cNvPr>
              <p:cNvCxnSpPr>
                <a:stCxn id="23" idx="2"/>
              </p:cNvCxnSpPr>
              <p:nvPr/>
            </p:nvCxnSpPr>
            <p:spPr>
              <a:xfrm flipH="1">
                <a:off x="6100007" y="4458005"/>
                <a:ext cx="603649" cy="7213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9DB6FDD8-1B5E-4EFB-B3E4-19436CD0451A}"/>
                  </a:ext>
                </a:extLst>
              </p:cNvPr>
              <p:cNvCxnSpPr>
                <a:stCxn id="21" idx="2"/>
              </p:cNvCxnSpPr>
              <p:nvPr/>
            </p:nvCxnSpPr>
            <p:spPr>
              <a:xfrm flipH="1">
                <a:off x="3776067" y="4475380"/>
                <a:ext cx="1032880" cy="28550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5CE1CF2D-5F95-4397-9615-741E6C17A6A8}"/>
                  </a:ext>
                </a:extLst>
              </p:cNvPr>
              <p:cNvCxnSpPr>
                <a:stCxn id="23" idx="2"/>
                <a:endCxn id="22" idx="0"/>
              </p:cNvCxnSpPr>
              <p:nvPr/>
            </p:nvCxnSpPr>
            <p:spPr>
              <a:xfrm>
                <a:off x="6703656" y="4458005"/>
                <a:ext cx="278005" cy="8069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8" name="Picture 27">
                <a:extLst>
                  <a:ext uri="{FF2B5EF4-FFF2-40B4-BE49-F238E27FC236}">
                    <a16:creationId xmlns:a16="http://schemas.microsoft.com/office/drawing/2014/main" id="{6D97EED3-E69A-485A-ABC0-A14FD46C1D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99077" y="5153939"/>
                <a:ext cx="563628" cy="517594"/>
              </a:xfrm>
              <a:prstGeom prst="rect">
                <a:avLst/>
              </a:prstGeom>
            </p:spPr>
          </p:pic>
          <p:cxnSp>
            <p:nvCxnSpPr>
              <p:cNvPr id="29" name="Straight Arrow Connector 28">
                <a:extLst>
                  <a:ext uri="{FF2B5EF4-FFF2-40B4-BE49-F238E27FC236}">
                    <a16:creationId xmlns:a16="http://schemas.microsoft.com/office/drawing/2014/main" id="{B3C7F7A5-44E6-4478-BB3A-E8BBF7F50794}"/>
                  </a:ext>
                </a:extLst>
              </p:cNvPr>
              <p:cNvCxnSpPr>
                <a:stCxn id="21" idx="2"/>
                <a:endCxn id="28" idx="0"/>
              </p:cNvCxnSpPr>
              <p:nvPr/>
            </p:nvCxnSpPr>
            <p:spPr>
              <a:xfrm>
                <a:off x="4808947" y="4475380"/>
                <a:ext cx="1471944" cy="678559"/>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30" name="Oval 29">
                <a:extLst>
                  <a:ext uri="{FF2B5EF4-FFF2-40B4-BE49-F238E27FC236}">
                    <a16:creationId xmlns:a16="http://schemas.microsoft.com/office/drawing/2014/main" id="{5261566B-F2EC-45A6-AF75-9B3635D73B5F}"/>
                  </a:ext>
                </a:extLst>
              </p:cNvPr>
              <p:cNvSpPr/>
              <p:nvPr/>
            </p:nvSpPr>
            <p:spPr>
              <a:xfrm>
                <a:off x="2674504" y="3031066"/>
                <a:ext cx="4726113" cy="3259911"/>
              </a:xfrm>
              <a:prstGeom prst="ellipse">
                <a:avLst/>
              </a:prstGeom>
              <a:solidFill>
                <a:srgbClr val="FFFF00">
                  <a:alpha val="4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Oval 30">
                <a:extLst>
                  <a:ext uri="{FF2B5EF4-FFF2-40B4-BE49-F238E27FC236}">
                    <a16:creationId xmlns:a16="http://schemas.microsoft.com/office/drawing/2014/main" id="{97791E2D-1816-482A-AB52-32313254D16F}"/>
                  </a:ext>
                </a:extLst>
              </p:cNvPr>
              <p:cNvSpPr/>
              <p:nvPr/>
            </p:nvSpPr>
            <p:spPr>
              <a:xfrm>
                <a:off x="4178147" y="3043290"/>
                <a:ext cx="4726113" cy="3259911"/>
              </a:xfrm>
              <a:prstGeom prst="ellipse">
                <a:avLst/>
              </a:prstGeom>
              <a:solidFill>
                <a:schemeClr val="accent6">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N" sz="18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2" name="TextBox 31">
                <a:extLst>
                  <a:ext uri="{FF2B5EF4-FFF2-40B4-BE49-F238E27FC236}">
                    <a16:creationId xmlns:a16="http://schemas.microsoft.com/office/drawing/2014/main" id="{9F70BDD4-A7EC-4EE2-B3D8-C60CB2F58476}"/>
                  </a:ext>
                </a:extLst>
              </p:cNvPr>
              <p:cNvSpPr txBox="1"/>
              <p:nvPr/>
            </p:nvSpPr>
            <p:spPr>
              <a:xfrm>
                <a:off x="4498678" y="4617809"/>
                <a:ext cx="811658" cy="5128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AP1</a:t>
                </a:r>
              </a:p>
            </p:txBody>
          </p:sp>
          <p:sp>
            <p:nvSpPr>
              <p:cNvPr id="33" name="TextBox 32">
                <a:extLst>
                  <a:ext uri="{FF2B5EF4-FFF2-40B4-BE49-F238E27FC236}">
                    <a16:creationId xmlns:a16="http://schemas.microsoft.com/office/drawing/2014/main" id="{D515A380-F860-4573-8396-5A5389B83FC6}"/>
                  </a:ext>
                </a:extLst>
              </p:cNvPr>
              <p:cNvSpPr txBox="1"/>
              <p:nvPr/>
            </p:nvSpPr>
            <p:spPr>
              <a:xfrm>
                <a:off x="5867203" y="5606451"/>
                <a:ext cx="811658" cy="5128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STA12</a:t>
                </a:r>
              </a:p>
            </p:txBody>
          </p:sp>
          <p:sp>
            <p:nvSpPr>
              <p:cNvPr id="34" name="TextBox 33">
                <a:extLst>
                  <a:ext uri="{FF2B5EF4-FFF2-40B4-BE49-F238E27FC236}">
                    <a16:creationId xmlns:a16="http://schemas.microsoft.com/office/drawing/2014/main" id="{47E434E7-3C6E-479F-BEBB-AE7E3135D8F6}"/>
                  </a:ext>
                </a:extLst>
              </p:cNvPr>
              <p:cNvSpPr txBox="1"/>
              <p:nvPr/>
            </p:nvSpPr>
            <p:spPr>
              <a:xfrm>
                <a:off x="3274021" y="4969273"/>
                <a:ext cx="811658" cy="5128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STA11</a:t>
                </a:r>
              </a:p>
            </p:txBody>
          </p:sp>
          <p:sp>
            <p:nvSpPr>
              <p:cNvPr id="35" name="TextBox 34">
                <a:extLst>
                  <a:ext uri="{FF2B5EF4-FFF2-40B4-BE49-F238E27FC236}">
                    <a16:creationId xmlns:a16="http://schemas.microsoft.com/office/drawing/2014/main" id="{21286AF7-9731-4348-9A2B-E4A43DCC3537}"/>
                  </a:ext>
                </a:extLst>
              </p:cNvPr>
              <p:cNvSpPr txBox="1"/>
              <p:nvPr/>
            </p:nvSpPr>
            <p:spPr>
              <a:xfrm>
                <a:off x="5649569" y="4681462"/>
                <a:ext cx="811658" cy="5128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STA21</a:t>
                </a:r>
              </a:p>
            </p:txBody>
          </p:sp>
          <p:sp>
            <p:nvSpPr>
              <p:cNvPr id="36" name="TextBox 35">
                <a:extLst>
                  <a:ext uri="{FF2B5EF4-FFF2-40B4-BE49-F238E27FC236}">
                    <a16:creationId xmlns:a16="http://schemas.microsoft.com/office/drawing/2014/main" id="{BE07A288-6C82-4F9F-B902-143A22A17A20}"/>
                  </a:ext>
                </a:extLst>
              </p:cNvPr>
              <p:cNvSpPr txBox="1"/>
              <p:nvPr/>
            </p:nvSpPr>
            <p:spPr>
              <a:xfrm>
                <a:off x="6857646" y="4103864"/>
                <a:ext cx="811658" cy="5128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AP2</a:t>
                </a:r>
              </a:p>
            </p:txBody>
          </p:sp>
          <p:sp>
            <p:nvSpPr>
              <p:cNvPr id="37" name="TextBox 36">
                <a:extLst>
                  <a:ext uri="{FF2B5EF4-FFF2-40B4-BE49-F238E27FC236}">
                    <a16:creationId xmlns:a16="http://schemas.microsoft.com/office/drawing/2014/main" id="{D6D908DC-E8F2-410E-80D2-390FCD42EDB3}"/>
                  </a:ext>
                </a:extLst>
              </p:cNvPr>
              <p:cNvSpPr txBox="1"/>
              <p:nvPr/>
            </p:nvSpPr>
            <p:spPr>
              <a:xfrm>
                <a:off x="6588959" y="5704805"/>
                <a:ext cx="811658" cy="5128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STA22</a:t>
                </a:r>
              </a:p>
            </p:txBody>
          </p:sp>
          <p:cxnSp>
            <p:nvCxnSpPr>
              <p:cNvPr id="38" name="Straight Arrow Connector 37">
                <a:extLst>
                  <a:ext uri="{FF2B5EF4-FFF2-40B4-BE49-F238E27FC236}">
                    <a16:creationId xmlns:a16="http://schemas.microsoft.com/office/drawing/2014/main" id="{B93547C2-B406-4447-86A7-6E5441CA24C7}"/>
                  </a:ext>
                </a:extLst>
              </p:cNvPr>
              <p:cNvCxnSpPr/>
              <p:nvPr/>
            </p:nvCxnSpPr>
            <p:spPr>
              <a:xfrm flipV="1">
                <a:off x="4921312" y="4162374"/>
                <a:ext cx="1667647" cy="18666"/>
              </a:xfrm>
              <a:prstGeom prst="straightConnector1">
                <a:avLst/>
              </a:prstGeom>
              <a:ln w="127000">
                <a:headEnd type="triangle"/>
                <a:tailEnd type="triangle"/>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C177AAEF-22A5-49C5-8D33-0881FFC121D6}"/>
                  </a:ext>
                </a:extLst>
              </p:cNvPr>
              <p:cNvSpPr txBox="1"/>
              <p:nvPr/>
            </p:nvSpPr>
            <p:spPr>
              <a:xfrm>
                <a:off x="4950511" y="3677797"/>
                <a:ext cx="2229493" cy="5128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000" b="1" dirty="0">
                    <a:solidFill>
                      <a:prstClr val="black"/>
                    </a:solidFill>
                    <a:latin typeface="Calibri" panose="020F0502020204030204"/>
                    <a:ea typeface="+mn-ea"/>
                  </a:rPr>
                  <a:t>Co-RTWT</a:t>
                </a:r>
                <a:r>
                  <a:rPr kumimoji="0" lang="en-IN" sz="1000" b="1" i="0" u="none" strike="noStrike" kern="1200" cap="none" spc="0" normalizeH="0" baseline="0" noProof="0" dirty="0">
                    <a:ln>
                      <a:noFill/>
                    </a:ln>
                    <a:solidFill>
                      <a:prstClr val="black"/>
                    </a:solidFill>
                    <a:effectLst/>
                    <a:uLnTx/>
                    <a:uFillTx/>
                    <a:latin typeface="Calibri" panose="020F0502020204030204"/>
                    <a:ea typeface="+mn-ea"/>
                    <a:cs typeface="+mn-cs"/>
                  </a:rPr>
                  <a:t> Negotiation</a:t>
                </a:r>
              </a:p>
            </p:txBody>
          </p:sp>
        </p:grpSp>
        <p:sp>
          <p:nvSpPr>
            <p:cNvPr id="19" name="TextBox 18">
              <a:extLst>
                <a:ext uri="{FF2B5EF4-FFF2-40B4-BE49-F238E27FC236}">
                  <a16:creationId xmlns:a16="http://schemas.microsoft.com/office/drawing/2014/main" id="{0CBBA134-4F35-46C0-A8BA-566033951AE2}"/>
                </a:ext>
              </a:extLst>
            </p:cNvPr>
            <p:cNvSpPr txBox="1"/>
            <p:nvPr/>
          </p:nvSpPr>
          <p:spPr>
            <a:xfrm>
              <a:off x="2899234" y="6505016"/>
              <a:ext cx="9016136" cy="457707"/>
            </a:xfrm>
            <a:prstGeom prst="rect">
              <a:avLst/>
            </a:prstGeom>
            <a:noFill/>
          </p:spPr>
          <p:txBody>
            <a:bodyPr wrap="square" rtlCol="0">
              <a:spAutoFit/>
            </a:bodyPr>
            <a:lstStyle/>
            <a:p>
              <a:pPr algn="ctr" defTabSz="914400" eaLnBrk="1" fontAlgn="auto" hangingPunct="1">
                <a:spcBef>
                  <a:spcPts val="0"/>
                </a:spcBef>
                <a:spcAft>
                  <a:spcPts val="0"/>
                </a:spcAft>
                <a:buClrTx/>
                <a:buSzTx/>
                <a:defRPr/>
              </a:pP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Figure 3: </a:t>
              </a:r>
              <a:r>
                <a:rPr lang="en-IN" sz="1000" dirty="0">
                  <a:solidFill>
                    <a:prstClr val="black"/>
                  </a:solidFill>
                  <a:latin typeface="Calibri" panose="020F0502020204030204"/>
                  <a:ea typeface="+mn-ea"/>
                </a:rPr>
                <a:t>Co-RTWT</a:t>
              </a:r>
              <a:r>
                <a:rPr kumimoji="0" lang="en-IN" sz="1000" b="0" i="0" u="none" strike="noStrike" kern="1200" cap="none" spc="0" normalizeH="0" baseline="0" noProof="0" dirty="0">
                  <a:ln>
                    <a:noFill/>
                  </a:ln>
                  <a:solidFill>
                    <a:prstClr val="black"/>
                  </a:solidFill>
                  <a:effectLst/>
                  <a:uLnTx/>
                  <a:uFillTx/>
                  <a:latin typeface="Calibri" panose="020F0502020204030204"/>
                  <a:ea typeface="+mn-ea"/>
                  <a:cs typeface="+mn-cs"/>
                </a:rPr>
                <a:t> Negotiation used to exchange R-TWT schedule information</a:t>
              </a:r>
            </a:p>
          </p:txBody>
        </p:sp>
      </p:grpSp>
    </p:spTree>
    <p:extLst>
      <p:ext uri="{BB962C8B-B14F-4D97-AF65-F5344CB8AC3E}">
        <p14:creationId xmlns:p14="http://schemas.microsoft.com/office/powerpoint/2010/main" val="23805759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9118" y="418931"/>
            <a:ext cx="11233247" cy="1065213"/>
          </a:xfrm>
        </p:spPr>
        <p:txBody>
          <a:bodyPr/>
          <a:lstStyle/>
          <a:p>
            <a:r>
              <a:rPr lang="en-IN" sz="2800" dirty="0"/>
              <a:t>How to switch to non-primary channel in OBSS RTWT SP based NPCA</a:t>
            </a:r>
          </a:p>
        </p:txBody>
      </p:sp>
      <p:sp>
        <p:nvSpPr>
          <p:cNvPr id="3" name="Content Placeholder 2"/>
          <p:cNvSpPr>
            <a:spLocks noGrp="1"/>
          </p:cNvSpPr>
          <p:nvPr>
            <p:ph idx="1"/>
          </p:nvPr>
        </p:nvSpPr>
        <p:spPr>
          <a:xfrm>
            <a:off x="479376" y="1146102"/>
            <a:ext cx="11233248" cy="2786954"/>
          </a:xfrm>
        </p:spPr>
        <p:txBody>
          <a:bodyPr/>
          <a:lstStyle/>
          <a:p>
            <a:pPr algn="just">
              <a:buFont typeface="Arial" panose="020B0604020202020204" pitchFamily="34" charset="0"/>
              <a:buChar char="•"/>
            </a:pPr>
            <a:r>
              <a:rPr lang="en-IN" sz="1800" dirty="0"/>
              <a:t>We define two types of triggers for NPCA switch based on OBSS R-TWT schedule</a:t>
            </a:r>
          </a:p>
          <a:p>
            <a:pPr marL="800100" lvl="1" indent="-342900" algn="just">
              <a:buFont typeface="Arial" panose="020B0604020202020204" pitchFamily="34" charset="0"/>
              <a:buChar char="•"/>
            </a:pPr>
            <a:r>
              <a:rPr lang="en-IN" sz="1600" dirty="0"/>
              <a:t>Type 1: BSS (In figure 4, Network of AP2 and its STAs) can switch to Non-primary channel (NPC - S20 MHz in Figure) at the beginning of OBSS R-TWT SP</a:t>
            </a:r>
          </a:p>
          <a:p>
            <a:pPr marL="1200150" lvl="2" indent="-285750" algn="just">
              <a:buFont typeface="Arial" panose="020B0604020202020204" pitchFamily="34" charset="0"/>
              <a:buChar char="•"/>
            </a:pPr>
            <a:r>
              <a:rPr lang="en-IN" sz="1400" dirty="0"/>
              <a:t>The R-TWT schedule information in the broadcast TWT element contained in transmitted broadcast management frames of OBSS AP acts as trigger for NPCA channel switch. Ex: TSF in Target Wake Time field in the “Restricted TWT Parameter Set field(s)”. </a:t>
            </a:r>
          </a:p>
          <a:p>
            <a:pPr marL="800100" lvl="1" indent="-342900" algn="just">
              <a:buFont typeface="Arial" panose="020B0604020202020204" pitchFamily="34" charset="0"/>
              <a:buChar char="•"/>
            </a:pPr>
            <a:r>
              <a:rPr lang="en-IN" sz="1600" dirty="0"/>
              <a:t>Type 2: BSS (In figure 5, network of AP 2 and its STAs) can switch to Non-primary channel (S20 MHz in Figure) after hearing a transmission in OBSS R-TWT SP</a:t>
            </a:r>
          </a:p>
          <a:p>
            <a:pPr marL="1200150" lvl="2" indent="-285750" algn="just">
              <a:buFont typeface="Arial" panose="020B0604020202020204" pitchFamily="34" charset="0"/>
              <a:buChar char="•"/>
            </a:pPr>
            <a:r>
              <a:rPr lang="en-IN" sz="1400" dirty="0"/>
              <a:t>The first transmission from OBSS AP triggering transmissions from STAs or first transmission from OBSS R-TWT STA acts as trigger for NPCA channel switch</a:t>
            </a:r>
          </a:p>
          <a:p>
            <a:pPr marL="1200150" lvl="2" indent="-285750" algn="just">
              <a:buFont typeface="Arial" panose="020B0604020202020204" pitchFamily="34" charset="0"/>
              <a:buChar char="•"/>
            </a:pPr>
            <a:r>
              <a:rPr lang="en-IN" sz="1400" dirty="0"/>
              <a:t>If no such OBSS transmission heard for a defined threshold time (for e.g., quiet period, minimal nominal wakeup time of OBSS TWT), the BSS does not switch to NPC and continues to operate in primary channel.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Rishabh Roy, Samsung Electronics</a:t>
            </a:r>
            <a:endParaRPr lang="en-GB" dirty="0"/>
          </a:p>
        </p:txBody>
      </p:sp>
      <p:sp>
        <p:nvSpPr>
          <p:cNvPr id="6" name="Date Placeholder 5"/>
          <p:cNvSpPr>
            <a:spLocks noGrp="1"/>
          </p:cNvSpPr>
          <p:nvPr>
            <p:ph type="dt" idx="15"/>
          </p:nvPr>
        </p:nvSpPr>
        <p:spPr/>
        <p:txBody>
          <a:bodyPr/>
          <a:lstStyle/>
          <a:p>
            <a:fld id="{D9B46A5C-D28D-4AB3-A528-FFC467224455}" type="datetime6">
              <a:rPr lang="en-US" smtClean="0"/>
              <a:t>September 25</a:t>
            </a:fld>
            <a:endParaRPr lang="en-GB" dirty="0"/>
          </a:p>
        </p:txBody>
      </p:sp>
      <p:grpSp>
        <p:nvGrpSpPr>
          <p:cNvPr id="7" name="Group 6">
            <a:extLst>
              <a:ext uri="{FF2B5EF4-FFF2-40B4-BE49-F238E27FC236}">
                <a16:creationId xmlns:a16="http://schemas.microsoft.com/office/drawing/2014/main" id="{882FA7D8-6932-4599-9BC7-ABAF3E0CA3CD}"/>
              </a:ext>
            </a:extLst>
          </p:cNvPr>
          <p:cNvGrpSpPr/>
          <p:nvPr/>
        </p:nvGrpSpPr>
        <p:grpSpPr>
          <a:xfrm>
            <a:off x="610521" y="3956407"/>
            <a:ext cx="11233247" cy="2496929"/>
            <a:chOff x="101375" y="3989869"/>
            <a:chExt cx="11558100" cy="2758653"/>
          </a:xfrm>
        </p:grpSpPr>
        <p:grpSp>
          <p:nvGrpSpPr>
            <p:cNvPr id="8" name="Group 7">
              <a:extLst>
                <a:ext uri="{FF2B5EF4-FFF2-40B4-BE49-F238E27FC236}">
                  <a16:creationId xmlns:a16="http://schemas.microsoft.com/office/drawing/2014/main" id="{9E26CC8C-0CEF-4118-801B-07EF1647C314}"/>
                </a:ext>
              </a:extLst>
            </p:cNvPr>
            <p:cNvGrpSpPr/>
            <p:nvPr/>
          </p:nvGrpSpPr>
          <p:grpSpPr>
            <a:xfrm>
              <a:off x="101375" y="4093954"/>
              <a:ext cx="5769944" cy="2247500"/>
              <a:chOff x="757211" y="4412451"/>
              <a:chExt cx="6079864" cy="2247500"/>
            </a:xfrm>
          </p:grpSpPr>
          <p:sp>
            <p:nvSpPr>
              <p:cNvPr id="34" name="Rectangle 33">
                <a:extLst>
                  <a:ext uri="{FF2B5EF4-FFF2-40B4-BE49-F238E27FC236}">
                    <a16:creationId xmlns:a16="http://schemas.microsoft.com/office/drawing/2014/main" id="{8687CD05-9FF3-4716-9E3C-A9C02FF7D51B}"/>
                  </a:ext>
                </a:extLst>
              </p:cNvPr>
              <p:cNvSpPr/>
              <p:nvPr/>
            </p:nvSpPr>
            <p:spPr>
              <a:xfrm>
                <a:off x="1693526" y="6090868"/>
                <a:ext cx="1886642" cy="265070"/>
              </a:xfrm>
              <a:prstGeom prst="rect">
                <a:avLst/>
              </a:prstGeom>
              <a:solidFill>
                <a:schemeClr val="accent1">
                  <a:alpha val="50000"/>
                </a:schemeClr>
              </a:solidFill>
              <a:ln>
                <a:solidFill>
                  <a:schemeClr val="accent6">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S 20</a:t>
                </a:r>
              </a:p>
            </p:txBody>
          </p:sp>
          <p:sp>
            <p:nvSpPr>
              <p:cNvPr id="35" name="Rectangle 34">
                <a:extLst>
                  <a:ext uri="{FF2B5EF4-FFF2-40B4-BE49-F238E27FC236}">
                    <a16:creationId xmlns:a16="http://schemas.microsoft.com/office/drawing/2014/main" id="{FDB06F8D-7D21-4C69-A833-A339DE1BC48B}"/>
                  </a:ext>
                </a:extLst>
              </p:cNvPr>
              <p:cNvSpPr/>
              <p:nvPr/>
            </p:nvSpPr>
            <p:spPr>
              <a:xfrm>
                <a:off x="1695236" y="6359703"/>
                <a:ext cx="1886642" cy="26507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P 20</a:t>
                </a:r>
              </a:p>
            </p:txBody>
          </p:sp>
          <p:grpSp>
            <p:nvGrpSpPr>
              <p:cNvPr id="36" name="Group 35">
                <a:extLst>
                  <a:ext uri="{FF2B5EF4-FFF2-40B4-BE49-F238E27FC236}">
                    <a16:creationId xmlns:a16="http://schemas.microsoft.com/office/drawing/2014/main" id="{5963AB8E-D69C-48A6-AD97-17FDC756B991}"/>
                  </a:ext>
                </a:extLst>
              </p:cNvPr>
              <p:cNvGrpSpPr/>
              <p:nvPr/>
            </p:nvGrpSpPr>
            <p:grpSpPr>
              <a:xfrm>
                <a:off x="757211" y="4412451"/>
                <a:ext cx="6078154" cy="2247500"/>
                <a:chOff x="757211" y="3611069"/>
                <a:chExt cx="6078154" cy="2247500"/>
              </a:xfrm>
            </p:grpSpPr>
            <p:grpSp>
              <p:nvGrpSpPr>
                <p:cNvPr id="40" name="Group 39">
                  <a:extLst>
                    <a:ext uri="{FF2B5EF4-FFF2-40B4-BE49-F238E27FC236}">
                      <a16:creationId xmlns:a16="http://schemas.microsoft.com/office/drawing/2014/main" id="{9BA3BE0B-55AB-4897-B78E-D36C99BECA4B}"/>
                    </a:ext>
                  </a:extLst>
                </p:cNvPr>
                <p:cNvGrpSpPr/>
                <p:nvPr/>
              </p:nvGrpSpPr>
              <p:grpSpPr>
                <a:xfrm>
                  <a:off x="757211" y="3611069"/>
                  <a:ext cx="6078154" cy="2247500"/>
                  <a:chOff x="757211" y="1377578"/>
                  <a:chExt cx="6078154" cy="2605652"/>
                </a:xfrm>
              </p:grpSpPr>
              <p:cxnSp>
                <p:nvCxnSpPr>
                  <p:cNvPr id="45" name="Straight Connector 44">
                    <a:extLst>
                      <a:ext uri="{FF2B5EF4-FFF2-40B4-BE49-F238E27FC236}">
                        <a16:creationId xmlns:a16="http://schemas.microsoft.com/office/drawing/2014/main" id="{9C225DEF-64EF-4219-9EED-FAEA1A070755}"/>
                      </a:ext>
                    </a:extLst>
                  </p:cNvPr>
                  <p:cNvCxnSpPr/>
                  <p:nvPr/>
                </p:nvCxnSpPr>
                <p:spPr bwMode="auto">
                  <a:xfrm flipV="1">
                    <a:off x="977803" y="1988950"/>
                    <a:ext cx="5857562" cy="37754"/>
                  </a:xfrm>
                  <a:prstGeom prst="line">
                    <a:avLst/>
                  </a:prstGeom>
                  <a:solidFill>
                    <a:srgbClr val="00B8FF"/>
                  </a:solidFill>
                  <a:ln w="15875" cap="flat" cmpd="sng" algn="ctr">
                    <a:solidFill>
                      <a:schemeClr val="tx1"/>
                    </a:solidFill>
                    <a:prstDash val="solid"/>
                    <a:round/>
                    <a:headEnd type="none" w="med" len="med"/>
                    <a:tailEnd type="none" w="med" len="med"/>
                  </a:ln>
                  <a:effectLst/>
                </p:spPr>
              </p:cxnSp>
              <p:sp>
                <p:nvSpPr>
                  <p:cNvPr id="46" name="TextBox 45">
                    <a:extLst>
                      <a:ext uri="{FF2B5EF4-FFF2-40B4-BE49-F238E27FC236}">
                        <a16:creationId xmlns:a16="http://schemas.microsoft.com/office/drawing/2014/main" id="{9437FFA9-5203-4BF6-B5D5-A9028DABB250}"/>
                      </a:ext>
                    </a:extLst>
                  </p:cNvPr>
                  <p:cNvSpPr txBox="1"/>
                  <p:nvPr/>
                </p:nvSpPr>
                <p:spPr>
                  <a:xfrm>
                    <a:off x="910222" y="1697732"/>
                    <a:ext cx="675329" cy="334866"/>
                  </a:xfrm>
                  <a:prstGeom prst="rect">
                    <a:avLst/>
                  </a:prstGeom>
                  <a:noFill/>
                </p:spPr>
                <p:txBody>
                  <a:bodyPr wrap="square" rtlCol="0">
                    <a:spAutoFit/>
                  </a:bodyPr>
                  <a:lstStyle/>
                  <a:p>
                    <a:r>
                      <a:rPr lang="en-IN" sz="1400" dirty="0">
                        <a:solidFill>
                          <a:schemeClr val="tx1"/>
                        </a:solidFill>
                      </a:rPr>
                      <a:t>AP 1</a:t>
                    </a:r>
                  </a:p>
                </p:txBody>
              </p:sp>
              <p:sp>
                <p:nvSpPr>
                  <p:cNvPr id="47" name="TextBox 46">
                    <a:extLst>
                      <a:ext uri="{FF2B5EF4-FFF2-40B4-BE49-F238E27FC236}">
                        <a16:creationId xmlns:a16="http://schemas.microsoft.com/office/drawing/2014/main" id="{17ED7CEC-7333-4456-8AFE-AB80FA1E4FB4}"/>
                      </a:ext>
                    </a:extLst>
                  </p:cNvPr>
                  <p:cNvSpPr txBox="1"/>
                  <p:nvPr/>
                </p:nvSpPr>
                <p:spPr>
                  <a:xfrm>
                    <a:off x="910222" y="3611278"/>
                    <a:ext cx="675329" cy="307778"/>
                  </a:xfrm>
                  <a:prstGeom prst="rect">
                    <a:avLst/>
                  </a:prstGeom>
                  <a:noFill/>
                </p:spPr>
                <p:txBody>
                  <a:bodyPr wrap="square" rtlCol="0">
                    <a:spAutoFit/>
                  </a:bodyPr>
                  <a:lstStyle/>
                  <a:p>
                    <a:r>
                      <a:rPr lang="en-IN" sz="1400" dirty="0">
                        <a:solidFill>
                          <a:schemeClr val="tx1"/>
                        </a:solidFill>
                      </a:rPr>
                      <a:t>AP 2</a:t>
                    </a:r>
                  </a:p>
                </p:txBody>
              </p:sp>
              <p:sp>
                <p:nvSpPr>
                  <p:cNvPr id="48" name="TextBox 47">
                    <a:extLst>
                      <a:ext uri="{FF2B5EF4-FFF2-40B4-BE49-F238E27FC236}">
                        <a16:creationId xmlns:a16="http://schemas.microsoft.com/office/drawing/2014/main" id="{2C61A148-CE4B-445F-AAA9-A32F9E4376A9}"/>
                      </a:ext>
                    </a:extLst>
                  </p:cNvPr>
                  <p:cNvSpPr txBox="1"/>
                  <p:nvPr/>
                </p:nvSpPr>
                <p:spPr>
                  <a:xfrm>
                    <a:off x="757211" y="2616398"/>
                    <a:ext cx="816023" cy="307778"/>
                  </a:xfrm>
                  <a:prstGeom prst="rect">
                    <a:avLst/>
                  </a:prstGeom>
                  <a:noFill/>
                </p:spPr>
                <p:txBody>
                  <a:bodyPr wrap="square" rtlCol="0">
                    <a:spAutoFit/>
                  </a:bodyPr>
                  <a:lstStyle/>
                  <a:p>
                    <a:r>
                      <a:rPr lang="en-IN" sz="1400" dirty="0">
                        <a:solidFill>
                          <a:schemeClr val="tx1"/>
                        </a:solidFill>
                      </a:rPr>
                      <a:t>STA 11</a:t>
                    </a:r>
                  </a:p>
                </p:txBody>
              </p:sp>
              <p:cxnSp>
                <p:nvCxnSpPr>
                  <p:cNvPr id="49" name="Straight Connector 48">
                    <a:extLst>
                      <a:ext uri="{FF2B5EF4-FFF2-40B4-BE49-F238E27FC236}">
                        <a16:creationId xmlns:a16="http://schemas.microsoft.com/office/drawing/2014/main" id="{B0717154-CBAC-4923-B613-D52EC88E5ACC}"/>
                      </a:ext>
                    </a:extLst>
                  </p:cNvPr>
                  <p:cNvCxnSpPr/>
                  <p:nvPr/>
                </p:nvCxnSpPr>
                <p:spPr bwMode="auto">
                  <a:xfrm flipH="1">
                    <a:off x="4951841" y="1726073"/>
                    <a:ext cx="18757" cy="2257157"/>
                  </a:xfrm>
                  <a:prstGeom prst="line">
                    <a:avLst/>
                  </a:prstGeom>
                  <a:solidFill>
                    <a:srgbClr val="00B8FF"/>
                  </a:solidFill>
                  <a:ln w="15875" cap="flat" cmpd="sng" algn="ctr">
                    <a:solidFill>
                      <a:schemeClr val="tx1"/>
                    </a:solidFill>
                    <a:prstDash val="sysDash"/>
                    <a:round/>
                    <a:headEnd type="none" w="med" len="med"/>
                    <a:tailEnd type="none" w="med" len="med"/>
                  </a:ln>
                  <a:effectLst/>
                </p:spPr>
              </p:cxnSp>
              <p:cxnSp>
                <p:nvCxnSpPr>
                  <p:cNvPr id="50" name="Straight Arrow Connector 49">
                    <a:extLst>
                      <a:ext uri="{FF2B5EF4-FFF2-40B4-BE49-F238E27FC236}">
                        <a16:creationId xmlns:a16="http://schemas.microsoft.com/office/drawing/2014/main" id="{F5CD1C21-66CF-4F8C-B6B1-E8A9261EFB0A}"/>
                      </a:ext>
                    </a:extLst>
                  </p:cNvPr>
                  <p:cNvCxnSpPr/>
                  <p:nvPr/>
                </p:nvCxnSpPr>
                <p:spPr bwMode="auto">
                  <a:xfrm>
                    <a:off x="4182080" y="2020009"/>
                    <a:ext cx="8920" cy="918669"/>
                  </a:xfrm>
                  <a:prstGeom prst="straightConnector1">
                    <a:avLst/>
                  </a:prstGeom>
                  <a:solidFill>
                    <a:srgbClr val="00B8FF"/>
                  </a:solidFill>
                  <a:ln w="12700" cap="flat" cmpd="sng" algn="ctr">
                    <a:solidFill>
                      <a:schemeClr val="tx1"/>
                    </a:solidFill>
                    <a:prstDash val="solid"/>
                    <a:round/>
                    <a:headEnd type="triangle" w="med" len="med"/>
                    <a:tailEnd type="triangle"/>
                  </a:ln>
                  <a:effectLst/>
                </p:spPr>
              </p:cxnSp>
              <p:sp>
                <p:nvSpPr>
                  <p:cNvPr id="51" name="TextBox 50">
                    <a:extLst>
                      <a:ext uri="{FF2B5EF4-FFF2-40B4-BE49-F238E27FC236}">
                        <a16:creationId xmlns:a16="http://schemas.microsoft.com/office/drawing/2014/main" id="{B6F1BC47-D654-4165-8B9E-1494B33D6754}"/>
                      </a:ext>
                    </a:extLst>
                  </p:cNvPr>
                  <p:cNvSpPr txBox="1"/>
                  <p:nvPr/>
                </p:nvSpPr>
                <p:spPr>
                  <a:xfrm>
                    <a:off x="3388515" y="2223887"/>
                    <a:ext cx="1560207" cy="473069"/>
                  </a:xfrm>
                  <a:prstGeom prst="rect">
                    <a:avLst/>
                  </a:prstGeom>
                  <a:solidFill>
                    <a:schemeClr val="bg1"/>
                  </a:solidFill>
                </p:spPr>
                <p:txBody>
                  <a:bodyPr wrap="square" rtlCol="0">
                    <a:spAutoFit/>
                  </a:bodyPr>
                  <a:lstStyle/>
                  <a:p>
                    <a:pPr algn="ctr"/>
                    <a:r>
                      <a:rPr lang="en-IN" sz="900" dirty="0">
                        <a:solidFill>
                          <a:schemeClr val="tx1"/>
                        </a:solidFill>
                      </a:rPr>
                      <a:t>R-TWT Data Transmissions (DL/UL)</a:t>
                    </a:r>
                  </a:p>
                </p:txBody>
              </p:sp>
              <p:cxnSp>
                <p:nvCxnSpPr>
                  <p:cNvPr id="52" name="Straight Arrow Connector 51">
                    <a:extLst>
                      <a:ext uri="{FF2B5EF4-FFF2-40B4-BE49-F238E27FC236}">
                        <a16:creationId xmlns:a16="http://schemas.microsoft.com/office/drawing/2014/main" id="{FCEFB2B1-3BBF-4707-9D3B-429D85DB17D6}"/>
                      </a:ext>
                    </a:extLst>
                  </p:cNvPr>
                  <p:cNvCxnSpPr/>
                  <p:nvPr/>
                </p:nvCxnSpPr>
                <p:spPr bwMode="auto">
                  <a:xfrm>
                    <a:off x="3581878" y="1839720"/>
                    <a:ext cx="1355945" cy="0"/>
                  </a:xfrm>
                  <a:prstGeom prst="straightConnector1">
                    <a:avLst/>
                  </a:prstGeom>
                  <a:solidFill>
                    <a:srgbClr val="00B8FF"/>
                  </a:solidFill>
                  <a:ln w="12700" cap="flat" cmpd="sng" algn="ctr">
                    <a:solidFill>
                      <a:schemeClr val="tx1"/>
                    </a:solidFill>
                    <a:prstDash val="solid"/>
                    <a:round/>
                    <a:headEnd type="triangle" w="med" len="med"/>
                    <a:tailEnd type="triangle"/>
                  </a:ln>
                  <a:effectLst/>
                </p:spPr>
              </p:cxnSp>
              <p:sp>
                <p:nvSpPr>
                  <p:cNvPr id="53" name="TextBox 52">
                    <a:extLst>
                      <a:ext uri="{FF2B5EF4-FFF2-40B4-BE49-F238E27FC236}">
                        <a16:creationId xmlns:a16="http://schemas.microsoft.com/office/drawing/2014/main" id="{E0FBF534-20B3-42AE-BC53-5B7943019010}"/>
                      </a:ext>
                    </a:extLst>
                  </p:cNvPr>
                  <p:cNvSpPr txBox="1"/>
                  <p:nvPr/>
                </p:nvSpPr>
                <p:spPr>
                  <a:xfrm>
                    <a:off x="3595271" y="1377578"/>
                    <a:ext cx="1484246" cy="463870"/>
                  </a:xfrm>
                  <a:prstGeom prst="rect">
                    <a:avLst/>
                  </a:prstGeom>
                  <a:noFill/>
                </p:spPr>
                <p:txBody>
                  <a:bodyPr wrap="square" rtlCol="0">
                    <a:spAutoFit/>
                  </a:bodyPr>
                  <a:lstStyle/>
                  <a:p>
                    <a:r>
                      <a:rPr lang="en-IN" sz="1000" dirty="0">
                        <a:solidFill>
                          <a:schemeClr val="tx1"/>
                        </a:solidFill>
                      </a:rPr>
                      <a:t>R-TWT schedule by AP1 (with STA 11)</a:t>
                    </a:r>
                  </a:p>
                </p:txBody>
              </p:sp>
              <p:cxnSp>
                <p:nvCxnSpPr>
                  <p:cNvPr id="55" name="Straight Connector 54">
                    <a:extLst>
                      <a:ext uri="{FF2B5EF4-FFF2-40B4-BE49-F238E27FC236}">
                        <a16:creationId xmlns:a16="http://schemas.microsoft.com/office/drawing/2014/main" id="{586DDAE0-91A1-4525-8AE1-6F893B45765B}"/>
                      </a:ext>
                    </a:extLst>
                  </p:cNvPr>
                  <p:cNvCxnSpPr/>
                  <p:nvPr/>
                </p:nvCxnSpPr>
                <p:spPr bwMode="auto">
                  <a:xfrm flipH="1">
                    <a:off x="2057400" y="2020008"/>
                    <a:ext cx="8491" cy="1932226"/>
                  </a:xfrm>
                  <a:prstGeom prst="line">
                    <a:avLst/>
                  </a:prstGeom>
                  <a:solidFill>
                    <a:srgbClr val="00B8FF"/>
                  </a:solidFill>
                  <a:ln w="41275" cap="flat" cmpd="sng" algn="ctr">
                    <a:solidFill>
                      <a:schemeClr val="accent2"/>
                    </a:solidFill>
                    <a:prstDash val="sysDash"/>
                    <a:round/>
                    <a:headEnd type="none" w="med" len="med"/>
                    <a:tailEnd type="triangle" w="med" len="med"/>
                  </a:ln>
                  <a:effectLst/>
                </p:spPr>
              </p:cxnSp>
            </p:grpSp>
            <p:sp>
              <p:nvSpPr>
                <p:cNvPr id="41" name="TextBox 40">
                  <a:extLst>
                    <a:ext uri="{FF2B5EF4-FFF2-40B4-BE49-F238E27FC236}">
                      <a16:creationId xmlns:a16="http://schemas.microsoft.com/office/drawing/2014/main" id="{0F74CCD2-4637-40F0-BFE1-4697BEF4BE40}"/>
                    </a:ext>
                  </a:extLst>
                </p:cNvPr>
                <p:cNvSpPr txBox="1"/>
                <p:nvPr/>
              </p:nvSpPr>
              <p:spPr>
                <a:xfrm>
                  <a:off x="1133584" y="3612780"/>
                  <a:ext cx="2362199" cy="400110"/>
                </a:xfrm>
                <a:prstGeom prst="rect">
                  <a:avLst/>
                </a:prstGeom>
                <a:noFill/>
              </p:spPr>
              <p:txBody>
                <a:bodyPr wrap="square" rtlCol="0">
                  <a:spAutoFit/>
                </a:bodyPr>
                <a:lstStyle/>
                <a:p>
                  <a:r>
                    <a:rPr lang="en-IN" sz="1000" dirty="0">
                      <a:solidFill>
                        <a:schemeClr val="tx1"/>
                      </a:solidFill>
                    </a:rPr>
                    <a:t>Broadcast TWT message from AP 1 containing R-TWT schedule</a:t>
                  </a:r>
                </a:p>
              </p:txBody>
            </p:sp>
            <p:cxnSp>
              <p:nvCxnSpPr>
                <p:cNvPr id="42" name="Straight Connector 41">
                  <a:extLst>
                    <a:ext uri="{FF2B5EF4-FFF2-40B4-BE49-F238E27FC236}">
                      <a16:creationId xmlns:a16="http://schemas.microsoft.com/office/drawing/2014/main" id="{8A0F41BC-9BE4-4EC3-8521-8A0BE2EDE404}"/>
                    </a:ext>
                  </a:extLst>
                </p:cNvPr>
                <p:cNvCxnSpPr/>
                <p:nvPr/>
              </p:nvCxnSpPr>
              <p:spPr bwMode="auto">
                <a:xfrm flipH="1">
                  <a:off x="3581878" y="3930499"/>
                  <a:ext cx="1" cy="1866102"/>
                </a:xfrm>
                <a:prstGeom prst="line">
                  <a:avLst/>
                </a:prstGeom>
                <a:solidFill>
                  <a:srgbClr val="00B8FF"/>
                </a:solidFill>
                <a:ln w="15875" cap="flat" cmpd="sng" algn="ctr">
                  <a:solidFill>
                    <a:schemeClr val="tx1"/>
                  </a:solidFill>
                  <a:prstDash val="sysDash"/>
                  <a:round/>
                  <a:headEnd type="none" w="med" len="med"/>
                  <a:tailEnd type="none" w="med" len="med"/>
                </a:ln>
                <a:effectLst/>
              </p:spPr>
            </p:cxnSp>
            <p:cxnSp>
              <p:nvCxnSpPr>
                <p:cNvPr id="43" name="Straight Connector 42">
                  <a:extLst>
                    <a:ext uri="{FF2B5EF4-FFF2-40B4-BE49-F238E27FC236}">
                      <a16:creationId xmlns:a16="http://schemas.microsoft.com/office/drawing/2014/main" id="{43F40133-D671-4205-9096-51624AA1757C}"/>
                    </a:ext>
                  </a:extLst>
                </p:cNvPr>
                <p:cNvCxnSpPr/>
                <p:nvPr/>
              </p:nvCxnSpPr>
              <p:spPr bwMode="auto">
                <a:xfrm flipV="1">
                  <a:off x="955545" y="4961358"/>
                  <a:ext cx="5879820" cy="9282"/>
                </a:xfrm>
                <a:prstGeom prst="line">
                  <a:avLst/>
                </a:prstGeom>
                <a:solidFill>
                  <a:srgbClr val="00B8FF"/>
                </a:solidFill>
                <a:ln w="15875" cap="flat" cmpd="sng" algn="ctr">
                  <a:solidFill>
                    <a:schemeClr val="tx1"/>
                  </a:solidFill>
                  <a:prstDash val="solid"/>
                  <a:round/>
                  <a:headEnd type="none" w="med" len="med"/>
                  <a:tailEnd type="none" w="med" len="med"/>
                </a:ln>
                <a:effectLst/>
              </p:spPr>
            </p:cxnSp>
            <p:cxnSp>
              <p:nvCxnSpPr>
                <p:cNvPr id="44" name="Straight Connector 43">
                  <a:extLst>
                    <a:ext uri="{FF2B5EF4-FFF2-40B4-BE49-F238E27FC236}">
                      <a16:creationId xmlns:a16="http://schemas.microsoft.com/office/drawing/2014/main" id="{494556F1-C616-4F4E-B28A-25C9205AFDC8}"/>
                    </a:ext>
                  </a:extLst>
                </p:cNvPr>
                <p:cNvCxnSpPr/>
                <p:nvPr/>
              </p:nvCxnSpPr>
              <p:spPr bwMode="auto">
                <a:xfrm>
                  <a:off x="965819" y="5823391"/>
                  <a:ext cx="5869546" cy="5993"/>
                </a:xfrm>
                <a:prstGeom prst="line">
                  <a:avLst/>
                </a:prstGeom>
                <a:solidFill>
                  <a:srgbClr val="00B8FF"/>
                </a:solidFill>
                <a:ln w="15875" cap="flat" cmpd="sng" algn="ctr">
                  <a:solidFill>
                    <a:schemeClr val="tx1"/>
                  </a:solidFill>
                  <a:prstDash val="solid"/>
                  <a:round/>
                  <a:headEnd type="none" w="med" len="med"/>
                  <a:tailEnd type="none" w="med" len="med"/>
                </a:ln>
                <a:effectLst/>
              </p:spPr>
            </p:cxnSp>
          </p:grpSp>
          <p:sp>
            <p:nvSpPr>
              <p:cNvPr id="37" name="Rectangle 36">
                <a:extLst>
                  <a:ext uri="{FF2B5EF4-FFF2-40B4-BE49-F238E27FC236}">
                    <a16:creationId xmlns:a16="http://schemas.microsoft.com/office/drawing/2014/main" id="{D58B845C-4A08-4EB5-82B7-5BF4CB709206}"/>
                  </a:ext>
                </a:extLst>
              </p:cNvPr>
              <p:cNvSpPr/>
              <p:nvPr/>
            </p:nvSpPr>
            <p:spPr>
              <a:xfrm>
                <a:off x="3592532" y="6089158"/>
                <a:ext cx="1345291" cy="266780"/>
              </a:xfrm>
              <a:prstGeom prst="rect">
                <a:avLst/>
              </a:prstGeom>
              <a:solidFill>
                <a:schemeClr val="accent1"/>
              </a:solidFill>
              <a:ln>
                <a:solidFill>
                  <a:schemeClr val="accent1">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S 20</a:t>
                </a:r>
              </a:p>
            </p:txBody>
          </p:sp>
          <p:sp>
            <p:nvSpPr>
              <p:cNvPr id="38" name="Rectangle 37">
                <a:extLst>
                  <a:ext uri="{FF2B5EF4-FFF2-40B4-BE49-F238E27FC236}">
                    <a16:creationId xmlns:a16="http://schemas.microsoft.com/office/drawing/2014/main" id="{5FC62650-FF9E-4135-86E5-6ADBF4725F4F}"/>
                  </a:ext>
                </a:extLst>
              </p:cNvPr>
              <p:cNvSpPr/>
              <p:nvPr/>
            </p:nvSpPr>
            <p:spPr>
              <a:xfrm>
                <a:off x="4950433" y="6368267"/>
                <a:ext cx="1886642" cy="26507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P 20</a:t>
                </a:r>
              </a:p>
            </p:txBody>
          </p:sp>
          <p:sp>
            <p:nvSpPr>
              <p:cNvPr id="39" name="Rectangle 38">
                <a:extLst>
                  <a:ext uri="{FF2B5EF4-FFF2-40B4-BE49-F238E27FC236}">
                    <a16:creationId xmlns:a16="http://schemas.microsoft.com/office/drawing/2014/main" id="{41110430-86B9-45CE-BCF2-509C015A6C5C}"/>
                  </a:ext>
                </a:extLst>
              </p:cNvPr>
              <p:cNvSpPr/>
              <p:nvPr/>
            </p:nvSpPr>
            <p:spPr>
              <a:xfrm>
                <a:off x="4948723" y="6099432"/>
                <a:ext cx="1886642" cy="265070"/>
              </a:xfrm>
              <a:prstGeom prst="rect">
                <a:avLst/>
              </a:prstGeom>
              <a:solidFill>
                <a:schemeClr val="accent1">
                  <a:alpha val="50000"/>
                </a:schemeClr>
              </a:solidFill>
              <a:ln>
                <a:solidFill>
                  <a:schemeClr val="accent6">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S 20</a:t>
                </a:r>
              </a:p>
            </p:txBody>
          </p:sp>
        </p:grpSp>
        <p:grpSp>
          <p:nvGrpSpPr>
            <p:cNvPr id="9" name="Group 8">
              <a:extLst>
                <a:ext uri="{FF2B5EF4-FFF2-40B4-BE49-F238E27FC236}">
                  <a16:creationId xmlns:a16="http://schemas.microsoft.com/office/drawing/2014/main" id="{99003B96-2DA1-49BA-A9DF-47FFFE52D89C}"/>
                </a:ext>
              </a:extLst>
            </p:cNvPr>
            <p:cNvGrpSpPr/>
            <p:nvPr/>
          </p:nvGrpSpPr>
          <p:grpSpPr>
            <a:xfrm>
              <a:off x="6096000" y="3989869"/>
              <a:ext cx="5558247" cy="2316407"/>
              <a:chOff x="908524" y="4343544"/>
              <a:chExt cx="5928551" cy="2316407"/>
            </a:xfrm>
          </p:grpSpPr>
          <p:sp>
            <p:nvSpPr>
              <p:cNvPr id="12" name="Rectangle 11">
                <a:extLst>
                  <a:ext uri="{FF2B5EF4-FFF2-40B4-BE49-F238E27FC236}">
                    <a16:creationId xmlns:a16="http://schemas.microsoft.com/office/drawing/2014/main" id="{49044F91-B635-4BB9-B950-820BED64354C}"/>
                  </a:ext>
                </a:extLst>
              </p:cNvPr>
              <p:cNvSpPr/>
              <p:nvPr/>
            </p:nvSpPr>
            <p:spPr>
              <a:xfrm>
                <a:off x="1693526" y="6090868"/>
                <a:ext cx="2096269" cy="227710"/>
              </a:xfrm>
              <a:prstGeom prst="rect">
                <a:avLst/>
              </a:prstGeom>
              <a:solidFill>
                <a:schemeClr val="accent1">
                  <a:alpha val="50000"/>
                </a:schemeClr>
              </a:solidFill>
              <a:ln>
                <a:solidFill>
                  <a:schemeClr val="accent6">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S 20</a:t>
                </a:r>
              </a:p>
            </p:txBody>
          </p:sp>
          <p:sp>
            <p:nvSpPr>
              <p:cNvPr id="13" name="Rectangle 12">
                <a:extLst>
                  <a:ext uri="{FF2B5EF4-FFF2-40B4-BE49-F238E27FC236}">
                    <a16:creationId xmlns:a16="http://schemas.microsoft.com/office/drawing/2014/main" id="{059FA01D-013A-46DF-B6F2-3640068C3FD6}"/>
                  </a:ext>
                </a:extLst>
              </p:cNvPr>
              <p:cNvSpPr/>
              <p:nvPr/>
            </p:nvSpPr>
            <p:spPr>
              <a:xfrm>
                <a:off x="1695236" y="6359703"/>
                <a:ext cx="2096269" cy="22771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P 20</a:t>
                </a:r>
              </a:p>
            </p:txBody>
          </p:sp>
          <p:grpSp>
            <p:nvGrpSpPr>
              <p:cNvPr id="14" name="Group 13">
                <a:extLst>
                  <a:ext uri="{FF2B5EF4-FFF2-40B4-BE49-F238E27FC236}">
                    <a16:creationId xmlns:a16="http://schemas.microsoft.com/office/drawing/2014/main" id="{877BD97E-D2D4-4EF6-9703-963784A2C8D6}"/>
                  </a:ext>
                </a:extLst>
              </p:cNvPr>
              <p:cNvGrpSpPr/>
              <p:nvPr/>
            </p:nvGrpSpPr>
            <p:grpSpPr>
              <a:xfrm>
                <a:off x="908524" y="4343544"/>
                <a:ext cx="5926841" cy="2316407"/>
                <a:chOff x="908524" y="3542162"/>
                <a:chExt cx="5926841" cy="2316407"/>
              </a:xfrm>
            </p:grpSpPr>
            <p:grpSp>
              <p:nvGrpSpPr>
                <p:cNvPr id="18" name="Group 17">
                  <a:extLst>
                    <a:ext uri="{FF2B5EF4-FFF2-40B4-BE49-F238E27FC236}">
                      <a16:creationId xmlns:a16="http://schemas.microsoft.com/office/drawing/2014/main" id="{C060C099-B2C1-4EE7-9E41-7003DF9BE5AA}"/>
                    </a:ext>
                  </a:extLst>
                </p:cNvPr>
                <p:cNvGrpSpPr/>
                <p:nvPr/>
              </p:nvGrpSpPr>
              <p:grpSpPr>
                <a:xfrm>
                  <a:off x="908524" y="3542162"/>
                  <a:ext cx="5926841" cy="2316407"/>
                  <a:chOff x="908524" y="1297690"/>
                  <a:chExt cx="5926841" cy="2685540"/>
                </a:xfrm>
              </p:grpSpPr>
              <p:cxnSp>
                <p:nvCxnSpPr>
                  <p:cNvPr id="23" name="Straight Connector 22">
                    <a:extLst>
                      <a:ext uri="{FF2B5EF4-FFF2-40B4-BE49-F238E27FC236}">
                        <a16:creationId xmlns:a16="http://schemas.microsoft.com/office/drawing/2014/main" id="{81D84123-E809-4304-AD6D-F3F6E2CCC6D6}"/>
                      </a:ext>
                    </a:extLst>
                  </p:cNvPr>
                  <p:cNvCxnSpPr/>
                  <p:nvPr/>
                </p:nvCxnSpPr>
                <p:spPr bwMode="auto">
                  <a:xfrm flipV="1">
                    <a:off x="977803" y="1988950"/>
                    <a:ext cx="5857562" cy="37754"/>
                  </a:xfrm>
                  <a:prstGeom prst="line">
                    <a:avLst/>
                  </a:prstGeom>
                  <a:solidFill>
                    <a:srgbClr val="00B8FF"/>
                  </a:solidFill>
                  <a:ln w="15875" cap="flat" cmpd="sng" algn="ctr">
                    <a:solidFill>
                      <a:schemeClr val="tx1"/>
                    </a:solidFill>
                    <a:prstDash val="solid"/>
                    <a:round/>
                    <a:headEnd type="none" w="med" len="med"/>
                    <a:tailEnd type="none" w="med" len="med"/>
                  </a:ln>
                  <a:effectLst/>
                </p:spPr>
              </p:cxnSp>
              <p:sp>
                <p:nvSpPr>
                  <p:cNvPr id="24" name="TextBox 23">
                    <a:extLst>
                      <a:ext uri="{FF2B5EF4-FFF2-40B4-BE49-F238E27FC236}">
                        <a16:creationId xmlns:a16="http://schemas.microsoft.com/office/drawing/2014/main" id="{4758FA9C-EBC4-4EDF-ABBC-EE3312013EA1}"/>
                      </a:ext>
                    </a:extLst>
                  </p:cNvPr>
                  <p:cNvSpPr txBox="1"/>
                  <p:nvPr/>
                </p:nvSpPr>
                <p:spPr>
                  <a:xfrm>
                    <a:off x="908524" y="1673909"/>
                    <a:ext cx="675331" cy="334866"/>
                  </a:xfrm>
                  <a:prstGeom prst="rect">
                    <a:avLst/>
                  </a:prstGeom>
                  <a:noFill/>
                </p:spPr>
                <p:txBody>
                  <a:bodyPr wrap="square" rtlCol="0">
                    <a:spAutoFit/>
                  </a:bodyPr>
                  <a:lstStyle/>
                  <a:p>
                    <a:r>
                      <a:rPr lang="en-IN" sz="1400" dirty="0">
                        <a:solidFill>
                          <a:schemeClr val="tx1"/>
                        </a:solidFill>
                      </a:rPr>
                      <a:t>AP 1</a:t>
                    </a:r>
                  </a:p>
                </p:txBody>
              </p:sp>
              <p:sp>
                <p:nvSpPr>
                  <p:cNvPr id="25" name="TextBox 24">
                    <a:extLst>
                      <a:ext uri="{FF2B5EF4-FFF2-40B4-BE49-F238E27FC236}">
                        <a16:creationId xmlns:a16="http://schemas.microsoft.com/office/drawing/2014/main" id="{89F906B2-F10A-4F0D-9DC4-E85131473F7F}"/>
                      </a:ext>
                    </a:extLst>
                  </p:cNvPr>
                  <p:cNvSpPr txBox="1"/>
                  <p:nvPr/>
                </p:nvSpPr>
                <p:spPr>
                  <a:xfrm>
                    <a:off x="908524" y="3587457"/>
                    <a:ext cx="675331" cy="307778"/>
                  </a:xfrm>
                  <a:prstGeom prst="rect">
                    <a:avLst/>
                  </a:prstGeom>
                  <a:noFill/>
                </p:spPr>
                <p:txBody>
                  <a:bodyPr wrap="square" rtlCol="0">
                    <a:spAutoFit/>
                  </a:bodyPr>
                  <a:lstStyle/>
                  <a:p>
                    <a:r>
                      <a:rPr lang="en-IN" sz="1400" dirty="0">
                        <a:solidFill>
                          <a:schemeClr val="tx1"/>
                        </a:solidFill>
                      </a:rPr>
                      <a:t>AP 2</a:t>
                    </a:r>
                  </a:p>
                </p:txBody>
              </p:sp>
              <p:sp>
                <p:nvSpPr>
                  <p:cNvPr id="26" name="TextBox 25">
                    <a:extLst>
                      <a:ext uri="{FF2B5EF4-FFF2-40B4-BE49-F238E27FC236}">
                        <a16:creationId xmlns:a16="http://schemas.microsoft.com/office/drawing/2014/main" id="{211A74C3-720D-4F56-A149-CCA6F1910216}"/>
                      </a:ext>
                    </a:extLst>
                  </p:cNvPr>
                  <p:cNvSpPr txBox="1"/>
                  <p:nvPr/>
                </p:nvSpPr>
                <p:spPr>
                  <a:xfrm>
                    <a:off x="917903" y="2592575"/>
                    <a:ext cx="816020" cy="307778"/>
                  </a:xfrm>
                  <a:prstGeom prst="rect">
                    <a:avLst/>
                  </a:prstGeom>
                  <a:noFill/>
                </p:spPr>
                <p:txBody>
                  <a:bodyPr wrap="square" rtlCol="0">
                    <a:spAutoFit/>
                  </a:bodyPr>
                  <a:lstStyle/>
                  <a:p>
                    <a:r>
                      <a:rPr lang="en-IN" sz="1400" dirty="0">
                        <a:solidFill>
                          <a:schemeClr val="tx1"/>
                        </a:solidFill>
                      </a:rPr>
                      <a:t>STA 11</a:t>
                    </a:r>
                  </a:p>
                </p:txBody>
              </p:sp>
              <p:cxnSp>
                <p:nvCxnSpPr>
                  <p:cNvPr id="27" name="Straight Connector 26">
                    <a:extLst>
                      <a:ext uri="{FF2B5EF4-FFF2-40B4-BE49-F238E27FC236}">
                        <a16:creationId xmlns:a16="http://schemas.microsoft.com/office/drawing/2014/main" id="{55B80AAE-05C6-47A3-9D8B-19EE44DE4631}"/>
                      </a:ext>
                    </a:extLst>
                  </p:cNvPr>
                  <p:cNvCxnSpPr/>
                  <p:nvPr/>
                </p:nvCxnSpPr>
                <p:spPr bwMode="auto">
                  <a:xfrm flipH="1">
                    <a:off x="4951841" y="1726073"/>
                    <a:ext cx="18757" cy="2257157"/>
                  </a:xfrm>
                  <a:prstGeom prst="line">
                    <a:avLst/>
                  </a:prstGeom>
                  <a:solidFill>
                    <a:srgbClr val="00B8FF"/>
                  </a:solidFill>
                  <a:ln w="15875" cap="flat" cmpd="sng" algn="ctr">
                    <a:solidFill>
                      <a:schemeClr val="tx1"/>
                    </a:solidFill>
                    <a:prstDash val="sysDash"/>
                    <a:round/>
                    <a:headEnd type="none" w="med" len="med"/>
                    <a:tailEnd type="none" w="med" len="med"/>
                  </a:ln>
                  <a:effectLst/>
                </p:spPr>
              </p:cxnSp>
              <p:cxnSp>
                <p:nvCxnSpPr>
                  <p:cNvPr id="28" name="Straight Arrow Connector 27">
                    <a:extLst>
                      <a:ext uri="{FF2B5EF4-FFF2-40B4-BE49-F238E27FC236}">
                        <a16:creationId xmlns:a16="http://schemas.microsoft.com/office/drawing/2014/main" id="{20931DA7-C874-4FFD-90BE-627E6F1C5E94}"/>
                      </a:ext>
                    </a:extLst>
                  </p:cNvPr>
                  <p:cNvCxnSpPr/>
                  <p:nvPr/>
                </p:nvCxnSpPr>
                <p:spPr bwMode="auto">
                  <a:xfrm>
                    <a:off x="4182080" y="2020009"/>
                    <a:ext cx="8920" cy="918669"/>
                  </a:xfrm>
                  <a:prstGeom prst="straightConnector1">
                    <a:avLst/>
                  </a:prstGeom>
                  <a:solidFill>
                    <a:srgbClr val="00B8FF"/>
                  </a:solidFill>
                  <a:ln w="12700" cap="flat" cmpd="sng" algn="ctr">
                    <a:solidFill>
                      <a:schemeClr val="tx1"/>
                    </a:solidFill>
                    <a:prstDash val="solid"/>
                    <a:round/>
                    <a:headEnd type="triangle" w="med" len="med"/>
                    <a:tailEnd type="triangle"/>
                  </a:ln>
                  <a:effectLst/>
                </p:spPr>
              </p:cxnSp>
              <p:sp>
                <p:nvSpPr>
                  <p:cNvPr id="29" name="TextBox 28">
                    <a:extLst>
                      <a:ext uri="{FF2B5EF4-FFF2-40B4-BE49-F238E27FC236}">
                        <a16:creationId xmlns:a16="http://schemas.microsoft.com/office/drawing/2014/main" id="{4606C936-882F-4738-92A6-22F8571C001B}"/>
                      </a:ext>
                    </a:extLst>
                  </p:cNvPr>
                  <p:cNvSpPr txBox="1"/>
                  <p:nvPr/>
                </p:nvSpPr>
                <p:spPr>
                  <a:xfrm>
                    <a:off x="3454417" y="2203876"/>
                    <a:ext cx="1492798" cy="473069"/>
                  </a:xfrm>
                  <a:prstGeom prst="rect">
                    <a:avLst/>
                  </a:prstGeom>
                  <a:solidFill>
                    <a:schemeClr val="bg1"/>
                  </a:solidFill>
                </p:spPr>
                <p:txBody>
                  <a:bodyPr wrap="square" rtlCol="0">
                    <a:spAutoFit/>
                  </a:bodyPr>
                  <a:lstStyle/>
                  <a:p>
                    <a:pPr algn="ctr"/>
                    <a:r>
                      <a:rPr lang="en-IN" sz="900" dirty="0">
                        <a:solidFill>
                          <a:schemeClr val="tx1"/>
                        </a:solidFill>
                      </a:rPr>
                      <a:t>R-TWT Data Transmissions(DL/UL)</a:t>
                    </a:r>
                  </a:p>
                </p:txBody>
              </p:sp>
              <p:cxnSp>
                <p:nvCxnSpPr>
                  <p:cNvPr id="30" name="Straight Arrow Connector 29">
                    <a:extLst>
                      <a:ext uri="{FF2B5EF4-FFF2-40B4-BE49-F238E27FC236}">
                        <a16:creationId xmlns:a16="http://schemas.microsoft.com/office/drawing/2014/main" id="{4E24C431-8878-4B33-8E3C-49CC3404ED6D}"/>
                      </a:ext>
                    </a:extLst>
                  </p:cNvPr>
                  <p:cNvCxnSpPr/>
                  <p:nvPr/>
                </p:nvCxnSpPr>
                <p:spPr bwMode="auto">
                  <a:xfrm>
                    <a:off x="3581878" y="1839720"/>
                    <a:ext cx="1355945" cy="0"/>
                  </a:xfrm>
                  <a:prstGeom prst="straightConnector1">
                    <a:avLst/>
                  </a:prstGeom>
                  <a:solidFill>
                    <a:srgbClr val="00B8FF"/>
                  </a:solidFill>
                  <a:ln w="12700" cap="flat" cmpd="sng" algn="ctr">
                    <a:solidFill>
                      <a:schemeClr val="tx1"/>
                    </a:solidFill>
                    <a:prstDash val="solid"/>
                    <a:round/>
                    <a:headEnd type="triangle" w="med" len="med"/>
                    <a:tailEnd type="triangle"/>
                  </a:ln>
                  <a:effectLst/>
                </p:spPr>
              </p:cxnSp>
              <p:sp>
                <p:nvSpPr>
                  <p:cNvPr id="31" name="TextBox 30">
                    <a:extLst>
                      <a:ext uri="{FF2B5EF4-FFF2-40B4-BE49-F238E27FC236}">
                        <a16:creationId xmlns:a16="http://schemas.microsoft.com/office/drawing/2014/main" id="{CC796DCF-82B5-4EE6-B821-5EF42E325268}"/>
                      </a:ext>
                    </a:extLst>
                  </p:cNvPr>
                  <p:cNvSpPr txBox="1"/>
                  <p:nvPr/>
                </p:nvSpPr>
                <p:spPr>
                  <a:xfrm>
                    <a:off x="3595271" y="1297690"/>
                    <a:ext cx="1375326" cy="463870"/>
                  </a:xfrm>
                  <a:prstGeom prst="rect">
                    <a:avLst/>
                  </a:prstGeom>
                  <a:noFill/>
                </p:spPr>
                <p:txBody>
                  <a:bodyPr wrap="square" rtlCol="0">
                    <a:spAutoFit/>
                  </a:bodyPr>
                  <a:lstStyle/>
                  <a:p>
                    <a:r>
                      <a:rPr lang="en-IN" sz="1000" dirty="0">
                        <a:solidFill>
                          <a:schemeClr val="tx1"/>
                        </a:solidFill>
                      </a:rPr>
                      <a:t>R-TWT schedule by AP1 (with STA 11)</a:t>
                    </a:r>
                  </a:p>
                </p:txBody>
              </p:sp>
              <p:cxnSp>
                <p:nvCxnSpPr>
                  <p:cNvPr id="32" name="Straight Arrow Connector 31">
                    <a:extLst>
                      <a:ext uri="{FF2B5EF4-FFF2-40B4-BE49-F238E27FC236}">
                        <a16:creationId xmlns:a16="http://schemas.microsoft.com/office/drawing/2014/main" id="{698E27A8-1FE9-4689-863A-8B7D2EA564E8}"/>
                      </a:ext>
                    </a:extLst>
                  </p:cNvPr>
                  <p:cNvCxnSpPr/>
                  <p:nvPr/>
                </p:nvCxnSpPr>
                <p:spPr bwMode="auto">
                  <a:xfrm>
                    <a:off x="3803813" y="2042174"/>
                    <a:ext cx="6187" cy="896504"/>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cxnSp>
                <p:nvCxnSpPr>
                  <p:cNvPr id="33" name="Straight Connector 32">
                    <a:extLst>
                      <a:ext uri="{FF2B5EF4-FFF2-40B4-BE49-F238E27FC236}">
                        <a16:creationId xmlns:a16="http://schemas.microsoft.com/office/drawing/2014/main" id="{468F09EA-ABCD-4697-9679-6EBC6A4B648A}"/>
                      </a:ext>
                    </a:extLst>
                  </p:cNvPr>
                  <p:cNvCxnSpPr/>
                  <p:nvPr/>
                </p:nvCxnSpPr>
                <p:spPr bwMode="auto">
                  <a:xfrm flipH="1">
                    <a:off x="2057400" y="2020008"/>
                    <a:ext cx="8491" cy="1932226"/>
                  </a:xfrm>
                  <a:prstGeom prst="line">
                    <a:avLst/>
                  </a:prstGeom>
                  <a:solidFill>
                    <a:srgbClr val="00B8FF"/>
                  </a:solidFill>
                  <a:ln w="41275" cap="flat" cmpd="sng" algn="ctr">
                    <a:solidFill>
                      <a:schemeClr val="accent2"/>
                    </a:solidFill>
                    <a:prstDash val="sysDash"/>
                    <a:round/>
                    <a:headEnd type="none" w="med" len="med"/>
                    <a:tailEnd type="triangle" w="med" len="med"/>
                  </a:ln>
                  <a:effectLst/>
                </p:spPr>
              </p:cxnSp>
            </p:grpSp>
            <p:sp>
              <p:nvSpPr>
                <p:cNvPr id="19" name="TextBox 18">
                  <a:extLst>
                    <a:ext uri="{FF2B5EF4-FFF2-40B4-BE49-F238E27FC236}">
                      <a16:creationId xmlns:a16="http://schemas.microsoft.com/office/drawing/2014/main" id="{248B8F5E-6ACF-4A1F-B17E-7E0030005644}"/>
                    </a:ext>
                  </a:extLst>
                </p:cNvPr>
                <p:cNvSpPr txBox="1"/>
                <p:nvPr/>
              </p:nvSpPr>
              <p:spPr>
                <a:xfrm>
                  <a:off x="1133584" y="3612780"/>
                  <a:ext cx="2362199" cy="400110"/>
                </a:xfrm>
                <a:prstGeom prst="rect">
                  <a:avLst/>
                </a:prstGeom>
                <a:noFill/>
              </p:spPr>
              <p:txBody>
                <a:bodyPr wrap="square" rtlCol="0">
                  <a:spAutoFit/>
                </a:bodyPr>
                <a:lstStyle/>
                <a:p>
                  <a:r>
                    <a:rPr lang="en-IN" sz="1000" dirty="0">
                      <a:solidFill>
                        <a:schemeClr val="tx1"/>
                      </a:solidFill>
                    </a:rPr>
                    <a:t>Broadcast TWT message from AP 1 containing R-TWT schedule</a:t>
                  </a:r>
                </a:p>
              </p:txBody>
            </p:sp>
            <p:cxnSp>
              <p:nvCxnSpPr>
                <p:cNvPr id="20" name="Straight Connector 19">
                  <a:extLst>
                    <a:ext uri="{FF2B5EF4-FFF2-40B4-BE49-F238E27FC236}">
                      <a16:creationId xmlns:a16="http://schemas.microsoft.com/office/drawing/2014/main" id="{DA18D40D-3D94-4F81-A649-45D52C38CEE2}"/>
                    </a:ext>
                  </a:extLst>
                </p:cNvPr>
                <p:cNvCxnSpPr/>
                <p:nvPr/>
              </p:nvCxnSpPr>
              <p:spPr bwMode="auto">
                <a:xfrm flipH="1">
                  <a:off x="3581878" y="3930499"/>
                  <a:ext cx="1" cy="1866102"/>
                </a:xfrm>
                <a:prstGeom prst="line">
                  <a:avLst/>
                </a:prstGeom>
                <a:solidFill>
                  <a:srgbClr val="00B8FF"/>
                </a:solidFill>
                <a:ln w="15875" cap="flat" cmpd="sng" algn="ctr">
                  <a:solidFill>
                    <a:schemeClr val="tx1"/>
                  </a:solidFill>
                  <a:prstDash val="sysDash"/>
                  <a:round/>
                  <a:headEnd type="none" w="med" len="med"/>
                  <a:tailEnd type="none" w="med" len="med"/>
                </a:ln>
                <a:effectLst/>
              </p:spPr>
            </p:cxnSp>
            <p:cxnSp>
              <p:nvCxnSpPr>
                <p:cNvPr id="21" name="Straight Connector 20">
                  <a:extLst>
                    <a:ext uri="{FF2B5EF4-FFF2-40B4-BE49-F238E27FC236}">
                      <a16:creationId xmlns:a16="http://schemas.microsoft.com/office/drawing/2014/main" id="{C76ABD14-0E63-4778-9E83-8EAA3F2E13EC}"/>
                    </a:ext>
                  </a:extLst>
                </p:cNvPr>
                <p:cNvCxnSpPr/>
                <p:nvPr/>
              </p:nvCxnSpPr>
              <p:spPr bwMode="auto">
                <a:xfrm flipV="1">
                  <a:off x="955545" y="4961358"/>
                  <a:ext cx="5879820" cy="9282"/>
                </a:xfrm>
                <a:prstGeom prst="line">
                  <a:avLst/>
                </a:prstGeom>
                <a:solidFill>
                  <a:srgbClr val="00B8FF"/>
                </a:solidFill>
                <a:ln w="15875" cap="flat" cmpd="sng" algn="ctr">
                  <a:solidFill>
                    <a:schemeClr val="tx1"/>
                  </a:solidFill>
                  <a:prstDash val="solid"/>
                  <a:round/>
                  <a:headEnd type="none" w="med" len="med"/>
                  <a:tailEnd type="none" w="med" len="med"/>
                </a:ln>
                <a:effectLst/>
              </p:spPr>
            </p:cxnSp>
            <p:cxnSp>
              <p:nvCxnSpPr>
                <p:cNvPr id="22" name="Straight Connector 21">
                  <a:extLst>
                    <a:ext uri="{FF2B5EF4-FFF2-40B4-BE49-F238E27FC236}">
                      <a16:creationId xmlns:a16="http://schemas.microsoft.com/office/drawing/2014/main" id="{1EBEE5D4-0F0E-44AF-92DB-B6D8ED2EA8F9}"/>
                    </a:ext>
                  </a:extLst>
                </p:cNvPr>
                <p:cNvCxnSpPr/>
                <p:nvPr/>
              </p:nvCxnSpPr>
              <p:spPr bwMode="auto">
                <a:xfrm>
                  <a:off x="965819" y="5823391"/>
                  <a:ext cx="5869546" cy="5993"/>
                </a:xfrm>
                <a:prstGeom prst="line">
                  <a:avLst/>
                </a:prstGeom>
                <a:solidFill>
                  <a:srgbClr val="00B8FF"/>
                </a:solidFill>
                <a:ln w="15875" cap="flat" cmpd="sng" algn="ctr">
                  <a:solidFill>
                    <a:schemeClr val="tx1"/>
                  </a:solidFill>
                  <a:prstDash val="solid"/>
                  <a:round/>
                  <a:headEnd type="none" w="med" len="med"/>
                  <a:tailEnd type="none" w="med" len="med"/>
                </a:ln>
                <a:effectLst/>
              </p:spPr>
            </p:cxnSp>
          </p:grpSp>
          <p:sp>
            <p:nvSpPr>
              <p:cNvPr id="15" name="Rectangle 14">
                <a:extLst>
                  <a:ext uri="{FF2B5EF4-FFF2-40B4-BE49-F238E27FC236}">
                    <a16:creationId xmlns:a16="http://schemas.microsoft.com/office/drawing/2014/main" id="{A81F083B-0E03-4A46-AA8D-7C2A495EC6BE}"/>
                  </a:ext>
                </a:extLst>
              </p:cNvPr>
              <p:cNvSpPr/>
              <p:nvPr/>
            </p:nvSpPr>
            <p:spPr>
              <a:xfrm>
                <a:off x="3803813" y="6086123"/>
                <a:ext cx="1134011" cy="269815"/>
              </a:xfrm>
              <a:prstGeom prst="rect">
                <a:avLst/>
              </a:prstGeom>
              <a:solidFill>
                <a:schemeClr val="accent1"/>
              </a:solidFill>
              <a:ln>
                <a:solidFill>
                  <a:schemeClr val="accent1">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S 20</a:t>
                </a:r>
              </a:p>
            </p:txBody>
          </p:sp>
          <p:sp>
            <p:nvSpPr>
              <p:cNvPr id="16" name="Rectangle 15">
                <a:extLst>
                  <a:ext uri="{FF2B5EF4-FFF2-40B4-BE49-F238E27FC236}">
                    <a16:creationId xmlns:a16="http://schemas.microsoft.com/office/drawing/2014/main" id="{3405F773-9E99-4EE2-86A4-A106B733C121}"/>
                  </a:ext>
                </a:extLst>
              </p:cNvPr>
              <p:cNvSpPr/>
              <p:nvPr/>
            </p:nvSpPr>
            <p:spPr>
              <a:xfrm>
                <a:off x="4950433" y="6368267"/>
                <a:ext cx="1886642" cy="26507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P 20</a:t>
                </a:r>
              </a:p>
            </p:txBody>
          </p:sp>
          <p:sp>
            <p:nvSpPr>
              <p:cNvPr id="17" name="Rectangle 16">
                <a:extLst>
                  <a:ext uri="{FF2B5EF4-FFF2-40B4-BE49-F238E27FC236}">
                    <a16:creationId xmlns:a16="http://schemas.microsoft.com/office/drawing/2014/main" id="{6A9A0E78-C56F-455C-810E-DE16627956D0}"/>
                  </a:ext>
                </a:extLst>
              </p:cNvPr>
              <p:cNvSpPr/>
              <p:nvPr/>
            </p:nvSpPr>
            <p:spPr>
              <a:xfrm>
                <a:off x="4948723" y="6099432"/>
                <a:ext cx="1886642" cy="265070"/>
              </a:xfrm>
              <a:prstGeom prst="rect">
                <a:avLst/>
              </a:prstGeom>
              <a:solidFill>
                <a:schemeClr val="accent1">
                  <a:alpha val="50000"/>
                </a:schemeClr>
              </a:solidFill>
              <a:ln>
                <a:solidFill>
                  <a:schemeClr val="accent6">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S 20</a:t>
                </a:r>
              </a:p>
            </p:txBody>
          </p:sp>
        </p:grpSp>
        <p:sp>
          <p:nvSpPr>
            <p:cNvPr id="10" name="TextBox 9">
              <a:extLst>
                <a:ext uri="{FF2B5EF4-FFF2-40B4-BE49-F238E27FC236}">
                  <a16:creationId xmlns:a16="http://schemas.microsoft.com/office/drawing/2014/main" id="{417590FD-2E32-477F-9300-DD353C10ED06}"/>
                </a:ext>
              </a:extLst>
            </p:cNvPr>
            <p:cNvSpPr txBox="1"/>
            <p:nvPr/>
          </p:nvSpPr>
          <p:spPr>
            <a:xfrm>
              <a:off x="649231" y="6432180"/>
              <a:ext cx="5083749" cy="307777"/>
            </a:xfrm>
            <a:prstGeom prst="rect">
              <a:avLst/>
            </a:prstGeom>
            <a:noFill/>
          </p:spPr>
          <p:txBody>
            <a:bodyPr wrap="square" rtlCol="0">
              <a:spAutoFit/>
            </a:bodyPr>
            <a:lstStyle/>
            <a:p>
              <a:r>
                <a:rPr lang="en-IN" sz="1400" dirty="0">
                  <a:solidFill>
                    <a:schemeClr val="tx1"/>
                  </a:solidFill>
                </a:rPr>
                <a:t>Figure 4: NPC switch at beginning of R-TWT SP</a:t>
              </a:r>
            </a:p>
          </p:txBody>
        </p:sp>
        <p:sp>
          <p:nvSpPr>
            <p:cNvPr id="11" name="TextBox 10">
              <a:extLst>
                <a:ext uri="{FF2B5EF4-FFF2-40B4-BE49-F238E27FC236}">
                  <a16:creationId xmlns:a16="http://schemas.microsoft.com/office/drawing/2014/main" id="{E957945D-8EE0-4FF4-A87B-BFE7DFD6212C}"/>
                </a:ext>
              </a:extLst>
            </p:cNvPr>
            <p:cNvSpPr txBox="1"/>
            <p:nvPr/>
          </p:nvSpPr>
          <p:spPr>
            <a:xfrm>
              <a:off x="6160953" y="6440745"/>
              <a:ext cx="5498522" cy="307777"/>
            </a:xfrm>
            <a:prstGeom prst="rect">
              <a:avLst/>
            </a:prstGeom>
            <a:noFill/>
          </p:spPr>
          <p:txBody>
            <a:bodyPr wrap="square" rtlCol="0">
              <a:spAutoFit/>
            </a:bodyPr>
            <a:lstStyle/>
            <a:p>
              <a:r>
                <a:rPr lang="en-IN" sz="1400" dirty="0">
                  <a:solidFill>
                    <a:schemeClr val="tx1"/>
                  </a:solidFill>
                </a:rPr>
                <a:t>Figure 5: NPC switch if Transmissions start in R-TWT SP</a:t>
              </a:r>
            </a:p>
          </p:txBody>
        </p:sp>
      </p:grpSp>
    </p:spTree>
    <p:extLst>
      <p:ext uri="{BB962C8B-B14F-4D97-AF65-F5344CB8AC3E}">
        <p14:creationId xmlns:p14="http://schemas.microsoft.com/office/powerpoint/2010/main" val="4005739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9571"/>
            <a:ext cx="12147647" cy="1065213"/>
          </a:xfrm>
        </p:spPr>
        <p:txBody>
          <a:bodyPr/>
          <a:lstStyle/>
          <a:p>
            <a:r>
              <a:rPr lang="en-IN" sz="2800" dirty="0"/>
              <a:t>How to switch back to BSS primary channel in OBSS R-TWT SP based NPCA</a:t>
            </a:r>
          </a:p>
        </p:txBody>
      </p:sp>
      <p:sp>
        <p:nvSpPr>
          <p:cNvPr id="3" name="Content Placeholder 2"/>
          <p:cNvSpPr>
            <a:spLocks noGrp="1"/>
          </p:cNvSpPr>
          <p:nvPr>
            <p:ph idx="1"/>
          </p:nvPr>
        </p:nvSpPr>
        <p:spPr>
          <a:xfrm>
            <a:off x="407368" y="1196752"/>
            <a:ext cx="11357753" cy="2807039"/>
          </a:xfrm>
        </p:spPr>
        <p:txBody>
          <a:bodyPr/>
          <a:lstStyle/>
          <a:p>
            <a:pPr>
              <a:buFont typeface="Arial" panose="020B0604020202020204" pitchFamily="34" charset="0"/>
              <a:buChar char="•"/>
            </a:pPr>
            <a:r>
              <a:rPr lang="en-IN" sz="2000" dirty="0"/>
              <a:t>We propose methods to switch back to primary channel for BSS that has switched to NPC based on OBSS R-TWT SP, as follows:</a:t>
            </a:r>
          </a:p>
          <a:p>
            <a:pPr marL="800100" lvl="1" indent="-342900">
              <a:buFont typeface="Arial" panose="020B0604020202020204" pitchFamily="34" charset="0"/>
              <a:buChar char="•"/>
            </a:pPr>
            <a:r>
              <a:rPr lang="en-IN" sz="1800" b="1" dirty="0"/>
              <a:t>Approach 1: </a:t>
            </a:r>
            <a:r>
              <a:rPr lang="en-IN" sz="1800" dirty="0"/>
              <a:t>AP concurrently monitors PC for OBSS R-TWT transmissions when operating in NPC</a:t>
            </a:r>
          </a:p>
          <a:p>
            <a:pPr marL="1200150" lvl="2" indent="-285750">
              <a:buFont typeface="Arial" panose="020B0604020202020204" pitchFamily="34" charset="0"/>
              <a:buChar char="•"/>
            </a:pPr>
            <a:r>
              <a:rPr lang="en-IN" sz="1600" b="1" dirty="0"/>
              <a:t>Option 1: </a:t>
            </a:r>
            <a:r>
              <a:rPr lang="en-IN" sz="1600" dirty="0"/>
              <a:t>If the Primary channel is found idle, AP indicates to its STAs in NPC to move back to primary channel for operation and also moves itself to primary channel for operation</a:t>
            </a:r>
          </a:p>
          <a:p>
            <a:pPr marL="1200150" lvl="2" indent="-285750">
              <a:buFont typeface="Arial" panose="020B0604020202020204" pitchFamily="34" charset="0"/>
              <a:buChar char="•"/>
            </a:pPr>
            <a:r>
              <a:rPr lang="en-IN" sz="1600" b="1" dirty="0"/>
              <a:t>Option 2:</a:t>
            </a:r>
            <a:r>
              <a:rPr lang="en-IN" sz="1600" dirty="0"/>
              <a:t> If the AP receives a frame indicating the end of OBSS R-TWT transmissions, AP indicates to its STAs in NPC to move back to PC for operation and also moves itself to primary channel for operation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Rishabh Roy, Samsung Electronics</a:t>
            </a:r>
            <a:endParaRPr lang="en-GB" dirty="0"/>
          </a:p>
        </p:txBody>
      </p:sp>
      <p:sp>
        <p:nvSpPr>
          <p:cNvPr id="6" name="Date Placeholder 5"/>
          <p:cNvSpPr>
            <a:spLocks noGrp="1"/>
          </p:cNvSpPr>
          <p:nvPr>
            <p:ph type="dt" idx="15"/>
          </p:nvPr>
        </p:nvSpPr>
        <p:spPr/>
        <p:txBody>
          <a:bodyPr/>
          <a:lstStyle/>
          <a:p>
            <a:fld id="{D9B46A5C-D28D-4AB3-A528-FFC467224455}" type="datetime6">
              <a:rPr lang="en-US" smtClean="0"/>
              <a:t>September 25</a:t>
            </a:fld>
            <a:endParaRPr lang="en-GB" dirty="0"/>
          </a:p>
        </p:txBody>
      </p:sp>
      <p:grpSp>
        <p:nvGrpSpPr>
          <p:cNvPr id="56" name="Group 55">
            <a:extLst>
              <a:ext uri="{FF2B5EF4-FFF2-40B4-BE49-F238E27FC236}">
                <a16:creationId xmlns:a16="http://schemas.microsoft.com/office/drawing/2014/main" id="{C5B40060-F5EF-4A37-8DCD-6416EF6A0525}"/>
              </a:ext>
            </a:extLst>
          </p:cNvPr>
          <p:cNvGrpSpPr/>
          <p:nvPr/>
        </p:nvGrpSpPr>
        <p:grpSpPr>
          <a:xfrm>
            <a:off x="335360" y="3209230"/>
            <a:ext cx="11664610" cy="2929855"/>
            <a:chOff x="119336" y="3172272"/>
            <a:chExt cx="12393413" cy="3456980"/>
          </a:xfrm>
        </p:grpSpPr>
        <p:grpSp>
          <p:nvGrpSpPr>
            <p:cNvPr id="57" name="Group 56">
              <a:extLst>
                <a:ext uri="{FF2B5EF4-FFF2-40B4-BE49-F238E27FC236}">
                  <a16:creationId xmlns:a16="http://schemas.microsoft.com/office/drawing/2014/main" id="{437E637C-B50D-41D9-B5C3-452A73967117}"/>
                </a:ext>
              </a:extLst>
            </p:cNvPr>
            <p:cNvGrpSpPr/>
            <p:nvPr/>
          </p:nvGrpSpPr>
          <p:grpSpPr>
            <a:xfrm>
              <a:off x="119336" y="3284984"/>
              <a:ext cx="6089698" cy="3344268"/>
              <a:chOff x="-166979" y="3428997"/>
              <a:chExt cx="6089698" cy="3344268"/>
            </a:xfrm>
          </p:grpSpPr>
          <p:grpSp>
            <p:nvGrpSpPr>
              <p:cNvPr id="91" name="Group 90">
                <a:extLst>
                  <a:ext uri="{FF2B5EF4-FFF2-40B4-BE49-F238E27FC236}">
                    <a16:creationId xmlns:a16="http://schemas.microsoft.com/office/drawing/2014/main" id="{4AD6C223-2721-40A8-822A-872BFCFBA374}"/>
                  </a:ext>
                </a:extLst>
              </p:cNvPr>
              <p:cNvGrpSpPr/>
              <p:nvPr/>
            </p:nvGrpSpPr>
            <p:grpSpPr>
              <a:xfrm>
                <a:off x="-150161" y="3462521"/>
                <a:ext cx="6071556" cy="2316760"/>
                <a:chOff x="489669" y="4363292"/>
                <a:chExt cx="6397676" cy="2316760"/>
              </a:xfrm>
            </p:grpSpPr>
            <p:sp>
              <p:nvSpPr>
                <p:cNvPr id="108" name="Rectangle 107">
                  <a:extLst>
                    <a:ext uri="{FF2B5EF4-FFF2-40B4-BE49-F238E27FC236}">
                      <a16:creationId xmlns:a16="http://schemas.microsoft.com/office/drawing/2014/main" id="{3EA9D04D-A734-4FDF-AC96-3478C84B5902}"/>
                    </a:ext>
                  </a:extLst>
                </p:cNvPr>
                <p:cNvSpPr/>
                <p:nvPr/>
              </p:nvSpPr>
              <p:spPr>
                <a:xfrm>
                  <a:off x="1693526" y="6090868"/>
                  <a:ext cx="1886642" cy="265070"/>
                </a:xfrm>
                <a:prstGeom prst="rect">
                  <a:avLst/>
                </a:prstGeom>
                <a:solidFill>
                  <a:schemeClr val="accent1">
                    <a:alpha val="50000"/>
                  </a:schemeClr>
                </a:solidFill>
                <a:ln>
                  <a:solidFill>
                    <a:schemeClr val="accent1">
                      <a:lumMod val="40000"/>
                      <a:lumOff val="6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400" dirty="0"/>
                </a:p>
              </p:txBody>
            </p:sp>
            <p:sp>
              <p:nvSpPr>
                <p:cNvPr id="109" name="Rectangle 108">
                  <a:extLst>
                    <a:ext uri="{FF2B5EF4-FFF2-40B4-BE49-F238E27FC236}">
                      <a16:creationId xmlns:a16="http://schemas.microsoft.com/office/drawing/2014/main" id="{E277F6C3-D11A-4203-BF0F-2E4FCA0A7C47}"/>
                    </a:ext>
                  </a:extLst>
                </p:cNvPr>
                <p:cNvSpPr/>
                <p:nvPr/>
              </p:nvSpPr>
              <p:spPr>
                <a:xfrm>
                  <a:off x="1695237" y="6359703"/>
                  <a:ext cx="1886642" cy="26507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100" dirty="0"/>
                    <a:t>Primary Channel</a:t>
                  </a:r>
                </a:p>
              </p:txBody>
            </p:sp>
            <p:grpSp>
              <p:nvGrpSpPr>
                <p:cNvPr id="110" name="Group 109">
                  <a:extLst>
                    <a:ext uri="{FF2B5EF4-FFF2-40B4-BE49-F238E27FC236}">
                      <a16:creationId xmlns:a16="http://schemas.microsoft.com/office/drawing/2014/main" id="{BBEA785F-7591-461F-B6F9-D5BA92264943}"/>
                    </a:ext>
                  </a:extLst>
                </p:cNvPr>
                <p:cNvGrpSpPr/>
                <p:nvPr/>
              </p:nvGrpSpPr>
              <p:grpSpPr>
                <a:xfrm>
                  <a:off x="489669" y="4363292"/>
                  <a:ext cx="6345696" cy="2316760"/>
                  <a:chOff x="489669" y="3561910"/>
                  <a:chExt cx="6345696" cy="2316760"/>
                </a:xfrm>
              </p:grpSpPr>
              <p:grpSp>
                <p:nvGrpSpPr>
                  <p:cNvPr id="114" name="Group 113">
                    <a:extLst>
                      <a:ext uri="{FF2B5EF4-FFF2-40B4-BE49-F238E27FC236}">
                        <a16:creationId xmlns:a16="http://schemas.microsoft.com/office/drawing/2014/main" id="{5D0EA025-F152-4F3C-B316-41652BA1126B}"/>
                      </a:ext>
                    </a:extLst>
                  </p:cNvPr>
                  <p:cNvGrpSpPr/>
                  <p:nvPr/>
                </p:nvGrpSpPr>
                <p:grpSpPr>
                  <a:xfrm>
                    <a:off x="489669" y="3887217"/>
                    <a:ext cx="6345696" cy="1991453"/>
                    <a:chOff x="489669" y="1697732"/>
                    <a:chExt cx="6345696" cy="2308803"/>
                  </a:xfrm>
                </p:grpSpPr>
                <p:cxnSp>
                  <p:nvCxnSpPr>
                    <p:cNvPr id="119" name="Straight Connector 118">
                      <a:extLst>
                        <a:ext uri="{FF2B5EF4-FFF2-40B4-BE49-F238E27FC236}">
                          <a16:creationId xmlns:a16="http://schemas.microsoft.com/office/drawing/2014/main" id="{7B539C13-7DD6-48D7-B697-D8AE6105B9BF}"/>
                        </a:ext>
                      </a:extLst>
                    </p:cNvPr>
                    <p:cNvCxnSpPr/>
                    <p:nvPr/>
                  </p:nvCxnSpPr>
                  <p:spPr bwMode="auto">
                    <a:xfrm flipV="1">
                      <a:off x="977803" y="1988950"/>
                      <a:ext cx="5857562" cy="37754"/>
                    </a:xfrm>
                    <a:prstGeom prst="line">
                      <a:avLst/>
                    </a:prstGeom>
                    <a:solidFill>
                      <a:srgbClr val="00B8FF"/>
                    </a:solidFill>
                    <a:ln w="15875" cap="flat" cmpd="sng" algn="ctr">
                      <a:solidFill>
                        <a:schemeClr val="tx1"/>
                      </a:solidFill>
                      <a:prstDash val="solid"/>
                      <a:round/>
                      <a:headEnd type="none" w="med" len="med"/>
                      <a:tailEnd type="none" w="med" len="med"/>
                    </a:ln>
                    <a:effectLst/>
                  </p:spPr>
                </p:cxnSp>
                <p:sp>
                  <p:nvSpPr>
                    <p:cNvPr id="120" name="TextBox 119">
                      <a:extLst>
                        <a:ext uri="{FF2B5EF4-FFF2-40B4-BE49-F238E27FC236}">
                          <a16:creationId xmlns:a16="http://schemas.microsoft.com/office/drawing/2014/main" id="{D59523E0-567A-429F-9F34-0475A2F459D0}"/>
                        </a:ext>
                      </a:extLst>
                    </p:cNvPr>
                    <p:cNvSpPr txBox="1"/>
                    <p:nvPr/>
                  </p:nvSpPr>
                  <p:spPr>
                    <a:xfrm>
                      <a:off x="910222" y="1697732"/>
                      <a:ext cx="675329" cy="334866"/>
                    </a:xfrm>
                    <a:prstGeom prst="rect">
                      <a:avLst/>
                    </a:prstGeom>
                    <a:noFill/>
                  </p:spPr>
                  <p:txBody>
                    <a:bodyPr wrap="square" rtlCol="0">
                      <a:spAutoFit/>
                    </a:bodyPr>
                    <a:lstStyle/>
                    <a:p>
                      <a:r>
                        <a:rPr lang="en-IN" sz="1400" dirty="0">
                          <a:solidFill>
                            <a:schemeClr val="tx1"/>
                          </a:solidFill>
                        </a:rPr>
                        <a:t>AP 1</a:t>
                      </a:r>
                    </a:p>
                  </p:txBody>
                </p:sp>
                <p:sp>
                  <p:nvSpPr>
                    <p:cNvPr id="121" name="TextBox 120">
                      <a:extLst>
                        <a:ext uri="{FF2B5EF4-FFF2-40B4-BE49-F238E27FC236}">
                          <a16:creationId xmlns:a16="http://schemas.microsoft.com/office/drawing/2014/main" id="{9A912D3B-EA7B-4C16-9D68-9D8190227B8A}"/>
                        </a:ext>
                      </a:extLst>
                    </p:cNvPr>
                    <p:cNvSpPr txBox="1"/>
                    <p:nvPr/>
                  </p:nvSpPr>
                  <p:spPr>
                    <a:xfrm>
                      <a:off x="489669" y="3150160"/>
                      <a:ext cx="1115958" cy="856375"/>
                    </a:xfrm>
                    <a:prstGeom prst="rect">
                      <a:avLst/>
                    </a:prstGeom>
                    <a:noFill/>
                  </p:spPr>
                  <p:txBody>
                    <a:bodyPr wrap="square" rtlCol="0">
                      <a:spAutoFit/>
                    </a:bodyPr>
                    <a:lstStyle/>
                    <a:p>
                      <a:r>
                        <a:rPr lang="en-IN" sz="1400" dirty="0">
                          <a:solidFill>
                            <a:schemeClr val="tx1"/>
                          </a:solidFill>
                        </a:rPr>
                        <a:t>AP 2</a:t>
                      </a:r>
                    </a:p>
                    <a:p>
                      <a:r>
                        <a:rPr lang="en-IN" sz="1400" dirty="0"/>
                        <a:t>Operational Bandwidth</a:t>
                      </a:r>
                      <a:endParaRPr lang="en-IN" sz="1400" dirty="0">
                        <a:solidFill>
                          <a:schemeClr val="tx1"/>
                        </a:solidFill>
                      </a:endParaRPr>
                    </a:p>
                  </p:txBody>
                </p:sp>
                <p:sp>
                  <p:nvSpPr>
                    <p:cNvPr id="122" name="TextBox 121">
                      <a:extLst>
                        <a:ext uri="{FF2B5EF4-FFF2-40B4-BE49-F238E27FC236}">
                          <a16:creationId xmlns:a16="http://schemas.microsoft.com/office/drawing/2014/main" id="{6E7133C5-AE03-4C8B-A636-F0D322EA336C}"/>
                        </a:ext>
                      </a:extLst>
                    </p:cNvPr>
                    <p:cNvSpPr txBox="1"/>
                    <p:nvPr/>
                  </p:nvSpPr>
                  <p:spPr>
                    <a:xfrm>
                      <a:off x="757211" y="2616398"/>
                      <a:ext cx="816023" cy="307778"/>
                    </a:xfrm>
                    <a:prstGeom prst="rect">
                      <a:avLst/>
                    </a:prstGeom>
                    <a:noFill/>
                  </p:spPr>
                  <p:txBody>
                    <a:bodyPr wrap="square" rtlCol="0">
                      <a:spAutoFit/>
                    </a:bodyPr>
                    <a:lstStyle/>
                    <a:p>
                      <a:r>
                        <a:rPr lang="en-IN" sz="1400" dirty="0">
                          <a:solidFill>
                            <a:schemeClr val="tx1"/>
                          </a:solidFill>
                        </a:rPr>
                        <a:t>STA 11</a:t>
                      </a:r>
                    </a:p>
                  </p:txBody>
                </p:sp>
                <p:cxnSp>
                  <p:nvCxnSpPr>
                    <p:cNvPr id="123" name="Straight Connector 122">
                      <a:extLst>
                        <a:ext uri="{FF2B5EF4-FFF2-40B4-BE49-F238E27FC236}">
                          <a16:creationId xmlns:a16="http://schemas.microsoft.com/office/drawing/2014/main" id="{2FCA390F-DC9A-4525-91D5-8E95CC6D6A94}"/>
                        </a:ext>
                      </a:extLst>
                    </p:cNvPr>
                    <p:cNvCxnSpPr/>
                    <p:nvPr/>
                  </p:nvCxnSpPr>
                  <p:spPr bwMode="auto">
                    <a:xfrm flipH="1">
                      <a:off x="2057400" y="2020008"/>
                      <a:ext cx="8491" cy="1932226"/>
                    </a:xfrm>
                    <a:prstGeom prst="line">
                      <a:avLst/>
                    </a:prstGeom>
                    <a:solidFill>
                      <a:srgbClr val="00B8FF"/>
                    </a:solidFill>
                    <a:ln w="41275" cap="flat" cmpd="sng" algn="ctr">
                      <a:solidFill>
                        <a:schemeClr val="accent2"/>
                      </a:solidFill>
                      <a:prstDash val="sysDash"/>
                      <a:round/>
                      <a:headEnd type="none" w="med" len="med"/>
                      <a:tailEnd type="triangle" w="med" len="med"/>
                    </a:ln>
                    <a:effectLst/>
                  </p:spPr>
                </p:cxnSp>
              </p:grpSp>
              <p:sp>
                <p:nvSpPr>
                  <p:cNvPr id="115" name="TextBox 114">
                    <a:extLst>
                      <a:ext uri="{FF2B5EF4-FFF2-40B4-BE49-F238E27FC236}">
                        <a16:creationId xmlns:a16="http://schemas.microsoft.com/office/drawing/2014/main" id="{53C38F1F-BC46-4E9E-9BB8-83E99A180C80}"/>
                      </a:ext>
                    </a:extLst>
                  </p:cNvPr>
                  <p:cNvSpPr txBox="1"/>
                  <p:nvPr/>
                </p:nvSpPr>
                <p:spPr>
                  <a:xfrm>
                    <a:off x="1351000" y="3561910"/>
                    <a:ext cx="1537104" cy="553998"/>
                  </a:xfrm>
                  <a:prstGeom prst="rect">
                    <a:avLst/>
                  </a:prstGeom>
                  <a:noFill/>
                </p:spPr>
                <p:txBody>
                  <a:bodyPr wrap="square" rtlCol="0">
                    <a:spAutoFit/>
                  </a:bodyPr>
                  <a:lstStyle/>
                  <a:p>
                    <a:r>
                      <a:rPr lang="en-IN" sz="1000" dirty="0">
                        <a:solidFill>
                          <a:schemeClr val="tx1"/>
                        </a:solidFill>
                      </a:rPr>
                      <a:t>Broadcast TWT message from AP1 containing R-TWT schedule</a:t>
                    </a:r>
                  </a:p>
                </p:txBody>
              </p:sp>
              <p:cxnSp>
                <p:nvCxnSpPr>
                  <p:cNvPr id="116" name="Straight Connector 115">
                    <a:extLst>
                      <a:ext uri="{FF2B5EF4-FFF2-40B4-BE49-F238E27FC236}">
                        <a16:creationId xmlns:a16="http://schemas.microsoft.com/office/drawing/2014/main" id="{7EB5210F-5AA9-4923-9347-E4D4F61D9155}"/>
                      </a:ext>
                    </a:extLst>
                  </p:cNvPr>
                  <p:cNvCxnSpPr/>
                  <p:nvPr/>
                </p:nvCxnSpPr>
                <p:spPr bwMode="auto">
                  <a:xfrm flipH="1">
                    <a:off x="3581878" y="3930499"/>
                    <a:ext cx="1" cy="1866102"/>
                  </a:xfrm>
                  <a:prstGeom prst="line">
                    <a:avLst/>
                  </a:prstGeom>
                  <a:solidFill>
                    <a:srgbClr val="00B8FF"/>
                  </a:solidFill>
                  <a:ln w="15875" cap="flat" cmpd="sng" algn="ctr">
                    <a:solidFill>
                      <a:schemeClr val="tx1"/>
                    </a:solidFill>
                    <a:prstDash val="sysDash"/>
                    <a:round/>
                    <a:headEnd type="none" w="med" len="med"/>
                    <a:tailEnd type="none" w="med" len="med"/>
                  </a:ln>
                  <a:effectLst/>
                </p:spPr>
              </p:cxnSp>
              <p:cxnSp>
                <p:nvCxnSpPr>
                  <p:cNvPr id="117" name="Straight Connector 116">
                    <a:extLst>
                      <a:ext uri="{FF2B5EF4-FFF2-40B4-BE49-F238E27FC236}">
                        <a16:creationId xmlns:a16="http://schemas.microsoft.com/office/drawing/2014/main" id="{E437626A-4D0A-4B1F-AE2E-4A7B002CA017}"/>
                      </a:ext>
                    </a:extLst>
                  </p:cNvPr>
                  <p:cNvCxnSpPr/>
                  <p:nvPr/>
                </p:nvCxnSpPr>
                <p:spPr bwMode="auto">
                  <a:xfrm flipV="1">
                    <a:off x="955545" y="4961358"/>
                    <a:ext cx="5879820" cy="9282"/>
                  </a:xfrm>
                  <a:prstGeom prst="line">
                    <a:avLst/>
                  </a:prstGeom>
                  <a:solidFill>
                    <a:srgbClr val="00B8FF"/>
                  </a:solidFill>
                  <a:ln w="15875" cap="flat" cmpd="sng" algn="ctr">
                    <a:solidFill>
                      <a:schemeClr val="tx1"/>
                    </a:solidFill>
                    <a:prstDash val="solid"/>
                    <a:round/>
                    <a:headEnd type="none" w="med" len="med"/>
                    <a:tailEnd type="none" w="med" len="med"/>
                  </a:ln>
                  <a:effectLst/>
                </p:spPr>
              </p:cxnSp>
              <p:cxnSp>
                <p:nvCxnSpPr>
                  <p:cNvPr id="118" name="Straight Connector 117">
                    <a:extLst>
                      <a:ext uri="{FF2B5EF4-FFF2-40B4-BE49-F238E27FC236}">
                        <a16:creationId xmlns:a16="http://schemas.microsoft.com/office/drawing/2014/main" id="{61CF67E5-574B-4ACB-9B7B-72894F4D7764}"/>
                      </a:ext>
                    </a:extLst>
                  </p:cNvPr>
                  <p:cNvCxnSpPr/>
                  <p:nvPr/>
                </p:nvCxnSpPr>
                <p:spPr bwMode="auto">
                  <a:xfrm>
                    <a:off x="965819" y="5823391"/>
                    <a:ext cx="5869546" cy="5993"/>
                  </a:xfrm>
                  <a:prstGeom prst="line">
                    <a:avLst/>
                  </a:prstGeom>
                  <a:solidFill>
                    <a:srgbClr val="00B8FF"/>
                  </a:solidFill>
                  <a:ln w="15875" cap="flat" cmpd="sng" algn="ctr">
                    <a:solidFill>
                      <a:schemeClr val="tx1"/>
                    </a:solidFill>
                    <a:prstDash val="solid"/>
                    <a:round/>
                    <a:headEnd type="none" w="med" len="med"/>
                    <a:tailEnd type="none" w="med" len="med"/>
                  </a:ln>
                  <a:effectLst/>
                </p:spPr>
              </p:cxnSp>
            </p:grpSp>
            <p:sp>
              <p:nvSpPr>
                <p:cNvPr id="111" name="Rectangle 110">
                  <a:extLst>
                    <a:ext uri="{FF2B5EF4-FFF2-40B4-BE49-F238E27FC236}">
                      <a16:creationId xmlns:a16="http://schemas.microsoft.com/office/drawing/2014/main" id="{76F202C4-C8E6-40D8-A500-EF9622528B2B}"/>
                    </a:ext>
                  </a:extLst>
                </p:cNvPr>
                <p:cNvSpPr/>
                <p:nvPr/>
              </p:nvSpPr>
              <p:spPr>
                <a:xfrm>
                  <a:off x="3592532" y="6090868"/>
                  <a:ext cx="2027203" cy="265070"/>
                </a:xfrm>
                <a:prstGeom prst="rect">
                  <a:avLst/>
                </a:prstGeom>
                <a:solidFill>
                  <a:schemeClr val="accent1"/>
                </a:solidFill>
                <a:ln>
                  <a:solidFill>
                    <a:schemeClr val="accent1">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a:t>Non-Primary Channel</a:t>
                  </a:r>
                </a:p>
              </p:txBody>
            </p:sp>
            <p:sp>
              <p:nvSpPr>
                <p:cNvPr id="112" name="Rectangle 111">
                  <a:extLst>
                    <a:ext uri="{FF2B5EF4-FFF2-40B4-BE49-F238E27FC236}">
                      <a16:creationId xmlns:a16="http://schemas.microsoft.com/office/drawing/2014/main" id="{44BC23D3-198F-4A5E-84EB-5B7519119DF0}"/>
                    </a:ext>
                  </a:extLst>
                </p:cNvPr>
                <p:cNvSpPr/>
                <p:nvPr/>
              </p:nvSpPr>
              <p:spPr>
                <a:xfrm>
                  <a:off x="5648320" y="6368267"/>
                  <a:ext cx="1239025" cy="26796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000" dirty="0"/>
                    <a:t>Primary Channel</a:t>
                  </a:r>
                </a:p>
              </p:txBody>
            </p:sp>
            <p:sp>
              <p:nvSpPr>
                <p:cNvPr id="113" name="Rectangle 112">
                  <a:extLst>
                    <a:ext uri="{FF2B5EF4-FFF2-40B4-BE49-F238E27FC236}">
                      <a16:creationId xmlns:a16="http://schemas.microsoft.com/office/drawing/2014/main" id="{4CBADAD5-A3E8-4CD5-AA77-B2C8CBF315C2}"/>
                    </a:ext>
                  </a:extLst>
                </p:cNvPr>
                <p:cNvSpPr/>
                <p:nvPr/>
              </p:nvSpPr>
              <p:spPr>
                <a:xfrm>
                  <a:off x="5646610" y="6099432"/>
                  <a:ext cx="1239025" cy="267964"/>
                </a:xfrm>
                <a:prstGeom prst="rect">
                  <a:avLst/>
                </a:prstGeom>
                <a:solidFill>
                  <a:schemeClr val="accent1">
                    <a:alpha val="50000"/>
                  </a:schemeClr>
                </a:solidFill>
                <a:ln>
                  <a:solidFill>
                    <a:schemeClr val="accent1">
                      <a:lumMod val="40000"/>
                      <a:lumOff val="6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cxnSp>
            <p:nvCxnSpPr>
              <p:cNvPr id="92" name="Straight Arrow Connector 91">
                <a:extLst>
                  <a:ext uri="{FF2B5EF4-FFF2-40B4-BE49-F238E27FC236}">
                    <a16:creationId xmlns:a16="http://schemas.microsoft.com/office/drawing/2014/main" id="{A478C7A4-6C82-472B-93FE-2CCDBD3BBD6E}"/>
                  </a:ext>
                </a:extLst>
              </p:cNvPr>
              <p:cNvCxnSpPr/>
              <p:nvPr/>
            </p:nvCxnSpPr>
            <p:spPr bwMode="auto">
              <a:xfrm flipH="1">
                <a:off x="827354" y="5136321"/>
                <a:ext cx="1302" cy="589899"/>
              </a:xfrm>
              <a:prstGeom prst="straightConnector1">
                <a:avLst/>
              </a:prstGeom>
              <a:solidFill>
                <a:srgbClr val="00B8FF"/>
              </a:solidFill>
              <a:ln w="12700" cap="flat" cmpd="sng" algn="ctr">
                <a:solidFill>
                  <a:schemeClr val="tx1"/>
                </a:solidFill>
                <a:prstDash val="solid"/>
                <a:round/>
                <a:headEnd type="triangle" w="med" len="med"/>
                <a:tailEnd type="triangle"/>
              </a:ln>
              <a:effectLst/>
            </p:spPr>
          </p:cxnSp>
          <p:sp>
            <p:nvSpPr>
              <p:cNvPr id="93" name="TextBox 92">
                <a:extLst>
                  <a:ext uri="{FF2B5EF4-FFF2-40B4-BE49-F238E27FC236}">
                    <a16:creationId xmlns:a16="http://schemas.microsoft.com/office/drawing/2014/main" id="{734B2258-F29A-4D47-9805-A22FB0363D76}"/>
                  </a:ext>
                </a:extLst>
              </p:cNvPr>
              <p:cNvSpPr txBox="1"/>
              <p:nvPr/>
            </p:nvSpPr>
            <p:spPr>
              <a:xfrm>
                <a:off x="2063700" y="3647627"/>
                <a:ext cx="1441367" cy="246221"/>
              </a:xfrm>
              <a:prstGeom prst="rect">
                <a:avLst/>
              </a:prstGeom>
              <a:noFill/>
            </p:spPr>
            <p:txBody>
              <a:bodyPr wrap="square" rtlCol="0">
                <a:spAutoFit/>
              </a:bodyPr>
              <a:lstStyle/>
              <a:p>
                <a:r>
                  <a:rPr lang="en-IN" sz="1000" dirty="0">
                    <a:solidFill>
                      <a:schemeClr val="tx1"/>
                    </a:solidFill>
                  </a:rPr>
                  <a:t>Start of OBSS R-TWT SP</a:t>
                </a:r>
              </a:p>
            </p:txBody>
          </p:sp>
          <p:sp>
            <p:nvSpPr>
              <p:cNvPr id="94" name="TextBox 93">
                <a:extLst>
                  <a:ext uri="{FF2B5EF4-FFF2-40B4-BE49-F238E27FC236}">
                    <a16:creationId xmlns:a16="http://schemas.microsoft.com/office/drawing/2014/main" id="{9A813BA7-8654-475B-B28C-DD2FDF92077B}"/>
                  </a:ext>
                </a:extLst>
              </p:cNvPr>
              <p:cNvSpPr txBox="1"/>
              <p:nvPr/>
            </p:nvSpPr>
            <p:spPr>
              <a:xfrm>
                <a:off x="-166979" y="6155910"/>
                <a:ext cx="1337655" cy="617355"/>
              </a:xfrm>
              <a:prstGeom prst="rect">
                <a:avLst/>
              </a:prstGeom>
              <a:noFill/>
            </p:spPr>
            <p:txBody>
              <a:bodyPr wrap="square" rtlCol="0">
                <a:spAutoFit/>
              </a:bodyPr>
              <a:lstStyle/>
              <a:p>
                <a:r>
                  <a:rPr lang="en-IN" sz="1400" dirty="0">
                    <a:solidFill>
                      <a:schemeClr val="tx1"/>
                    </a:solidFill>
                  </a:rPr>
                  <a:t>STA 21 </a:t>
                </a:r>
                <a:r>
                  <a:rPr lang="en-IN" sz="1400" dirty="0"/>
                  <a:t>21,STA 22</a:t>
                </a:r>
                <a:endParaRPr lang="en-IN" sz="1400" dirty="0">
                  <a:solidFill>
                    <a:schemeClr val="tx1"/>
                  </a:solidFill>
                </a:endParaRPr>
              </a:p>
            </p:txBody>
          </p:sp>
          <p:cxnSp>
            <p:nvCxnSpPr>
              <p:cNvPr id="95" name="Straight Connector 94">
                <a:extLst>
                  <a:ext uri="{FF2B5EF4-FFF2-40B4-BE49-F238E27FC236}">
                    <a16:creationId xmlns:a16="http://schemas.microsoft.com/office/drawing/2014/main" id="{2D94A164-3154-4F42-B23C-C394491181A4}"/>
                  </a:ext>
                </a:extLst>
              </p:cNvPr>
              <p:cNvCxnSpPr/>
              <p:nvPr/>
            </p:nvCxnSpPr>
            <p:spPr bwMode="auto">
              <a:xfrm flipV="1">
                <a:off x="293292" y="6437658"/>
                <a:ext cx="5580098" cy="9282"/>
              </a:xfrm>
              <a:prstGeom prst="line">
                <a:avLst/>
              </a:prstGeom>
              <a:solidFill>
                <a:srgbClr val="00B8FF"/>
              </a:solidFill>
              <a:ln w="15875" cap="flat" cmpd="sng" algn="ctr">
                <a:solidFill>
                  <a:schemeClr val="tx1"/>
                </a:solidFill>
                <a:prstDash val="solid"/>
                <a:round/>
                <a:headEnd type="none" w="med" len="med"/>
                <a:tailEnd type="none" w="med" len="med"/>
              </a:ln>
              <a:effectLst/>
            </p:spPr>
          </p:cxnSp>
          <p:sp>
            <p:nvSpPr>
              <p:cNvPr id="98" name="Rectangle 97">
                <a:extLst>
                  <a:ext uri="{FF2B5EF4-FFF2-40B4-BE49-F238E27FC236}">
                    <a16:creationId xmlns:a16="http://schemas.microsoft.com/office/drawing/2014/main" id="{E5A7B047-D052-4B98-9256-6AA7239F4CF9}"/>
                  </a:ext>
                </a:extLst>
              </p:cNvPr>
              <p:cNvSpPr/>
              <p:nvPr/>
            </p:nvSpPr>
            <p:spPr>
              <a:xfrm>
                <a:off x="987327" y="6454169"/>
                <a:ext cx="1790471" cy="26507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100" dirty="0"/>
                  <a:t>Primary Channel</a:t>
                </a:r>
              </a:p>
            </p:txBody>
          </p:sp>
          <p:sp>
            <p:nvSpPr>
              <p:cNvPr id="99" name="Rectangle 98">
                <a:extLst>
                  <a:ext uri="{FF2B5EF4-FFF2-40B4-BE49-F238E27FC236}">
                    <a16:creationId xmlns:a16="http://schemas.microsoft.com/office/drawing/2014/main" id="{DBAECA8B-B38F-4D82-B658-0BEC975D1BB6}"/>
                  </a:ext>
                </a:extLst>
              </p:cNvPr>
              <p:cNvSpPr/>
              <p:nvPr/>
            </p:nvSpPr>
            <p:spPr>
              <a:xfrm>
                <a:off x="2779958" y="6129674"/>
                <a:ext cx="1917203" cy="327665"/>
              </a:xfrm>
              <a:prstGeom prst="rect">
                <a:avLst/>
              </a:prstGeom>
              <a:solidFill>
                <a:schemeClr val="accent1"/>
              </a:solidFill>
              <a:ln>
                <a:solidFill>
                  <a:schemeClr val="accent1">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a:t>Non-Primary Channel</a:t>
                </a:r>
              </a:p>
            </p:txBody>
          </p:sp>
          <p:sp>
            <p:nvSpPr>
              <p:cNvPr id="100" name="Rectangle 99">
                <a:extLst>
                  <a:ext uri="{FF2B5EF4-FFF2-40B4-BE49-F238E27FC236}">
                    <a16:creationId xmlns:a16="http://schemas.microsoft.com/office/drawing/2014/main" id="{121E53BB-ED70-491B-AEB3-41FE5CF81092}"/>
                  </a:ext>
                </a:extLst>
              </p:cNvPr>
              <p:cNvSpPr/>
              <p:nvPr/>
            </p:nvSpPr>
            <p:spPr>
              <a:xfrm>
                <a:off x="4746853" y="6446828"/>
                <a:ext cx="1175866" cy="26796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000" dirty="0"/>
                  <a:t>Primary Channel</a:t>
                </a:r>
              </a:p>
            </p:txBody>
          </p:sp>
          <p:sp>
            <p:nvSpPr>
              <p:cNvPr id="101" name="Rectangle 100">
                <a:extLst>
                  <a:ext uri="{FF2B5EF4-FFF2-40B4-BE49-F238E27FC236}">
                    <a16:creationId xmlns:a16="http://schemas.microsoft.com/office/drawing/2014/main" id="{67D9D4F7-F58C-4652-8DC9-6A6178C7FA5A}"/>
                  </a:ext>
                </a:extLst>
              </p:cNvPr>
              <p:cNvSpPr/>
              <p:nvPr/>
            </p:nvSpPr>
            <p:spPr>
              <a:xfrm>
                <a:off x="2795861" y="4065807"/>
                <a:ext cx="1514914" cy="778434"/>
              </a:xfrm>
              <a:prstGeom prst="rect">
                <a:avLst/>
              </a:prstGeom>
              <a:solidFill>
                <a:srgbClr val="FFFF00"/>
              </a:solidFill>
              <a:ln>
                <a:solidFill>
                  <a:schemeClr val="accent2">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a:solidFill>
                      <a:schemeClr val="tx1"/>
                    </a:solidFill>
                  </a:rPr>
                  <a:t>OBSS R-TWT Data Transmissions (DL/UL) in Primary channel</a:t>
                </a:r>
                <a:endParaRPr lang="en-IN" sz="1200" dirty="0"/>
              </a:p>
            </p:txBody>
          </p:sp>
          <p:cxnSp>
            <p:nvCxnSpPr>
              <p:cNvPr id="102" name="Straight Arrow Connector 101">
                <a:extLst>
                  <a:ext uri="{FF2B5EF4-FFF2-40B4-BE49-F238E27FC236}">
                    <a16:creationId xmlns:a16="http://schemas.microsoft.com/office/drawing/2014/main" id="{7DD701ED-983C-465B-943B-9436265DFC3F}"/>
                  </a:ext>
                </a:extLst>
              </p:cNvPr>
              <p:cNvCxnSpPr/>
              <p:nvPr/>
            </p:nvCxnSpPr>
            <p:spPr bwMode="auto">
              <a:xfrm>
                <a:off x="4310775" y="3936163"/>
                <a:ext cx="433131" cy="0"/>
              </a:xfrm>
              <a:prstGeom prst="straightConnector1">
                <a:avLst/>
              </a:prstGeom>
              <a:solidFill>
                <a:srgbClr val="00B8FF"/>
              </a:solidFill>
              <a:ln w="12700" cap="flat" cmpd="sng" algn="ctr">
                <a:solidFill>
                  <a:schemeClr val="tx1"/>
                </a:solidFill>
                <a:prstDash val="solid"/>
                <a:round/>
                <a:headEnd type="triangle" w="med" len="med"/>
                <a:tailEnd type="triangle"/>
              </a:ln>
              <a:effectLst/>
            </p:spPr>
          </p:cxnSp>
          <p:sp>
            <p:nvSpPr>
              <p:cNvPr id="103" name="TextBox 102">
                <a:extLst>
                  <a:ext uri="{FF2B5EF4-FFF2-40B4-BE49-F238E27FC236}">
                    <a16:creationId xmlns:a16="http://schemas.microsoft.com/office/drawing/2014/main" id="{34D6A6C9-0BD4-433B-877F-1D67B9BCB868}"/>
                  </a:ext>
                </a:extLst>
              </p:cNvPr>
              <p:cNvSpPr txBox="1"/>
              <p:nvPr/>
            </p:nvSpPr>
            <p:spPr>
              <a:xfrm>
                <a:off x="4073545" y="3428997"/>
                <a:ext cx="896020" cy="400110"/>
              </a:xfrm>
              <a:prstGeom prst="rect">
                <a:avLst/>
              </a:prstGeom>
              <a:noFill/>
            </p:spPr>
            <p:txBody>
              <a:bodyPr wrap="square" rtlCol="0">
                <a:spAutoFit/>
              </a:bodyPr>
              <a:lstStyle/>
              <a:p>
                <a:r>
                  <a:rPr lang="en-IN" sz="1000" dirty="0">
                    <a:solidFill>
                      <a:schemeClr val="tx1"/>
                    </a:solidFill>
                  </a:rPr>
                  <a:t>Primary Channel Idle</a:t>
                </a:r>
              </a:p>
            </p:txBody>
          </p:sp>
          <p:cxnSp>
            <p:nvCxnSpPr>
              <p:cNvPr id="104" name="Straight Connector 103">
                <a:extLst>
                  <a:ext uri="{FF2B5EF4-FFF2-40B4-BE49-F238E27FC236}">
                    <a16:creationId xmlns:a16="http://schemas.microsoft.com/office/drawing/2014/main" id="{B1DC5C48-7448-41A2-83D0-3B054F9742B5}"/>
                  </a:ext>
                </a:extLst>
              </p:cNvPr>
              <p:cNvCxnSpPr/>
              <p:nvPr/>
            </p:nvCxnSpPr>
            <p:spPr bwMode="auto">
              <a:xfrm flipH="1">
                <a:off x="4733821" y="3856292"/>
                <a:ext cx="1" cy="1866102"/>
              </a:xfrm>
              <a:prstGeom prst="line">
                <a:avLst/>
              </a:prstGeom>
              <a:solidFill>
                <a:srgbClr val="00B8FF"/>
              </a:solidFill>
              <a:ln w="15875" cap="flat" cmpd="sng" algn="ctr">
                <a:solidFill>
                  <a:schemeClr val="tx1"/>
                </a:solidFill>
                <a:prstDash val="sysDash"/>
                <a:round/>
                <a:headEnd type="none" w="med" len="med"/>
                <a:tailEnd type="none" w="med" len="med"/>
              </a:ln>
              <a:effectLst/>
            </p:spPr>
          </p:cxnSp>
          <p:cxnSp>
            <p:nvCxnSpPr>
              <p:cNvPr id="105" name="Straight Connector 104">
                <a:extLst>
                  <a:ext uri="{FF2B5EF4-FFF2-40B4-BE49-F238E27FC236}">
                    <a16:creationId xmlns:a16="http://schemas.microsoft.com/office/drawing/2014/main" id="{9B23BE0C-9E40-4AD0-B676-246A2A90EA91}"/>
                  </a:ext>
                </a:extLst>
              </p:cNvPr>
              <p:cNvCxnSpPr/>
              <p:nvPr/>
            </p:nvCxnSpPr>
            <p:spPr bwMode="auto">
              <a:xfrm flipH="1">
                <a:off x="4313727" y="3857619"/>
                <a:ext cx="1" cy="1866102"/>
              </a:xfrm>
              <a:prstGeom prst="line">
                <a:avLst/>
              </a:prstGeom>
              <a:solidFill>
                <a:srgbClr val="00B8FF"/>
              </a:solidFill>
              <a:ln w="15875" cap="flat" cmpd="sng" algn="ctr">
                <a:solidFill>
                  <a:schemeClr val="tx1"/>
                </a:solidFill>
                <a:prstDash val="sysDash"/>
                <a:round/>
                <a:headEnd type="none" w="med" len="med"/>
                <a:tailEnd type="none" w="med" len="med"/>
              </a:ln>
              <a:effectLst/>
            </p:spPr>
          </p:cxnSp>
          <p:cxnSp>
            <p:nvCxnSpPr>
              <p:cNvPr id="106" name="Straight Connector 105">
                <a:extLst>
                  <a:ext uri="{FF2B5EF4-FFF2-40B4-BE49-F238E27FC236}">
                    <a16:creationId xmlns:a16="http://schemas.microsoft.com/office/drawing/2014/main" id="{B660F843-A9C1-4ECC-9AED-468325DCF9D6}"/>
                  </a:ext>
                </a:extLst>
              </p:cNvPr>
              <p:cNvCxnSpPr/>
              <p:nvPr/>
            </p:nvCxnSpPr>
            <p:spPr bwMode="auto">
              <a:xfrm flipH="1">
                <a:off x="4719612" y="5701475"/>
                <a:ext cx="4790" cy="781044"/>
              </a:xfrm>
              <a:prstGeom prst="line">
                <a:avLst/>
              </a:prstGeom>
              <a:solidFill>
                <a:srgbClr val="00B8FF"/>
              </a:solidFill>
              <a:ln w="41275" cap="flat" cmpd="sng" algn="ctr">
                <a:solidFill>
                  <a:schemeClr val="accent6"/>
                </a:solidFill>
                <a:prstDash val="sysDash"/>
                <a:round/>
                <a:headEnd type="none" w="med" len="med"/>
                <a:tailEnd type="triangle" w="med" len="med"/>
              </a:ln>
              <a:effectLst/>
            </p:spPr>
          </p:cxnSp>
          <p:sp>
            <p:nvSpPr>
              <p:cNvPr id="107" name="TextBox 106">
                <a:extLst>
                  <a:ext uri="{FF2B5EF4-FFF2-40B4-BE49-F238E27FC236}">
                    <a16:creationId xmlns:a16="http://schemas.microsoft.com/office/drawing/2014/main" id="{1F81298F-75FC-4936-9EF4-67C4307A3AFF}"/>
                  </a:ext>
                </a:extLst>
              </p:cNvPr>
              <p:cNvSpPr txBox="1"/>
              <p:nvPr/>
            </p:nvSpPr>
            <p:spPr>
              <a:xfrm>
                <a:off x="4097402" y="5768009"/>
                <a:ext cx="1588037" cy="472096"/>
              </a:xfrm>
              <a:prstGeom prst="rect">
                <a:avLst/>
              </a:prstGeom>
              <a:noFill/>
            </p:spPr>
            <p:txBody>
              <a:bodyPr wrap="square" rtlCol="0">
                <a:spAutoFit/>
              </a:bodyPr>
              <a:lstStyle/>
              <a:p>
                <a:r>
                  <a:rPr lang="en-IN" sz="1000" dirty="0">
                    <a:solidFill>
                      <a:schemeClr val="tx1"/>
                    </a:solidFill>
                  </a:rPr>
                  <a:t>Indication to switch back to Primary channel</a:t>
                </a:r>
              </a:p>
            </p:txBody>
          </p:sp>
        </p:grpSp>
        <p:grpSp>
          <p:nvGrpSpPr>
            <p:cNvPr id="58" name="Group 57">
              <a:extLst>
                <a:ext uri="{FF2B5EF4-FFF2-40B4-BE49-F238E27FC236}">
                  <a16:creationId xmlns:a16="http://schemas.microsoft.com/office/drawing/2014/main" id="{9DF18504-4A19-440C-8432-C56D82D9E0C1}"/>
                </a:ext>
              </a:extLst>
            </p:cNvPr>
            <p:cNvGrpSpPr/>
            <p:nvPr/>
          </p:nvGrpSpPr>
          <p:grpSpPr>
            <a:xfrm>
              <a:off x="6274716" y="3172272"/>
              <a:ext cx="6238033" cy="3380670"/>
              <a:chOff x="-166979" y="3082497"/>
              <a:chExt cx="6238033" cy="3380670"/>
            </a:xfrm>
          </p:grpSpPr>
          <p:grpSp>
            <p:nvGrpSpPr>
              <p:cNvPr id="59" name="Group 58">
                <a:extLst>
                  <a:ext uri="{FF2B5EF4-FFF2-40B4-BE49-F238E27FC236}">
                    <a16:creationId xmlns:a16="http://schemas.microsoft.com/office/drawing/2014/main" id="{E2A748D0-9452-4962-9471-14669099403A}"/>
                  </a:ext>
                </a:extLst>
              </p:cNvPr>
              <p:cNvGrpSpPr/>
              <p:nvPr/>
            </p:nvGrpSpPr>
            <p:grpSpPr>
              <a:xfrm>
                <a:off x="-150161" y="3192359"/>
                <a:ext cx="6071556" cy="2276824"/>
                <a:chOff x="489669" y="4403228"/>
                <a:chExt cx="6397676" cy="2276824"/>
              </a:xfrm>
            </p:grpSpPr>
            <p:sp>
              <p:nvSpPr>
                <p:cNvPr id="74" name="Rectangle 73">
                  <a:extLst>
                    <a:ext uri="{FF2B5EF4-FFF2-40B4-BE49-F238E27FC236}">
                      <a16:creationId xmlns:a16="http://schemas.microsoft.com/office/drawing/2014/main" id="{EB7133E9-E3B3-4B5F-849F-CA32472D7541}"/>
                    </a:ext>
                  </a:extLst>
                </p:cNvPr>
                <p:cNvSpPr/>
                <p:nvPr/>
              </p:nvSpPr>
              <p:spPr>
                <a:xfrm>
                  <a:off x="1693526" y="6090868"/>
                  <a:ext cx="1886642" cy="265070"/>
                </a:xfrm>
                <a:prstGeom prst="rect">
                  <a:avLst/>
                </a:prstGeom>
                <a:solidFill>
                  <a:schemeClr val="accent1">
                    <a:alpha val="50000"/>
                  </a:schemeClr>
                </a:solidFill>
                <a:ln>
                  <a:solidFill>
                    <a:schemeClr val="accent6">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400" dirty="0"/>
                </a:p>
              </p:txBody>
            </p:sp>
            <p:sp>
              <p:nvSpPr>
                <p:cNvPr id="75" name="Rectangle 74">
                  <a:extLst>
                    <a:ext uri="{FF2B5EF4-FFF2-40B4-BE49-F238E27FC236}">
                      <a16:creationId xmlns:a16="http://schemas.microsoft.com/office/drawing/2014/main" id="{DC57CA2D-F962-4B42-9643-0621EDD5B5DE}"/>
                    </a:ext>
                  </a:extLst>
                </p:cNvPr>
                <p:cNvSpPr/>
                <p:nvPr/>
              </p:nvSpPr>
              <p:spPr>
                <a:xfrm>
                  <a:off x="1695236" y="6359703"/>
                  <a:ext cx="1886642" cy="26507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100" dirty="0"/>
                    <a:t>Primary Channel</a:t>
                  </a:r>
                </a:p>
              </p:txBody>
            </p:sp>
            <p:grpSp>
              <p:nvGrpSpPr>
                <p:cNvPr id="76" name="Group 75">
                  <a:extLst>
                    <a:ext uri="{FF2B5EF4-FFF2-40B4-BE49-F238E27FC236}">
                      <a16:creationId xmlns:a16="http://schemas.microsoft.com/office/drawing/2014/main" id="{10B32D70-C616-4CA6-A885-9FC253A68802}"/>
                    </a:ext>
                  </a:extLst>
                </p:cNvPr>
                <p:cNvGrpSpPr/>
                <p:nvPr/>
              </p:nvGrpSpPr>
              <p:grpSpPr>
                <a:xfrm>
                  <a:off x="489669" y="4403228"/>
                  <a:ext cx="6345696" cy="2276824"/>
                  <a:chOff x="489669" y="3601846"/>
                  <a:chExt cx="6345696" cy="2276824"/>
                </a:xfrm>
              </p:grpSpPr>
              <p:grpSp>
                <p:nvGrpSpPr>
                  <p:cNvPr id="80" name="Group 79">
                    <a:extLst>
                      <a:ext uri="{FF2B5EF4-FFF2-40B4-BE49-F238E27FC236}">
                        <a16:creationId xmlns:a16="http://schemas.microsoft.com/office/drawing/2014/main" id="{4C533291-CD3D-4F78-BF0D-A0A70A434235}"/>
                      </a:ext>
                    </a:extLst>
                  </p:cNvPr>
                  <p:cNvGrpSpPr/>
                  <p:nvPr/>
                </p:nvGrpSpPr>
                <p:grpSpPr>
                  <a:xfrm>
                    <a:off x="489669" y="3887217"/>
                    <a:ext cx="6345696" cy="1991453"/>
                    <a:chOff x="489669" y="1697732"/>
                    <a:chExt cx="6345696" cy="2308803"/>
                  </a:xfrm>
                </p:grpSpPr>
                <p:cxnSp>
                  <p:nvCxnSpPr>
                    <p:cNvPr id="85" name="Straight Connector 84">
                      <a:extLst>
                        <a:ext uri="{FF2B5EF4-FFF2-40B4-BE49-F238E27FC236}">
                          <a16:creationId xmlns:a16="http://schemas.microsoft.com/office/drawing/2014/main" id="{DBD4EF0C-356A-477D-A251-D2590746939E}"/>
                        </a:ext>
                      </a:extLst>
                    </p:cNvPr>
                    <p:cNvCxnSpPr/>
                    <p:nvPr/>
                  </p:nvCxnSpPr>
                  <p:spPr bwMode="auto">
                    <a:xfrm flipV="1">
                      <a:off x="977803" y="1988950"/>
                      <a:ext cx="5857562" cy="37754"/>
                    </a:xfrm>
                    <a:prstGeom prst="line">
                      <a:avLst/>
                    </a:prstGeom>
                    <a:solidFill>
                      <a:srgbClr val="00B8FF"/>
                    </a:solidFill>
                    <a:ln w="15875" cap="flat" cmpd="sng" algn="ctr">
                      <a:solidFill>
                        <a:schemeClr val="tx1"/>
                      </a:solidFill>
                      <a:prstDash val="solid"/>
                      <a:round/>
                      <a:headEnd type="none" w="med" len="med"/>
                      <a:tailEnd type="none" w="med" len="med"/>
                    </a:ln>
                    <a:effectLst/>
                  </p:spPr>
                </p:cxnSp>
                <p:sp>
                  <p:nvSpPr>
                    <p:cNvPr id="86" name="TextBox 85">
                      <a:extLst>
                        <a:ext uri="{FF2B5EF4-FFF2-40B4-BE49-F238E27FC236}">
                          <a16:creationId xmlns:a16="http://schemas.microsoft.com/office/drawing/2014/main" id="{C904A56A-B34D-425C-A6B2-EAA3B10DDB04}"/>
                        </a:ext>
                      </a:extLst>
                    </p:cNvPr>
                    <p:cNvSpPr txBox="1"/>
                    <p:nvPr/>
                  </p:nvSpPr>
                  <p:spPr>
                    <a:xfrm>
                      <a:off x="910222" y="1697732"/>
                      <a:ext cx="675329" cy="334866"/>
                    </a:xfrm>
                    <a:prstGeom prst="rect">
                      <a:avLst/>
                    </a:prstGeom>
                    <a:noFill/>
                  </p:spPr>
                  <p:txBody>
                    <a:bodyPr wrap="square" rtlCol="0">
                      <a:spAutoFit/>
                    </a:bodyPr>
                    <a:lstStyle/>
                    <a:p>
                      <a:r>
                        <a:rPr lang="en-IN" sz="1400" dirty="0">
                          <a:solidFill>
                            <a:schemeClr val="tx1"/>
                          </a:solidFill>
                        </a:rPr>
                        <a:t>AP 1</a:t>
                      </a:r>
                    </a:p>
                  </p:txBody>
                </p:sp>
                <p:sp>
                  <p:nvSpPr>
                    <p:cNvPr id="87" name="TextBox 86">
                      <a:extLst>
                        <a:ext uri="{FF2B5EF4-FFF2-40B4-BE49-F238E27FC236}">
                          <a16:creationId xmlns:a16="http://schemas.microsoft.com/office/drawing/2014/main" id="{81625169-A1E9-482B-BB2D-D6A17196354F}"/>
                        </a:ext>
                      </a:extLst>
                    </p:cNvPr>
                    <p:cNvSpPr txBox="1"/>
                    <p:nvPr/>
                  </p:nvSpPr>
                  <p:spPr>
                    <a:xfrm>
                      <a:off x="489669" y="3150160"/>
                      <a:ext cx="1115958" cy="856375"/>
                    </a:xfrm>
                    <a:prstGeom prst="rect">
                      <a:avLst/>
                    </a:prstGeom>
                    <a:noFill/>
                  </p:spPr>
                  <p:txBody>
                    <a:bodyPr wrap="square" rtlCol="0">
                      <a:spAutoFit/>
                    </a:bodyPr>
                    <a:lstStyle/>
                    <a:p>
                      <a:r>
                        <a:rPr lang="en-IN" sz="1400" dirty="0">
                          <a:solidFill>
                            <a:schemeClr val="tx1"/>
                          </a:solidFill>
                        </a:rPr>
                        <a:t>AP 2</a:t>
                      </a:r>
                    </a:p>
                    <a:p>
                      <a:r>
                        <a:rPr lang="en-IN" sz="1400" dirty="0"/>
                        <a:t>Operational Bandwidth</a:t>
                      </a:r>
                      <a:endParaRPr lang="en-IN" sz="1400" dirty="0">
                        <a:solidFill>
                          <a:schemeClr val="tx1"/>
                        </a:solidFill>
                      </a:endParaRPr>
                    </a:p>
                  </p:txBody>
                </p:sp>
                <p:sp>
                  <p:nvSpPr>
                    <p:cNvPr id="88" name="TextBox 87">
                      <a:extLst>
                        <a:ext uri="{FF2B5EF4-FFF2-40B4-BE49-F238E27FC236}">
                          <a16:creationId xmlns:a16="http://schemas.microsoft.com/office/drawing/2014/main" id="{3773D0A3-10DE-41BD-A329-6C3146B2A45A}"/>
                        </a:ext>
                      </a:extLst>
                    </p:cNvPr>
                    <p:cNvSpPr txBox="1"/>
                    <p:nvPr/>
                  </p:nvSpPr>
                  <p:spPr>
                    <a:xfrm>
                      <a:off x="757211" y="2616398"/>
                      <a:ext cx="816023" cy="307778"/>
                    </a:xfrm>
                    <a:prstGeom prst="rect">
                      <a:avLst/>
                    </a:prstGeom>
                    <a:noFill/>
                  </p:spPr>
                  <p:txBody>
                    <a:bodyPr wrap="square" rtlCol="0">
                      <a:spAutoFit/>
                    </a:bodyPr>
                    <a:lstStyle/>
                    <a:p>
                      <a:r>
                        <a:rPr lang="en-IN" sz="1400" dirty="0">
                          <a:solidFill>
                            <a:schemeClr val="tx1"/>
                          </a:solidFill>
                        </a:rPr>
                        <a:t>STA 11</a:t>
                      </a:r>
                    </a:p>
                  </p:txBody>
                </p:sp>
                <p:cxnSp>
                  <p:nvCxnSpPr>
                    <p:cNvPr id="89" name="Straight Arrow Connector 88">
                      <a:extLst>
                        <a:ext uri="{FF2B5EF4-FFF2-40B4-BE49-F238E27FC236}">
                          <a16:creationId xmlns:a16="http://schemas.microsoft.com/office/drawing/2014/main" id="{78A8ABAE-A1B5-47AD-B563-5E9EBA44D1B0}"/>
                        </a:ext>
                      </a:extLst>
                    </p:cNvPr>
                    <p:cNvCxnSpPr/>
                    <p:nvPr/>
                  </p:nvCxnSpPr>
                  <p:spPr bwMode="auto">
                    <a:xfrm>
                      <a:off x="5596791" y="2005302"/>
                      <a:ext cx="6187" cy="896504"/>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cxnSp>
                  <p:nvCxnSpPr>
                    <p:cNvPr id="90" name="Straight Connector 89">
                      <a:extLst>
                        <a:ext uri="{FF2B5EF4-FFF2-40B4-BE49-F238E27FC236}">
                          <a16:creationId xmlns:a16="http://schemas.microsoft.com/office/drawing/2014/main" id="{161264E2-24AC-42BE-9A6E-6A74FCDC8C7B}"/>
                        </a:ext>
                      </a:extLst>
                    </p:cNvPr>
                    <p:cNvCxnSpPr/>
                    <p:nvPr/>
                  </p:nvCxnSpPr>
                  <p:spPr bwMode="auto">
                    <a:xfrm flipH="1">
                      <a:off x="2057400" y="2020008"/>
                      <a:ext cx="8491" cy="1932226"/>
                    </a:xfrm>
                    <a:prstGeom prst="line">
                      <a:avLst/>
                    </a:prstGeom>
                    <a:solidFill>
                      <a:srgbClr val="00B8FF"/>
                    </a:solidFill>
                    <a:ln w="41275" cap="flat" cmpd="sng" algn="ctr">
                      <a:solidFill>
                        <a:schemeClr val="accent2"/>
                      </a:solidFill>
                      <a:prstDash val="sysDash"/>
                      <a:round/>
                      <a:headEnd type="none" w="med" len="med"/>
                      <a:tailEnd type="triangle" w="med" len="med"/>
                    </a:ln>
                    <a:effectLst/>
                  </p:spPr>
                </p:cxnSp>
              </p:grpSp>
              <p:sp>
                <p:nvSpPr>
                  <p:cNvPr id="81" name="TextBox 80">
                    <a:extLst>
                      <a:ext uri="{FF2B5EF4-FFF2-40B4-BE49-F238E27FC236}">
                        <a16:creationId xmlns:a16="http://schemas.microsoft.com/office/drawing/2014/main" id="{EB7A9699-9E99-4ED5-9416-EADA5D4AA54E}"/>
                      </a:ext>
                    </a:extLst>
                  </p:cNvPr>
                  <p:cNvSpPr txBox="1"/>
                  <p:nvPr/>
                </p:nvSpPr>
                <p:spPr>
                  <a:xfrm>
                    <a:off x="785934" y="3601846"/>
                    <a:ext cx="2517980" cy="400110"/>
                  </a:xfrm>
                  <a:prstGeom prst="rect">
                    <a:avLst/>
                  </a:prstGeom>
                  <a:noFill/>
                </p:spPr>
                <p:txBody>
                  <a:bodyPr wrap="square" rtlCol="0">
                    <a:spAutoFit/>
                  </a:bodyPr>
                  <a:lstStyle/>
                  <a:p>
                    <a:r>
                      <a:rPr lang="en-IN" sz="1000" dirty="0">
                        <a:solidFill>
                          <a:schemeClr val="tx1"/>
                        </a:solidFill>
                      </a:rPr>
                      <a:t>Broadcast TWT message from AP1 containing R-TWT schedule</a:t>
                    </a:r>
                  </a:p>
                </p:txBody>
              </p:sp>
              <p:cxnSp>
                <p:nvCxnSpPr>
                  <p:cNvPr id="82" name="Straight Connector 81">
                    <a:extLst>
                      <a:ext uri="{FF2B5EF4-FFF2-40B4-BE49-F238E27FC236}">
                        <a16:creationId xmlns:a16="http://schemas.microsoft.com/office/drawing/2014/main" id="{EAAC9C95-8B56-461C-8F8E-B391FD239966}"/>
                      </a:ext>
                    </a:extLst>
                  </p:cNvPr>
                  <p:cNvCxnSpPr/>
                  <p:nvPr/>
                </p:nvCxnSpPr>
                <p:spPr bwMode="auto">
                  <a:xfrm flipH="1">
                    <a:off x="3581878" y="3930499"/>
                    <a:ext cx="1" cy="1866102"/>
                  </a:xfrm>
                  <a:prstGeom prst="line">
                    <a:avLst/>
                  </a:prstGeom>
                  <a:solidFill>
                    <a:srgbClr val="00B8FF"/>
                  </a:solidFill>
                  <a:ln w="15875" cap="flat" cmpd="sng" algn="ctr">
                    <a:solidFill>
                      <a:schemeClr val="tx1"/>
                    </a:solidFill>
                    <a:prstDash val="sysDash"/>
                    <a:round/>
                    <a:headEnd type="none" w="med" len="med"/>
                    <a:tailEnd type="none" w="med" len="med"/>
                  </a:ln>
                  <a:effectLst/>
                </p:spPr>
              </p:cxnSp>
              <p:cxnSp>
                <p:nvCxnSpPr>
                  <p:cNvPr id="83" name="Straight Connector 82">
                    <a:extLst>
                      <a:ext uri="{FF2B5EF4-FFF2-40B4-BE49-F238E27FC236}">
                        <a16:creationId xmlns:a16="http://schemas.microsoft.com/office/drawing/2014/main" id="{D577382B-8605-4964-989D-3240A86862A9}"/>
                      </a:ext>
                    </a:extLst>
                  </p:cNvPr>
                  <p:cNvCxnSpPr/>
                  <p:nvPr/>
                </p:nvCxnSpPr>
                <p:spPr bwMode="auto">
                  <a:xfrm flipV="1">
                    <a:off x="955545" y="4961358"/>
                    <a:ext cx="5879820" cy="9282"/>
                  </a:xfrm>
                  <a:prstGeom prst="line">
                    <a:avLst/>
                  </a:prstGeom>
                  <a:solidFill>
                    <a:srgbClr val="00B8FF"/>
                  </a:solidFill>
                  <a:ln w="15875" cap="flat" cmpd="sng" algn="ctr">
                    <a:solidFill>
                      <a:schemeClr val="tx1"/>
                    </a:solidFill>
                    <a:prstDash val="solid"/>
                    <a:round/>
                    <a:headEnd type="none" w="med" len="med"/>
                    <a:tailEnd type="none" w="med" len="med"/>
                  </a:ln>
                  <a:effectLst/>
                </p:spPr>
              </p:cxnSp>
              <p:cxnSp>
                <p:nvCxnSpPr>
                  <p:cNvPr id="84" name="Straight Connector 83">
                    <a:extLst>
                      <a:ext uri="{FF2B5EF4-FFF2-40B4-BE49-F238E27FC236}">
                        <a16:creationId xmlns:a16="http://schemas.microsoft.com/office/drawing/2014/main" id="{F174A85B-23F6-43D0-8748-67CC7776E04E}"/>
                      </a:ext>
                    </a:extLst>
                  </p:cNvPr>
                  <p:cNvCxnSpPr/>
                  <p:nvPr/>
                </p:nvCxnSpPr>
                <p:spPr bwMode="auto">
                  <a:xfrm>
                    <a:off x="965819" y="5823391"/>
                    <a:ext cx="5869546" cy="5993"/>
                  </a:xfrm>
                  <a:prstGeom prst="line">
                    <a:avLst/>
                  </a:prstGeom>
                  <a:solidFill>
                    <a:srgbClr val="00B8FF"/>
                  </a:solidFill>
                  <a:ln w="15875" cap="flat" cmpd="sng" algn="ctr">
                    <a:solidFill>
                      <a:schemeClr val="tx1"/>
                    </a:solidFill>
                    <a:prstDash val="solid"/>
                    <a:round/>
                    <a:headEnd type="none" w="med" len="med"/>
                    <a:tailEnd type="none" w="med" len="med"/>
                  </a:ln>
                  <a:effectLst/>
                </p:spPr>
              </p:cxnSp>
            </p:grpSp>
            <p:sp>
              <p:nvSpPr>
                <p:cNvPr id="77" name="Rectangle 76">
                  <a:extLst>
                    <a:ext uri="{FF2B5EF4-FFF2-40B4-BE49-F238E27FC236}">
                      <a16:creationId xmlns:a16="http://schemas.microsoft.com/office/drawing/2014/main" id="{F3BCD279-3ED7-4BF7-80FA-422948B5EF7C}"/>
                    </a:ext>
                  </a:extLst>
                </p:cNvPr>
                <p:cNvSpPr/>
                <p:nvPr/>
              </p:nvSpPr>
              <p:spPr>
                <a:xfrm>
                  <a:off x="3592532" y="6090868"/>
                  <a:ext cx="2027203" cy="265070"/>
                </a:xfrm>
                <a:prstGeom prst="rect">
                  <a:avLst/>
                </a:prstGeom>
                <a:solidFill>
                  <a:schemeClr val="accent1"/>
                </a:solidFill>
                <a:ln>
                  <a:solidFill>
                    <a:schemeClr val="accent1">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a:t>Non-Primary Channel</a:t>
                  </a:r>
                </a:p>
              </p:txBody>
            </p:sp>
            <p:sp>
              <p:nvSpPr>
                <p:cNvPr id="78" name="Rectangle 77">
                  <a:extLst>
                    <a:ext uri="{FF2B5EF4-FFF2-40B4-BE49-F238E27FC236}">
                      <a16:creationId xmlns:a16="http://schemas.microsoft.com/office/drawing/2014/main" id="{0C938DB9-B354-4B55-A8C6-33AA5BFAB5D0}"/>
                    </a:ext>
                  </a:extLst>
                </p:cNvPr>
                <p:cNvSpPr/>
                <p:nvPr/>
              </p:nvSpPr>
              <p:spPr>
                <a:xfrm>
                  <a:off x="5648320" y="6368267"/>
                  <a:ext cx="1239025" cy="26796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000" dirty="0"/>
                    <a:t>Primary Channel</a:t>
                  </a:r>
                </a:p>
              </p:txBody>
            </p:sp>
            <p:sp>
              <p:nvSpPr>
                <p:cNvPr id="79" name="Rectangle 78">
                  <a:extLst>
                    <a:ext uri="{FF2B5EF4-FFF2-40B4-BE49-F238E27FC236}">
                      <a16:creationId xmlns:a16="http://schemas.microsoft.com/office/drawing/2014/main" id="{B7497DD1-6A83-4346-8D42-610D06DA5595}"/>
                    </a:ext>
                  </a:extLst>
                </p:cNvPr>
                <p:cNvSpPr/>
                <p:nvPr/>
              </p:nvSpPr>
              <p:spPr>
                <a:xfrm>
                  <a:off x="5646610" y="6099432"/>
                  <a:ext cx="1239025" cy="267964"/>
                </a:xfrm>
                <a:prstGeom prst="rect">
                  <a:avLst/>
                </a:prstGeom>
                <a:solidFill>
                  <a:schemeClr val="accent1">
                    <a:alpha val="50000"/>
                  </a:schemeClr>
                </a:solidFill>
                <a:ln>
                  <a:solidFill>
                    <a:schemeClr val="accent6">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cxnSp>
            <p:nvCxnSpPr>
              <p:cNvPr id="60" name="Straight Arrow Connector 59">
                <a:extLst>
                  <a:ext uri="{FF2B5EF4-FFF2-40B4-BE49-F238E27FC236}">
                    <a16:creationId xmlns:a16="http://schemas.microsoft.com/office/drawing/2014/main" id="{058E005F-F062-42D6-85D2-A11950E91423}"/>
                  </a:ext>
                </a:extLst>
              </p:cNvPr>
              <p:cNvCxnSpPr/>
              <p:nvPr/>
            </p:nvCxnSpPr>
            <p:spPr bwMode="auto">
              <a:xfrm flipH="1">
                <a:off x="827354" y="4826223"/>
                <a:ext cx="1302" cy="589899"/>
              </a:xfrm>
              <a:prstGeom prst="straightConnector1">
                <a:avLst/>
              </a:prstGeom>
              <a:solidFill>
                <a:srgbClr val="00B8FF"/>
              </a:solidFill>
              <a:ln w="12700" cap="flat" cmpd="sng" algn="ctr">
                <a:solidFill>
                  <a:schemeClr val="tx1"/>
                </a:solidFill>
                <a:prstDash val="solid"/>
                <a:round/>
                <a:headEnd type="triangle" w="med" len="med"/>
                <a:tailEnd type="triangle"/>
              </a:ln>
              <a:effectLst/>
            </p:spPr>
          </p:cxnSp>
          <p:cxnSp>
            <p:nvCxnSpPr>
              <p:cNvPr id="61" name="Straight Arrow Connector 60">
                <a:extLst>
                  <a:ext uri="{FF2B5EF4-FFF2-40B4-BE49-F238E27FC236}">
                    <a16:creationId xmlns:a16="http://schemas.microsoft.com/office/drawing/2014/main" id="{0409947B-683D-4585-8101-EDC95439261E}"/>
                  </a:ext>
                </a:extLst>
              </p:cNvPr>
              <p:cNvCxnSpPr/>
              <p:nvPr/>
            </p:nvCxnSpPr>
            <p:spPr bwMode="auto">
              <a:xfrm>
                <a:off x="4705903" y="4515628"/>
                <a:ext cx="4153" cy="893832"/>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62" name="TextBox 61">
                <a:extLst>
                  <a:ext uri="{FF2B5EF4-FFF2-40B4-BE49-F238E27FC236}">
                    <a16:creationId xmlns:a16="http://schemas.microsoft.com/office/drawing/2014/main" id="{9AD960EE-566E-4490-84D4-1D6EF3D2013D}"/>
                  </a:ext>
                </a:extLst>
              </p:cNvPr>
              <p:cNvSpPr txBox="1"/>
              <p:nvPr/>
            </p:nvSpPr>
            <p:spPr>
              <a:xfrm>
                <a:off x="2063700" y="3337529"/>
                <a:ext cx="1441367" cy="246221"/>
              </a:xfrm>
              <a:prstGeom prst="rect">
                <a:avLst/>
              </a:prstGeom>
              <a:noFill/>
            </p:spPr>
            <p:txBody>
              <a:bodyPr wrap="square" rtlCol="0">
                <a:spAutoFit/>
              </a:bodyPr>
              <a:lstStyle/>
              <a:p>
                <a:r>
                  <a:rPr lang="en-IN" sz="1000" dirty="0">
                    <a:solidFill>
                      <a:schemeClr val="tx1"/>
                    </a:solidFill>
                  </a:rPr>
                  <a:t>Start of OBSS R-TWT SP</a:t>
                </a:r>
              </a:p>
            </p:txBody>
          </p:sp>
          <p:sp>
            <p:nvSpPr>
              <p:cNvPr id="63" name="TextBox 62">
                <a:extLst>
                  <a:ext uri="{FF2B5EF4-FFF2-40B4-BE49-F238E27FC236}">
                    <a16:creationId xmlns:a16="http://schemas.microsoft.com/office/drawing/2014/main" id="{D0874FB6-D984-4492-AA81-DBAB6324C6A0}"/>
                  </a:ext>
                </a:extLst>
              </p:cNvPr>
              <p:cNvSpPr txBox="1"/>
              <p:nvPr/>
            </p:nvSpPr>
            <p:spPr>
              <a:xfrm>
                <a:off x="4242950" y="3082497"/>
                <a:ext cx="1828104" cy="653671"/>
              </a:xfrm>
              <a:prstGeom prst="rect">
                <a:avLst/>
              </a:prstGeom>
              <a:noFill/>
            </p:spPr>
            <p:txBody>
              <a:bodyPr wrap="square" rtlCol="0">
                <a:spAutoFit/>
              </a:bodyPr>
              <a:lstStyle/>
              <a:p>
                <a:r>
                  <a:rPr lang="en-IN" sz="1000" dirty="0">
                    <a:solidFill>
                      <a:schemeClr val="tx1"/>
                    </a:solidFill>
                  </a:rPr>
                  <a:t>Frame indicating end of OBSS R-TWT Transmissions Ex: CF END</a:t>
                </a:r>
              </a:p>
            </p:txBody>
          </p:sp>
          <p:sp>
            <p:nvSpPr>
              <p:cNvPr id="64" name="TextBox 63">
                <a:extLst>
                  <a:ext uri="{FF2B5EF4-FFF2-40B4-BE49-F238E27FC236}">
                    <a16:creationId xmlns:a16="http://schemas.microsoft.com/office/drawing/2014/main" id="{7B57B101-9CCB-49B5-BBC3-D8AD3504BD16}"/>
                  </a:ext>
                </a:extLst>
              </p:cNvPr>
              <p:cNvSpPr txBox="1"/>
              <p:nvPr/>
            </p:nvSpPr>
            <p:spPr>
              <a:xfrm>
                <a:off x="-166979" y="5845812"/>
                <a:ext cx="1337655" cy="617355"/>
              </a:xfrm>
              <a:prstGeom prst="rect">
                <a:avLst/>
              </a:prstGeom>
              <a:noFill/>
            </p:spPr>
            <p:txBody>
              <a:bodyPr wrap="square" rtlCol="0">
                <a:spAutoFit/>
              </a:bodyPr>
              <a:lstStyle/>
              <a:p>
                <a:r>
                  <a:rPr lang="en-IN" sz="1400" dirty="0">
                    <a:solidFill>
                      <a:schemeClr val="tx1"/>
                    </a:solidFill>
                  </a:rPr>
                  <a:t>STA 21 </a:t>
                </a:r>
                <a:r>
                  <a:rPr lang="en-IN" sz="1400" dirty="0"/>
                  <a:t>21,STA 22</a:t>
                </a:r>
                <a:endParaRPr lang="en-IN" sz="1400" dirty="0">
                  <a:solidFill>
                    <a:schemeClr val="tx1"/>
                  </a:solidFill>
                </a:endParaRPr>
              </a:p>
            </p:txBody>
          </p:sp>
          <p:cxnSp>
            <p:nvCxnSpPr>
              <p:cNvPr id="65" name="Straight Connector 64">
                <a:extLst>
                  <a:ext uri="{FF2B5EF4-FFF2-40B4-BE49-F238E27FC236}">
                    <a16:creationId xmlns:a16="http://schemas.microsoft.com/office/drawing/2014/main" id="{6E0D31BA-4449-4B9E-969D-AA7C54F5B766}"/>
                  </a:ext>
                </a:extLst>
              </p:cNvPr>
              <p:cNvCxnSpPr/>
              <p:nvPr/>
            </p:nvCxnSpPr>
            <p:spPr bwMode="auto">
              <a:xfrm flipV="1">
                <a:off x="293292" y="6127560"/>
                <a:ext cx="5580098" cy="9282"/>
              </a:xfrm>
              <a:prstGeom prst="line">
                <a:avLst/>
              </a:prstGeom>
              <a:solidFill>
                <a:srgbClr val="00B8FF"/>
              </a:solidFill>
              <a:ln w="15875" cap="flat" cmpd="sng" algn="ctr">
                <a:solidFill>
                  <a:schemeClr val="tx1"/>
                </a:solidFill>
                <a:prstDash val="solid"/>
                <a:round/>
                <a:headEnd type="none" w="med" len="med"/>
                <a:tailEnd type="none" w="med" len="med"/>
              </a:ln>
              <a:effectLst/>
            </p:spPr>
          </p:cxnSp>
          <p:sp>
            <p:nvSpPr>
              <p:cNvPr id="68" name="Rectangle 67">
                <a:extLst>
                  <a:ext uri="{FF2B5EF4-FFF2-40B4-BE49-F238E27FC236}">
                    <a16:creationId xmlns:a16="http://schemas.microsoft.com/office/drawing/2014/main" id="{47FF0FB0-2A4F-4612-B723-E4FE85CD8086}"/>
                  </a:ext>
                </a:extLst>
              </p:cNvPr>
              <p:cNvSpPr/>
              <p:nvPr/>
            </p:nvSpPr>
            <p:spPr>
              <a:xfrm>
                <a:off x="987327" y="6144071"/>
                <a:ext cx="1790471" cy="26507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100" dirty="0"/>
                  <a:t>Primary Channel</a:t>
                </a:r>
              </a:p>
            </p:txBody>
          </p:sp>
          <p:sp>
            <p:nvSpPr>
              <p:cNvPr id="69" name="Rectangle 68">
                <a:extLst>
                  <a:ext uri="{FF2B5EF4-FFF2-40B4-BE49-F238E27FC236}">
                    <a16:creationId xmlns:a16="http://schemas.microsoft.com/office/drawing/2014/main" id="{EC19195A-45CC-43D4-8BD6-60827E822EFC}"/>
                  </a:ext>
                </a:extLst>
              </p:cNvPr>
              <p:cNvSpPr/>
              <p:nvPr/>
            </p:nvSpPr>
            <p:spPr>
              <a:xfrm>
                <a:off x="2779958" y="5819576"/>
                <a:ext cx="1917203" cy="327665"/>
              </a:xfrm>
              <a:prstGeom prst="rect">
                <a:avLst/>
              </a:prstGeom>
              <a:solidFill>
                <a:schemeClr val="accent1"/>
              </a:solidFill>
              <a:ln>
                <a:solidFill>
                  <a:schemeClr val="accent1">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a:t>Non-Primary Channel</a:t>
                </a:r>
              </a:p>
            </p:txBody>
          </p:sp>
          <p:sp>
            <p:nvSpPr>
              <p:cNvPr id="70" name="Rectangle 69">
                <a:extLst>
                  <a:ext uri="{FF2B5EF4-FFF2-40B4-BE49-F238E27FC236}">
                    <a16:creationId xmlns:a16="http://schemas.microsoft.com/office/drawing/2014/main" id="{2BDFF38C-ACC9-4F01-B45D-F35532E73DD8}"/>
                  </a:ext>
                </a:extLst>
              </p:cNvPr>
              <p:cNvSpPr/>
              <p:nvPr/>
            </p:nvSpPr>
            <p:spPr>
              <a:xfrm>
                <a:off x="4746853" y="6136730"/>
                <a:ext cx="1175866" cy="26796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000" dirty="0"/>
                  <a:t>Primary Channel</a:t>
                </a:r>
              </a:p>
            </p:txBody>
          </p:sp>
          <p:sp>
            <p:nvSpPr>
              <p:cNvPr id="71" name="TextBox 70">
                <a:extLst>
                  <a:ext uri="{FF2B5EF4-FFF2-40B4-BE49-F238E27FC236}">
                    <a16:creationId xmlns:a16="http://schemas.microsoft.com/office/drawing/2014/main" id="{019FB679-C296-42F9-926D-4709C9FA9CB2}"/>
                  </a:ext>
                </a:extLst>
              </p:cNvPr>
              <p:cNvSpPr txBox="1"/>
              <p:nvPr/>
            </p:nvSpPr>
            <p:spPr>
              <a:xfrm>
                <a:off x="4097402" y="5457911"/>
                <a:ext cx="1588037" cy="472096"/>
              </a:xfrm>
              <a:prstGeom prst="rect">
                <a:avLst/>
              </a:prstGeom>
              <a:noFill/>
            </p:spPr>
            <p:txBody>
              <a:bodyPr wrap="square" rtlCol="0">
                <a:spAutoFit/>
              </a:bodyPr>
              <a:lstStyle/>
              <a:p>
                <a:r>
                  <a:rPr lang="en-IN" sz="1000" dirty="0">
                    <a:solidFill>
                      <a:schemeClr val="tx1"/>
                    </a:solidFill>
                  </a:rPr>
                  <a:t>Indication to switch back to Primary channel</a:t>
                </a:r>
              </a:p>
            </p:txBody>
          </p:sp>
          <p:cxnSp>
            <p:nvCxnSpPr>
              <p:cNvPr id="72" name="Straight Connector 71">
                <a:extLst>
                  <a:ext uri="{FF2B5EF4-FFF2-40B4-BE49-F238E27FC236}">
                    <a16:creationId xmlns:a16="http://schemas.microsoft.com/office/drawing/2014/main" id="{E2AF68D0-8C5D-4294-B59B-ED2596B6C431}"/>
                  </a:ext>
                </a:extLst>
              </p:cNvPr>
              <p:cNvCxnSpPr/>
              <p:nvPr/>
            </p:nvCxnSpPr>
            <p:spPr bwMode="auto">
              <a:xfrm flipH="1">
                <a:off x="4703706" y="5399325"/>
                <a:ext cx="4790" cy="781044"/>
              </a:xfrm>
              <a:prstGeom prst="line">
                <a:avLst/>
              </a:prstGeom>
              <a:solidFill>
                <a:srgbClr val="00B8FF"/>
              </a:solidFill>
              <a:ln w="41275" cap="flat" cmpd="sng" algn="ctr">
                <a:solidFill>
                  <a:schemeClr val="accent6"/>
                </a:solidFill>
                <a:prstDash val="sysDash"/>
                <a:round/>
                <a:headEnd type="none" w="med" len="med"/>
                <a:tailEnd type="triangle" w="med" len="med"/>
              </a:ln>
              <a:effectLst/>
            </p:spPr>
          </p:cxnSp>
          <p:sp>
            <p:nvSpPr>
              <p:cNvPr id="73" name="Rectangle 72">
                <a:extLst>
                  <a:ext uri="{FF2B5EF4-FFF2-40B4-BE49-F238E27FC236}">
                    <a16:creationId xmlns:a16="http://schemas.microsoft.com/office/drawing/2014/main" id="{3EFA0DBE-A5B9-4678-AA5B-F951AFD9BA1E}"/>
                  </a:ext>
                </a:extLst>
              </p:cNvPr>
              <p:cNvSpPr/>
              <p:nvPr/>
            </p:nvSpPr>
            <p:spPr>
              <a:xfrm>
                <a:off x="2795860" y="3755707"/>
                <a:ext cx="1874569" cy="778434"/>
              </a:xfrm>
              <a:prstGeom prst="rect">
                <a:avLst/>
              </a:prstGeom>
              <a:solidFill>
                <a:srgbClr val="FFFF00"/>
              </a:solidFill>
              <a:ln>
                <a:solidFill>
                  <a:schemeClr val="accent2">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a:solidFill>
                      <a:schemeClr val="tx1"/>
                    </a:solidFill>
                  </a:rPr>
                  <a:t>OBSS R-TWT Data Transmissions (DL/UL) in Primary channel</a:t>
                </a:r>
                <a:endParaRPr lang="en-IN" sz="1200" dirty="0"/>
              </a:p>
            </p:txBody>
          </p:sp>
        </p:grpSp>
      </p:grpSp>
      <p:sp>
        <p:nvSpPr>
          <p:cNvPr id="124" name="TextBox 123">
            <a:extLst>
              <a:ext uri="{FF2B5EF4-FFF2-40B4-BE49-F238E27FC236}">
                <a16:creationId xmlns:a16="http://schemas.microsoft.com/office/drawing/2014/main" id="{91454255-F33D-49EB-A884-890749588556}"/>
              </a:ext>
            </a:extLst>
          </p:cNvPr>
          <p:cNvSpPr txBox="1"/>
          <p:nvPr/>
        </p:nvSpPr>
        <p:spPr>
          <a:xfrm>
            <a:off x="831726" y="6110066"/>
            <a:ext cx="5542829" cy="307777"/>
          </a:xfrm>
          <a:prstGeom prst="rect">
            <a:avLst/>
          </a:prstGeom>
          <a:noFill/>
        </p:spPr>
        <p:txBody>
          <a:bodyPr wrap="square" rtlCol="0">
            <a:spAutoFit/>
          </a:bodyPr>
          <a:lstStyle/>
          <a:p>
            <a:r>
              <a:rPr lang="en-IN" sz="1400" dirty="0">
                <a:solidFill>
                  <a:schemeClr val="tx1"/>
                </a:solidFill>
              </a:rPr>
              <a:t>Figure 6: NPC switch back – Uncoordinated case (Approach 1&gt; Option 1) </a:t>
            </a:r>
          </a:p>
        </p:txBody>
      </p:sp>
      <p:sp>
        <p:nvSpPr>
          <p:cNvPr id="125" name="TextBox 124">
            <a:extLst>
              <a:ext uri="{FF2B5EF4-FFF2-40B4-BE49-F238E27FC236}">
                <a16:creationId xmlns:a16="http://schemas.microsoft.com/office/drawing/2014/main" id="{04CB73E4-66B3-4100-8E4B-4369B806F939}"/>
              </a:ext>
            </a:extLst>
          </p:cNvPr>
          <p:cNvSpPr txBox="1"/>
          <p:nvPr/>
        </p:nvSpPr>
        <p:spPr>
          <a:xfrm>
            <a:off x="6602547" y="6124639"/>
            <a:ext cx="5588937" cy="307777"/>
          </a:xfrm>
          <a:prstGeom prst="rect">
            <a:avLst/>
          </a:prstGeom>
          <a:noFill/>
        </p:spPr>
        <p:txBody>
          <a:bodyPr wrap="square" rtlCol="0">
            <a:spAutoFit/>
          </a:bodyPr>
          <a:lstStyle/>
          <a:p>
            <a:r>
              <a:rPr lang="en-IN" sz="1400" dirty="0">
                <a:solidFill>
                  <a:schemeClr val="tx1"/>
                </a:solidFill>
              </a:rPr>
              <a:t>Figure 7: NPC switch back – Uncoordinated case (Approach 1&gt; Option 2) </a:t>
            </a:r>
          </a:p>
        </p:txBody>
      </p:sp>
    </p:spTree>
    <p:extLst>
      <p:ext uri="{BB962C8B-B14F-4D97-AF65-F5344CB8AC3E}">
        <p14:creationId xmlns:p14="http://schemas.microsoft.com/office/powerpoint/2010/main" val="1677444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9571"/>
            <a:ext cx="12072664" cy="1065213"/>
          </a:xfrm>
        </p:spPr>
        <p:txBody>
          <a:bodyPr/>
          <a:lstStyle/>
          <a:p>
            <a:r>
              <a:rPr lang="en-IN" sz="2700" dirty="0"/>
              <a:t>How to switch back to BSS primary channel in OBSS R-TWT SP based NPCA</a:t>
            </a:r>
          </a:p>
        </p:txBody>
      </p:sp>
      <p:sp>
        <p:nvSpPr>
          <p:cNvPr id="3" name="Content Placeholder 2"/>
          <p:cNvSpPr>
            <a:spLocks noGrp="1"/>
          </p:cNvSpPr>
          <p:nvPr>
            <p:ph idx="1"/>
          </p:nvPr>
        </p:nvSpPr>
        <p:spPr>
          <a:xfrm>
            <a:off x="479376" y="1196752"/>
            <a:ext cx="11233248" cy="1321507"/>
          </a:xfrm>
        </p:spPr>
        <p:txBody>
          <a:bodyPr/>
          <a:lstStyle/>
          <a:p>
            <a:pPr lvl="1"/>
            <a:r>
              <a:rPr lang="en-IN" b="1" dirty="0"/>
              <a:t>Approach 2: </a:t>
            </a:r>
            <a:r>
              <a:rPr lang="en-IN" dirty="0"/>
              <a:t>AP can provide an indication of duration for switching and operating in NPC for switching back to primary channel as follows:</a:t>
            </a:r>
          </a:p>
          <a:p>
            <a:pPr lvl="2"/>
            <a:r>
              <a:rPr lang="en-IN" dirty="0"/>
              <a:t>        by providing NPCA switch schedule before the beginning of OBSS R-TWT SP based on the knowledge    	of  RTWT SP duration (Uncoordinated case) or Co-RTWT SP duration (Coordinated case)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Rishabh Roy, Samsung Electronics</a:t>
            </a:r>
            <a:endParaRPr lang="en-GB" dirty="0"/>
          </a:p>
        </p:txBody>
      </p:sp>
      <p:sp>
        <p:nvSpPr>
          <p:cNvPr id="6" name="Date Placeholder 5"/>
          <p:cNvSpPr>
            <a:spLocks noGrp="1"/>
          </p:cNvSpPr>
          <p:nvPr>
            <p:ph type="dt" idx="15"/>
          </p:nvPr>
        </p:nvSpPr>
        <p:spPr/>
        <p:txBody>
          <a:bodyPr/>
          <a:lstStyle/>
          <a:p>
            <a:fld id="{D9B46A5C-D28D-4AB3-A528-FFC467224455}" type="datetime6">
              <a:rPr lang="en-US" smtClean="0"/>
              <a:t>September 25</a:t>
            </a:fld>
            <a:endParaRPr lang="en-GB" dirty="0"/>
          </a:p>
        </p:txBody>
      </p:sp>
      <p:grpSp>
        <p:nvGrpSpPr>
          <p:cNvPr id="56" name="Group 55">
            <a:extLst>
              <a:ext uri="{FF2B5EF4-FFF2-40B4-BE49-F238E27FC236}">
                <a16:creationId xmlns:a16="http://schemas.microsoft.com/office/drawing/2014/main" id="{DC77F369-946E-4BF5-9700-28C78329D768}"/>
              </a:ext>
            </a:extLst>
          </p:cNvPr>
          <p:cNvGrpSpPr/>
          <p:nvPr/>
        </p:nvGrpSpPr>
        <p:grpSpPr>
          <a:xfrm>
            <a:off x="2772592" y="2561749"/>
            <a:ext cx="6779792" cy="3459539"/>
            <a:chOff x="-394043" y="2857337"/>
            <a:chExt cx="6779792" cy="3459539"/>
          </a:xfrm>
        </p:grpSpPr>
        <p:grpSp>
          <p:nvGrpSpPr>
            <p:cNvPr id="57" name="Group 56">
              <a:extLst>
                <a:ext uri="{FF2B5EF4-FFF2-40B4-BE49-F238E27FC236}">
                  <a16:creationId xmlns:a16="http://schemas.microsoft.com/office/drawing/2014/main" id="{48A818CF-B619-429B-9310-A8620EA1FE56}"/>
                </a:ext>
              </a:extLst>
            </p:cNvPr>
            <p:cNvGrpSpPr/>
            <p:nvPr/>
          </p:nvGrpSpPr>
          <p:grpSpPr>
            <a:xfrm>
              <a:off x="-352199" y="2857337"/>
              <a:ext cx="6273594" cy="2511784"/>
              <a:chOff x="276779" y="4266991"/>
              <a:chExt cx="6610566" cy="2511784"/>
            </a:xfrm>
          </p:grpSpPr>
          <p:sp>
            <p:nvSpPr>
              <p:cNvPr id="72" name="Rectangle 71">
                <a:extLst>
                  <a:ext uri="{FF2B5EF4-FFF2-40B4-BE49-F238E27FC236}">
                    <a16:creationId xmlns:a16="http://schemas.microsoft.com/office/drawing/2014/main" id="{53711F6E-8780-4B8A-97F1-12C9627329BE}"/>
                  </a:ext>
                </a:extLst>
              </p:cNvPr>
              <p:cNvSpPr/>
              <p:nvPr/>
            </p:nvSpPr>
            <p:spPr>
              <a:xfrm>
                <a:off x="1693527" y="6090868"/>
                <a:ext cx="1873550" cy="319712"/>
              </a:xfrm>
              <a:prstGeom prst="rect">
                <a:avLst/>
              </a:prstGeom>
              <a:solidFill>
                <a:schemeClr val="accent1">
                  <a:alpha val="50000"/>
                </a:schemeClr>
              </a:solidFill>
              <a:ln>
                <a:solidFill>
                  <a:schemeClr val="accent1">
                    <a:lumMod val="40000"/>
                    <a:lumOff val="6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1400" dirty="0"/>
              </a:p>
            </p:txBody>
          </p:sp>
          <p:sp>
            <p:nvSpPr>
              <p:cNvPr id="73" name="Rectangle 72">
                <a:extLst>
                  <a:ext uri="{FF2B5EF4-FFF2-40B4-BE49-F238E27FC236}">
                    <a16:creationId xmlns:a16="http://schemas.microsoft.com/office/drawing/2014/main" id="{5225AE0D-E926-45A7-8E7D-E037AE3B323E}"/>
                  </a:ext>
                </a:extLst>
              </p:cNvPr>
              <p:cNvSpPr/>
              <p:nvPr/>
            </p:nvSpPr>
            <p:spPr>
              <a:xfrm>
                <a:off x="1695237" y="6367396"/>
                <a:ext cx="1886642" cy="301383"/>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100" dirty="0"/>
                  <a:t>             Primary Channel</a:t>
                </a:r>
              </a:p>
            </p:txBody>
          </p:sp>
          <p:grpSp>
            <p:nvGrpSpPr>
              <p:cNvPr id="74" name="Group 73">
                <a:extLst>
                  <a:ext uri="{FF2B5EF4-FFF2-40B4-BE49-F238E27FC236}">
                    <a16:creationId xmlns:a16="http://schemas.microsoft.com/office/drawing/2014/main" id="{27B2F12A-EC23-4A16-B05B-6BA2C2697CDC}"/>
                  </a:ext>
                </a:extLst>
              </p:cNvPr>
              <p:cNvGrpSpPr/>
              <p:nvPr/>
            </p:nvGrpSpPr>
            <p:grpSpPr>
              <a:xfrm>
                <a:off x="276779" y="4266991"/>
                <a:ext cx="6558586" cy="2511784"/>
                <a:chOff x="276779" y="3465609"/>
                <a:chExt cx="6558586" cy="2511784"/>
              </a:xfrm>
            </p:grpSpPr>
            <p:grpSp>
              <p:nvGrpSpPr>
                <p:cNvPr id="78" name="Group 77">
                  <a:extLst>
                    <a:ext uri="{FF2B5EF4-FFF2-40B4-BE49-F238E27FC236}">
                      <a16:creationId xmlns:a16="http://schemas.microsoft.com/office/drawing/2014/main" id="{10D1D180-8B92-4267-9127-2B932EF244CE}"/>
                    </a:ext>
                  </a:extLst>
                </p:cNvPr>
                <p:cNvGrpSpPr/>
                <p:nvPr/>
              </p:nvGrpSpPr>
              <p:grpSpPr>
                <a:xfrm>
                  <a:off x="276779" y="3973544"/>
                  <a:ext cx="6558586" cy="2003849"/>
                  <a:chOff x="276779" y="1797816"/>
                  <a:chExt cx="6558586" cy="2323175"/>
                </a:xfrm>
              </p:grpSpPr>
              <p:cxnSp>
                <p:nvCxnSpPr>
                  <p:cNvPr id="83" name="Straight Connector 82">
                    <a:extLst>
                      <a:ext uri="{FF2B5EF4-FFF2-40B4-BE49-F238E27FC236}">
                        <a16:creationId xmlns:a16="http://schemas.microsoft.com/office/drawing/2014/main" id="{60B87304-B721-4F0D-8AB8-1DE9A76655F6}"/>
                      </a:ext>
                    </a:extLst>
                  </p:cNvPr>
                  <p:cNvCxnSpPr/>
                  <p:nvPr/>
                </p:nvCxnSpPr>
                <p:spPr bwMode="auto">
                  <a:xfrm flipV="1">
                    <a:off x="977803" y="1988950"/>
                    <a:ext cx="5857562" cy="37754"/>
                  </a:xfrm>
                  <a:prstGeom prst="line">
                    <a:avLst/>
                  </a:prstGeom>
                  <a:solidFill>
                    <a:srgbClr val="00B8FF"/>
                  </a:solidFill>
                  <a:ln w="15875" cap="flat" cmpd="sng" algn="ctr">
                    <a:solidFill>
                      <a:schemeClr val="tx1"/>
                    </a:solidFill>
                    <a:prstDash val="solid"/>
                    <a:round/>
                    <a:headEnd type="none" w="med" len="med"/>
                    <a:tailEnd type="none" w="med" len="med"/>
                  </a:ln>
                  <a:effectLst/>
                </p:spPr>
              </p:cxnSp>
              <p:sp>
                <p:nvSpPr>
                  <p:cNvPr id="84" name="TextBox 83">
                    <a:extLst>
                      <a:ext uri="{FF2B5EF4-FFF2-40B4-BE49-F238E27FC236}">
                        <a16:creationId xmlns:a16="http://schemas.microsoft.com/office/drawing/2014/main" id="{1ACDE111-C92E-4A5A-B34F-9569C75C0772}"/>
                      </a:ext>
                    </a:extLst>
                  </p:cNvPr>
                  <p:cNvSpPr txBox="1"/>
                  <p:nvPr/>
                </p:nvSpPr>
                <p:spPr>
                  <a:xfrm>
                    <a:off x="413006" y="1797816"/>
                    <a:ext cx="675329" cy="334866"/>
                  </a:xfrm>
                  <a:prstGeom prst="rect">
                    <a:avLst/>
                  </a:prstGeom>
                  <a:noFill/>
                </p:spPr>
                <p:txBody>
                  <a:bodyPr wrap="square" rtlCol="0">
                    <a:spAutoFit/>
                  </a:bodyPr>
                  <a:lstStyle/>
                  <a:p>
                    <a:r>
                      <a:rPr lang="en-IN" sz="1400" dirty="0">
                        <a:solidFill>
                          <a:schemeClr val="tx1"/>
                        </a:solidFill>
                      </a:rPr>
                      <a:t>AP 1</a:t>
                    </a:r>
                  </a:p>
                </p:txBody>
              </p:sp>
              <p:sp>
                <p:nvSpPr>
                  <p:cNvPr id="85" name="TextBox 84">
                    <a:extLst>
                      <a:ext uri="{FF2B5EF4-FFF2-40B4-BE49-F238E27FC236}">
                        <a16:creationId xmlns:a16="http://schemas.microsoft.com/office/drawing/2014/main" id="{880E6ED9-1E12-4584-B15E-6CAB345F2A2E}"/>
                      </a:ext>
                    </a:extLst>
                  </p:cNvPr>
                  <p:cNvSpPr txBox="1"/>
                  <p:nvPr/>
                </p:nvSpPr>
                <p:spPr>
                  <a:xfrm>
                    <a:off x="407840" y="3764168"/>
                    <a:ext cx="1115958" cy="356823"/>
                  </a:xfrm>
                  <a:prstGeom prst="rect">
                    <a:avLst/>
                  </a:prstGeom>
                  <a:noFill/>
                </p:spPr>
                <p:txBody>
                  <a:bodyPr wrap="square" rtlCol="0">
                    <a:spAutoFit/>
                  </a:bodyPr>
                  <a:lstStyle/>
                  <a:p>
                    <a:r>
                      <a:rPr lang="en-IN" sz="1400" dirty="0">
                        <a:solidFill>
                          <a:schemeClr val="tx1"/>
                        </a:solidFill>
                      </a:rPr>
                      <a:t>AP 2</a:t>
                    </a:r>
                  </a:p>
                </p:txBody>
              </p:sp>
              <p:sp>
                <p:nvSpPr>
                  <p:cNvPr id="86" name="TextBox 85">
                    <a:extLst>
                      <a:ext uri="{FF2B5EF4-FFF2-40B4-BE49-F238E27FC236}">
                        <a16:creationId xmlns:a16="http://schemas.microsoft.com/office/drawing/2014/main" id="{DC3F1D1E-02BF-4352-A564-034E50D214AC}"/>
                      </a:ext>
                    </a:extLst>
                  </p:cNvPr>
                  <p:cNvSpPr txBox="1"/>
                  <p:nvPr/>
                </p:nvSpPr>
                <p:spPr>
                  <a:xfrm>
                    <a:off x="276779" y="2813547"/>
                    <a:ext cx="816023" cy="307778"/>
                  </a:xfrm>
                  <a:prstGeom prst="rect">
                    <a:avLst/>
                  </a:prstGeom>
                  <a:noFill/>
                </p:spPr>
                <p:txBody>
                  <a:bodyPr wrap="square" rtlCol="0">
                    <a:spAutoFit/>
                  </a:bodyPr>
                  <a:lstStyle/>
                  <a:p>
                    <a:r>
                      <a:rPr lang="en-IN" sz="1400" dirty="0">
                        <a:solidFill>
                          <a:schemeClr val="tx1"/>
                        </a:solidFill>
                      </a:rPr>
                      <a:t>STA 11</a:t>
                    </a:r>
                  </a:p>
                </p:txBody>
              </p:sp>
            </p:grpSp>
            <p:sp>
              <p:nvSpPr>
                <p:cNvPr id="79" name="TextBox 78">
                  <a:extLst>
                    <a:ext uri="{FF2B5EF4-FFF2-40B4-BE49-F238E27FC236}">
                      <a16:creationId xmlns:a16="http://schemas.microsoft.com/office/drawing/2014/main" id="{348B91CA-EE77-4A13-AF62-5256DEBCBAE3}"/>
                    </a:ext>
                  </a:extLst>
                </p:cNvPr>
                <p:cNvSpPr txBox="1"/>
                <p:nvPr/>
              </p:nvSpPr>
              <p:spPr>
                <a:xfrm>
                  <a:off x="1051598" y="3465609"/>
                  <a:ext cx="1537104" cy="707886"/>
                </a:xfrm>
                <a:prstGeom prst="rect">
                  <a:avLst/>
                </a:prstGeom>
                <a:noFill/>
              </p:spPr>
              <p:txBody>
                <a:bodyPr wrap="square" rtlCol="0">
                  <a:spAutoFit/>
                </a:bodyPr>
                <a:lstStyle/>
                <a:p>
                  <a:r>
                    <a:rPr lang="en-IN" sz="1000" dirty="0">
                      <a:solidFill>
                        <a:schemeClr val="tx1"/>
                      </a:solidFill>
                    </a:rPr>
                    <a:t>Co-RTWT Negotiation Request frame  containing R-TWT schedule</a:t>
                  </a:r>
                </a:p>
              </p:txBody>
            </p:sp>
            <p:cxnSp>
              <p:nvCxnSpPr>
                <p:cNvPr id="80" name="Straight Connector 79">
                  <a:extLst>
                    <a:ext uri="{FF2B5EF4-FFF2-40B4-BE49-F238E27FC236}">
                      <a16:creationId xmlns:a16="http://schemas.microsoft.com/office/drawing/2014/main" id="{252EE72C-2896-4F0F-BA76-C936A7DE175F}"/>
                    </a:ext>
                  </a:extLst>
                </p:cNvPr>
                <p:cNvCxnSpPr/>
                <p:nvPr/>
              </p:nvCxnSpPr>
              <p:spPr bwMode="auto">
                <a:xfrm flipH="1">
                  <a:off x="3581878" y="3930499"/>
                  <a:ext cx="1" cy="1866102"/>
                </a:xfrm>
                <a:prstGeom prst="line">
                  <a:avLst/>
                </a:prstGeom>
                <a:solidFill>
                  <a:srgbClr val="00B8FF"/>
                </a:solidFill>
                <a:ln w="15875" cap="flat" cmpd="sng" algn="ctr">
                  <a:solidFill>
                    <a:schemeClr val="tx1"/>
                  </a:solidFill>
                  <a:prstDash val="sysDash"/>
                  <a:round/>
                  <a:headEnd type="none" w="med" len="med"/>
                  <a:tailEnd type="none" w="med" len="med"/>
                </a:ln>
                <a:effectLst/>
              </p:spPr>
            </p:cxnSp>
            <p:cxnSp>
              <p:nvCxnSpPr>
                <p:cNvPr id="81" name="Straight Connector 80">
                  <a:extLst>
                    <a:ext uri="{FF2B5EF4-FFF2-40B4-BE49-F238E27FC236}">
                      <a16:creationId xmlns:a16="http://schemas.microsoft.com/office/drawing/2014/main" id="{FAAD28F3-A6FF-43F1-BAAE-F78C60928540}"/>
                    </a:ext>
                  </a:extLst>
                </p:cNvPr>
                <p:cNvCxnSpPr/>
                <p:nvPr/>
              </p:nvCxnSpPr>
              <p:spPr bwMode="auto">
                <a:xfrm flipV="1">
                  <a:off x="955545" y="4961358"/>
                  <a:ext cx="5879820" cy="9282"/>
                </a:xfrm>
                <a:prstGeom prst="line">
                  <a:avLst/>
                </a:prstGeom>
                <a:solidFill>
                  <a:srgbClr val="00B8FF"/>
                </a:solidFill>
                <a:ln w="15875" cap="flat" cmpd="sng" algn="ctr">
                  <a:solidFill>
                    <a:schemeClr val="tx1"/>
                  </a:solidFill>
                  <a:prstDash val="solid"/>
                  <a:round/>
                  <a:headEnd type="none" w="med" len="med"/>
                  <a:tailEnd type="none" w="med" len="med"/>
                </a:ln>
                <a:effectLst/>
              </p:spPr>
            </p:cxnSp>
            <p:cxnSp>
              <p:nvCxnSpPr>
                <p:cNvPr id="82" name="Straight Connector 81">
                  <a:extLst>
                    <a:ext uri="{FF2B5EF4-FFF2-40B4-BE49-F238E27FC236}">
                      <a16:creationId xmlns:a16="http://schemas.microsoft.com/office/drawing/2014/main" id="{A0868612-A851-49DC-91FE-08A08779AF80}"/>
                    </a:ext>
                  </a:extLst>
                </p:cNvPr>
                <p:cNvCxnSpPr/>
                <p:nvPr/>
              </p:nvCxnSpPr>
              <p:spPr bwMode="auto">
                <a:xfrm>
                  <a:off x="965819" y="5823391"/>
                  <a:ext cx="5869546" cy="5993"/>
                </a:xfrm>
                <a:prstGeom prst="line">
                  <a:avLst/>
                </a:prstGeom>
                <a:solidFill>
                  <a:srgbClr val="00B8FF"/>
                </a:solidFill>
                <a:ln w="15875" cap="flat" cmpd="sng" algn="ctr">
                  <a:solidFill>
                    <a:schemeClr val="tx1"/>
                  </a:solidFill>
                  <a:prstDash val="solid"/>
                  <a:round/>
                  <a:headEnd type="none" w="med" len="med"/>
                  <a:tailEnd type="none" w="med" len="med"/>
                </a:ln>
                <a:effectLst/>
              </p:spPr>
            </p:cxnSp>
          </p:grpSp>
          <p:sp>
            <p:nvSpPr>
              <p:cNvPr id="75" name="Rectangle 74">
                <a:extLst>
                  <a:ext uri="{FF2B5EF4-FFF2-40B4-BE49-F238E27FC236}">
                    <a16:creationId xmlns:a16="http://schemas.microsoft.com/office/drawing/2014/main" id="{4269EAE3-7106-4C8A-85BC-913AB4928D02}"/>
                  </a:ext>
                </a:extLst>
              </p:cNvPr>
              <p:cNvSpPr/>
              <p:nvPr/>
            </p:nvSpPr>
            <p:spPr>
              <a:xfrm>
                <a:off x="3639654" y="6088252"/>
                <a:ext cx="1980081" cy="259284"/>
              </a:xfrm>
              <a:prstGeom prst="rect">
                <a:avLst/>
              </a:prstGeom>
              <a:solidFill>
                <a:schemeClr val="accent1"/>
              </a:solidFill>
              <a:ln>
                <a:solidFill>
                  <a:schemeClr val="accent1">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a:t>Non-Primary Channel</a:t>
                </a:r>
              </a:p>
            </p:txBody>
          </p:sp>
          <p:sp>
            <p:nvSpPr>
              <p:cNvPr id="76" name="Rectangle 75">
                <a:extLst>
                  <a:ext uri="{FF2B5EF4-FFF2-40B4-BE49-F238E27FC236}">
                    <a16:creationId xmlns:a16="http://schemas.microsoft.com/office/drawing/2014/main" id="{7A9025F0-02F7-4368-BA20-EC7E3836739A}"/>
                  </a:ext>
                </a:extLst>
              </p:cNvPr>
              <p:cNvSpPr/>
              <p:nvPr/>
            </p:nvSpPr>
            <p:spPr>
              <a:xfrm>
                <a:off x="5648320" y="6368267"/>
                <a:ext cx="1239025" cy="26796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100" dirty="0"/>
                  <a:t>Primary Channel</a:t>
                </a:r>
              </a:p>
            </p:txBody>
          </p:sp>
          <p:sp>
            <p:nvSpPr>
              <p:cNvPr id="77" name="Rectangle 76">
                <a:extLst>
                  <a:ext uri="{FF2B5EF4-FFF2-40B4-BE49-F238E27FC236}">
                    <a16:creationId xmlns:a16="http://schemas.microsoft.com/office/drawing/2014/main" id="{AFC635A1-CF99-404F-B19D-FD01F0498905}"/>
                  </a:ext>
                </a:extLst>
              </p:cNvPr>
              <p:cNvSpPr/>
              <p:nvPr/>
            </p:nvSpPr>
            <p:spPr>
              <a:xfrm>
                <a:off x="5646610" y="6099432"/>
                <a:ext cx="1239025" cy="267964"/>
              </a:xfrm>
              <a:prstGeom prst="rect">
                <a:avLst/>
              </a:prstGeom>
              <a:solidFill>
                <a:schemeClr val="accent1">
                  <a:alpha val="50000"/>
                </a:schemeClr>
              </a:solidFill>
              <a:ln>
                <a:solidFill>
                  <a:schemeClr val="accent1">
                    <a:lumMod val="40000"/>
                    <a:lumOff val="60000"/>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grpSp>
        <p:sp>
          <p:nvSpPr>
            <p:cNvPr id="58" name="TextBox 57">
              <a:extLst>
                <a:ext uri="{FF2B5EF4-FFF2-40B4-BE49-F238E27FC236}">
                  <a16:creationId xmlns:a16="http://schemas.microsoft.com/office/drawing/2014/main" id="{117E5E42-C4A4-4AEE-83CD-DEC6016B0F88}"/>
                </a:ext>
              </a:extLst>
            </p:cNvPr>
            <p:cNvSpPr txBox="1"/>
            <p:nvPr/>
          </p:nvSpPr>
          <p:spPr>
            <a:xfrm>
              <a:off x="2063740" y="3036341"/>
              <a:ext cx="1441367" cy="246221"/>
            </a:xfrm>
            <a:prstGeom prst="rect">
              <a:avLst/>
            </a:prstGeom>
            <a:noFill/>
          </p:spPr>
          <p:txBody>
            <a:bodyPr wrap="square" rtlCol="0">
              <a:spAutoFit/>
            </a:bodyPr>
            <a:lstStyle/>
            <a:p>
              <a:r>
                <a:rPr lang="en-IN" sz="1000" dirty="0">
                  <a:solidFill>
                    <a:schemeClr val="tx1"/>
                  </a:solidFill>
                </a:rPr>
                <a:t>Start of OBSS R-TWT SP</a:t>
              </a:r>
            </a:p>
          </p:txBody>
        </p:sp>
        <p:sp>
          <p:nvSpPr>
            <p:cNvPr id="59" name="TextBox 58">
              <a:extLst>
                <a:ext uri="{FF2B5EF4-FFF2-40B4-BE49-F238E27FC236}">
                  <a16:creationId xmlns:a16="http://schemas.microsoft.com/office/drawing/2014/main" id="{A7230F28-D271-4DD8-B16E-90F3040EDDD0}"/>
                </a:ext>
              </a:extLst>
            </p:cNvPr>
            <p:cNvSpPr txBox="1"/>
            <p:nvPr/>
          </p:nvSpPr>
          <p:spPr>
            <a:xfrm>
              <a:off x="-394043" y="5793656"/>
              <a:ext cx="1337655" cy="523220"/>
            </a:xfrm>
            <a:prstGeom prst="rect">
              <a:avLst/>
            </a:prstGeom>
            <a:noFill/>
          </p:spPr>
          <p:txBody>
            <a:bodyPr wrap="square" rtlCol="0">
              <a:spAutoFit/>
            </a:bodyPr>
            <a:lstStyle/>
            <a:p>
              <a:r>
                <a:rPr lang="en-IN" sz="1400" dirty="0">
                  <a:solidFill>
                    <a:schemeClr val="tx1"/>
                  </a:solidFill>
                </a:rPr>
                <a:t>STA 21 </a:t>
              </a:r>
              <a:r>
                <a:rPr lang="en-IN" sz="1400" dirty="0"/>
                <a:t>21,STA 22</a:t>
              </a:r>
              <a:endParaRPr lang="en-IN" sz="1400" dirty="0">
                <a:solidFill>
                  <a:schemeClr val="tx1"/>
                </a:solidFill>
              </a:endParaRPr>
            </a:p>
          </p:txBody>
        </p:sp>
        <p:cxnSp>
          <p:nvCxnSpPr>
            <p:cNvPr id="60" name="Straight Connector 59">
              <a:extLst>
                <a:ext uri="{FF2B5EF4-FFF2-40B4-BE49-F238E27FC236}">
                  <a16:creationId xmlns:a16="http://schemas.microsoft.com/office/drawing/2014/main" id="{14E1BDAD-BF94-47BF-9057-6E8BE6A38D97}"/>
                </a:ext>
              </a:extLst>
            </p:cNvPr>
            <p:cNvCxnSpPr/>
            <p:nvPr/>
          </p:nvCxnSpPr>
          <p:spPr bwMode="auto">
            <a:xfrm flipV="1">
              <a:off x="293292" y="5928775"/>
              <a:ext cx="5580098" cy="9282"/>
            </a:xfrm>
            <a:prstGeom prst="line">
              <a:avLst/>
            </a:prstGeom>
            <a:solidFill>
              <a:srgbClr val="00B8FF"/>
            </a:solidFill>
            <a:ln w="15875" cap="flat" cmpd="sng" algn="ctr">
              <a:solidFill>
                <a:schemeClr val="tx1"/>
              </a:solidFill>
              <a:prstDash val="solid"/>
              <a:round/>
              <a:headEnd type="none" w="med" len="med"/>
              <a:tailEnd type="none" w="med" len="med"/>
            </a:ln>
            <a:effectLst/>
          </p:spPr>
        </p:cxnSp>
        <p:cxnSp>
          <p:nvCxnSpPr>
            <p:cNvPr id="61" name="Straight Connector 60">
              <a:extLst>
                <a:ext uri="{FF2B5EF4-FFF2-40B4-BE49-F238E27FC236}">
                  <a16:creationId xmlns:a16="http://schemas.microsoft.com/office/drawing/2014/main" id="{C1C476D3-3C91-42A0-82EF-C820959FFB2C}"/>
                </a:ext>
              </a:extLst>
            </p:cNvPr>
            <p:cNvCxnSpPr>
              <a:cxnSpLocks/>
            </p:cNvCxnSpPr>
            <p:nvPr/>
          </p:nvCxnSpPr>
          <p:spPr bwMode="auto">
            <a:xfrm flipH="1">
              <a:off x="1921253" y="5215119"/>
              <a:ext cx="4791" cy="713656"/>
            </a:xfrm>
            <a:prstGeom prst="line">
              <a:avLst/>
            </a:prstGeom>
            <a:solidFill>
              <a:srgbClr val="00B8FF"/>
            </a:solidFill>
            <a:ln w="41275" cap="flat" cmpd="sng" algn="ctr">
              <a:solidFill>
                <a:schemeClr val="accent6"/>
              </a:solidFill>
              <a:prstDash val="sysDash"/>
              <a:round/>
              <a:headEnd type="none" w="med" len="med"/>
              <a:tailEnd type="triangle" w="med" len="med"/>
            </a:ln>
            <a:effectLst/>
          </p:spPr>
        </p:cxnSp>
        <p:sp>
          <p:nvSpPr>
            <p:cNvPr id="62" name="TextBox 61">
              <a:extLst>
                <a:ext uri="{FF2B5EF4-FFF2-40B4-BE49-F238E27FC236}">
                  <a16:creationId xmlns:a16="http://schemas.microsoft.com/office/drawing/2014/main" id="{F85FE4CC-D7BC-4EA5-8982-EED447FA4552}"/>
                </a:ext>
              </a:extLst>
            </p:cNvPr>
            <p:cNvSpPr txBox="1"/>
            <p:nvPr/>
          </p:nvSpPr>
          <p:spPr>
            <a:xfrm>
              <a:off x="1978246" y="5281089"/>
              <a:ext cx="821572" cy="553998"/>
            </a:xfrm>
            <a:prstGeom prst="rect">
              <a:avLst/>
            </a:prstGeom>
            <a:noFill/>
          </p:spPr>
          <p:txBody>
            <a:bodyPr wrap="square" rtlCol="0">
              <a:spAutoFit/>
            </a:bodyPr>
            <a:lstStyle/>
            <a:p>
              <a:r>
                <a:rPr lang="en-IN" sz="1000" dirty="0">
                  <a:solidFill>
                    <a:schemeClr val="tx1"/>
                  </a:solidFill>
                </a:rPr>
                <a:t>NPCA switch schedule</a:t>
              </a:r>
            </a:p>
          </p:txBody>
        </p:sp>
        <p:sp>
          <p:nvSpPr>
            <p:cNvPr id="63" name="Rectangle 62">
              <a:extLst>
                <a:ext uri="{FF2B5EF4-FFF2-40B4-BE49-F238E27FC236}">
                  <a16:creationId xmlns:a16="http://schemas.microsoft.com/office/drawing/2014/main" id="{7F679F01-FEE2-4576-A04C-1BF4BAA37830}"/>
                </a:ext>
              </a:extLst>
            </p:cNvPr>
            <p:cNvSpPr/>
            <p:nvPr/>
          </p:nvSpPr>
          <p:spPr>
            <a:xfrm>
              <a:off x="987327" y="5945286"/>
              <a:ext cx="1790471" cy="26507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100" dirty="0"/>
                <a:t>Primary Channel</a:t>
              </a:r>
            </a:p>
          </p:txBody>
        </p:sp>
        <p:sp>
          <p:nvSpPr>
            <p:cNvPr id="64" name="Rectangle 63">
              <a:extLst>
                <a:ext uri="{FF2B5EF4-FFF2-40B4-BE49-F238E27FC236}">
                  <a16:creationId xmlns:a16="http://schemas.microsoft.com/office/drawing/2014/main" id="{C60F4ACD-570B-42E8-BF48-8F39FFF130EE}"/>
                </a:ext>
              </a:extLst>
            </p:cNvPr>
            <p:cNvSpPr/>
            <p:nvPr/>
          </p:nvSpPr>
          <p:spPr>
            <a:xfrm>
              <a:off x="2875740" y="5620791"/>
              <a:ext cx="1821421" cy="327665"/>
            </a:xfrm>
            <a:prstGeom prst="rect">
              <a:avLst/>
            </a:prstGeom>
            <a:solidFill>
              <a:schemeClr val="accent1"/>
            </a:solidFill>
            <a:ln>
              <a:solidFill>
                <a:schemeClr val="accent1">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a:t>Non-Primary Channel</a:t>
              </a:r>
            </a:p>
          </p:txBody>
        </p:sp>
        <p:sp>
          <p:nvSpPr>
            <p:cNvPr id="65" name="Rectangle 64">
              <a:extLst>
                <a:ext uri="{FF2B5EF4-FFF2-40B4-BE49-F238E27FC236}">
                  <a16:creationId xmlns:a16="http://schemas.microsoft.com/office/drawing/2014/main" id="{8872F352-2788-42DD-B91A-7B64A9BCA639}"/>
                </a:ext>
              </a:extLst>
            </p:cNvPr>
            <p:cNvSpPr/>
            <p:nvPr/>
          </p:nvSpPr>
          <p:spPr>
            <a:xfrm>
              <a:off x="4746853" y="5937945"/>
              <a:ext cx="1175866" cy="267964"/>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100" dirty="0"/>
                <a:t>Primary Channel</a:t>
              </a:r>
            </a:p>
          </p:txBody>
        </p:sp>
        <p:sp>
          <p:nvSpPr>
            <p:cNvPr id="66" name="Rectangle 65">
              <a:extLst>
                <a:ext uri="{FF2B5EF4-FFF2-40B4-BE49-F238E27FC236}">
                  <a16:creationId xmlns:a16="http://schemas.microsoft.com/office/drawing/2014/main" id="{138C6DA7-24F5-4312-8199-58FFE0B12437}"/>
                </a:ext>
              </a:extLst>
            </p:cNvPr>
            <p:cNvSpPr/>
            <p:nvPr/>
          </p:nvSpPr>
          <p:spPr>
            <a:xfrm>
              <a:off x="2839254" y="3556924"/>
              <a:ext cx="1857907" cy="778434"/>
            </a:xfrm>
            <a:prstGeom prst="rect">
              <a:avLst/>
            </a:prstGeom>
            <a:solidFill>
              <a:srgbClr val="FFFF00"/>
            </a:solidFill>
            <a:ln>
              <a:solidFill>
                <a:schemeClr val="accent2">
                  <a:alpha val="5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a:solidFill>
                    <a:schemeClr val="tx1"/>
                  </a:solidFill>
                </a:rPr>
                <a:t>OBSS R-TWT Data Transmissions (DL/UL) in Primary channel</a:t>
              </a:r>
              <a:endParaRPr lang="en-IN" sz="1200" dirty="0"/>
            </a:p>
          </p:txBody>
        </p:sp>
        <p:cxnSp>
          <p:nvCxnSpPr>
            <p:cNvPr id="67" name="Straight Connector 66">
              <a:extLst>
                <a:ext uri="{FF2B5EF4-FFF2-40B4-BE49-F238E27FC236}">
                  <a16:creationId xmlns:a16="http://schemas.microsoft.com/office/drawing/2014/main" id="{24F20DC1-C1C1-4F80-B086-39FA0F76072E}"/>
                </a:ext>
              </a:extLst>
            </p:cNvPr>
            <p:cNvCxnSpPr/>
            <p:nvPr/>
          </p:nvCxnSpPr>
          <p:spPr bwMode="auto">
            <a:xfrm flipH="1">
              <a:off x="4733821" y="3347409"/>
              <a:ext cx="1" cy="1866102"/>
            </a:xfrm>
            <a:prstGeom prst="line">
              <a:avLst/>
            </a:prstGeom>
            <a:solidFill>
              <a:srgbClr val="00B8FF"/>
            </a:solidFill>
            <a:ln w="15875" cap="flat" cmpd="sng" algn="ctr">
              <a:solidFill>
                <a:schemeClr val="tx1"/>
              </a:solidFill>
              <a:prstDash val="sysDash"/>
              <a:round/>
              <a:headEnd type="none" w="med" len="med"/>
              <a:tailEnd type="none" w="med" len="med"/>
            </a:ln>
            <a:effectLst/>
          </p:spPr>
        </p:cxnSp>
        <p:cxnSp>
          <p:nvCxnSpPr>
            <p:cNvPr id="68" name="Straight Connector 67">
              <a:extLst>
                <a:ext uri="{FF2B5EF4-FFF2-40B4-BE49-F238E27FC236}">
                  <a16:creationId xmlns:a16="http://schemas.microsoft.com/office/drawing/2014/main" id="{62E6EF97-65D8-4B0A-BB6F-A40EED297C9B}"/>
                </a:ext>
              </a:extLst>
            </p:cNvPr>
            <p:cNvCxnSpPr/>
            <p:nvPr/>
          </p:nvCxnSpPr>
          <p:spPr bwMode="auto">
            <a:xfrm flipH="1">
              <a:off x="4719612" y="5192592"/>
              <a:ext cx="4790" cy="781044"/>
            </a:xfrm>
            <a:prstGeom prst="line">
              <a:avLst/>
            </a:prstGeom>
            <a:solidFill>
              <a:srgbClr val="00B8FF"/>
            </a:solidFill>
            <a:ln w="41275" cap="flat" cmpd="sng" algn="ctr">
              <a:solidFill>
                <a:schemeClr val="accent6"/>
              </a:solidFill>
              <a:prstDash val="sysDash"/>
              <a:round/>
              <a:headEnd type="none" w="med" len="med"/>
              <a:tailEnd type="triangle" w="med" len="med"/>
            </a:ln>
            <a:effectLst/>
          </p:spPr>
        </p:cxnSp>
        <p:sp>
          <p:nvSpPr>
            <p:cNvPr id="69" name="TextBox 68">
              <a:extLst>
                <a:ext uri="{FF2B5EF4-FFF2-40B4-BE49-F238E27FC236}">
                  <a16:creationId xmlns:a16="http://schemas.microsoft.com/office/drawing/2014/main" id="{EDA280AC-907F-484F-AE62-141B181630A2}"/>
                </a:ext>
              </a:extLst>
            </p:cNvPr>
            <p:cNvSpPr txBox="1"/>
            <p:nvPr/>
          </p:nvSpPr>
          <p:spPr>
            <a:xfrm>
              <a:off x="4797712" y="5236756"/>
              <a:ext cx="1588037" cy="553998"/>
            </a:xfrm>
            <a:prstGeom prst="rect">
              <a:avLst/>
            </a:prstGeom>
            <a:noFill/>
          </p:spPr>
          <p:txBody>
            <a:bodyPr wrap="square" rtlCol="0">
              <a:spAutoFit/>
            </a:bodyPr>
            <a:lstStyle/>
            <a:p>
              <a:r>
                <a:rPr lang="en-IN" sz="1000" dirty="0">
                  <a:solidFill>
                    <a:schemeClr val="tx1"/>
                  </a:solidFill>
                </a:rPr>
                <a:t>Indication to switch back to Primary channel (optional)</a:t>
              </a:r>
              <a:r>
                <a:rPr lang="en-IN" sz="1000" dirty="0"/>
                <a:t>l</a:t>
              </a:r>
              <a:endParaRPr lang="en-IN" sz="1000" dirty="0">
                <a:solidFill>
                  <a:schemeClr val="tx1"/>
                </a:solidFill>
              </a:endParaRPr>
            </a:p>
          </p:txBody>
        </p:sp>
        <p:cxnSp>
          <p:nvCxnSpPr>
            <p:cNvPr id="70" name="Straight Connector 69">
              <a:extLst>
                <a:ext uri="{FF2B5EF4-FFF2-40B4-BE49-F238E27FC236}">
                  <a16:creationId xmlns:a16="http://schemas.microsoft.com/office/drawing/2014/main" id="{CBCA978A-6EC4-4AB4-93E7-B7CE45AB2120}"/>
                </a:ext>
              </a:extLst>
            </p:cNvPr>
            <p:cNvCxnSpPr/>
            <p:nvPr/>
          </p:nvCxnSpPr>
          <p:spPr bwMode="auto">
            <a:xfrm flipH="1">
              <a:off x="1057157" y="3556923"/>
              <a:ext cx="8058" cy="1666637"/>
            </a:xfrm>
            <a:prstGeom prst="line">
              <a:avLst/>
            </a:prstGeom>
            <a:solidFill>
              <a:srgbClr val="00B8FF"/>
            </a:solidFill>
            <a:ln w="41275" cap="flat" cmpd="sng" algn="ctr">
              <a:solidFill>
                <a:schemeClr val="accent2"/>
              </a:solidFill>
              <a:prstDash val="sysDash"/>
              <a:round/>
              <a:headEnd type="none" w="med" len="med"/>
              <a:tailEnd type="triangle" w="med" len="med"/>
            </a:ln>
            <a:effectLst/>
          </p:spPr>
        </p:cxnSp>
        <p:sp>
          <p:nvSpPr>
            <p:cNvPr id="71" name="TextBox 70">
              <a:extLst>
                <a:ext uri="{FF2B5EF4-FFF2-40B4-BE49-F238E27FC236}">
                  <a16:creationId xmlns:a16="http://schemas.microsoft.com/office/drawing/2014/main" id="{03F4A32B-C8DA-4021-BDB6-93458594BACC}"/>
                </a:ext>
              </a:extLst>
            </p:cNvPr>
            <p:cNvSpPr txBox="1"/>
            <p:nvPr/>
          </p:nvSpPr>
          <p:spPr>
            <a:xfrm>
              <a:off x="2200239" y="4348421"/>
              <a:ext cx="1657087" cy="246221"/>
            </a:xfrm>
            <a:prstGeom prst="rect">
              <a:avLst/>
            </a:prstGeom>
            <a:noFill/>
          </p:spPr>
          <p:txBody>
            <a:bodyPr wrap="square" rtlCol="0">
              <a:spAutoFit/>
            </a:bodyPr>
            <a:lstStyle/>
            <a:p>
              <a:r>
                <a:rPr lang="en-IN" sz="1000" dirty="0"/>
                <a:t>Indication of SP duration</a:t>
              </a:r>
              <a:endParaRPr lang="en-IN" sz="1000" dirty="0">
                <a:solidFill>
                  <a:schemeClr val="tx1"/>
                </a:solidFill>
              </a:endParaRPr>
            </a:p>
          </p:txBody>
        </p:sp>
      </p:grpSp>
      <p:sp>
        <p:nvSpPr>
          <p:cNvPr id="88" name="TextBox 87">
            <a:extLst>
              <a:ext uri="{FF2B5EF4-FFF2-40B4-BE49-F238E27FC236}">
                <a16:creationId xmlns:a16="http://schemas.microsoft.com/office/drawing/2014/main" id="{4944B37F-AC79-45BD-B364-07314C857F05}"/>
              </a:ext>
            </a:extLst>
          </p:cNvPr>
          <p:cNvSpPr txBox="1"/>
          <p:nvPr/>
        </p:nvSpPr>
        <p:spPr>
          <a:xfrm>
            <a:off x="4107463" y="6021288"/>
            <a:ext cx="4940865" cy="307777"/>
          </a:xfrm>
          <a:prstGeom prst="rect">
            <a:avLst/>
          </a:prstGeom>
          <a:noFill/>
        </p:spPr>
        <p:txBody>
          <a:bodyPr wrap="square" rtlCol="0">
            <a:spAutoFit/>
          </a:bodyPr>
          <a:lstStyle/>
          <a:p>
            <a:r>
              <a:rPr lang="en-IN" sz="1400" dirty="0">
                <a:solidFill>
                  <a:schemeClr val="tx1"/>
                </a:solidFill>
              </a:rPr>
              <a:t>Figure 8: NPC switch back – Coordinated case (Approach 2)</a:t>
            </a:r>
          </a:p>
        </p:txBody>
      </p:sp>
      <p:cxnSp>
        <p:nvCxnSpPr>
          <p:cNvPr id="40" name="Straight Connector 39">
            <a:extLst>
              <a:ext uri="{FF2B5EF4-FFF2-40B4-BE49-F238E27FC236}">
                <a16:creationId xmlns:a16="http://schemas.microsoft.com/office/drawing/2014/main" id="{973DA4A6-5F6E-426C-8FE3-90A45C8C4F81}"/>
              </a:ext>
            </a:extLst>
          </p:cNvPr>
          <p:cNvCxnSpPr/>
          <p:nvPr/>
        </p:nvCxnSpPr>
        <p:spPr bwMode="auto">
          <a:xfrm flipH="1">
            <a:off x="4598652" y="3258887"/>
            <a:ext cx="8058" cy="1666637"/>
          </a:xfrm>
          <a:prstGeom prst="line">
            <a:avLst/>
          </a:prstGeom>
          <a:solidFill>
            <a:srgbClr val="00B8FF"/>
          </a:solidFill>
          <a:ln w="41275" cap="flat" cmpd="sng" algn="ctr">
            <a:solidFill>
              <a:schemeClr val="accent2"/>
            </a:solidFill>
            <a:prstDash val="sysDash"/>
            <a:round/>
            <a:headEnd type="triangle" w="med" len="med"/>
            <a:tailEnd type="none" w="med" len="med"/>
          </a:ln>
          <a:effectLst/>
        </p:spPr>
      </p:cxnSp>
      <p:sp>
        <p:nvSpPr>
          <p:cNvPr id="42" name="TextBox 41">
            <a:extLst>
              <a:ext uri="{FF2B5EF4-FFF2-40B4-BE49-F238E27FC236}">
                <a16:creationId xmlns:a16="http://schemas.microsoft.com/office/drawing/2014/main" id="{07D2E718-2292-4309-966C-14E785B5FF7E}"/>
              </a:ext>
            </a:extLst>
          </p:cNvPr>
          <p:cNvSpPr txBox="1"/>
          <p:nvPr/>
        </p:nvSpPr>
        <p:spPr>
          <a:xfrm>
            <a:off x="4219313" y="4953362"/>
            <a:ext cx="845101" cy="707886"/>
          </a:xfrm>
          <a:prstGeom prst="rect">
            <a:avLst/>
          </a:prstGeom>
          <a:noFill/>
        </p:spPr>
        <p:txBody>
          <a:bodyPr wrap="square" rtlCol="0">
            <a:spAutoFit/>
          </a:bodyPr>
          <a:lstStyle/>
          <a:p>
            <a:r>
              <a:rPr lang="en-IN" sz="1000" dirty="0">
                <a:solidFill>
                  <a:schemeClr val="tx1"/>
                </a:solidFill>
              </a:rPr>
              <a:t>Co-RTWT Negotiation Response </a:t>
            </a:r>
          </a:p>
          <a:p>
            <a:r>
              <a:rPr lang="en-IN" sz="1000" dirty="0">
                <a:solidFill>
                  <a:schemeClr val="tx1"/>
                </a:solidFill>
              </a:rPr>
              <a:t>frame</a:t>
            </a:r>
          </a:p>
        </p:txBody>
      </p:sp>
    </p:spTree>
    <p:extLst>
      <p:ext uri="{BB962C8B-B14F-4D97-AF65-F5344CB8AC3E}">
        <p14:creationId xmlns:p14="http://schemas.microsoft.com/office/powerpoint/2010/main" val="533531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332656"/>
            <a:ext cx="10361084" cy="1065213"/>
          </a:xfrm>
        </p:spPr>
        <p:txBody>
          <a:bodyPr/>
          <a:lstStyle/>
          <a:p>
            <a:r>
              <a:rPr lang="en-GB" dirty="0"/>
              <a:t>Summary</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Rishabh Roy, Samsung Electronics</a:t>
            </a:r>
            <a:endParaRPr lang="en-GB" dirty="0"/>
          </a:p>
        </p:txBody>
      </p:sp>
      <p:sp>
        <p:nvSpPr>
          <p:cNvPr id="4" name="Date Placeholder 3"/>
          <p:cNvSpPr>
            <a:spLocks noGrp="1"/>
          </p:cNvSpPr>
          <p:nvPr>
            <p:ph type="dt" idx="15"/>
          </p:nvPr>
        </p:nvSpPr>
        <p:spPr/>
        <p:txBody>
          <a:bodyPr/>
          <a:lstStyle/>
          <a:p>
            <a:fld id="{642FAD2A-3CFD-441B-B487-B6C26FD02AAE}" type="datetime6">
              <a:rPr lang="en-US" smtClean="0"/>
              <a:t>September 25</a:t>
            </a:fld>
            <a:endParaRPr lang="en-GB"/>
          </a:p>
        </p:txBody>
      </p:sp>
      <p:sp>
        <p:nvSpPr>
          <p:cNvPr id="19" name="Content Placeholder 18">
            <a:extLst>
              <a:ext uri="{FF2B5EF4-FFF2-40B4-BE49-F238E27FC236}">
                <a16:creationId xmlns:a16="http://schemas.microsoft.com/office/drawing/2014/main" id="{90CDD158-0009-4EAF-BFA4-6C0CD6FD5632}"/>
              </a:ext>
            </a:extLst>
          </p:cNvPr>
          <p:cNvSpPr>
            <a:spLocks noGrp="1"/>
          </p:cNvSpPr>
          <p:nvPr>
            <p:ph idx="1"/>
          </p:nvPr>
        </p:nvSpPr>
        <p:spPr>
          <a:xfrm>
            <a:off x="914401" y="1196752"/>
            <a:ext cx="10361084" cy="5278662"/>
          </a:xfrm>
        </p:spPr>
        <p:txBody>
          <a:bodyPr/>
          <a:lstStyle/>
          <a:p>
            <a:pPr marL="400050">
              <a:buFont typeface="Arial" panose="020B0604020202020204" pitchFamily="34" charset="0"/>
              <a:buChar char="•"/>
            </a:pPr>
            <a:r>
              <a:rPr lang="en-US" sz="1600" dirty="0"/>
              <a:t>In this contribution, we introduce OBSS R-TWT SP based NPCA operation</a:t>
            </a:r>
          </a:p>
          <a:p>
            <a:pPr marL="800100" lvl="1">
              <a:buFont typeface="Arial" panose="020B0604020202020204" pitchFamily="34" charset="0"/>
              <a:buChar char="•"/>
            </a:pPr>
            <a:r>
              <a:rPr lang="en-US" sz="1400" dirty="0"/>
              <a:t>Enable NPCA switching during OBSS R-TWT SPs</a:t>
            </a:r>
            <a:endParaRPr lang="en-US" sz="1200" dirty="0"/>
          </a:p>
          <a:p>
            <a:pPr marL="400050">
              <a:buFont typeface="Arial" panose="020B0604020202020204" pitchFamily="34" charset="0"/>
              <a:buChar char="•"/>
            </a:pPr>
            <a:r>
              <a:rPr lang="en-US" sz="1600" dirty="0"/>
              <a:t>NPCA switching is based on the knowledge of OBSS R-TWT Schedule. Knowledge about the OBSS R-TWT schedule can be through</a:t>
            </a:r>
          </a:p>
          <a:p>
            <a:pPr marL="800100" lvl="1">
              <a:buFont typeface="Arial" panose="020B0604020202020204" pitchFamily="34" charset="0"/>
              <a:buChar char="•"/>
            </a:pPr>
            <a:r>
              <a:rPr lang="en-US" sz="1400" dirty="0"/>
              <a:t>Listening to OBSS R-TWT broadcast information [Uncoordinated]</a:t>
            </a:r>
          </a:p>
          <a:p>
            <a:pPr marL="800100" lvl="1">
              <a:buFont typeface="Arial" panose="020B0604020202020204" pitchFamily="34" charset="0"/>
              <a:buChar char="•"/>
            </a:pPr>
            <a:r>
              <a:rPr lang="en-US" sz="1400" dirty="0"/>
              <a:t>MAP exchange intended for R-TWT protection [Coordinated] – through Co-RTWT Negotiation</a:t>
            </a:r>
          </a:p>
          <a:p>
            <a:pPr marL="400050">
              <a:buFont typeface="Arial" panose="020B0604020202020204" pitchFamily="34" charset="0"/>
              <a:buChar char="•"/>
            </a:pPr>
            <a:r>
              <a:rPr lang="en-US" sz="1600" dirty="0"/>
              <a:t>We propose NPCA switching as a means to provide protection to OBSS R-TWT SPs</a:t>
            </a:r>
          </a:p>
          <a:p>
            <a:pPr marL="800100" lvl="1">
              <a:buFont typeface="Arial" panose="020B0604020202020204" pitchFamily="34" charset="0"/>
              <a:buChar char="•"/>
            </a:pPr>
            <a:r>
              <a:rPr lang="en-US" sz="1200" dirty="0"/>
              <a:t>Switch to NPCA for entirety of OBSS R-TWT SP incentivizes the AP and STAs in the BSS as they can continue transmission in the NPCA primary channel and also protect the OBSS R-TWT transmissions from interference</a:t>
            </a:r>
          </a:p>
          <a:p>
            <a:pPr marL="400050">
              <a:buFont typeface="Arial" panose="020B0604020202020204" pitchFamily="34" charset="0"/>
              <a:buChar char="•"/>
            </a:pPr>
            <a:r>
              <a:rPr lang="en-US" sz="1600" dirty="0"/>
              <a:t>We further discuss OBSS R-TWT SP based NPCA operation</a:t>
            </a:r>
          </a:p>
          <a:p>
            <a:pPr marL="800100" lvl="1">
              <a:buFont typeface="Arial" panose="020B0604020202020204" pitchFamily="34" charset="0"/>
              <a:buChar char="•"/>
            </a:pPr>
            <a:r>
              <a:rPr lang="en-IN" sz="1400" dirty="0"/>
              <a:t>For AP and STAs in a BSS, switching to NPCA based on OBSS R-TWT</a:t>
            </a:r>
          </a:p>
          <a:p>
            <a:pPr marL="1200150" lvl="2">
              <a:buFont typeface="Arial" panose="020B0604020202020204" pitchFamily="34" charset="0"/>
              <a:buChar char="•"/>
            </a:pPr>
            <a:r>
              <a:rPr lang="en-IN" sz="1200" dirty="0"/>
              <a:t>Move to NPC at the beginning of the OBSS R-TWT SP </a:t>
            </a:r>
          </a:p>
          <a:p>
            <a:pPr marL="1200150" lvl="2">
              <a:buFont typeface="Arial" panose="020B0604020202020204" pitchFamily="34" charset="0"/>
              <a:buChar char="•"/>
            </a:pPr>
            <a:r>
              <a:rPr lang="en-IN" sz="1200" dirty="0"/>
              <a:t>At the beginning of SP, wait for OBSS R-TWT transmissions until the threshold time period for ex. , “quiet period”, “nominal minimum TWT wake duration”</a:t>
            </a:r>
          </a:p>
          <a:p>
            <a:pPr marL="1657350" lvl="3">
              <a:buFont typeface="Arial" panose="020B0604020202020204" pitchFamily="34" charset="0"/>
              <a:buChar char="•"/>
            </a:pPr>
            <a:r>
              <a:rPr lang="en-IN" sz="1200" dirty="0"/>
              <a:t>If an OBSS R-TWT transmission starts during this time period, AP and STAs in the BSS switch to NPC for the entirety of SP</a:t>
            </a:r>
          </a:p>
          <a:p>
            <a:pPr marL="1657350" lvl="3">
              <a:buFont typeface="Arial" panose="020B0604020202020204" pitchFamily="34" charset="0"/>
              <a:buChar char="•"/>
            </a:pPr>
            <a:r>
              <a:rPr lang="en-IN" sz="1200" dirty="0"/>
              <a:t>If there is no OBSS R-TWT transmission, AP and STAs may not switch to NPC for the entirety of SP and continue to contend in the primary channel or use other methods to switch to NPC based on TXOP, PPDU duration.</a:t>
            </a:r>
          </a:p>
          <a:p>
            <a:pPr marL="857250" lvl="1" indent="-342900">
              <a:buFont typeface="Arial" panose="020B0604020202020204" pitchFamily="34" charset="0"/>
              <a:buChar char="•"/>
            </a:pPr>
            <a:r>
              <a:rPr lang="en-IN" sz="1400" dirty="0"/>
              <a:t>For AP and STAs in a BSS that have moved to NPC based on OBSS R-TWT schedule, we propose ways to switch back to primary channel for operation</a:t>
            </a:r>
          </a:p>
          <a:p>
            <a:pPr marL="1314450" lvl="2" indent="-342900">
              <a:buFont typeface="Arial" panose="020B0604020202020204" pitchFamily="34" charset="0"/>
              <a:buChar char="•"/>
            </a:pPr>
            <a:r>
              <a:rPr lang="en-IN" sz="1200" dirty="0"/>
              <a:t>Based on the OBSS RTWT SP duration, the BSS moves to NPC and switches back to Primary channel for operation</a:t>
            </a:r>
          </a:p>
          <a:p>
            <a:endParaRPr lang="en-I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pportunistic C-SR and C-BF.potx" id="{FF45056A-10BA-4055-8723-661DF4C837BA}" vid="{414D4185-5BF1-42A2-A14F-94A7B773F6B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802-11-Opportunistic C-SR and C-BF</Template>
  <TotalTime>26896</TotalTime>
  <Words>2193</Words>
  <Application>Microsoft Office PowerPoint</Application>
  <PresentationFormat>Widescreen</PresentationFormat>
  <Paragraphs>229</Paragraphs>
  <Slides>11</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6" baseType="lpstr">
      <vt:lpstr>Arial</vt:lpstr>
      <vt:lpstr>Calibri</vt:lpstr>
      <vt:lpstr>Times New Roman</vt:lpstr>
      <vt:lpstr>Office Theme</vt:lpstr>
      <vt:lpstr>Microsoft Word 97 - 2003 Document</vt:lpstr>
      <vt:lpstr>OBSS R-TWT SP based NPCA</vt:lpstr>
      <vt:lpstr>Enhancements to NPCA and Co-RTWT </vt:lpstr>
      <vt:lpstr>Motivation</vt:lpstr>
      <vt:lpstr>OBSS R-TWT schedule information –Uncoordinated case</vt:lpstr>
      <vt:lpstr>OBSS R-TWT schedule information – Coordinated case</vt:lpstr>
      <vt:lpstr>How to switch to non-primary channel in OBSS RTWT SP based NPCA</vt:lpstr>
      <vt:lpstr>How to switch back to BSS primary channel in OBSS R-TWT SP based NPCA</vt:lpstr>
      <vt:lpstr>How to switch back to BSS primary channel in OBSS R-TWT SP based NPCA</vt:lpstr>
      <vt:lpstr>Summary</vt:lpstr>
      <vt:lpstr>Additions to Specification</vt:lpstr>
      <vt:lpstr>Straw Poll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OBSS R-TWT SP based NPCA</dc:title>
  <dc:creator>Rishabh Roy</dc:creator>
  <cp:keywords/>
  <cp:lastModifiedBy>Rishabh Roy/Connectivity Standards /SRI-Bangalore/Engineer/Samsung Electronics</cp:lastModifiedBy>
  <cp:revision>1</cp:revision>
  <cp:lastPrinted>1601-01-01T00:00:00Z</cp:lastPrinted>
  <dcterms:created xsi:type="dcterms:W3CDTF">2025-01-23T05:41:42Z</dcterms:created>
  <dcterms:modified xsi:type="dcterms:W3CDTF">2025-09-02T07:32:41Z</dcterms:modified>
  <cp:category>Rishabh Roy; Samsung ELectronics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