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handoutMasterIdLst>
    <p:handoutMasterId r:id="rId17"/>
  </p:handoutMasterIdLst>
  <p:sldIdLst>
    <p:sldId id="256" r:id="rId2"/>
    <p:sldId id="257" r:id="rId3"/>
    <p:sldId id="281" r:id="rId4"/>
    <p:sldId id="282" r:id="rId5"/>
    <p:sldId id="283" r:id="rId6"/>
    <p:sldId id="273" r:id="rId7"/>
    <p:sldId id="284" r:id="rId8"/>
    <p:sldId id="285" r:id="rId9"/>
    <p:sldId id="286" r:id="rId10"/>
    <p:sldId id="287" r:id="rId11"/>
    <p:sldId id="288" r:id="rId12"/>
    <p:sldId id="289" r:id="rId13"/>
    <p:sldId id="290" r:id="rId14"/>
    <p:sldId id="270" r:id="rId15"/>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shabh Roy/Connectivity Standards /SRI-Bangalore/Engineer/Samsung Electronics" initials="RRS/BE" lastIdx="2" clrIdx="0">
    <p:extLst>
      <p:ext uri="{19B8F6BF-5375-455C-9EA6-DF929625EA0E}">
        <p15:presenceInfo xmlns:p15="http://schemas.microsoft.com/office/powerpoint/2012/main" userId="S::rishabh.roy@samsung.com::d07cd91b-83eb-41c7-bf23-6c9f7e02ad2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32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74" d="100"/>
          <a:sy n="74" d="100"/>
        </p:scale>
        <p:origin x="498" y="54"/>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802.11-25/2x33r0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95DE999C-D42E-4089-83CD-AC9712FBB158}" type="datetime6">
              <a:rPr lang="en-US" smtClean="0"/>
              <a:t>September 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Rishabh Roy, Samsung Electronics</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802.11-25/2x33r0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fld id="{7DA7CCF4-3DA2-4E2B-BB67-E214F634A3C1}" type="datetime6">
              <a:rPr lang="en-US" smtClean="0"/>
              <a:t>September 25</a:t>
            </a:fld>
            <a:endParaRPr lang="en-US"/>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Rishabh Roy, Samsung Electronics</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802.11-25/2x33r0</a:t>
            </a:r>
          </a:p>
        </p:txBody>
      </p:sp>
      <p:sp>
        <p:nvSpPr>
          <p:cNvPr id="5" name="Rectangle 3"/>
          <p:cNvSpPr>
            <a:spLocks noGrp="1" noChangeArrowheads="1"/>
          </p:cNvSpPr>
          <p:nvPr>
            <p:ph type="dt"/>
          </p:nvPr>
        </p:nvSpPr>
        <p:spPr>
          <a:ln/>
        </p:spPr>
        <p:txBody>
          <a:bodyPr/>
          <a:lstStyle/>
          <a:p>
            <a:fld id="{00851D45-CCE7-4950-916E-87FA993A882E}" type="datetime6">
              <a:rPr lang="en-US" smtClean="0"/>
              <a:t>September 25</a:t>
            </a:fld>
            <a:endParaRPr lang="en-US"/>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
        <p:nvSpPr>
          <p:cNvPr id="2" name="Footer Placeholder 1"/>
          <p:cNvSpPr>
            <a:spLocks noGrp="1"/>
          </p:cNvSpPr>
          <p:nvPr>
            <p:ph type="ftr" idx="10"/>
          </p:nvPr>
        </p:nvSpPr>
        <p:spPr/>
        <p:txBody>
          <a:bodyPr/>
          <a:lstStyle/>
          <a:p>
            <a:r>
              <a:rPr lang="en-US"/>
              <a:t>Rishabh Roy, Samsung Electronics</a:t>
            </a:r>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802.11-25/2x33r0</a:t>
            </a:r>
          </a:p>
        </p:txBody>
      </p:sp>
      <p:sp>
        <p:nvSpPr>
          <p:cNvPr id="5" name="Rectangle 3"/>
          <p:cNvSpPr>
            <a:spLocks noGrp="1" noChangeArrowheads="1"/>
          </p:cNvSpPr>
          <p:nvPr>
            <p:ph type="dt"/>
          </p:nvPr>
        </p:nvSpPr>
        <p:spPr>
          <a:ln/>
        </p:spPr>
        <p:txBody>
          <a:bodyPr/>
          <a:lstStyle/>
          <a:p>
            <a:fld id="{EEBA2F33-0C8B-439F-BADD-86B3F6573AC0}" type="datetime6">
              <a:rPr lang="en-US" smtClean="0"/>
              <a:t>September 25</a:t>
            </a:fld>
            <a:endParaRPr lang="en-US"/>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
        <p:nvSpPr>
          <p:cNvPr id="2" name="Footer Placeholder 1"/>
          <p:cNvSpPr>
            <a:spLocks noGrp="1"/>
          </p:cNvSpPr>
          <p:nvPr>
            <p:ph type="ftr" idx="10"/>
          </p:nvPr>
        </p:nvSpPr>
        <p:spPr/>
        <p:txBody>
          <a:bodyPr/>
          <a:lstStyle/>
          <a:p>
            <a:r>
              <a:rPr lang="en-US"/>
              <a:t>Rishabh Roy, Samsung Electronics</a:t>
            </a:r>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802.11-25/2x33r0</a:t>
            </a:r>
          </a:p>
        </p:txBody>
      </p:sp>
      <p:sp>
        <p:nvSpPr>
          <p:cNvPr id="5" name="Rectangle 3"/>
          <p:cNvSpPr>
            <a:spLocks noGrp="1" noChangeArrowheads="1"/>
          </p:cNvSpPr>
          <p:nvPr>
            <p:ph type="dt"/>
          </p:nvPr>
        </p:nvSpPr>
        <p:spPr>
          <a:ln/>
        </p:spPr>
        <p:txBody>
          <a:bodyPr/>
          <a:lstStyle/>
          <a:p>
            <a:fld id="{DB0ED206-4B0A-41CB-9BA8-68ED427A15A8}" type="datetime6">
              <a:rPr lang="en-US" smtClean="0"/>
              <a:t>September 25</a:t>
            </a:fld>
            <a:endParaRPr lang="en-US"/>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6</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
        <p:nvSpPr>
          <p:cNvPr id="2" name="Footer Placeholder 1"/>
          <p:cNvSpPr>
            <a:spLocks noGrp="1"/>
          </p:cNvSpPr>
          <p:nvPr>
            <p:ph type="ftr" idx="10"/>
          </p:nvPr>
        </p:nvSpPr>
        <p:spPr/>
        <p:txBody>
          <a:bodyPr/>
          <a:lstStyle/>
          <a:p>
            <a:r>
              <a:rPr lang="en-US"/>
              <a:t>Rishabh Roy, Samsung Electronics</a:t>
            </a:r>
          </a:p>
        </p:txBody>
      </p:sp>
    </p:spTree>
    <p:extLst>
      <p:ext uri="{BB962C8B-B14F-4D97-AF65-F5344CB8AC3E}">
        <p14:creationId xmlns:p14="http://schemas.microsoft.com/office/powerpoint/2010/main" val="3838609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fld id="{4DD20CD1-0413-4C23-A093-139EC36AA8A1}" type="datetime6">
              <a:rPr lang="en-US" smtClean="0"/>
              <a:t>September 25</a:t>
            </a:fld>
            <a:endParaRPr lang="en-GB" dirty="0"/>
          </a:p>
        </p:txBody>
      </p:sp>
      <p:sp>
        <p:nvSpPr>
          <p:cNvPr id="5" name="Footer Placeholder 4"/>
          <p:cNvSpPr>
            <a:spLocks noGrp="1"/>
          </p:cNvSpPr>
          <p:nvPr>
            <p:ph type="ftr" idx="11"/>
          </p:nvPr>
        </p:nvSpPr>
        <p:spPr/>
        <p:txBody>
          <a:bodyPr/>
          <a:lstStyle>
            <a:lvl1pPr>
              <a:defRPr/>
            </a:lvl1pPr>
          </a:lstStyle>
          <a:p>
            <a:r>
              <a:rPr lang="en-GB"/>
              <a:t>Rishabh Roy, Samsung Electronics</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Rishabh Roy, Samsung Electronics</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fld id="{85C60307-B91D-4A79-9959-C4586F44BA8D}" type="datetime6">
              <a:rPr lang="en-US" smtClean="0"/>
              <a:t>September 25</a:t>
            </a:fld>
            <a:endParaRPr lang="en-GB" dirty="0"/>
          </a:p>
        </p:txBody>
      </p:sp>
    </p:spTree>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idx="10"/>
          </p:nvPr>
        </p:nvSpPr>
        <p:spPr/>
        <p:txBody>
          <a:bodyPr/>
          <a:lstStyle>
            <a:lvl1pPr>
              <a:defRPr/>
            </a:lvl1pPr>
          </a:lstStyle>
          <a:p>
            <a:fld id="{43754331-9818-4596-869A-2FAB86DC16DE}" type="datetime6">
              <a:rPr lang="en-US" smtClean="0"/>
              <a:t>September 25</a:t>
            </a:fld>
            <a:endParaRPr lang="en-GB"/>
          </a:p>
        </p:txBody>
      </p:sp>
      <p:sp>
        <p:nvSpPr>
          <p:cNvPr id="5" name="Footer Placeholder 4"/>
          <p:cNvSpPr>
            <a:spLocks noGrp="1"/>
          </p:cNvSpPr>
          <p:nvPr>
            <p:ph type="ftr" idx="11"/>
          </p:nvPr>
        </p:nvSpPr>
        <p:spPr/>
        <p:txBody>
          <a:bodyPr/>
          <a:lstStyle>
            <a:lvl1pPr>
              <a:defRPr/>
            </a:lvl1pPr>
          </a:lstStyle>
          <a:p>
            <a:r>
              <a:rPr lang="en-GB"/>
              <a:t>Rishabh Roy, Samsung Electronics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fld id="{130F9BA2-97EB-4CD6-97D5-E87DDCE3274B}" type="datetime6">
              <a:rPr lang="en-US" smtClean="0"/>
              <a:t>September 25</a:t>
            </a:fld>
            <a:endParaRPr lang="en-GB"/>
          </a:p>
        </p:txBody>
      </p:sp>
      <p:sp>
        <p:nvSpPr>
          <p:cNvPr id="6" name="Footer Placeholder 5"/>
          <p:cNvSpPr>
            <a:spLocks noGrp="1"/>
          </p:cNvSpPr>
          <p:nvPr>
            <p:ph type="ftr" idx="11"/>
          </p:nvPr>
        </p:nvSpPr>
        <p:spPr/>
        <p:txBody>
          <a:bodyPr/>
          <a:lstStyle>
            <a:lvl1pPr>
              <a:defRPr/>
            </a:lvl1pPr>
          </a:lstStyle>
          <a:p>
            <a:r>
              <a:rPr lang="en-GB"/>
              <a:t>Rishabh Roy, Samsung Electronics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fld id="{57D560FA-B108-481D-9DEE-933F38494943}" type="datetime6">
              <a:rPr lang="en-US" smtClean="0"/>
              <a:t>September 25</a:t>
            </a:fld>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Rishabh Roy, Samsung Electronics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fld id="{0126C0CC-F7EC-4025-B50B-720CFCA36C8B}" type="datetime6">
              <a:rPr lang="en-US" smtClean="0"/>
              <a:t>September 25</a:t>
            </a:fld>
            <a:endParaRPr lang="en-GB"/>
          </a:p>
        </p:txBody>
      </p:sp>
      <p:sp>
        <p:nvSpPr>
          <p:cNvPr id="4" name="Footer Placeholder 3"/>
          <p:cNvSpPr>
            <a:spLocks noGrp="1"/>
          </p:cNvSpPr>
          <p:nvPr>
            <p:ph type="ftr" idx="11"/>
          </p:nvPr>
        </p:nvSpPr>
        <p:spPr/>
        <p:txBody>
          <a:bodyPr/>
          <a:lstStyle>
            <a:lvl1pPr>
              <a:defRPr/>
            </a:lvl1pPr>
          </a:lstStyle>
          <a:p>
            <a:r>
              <a:rPr lang="en-GB"/>
              <a:t>Rishabh Roy, Samsung Electronics</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fld id="{C58FFF93-B9D4-4862-A112-B33174012383}" type="datetime6">
              <a:rPr lang="en-US" smtClean="0"/>
              <a:t>September 25</a:t>
            </a:fld>
            <a:endParaRPr lang="en-GB"/>
          </a:p>
        </p:txBody>
      </p:sp>
      <p:sp>
        <p:nvSpPr>
          <p:cNvPr id="3" name="Footer Placeholder 2"/>
          <p:cNvSpPr>
            <a:spLocks noGrp="1"/>
          </p:cNvSpPr>
          <p:nvPr>
            <p:ph type="ftr" idx="11"/>
          </p:nvPr>
        </p:nvSpPr>
        <p:spPr/>
        <p:txBody>
          <a:bodyPr/>
          <a:lstStyle>
            <a:lvl1pPr>
              <a:defRPr/>
            </a:lvl1pPr>
          </a:lstStyle>
          <a:p>
            <a:r>
              <a:rPr lang="en-GB"/>
              <a:t>Rishabh Roy, Samsung Electronics</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fld id="{A3198F8C-AC3A-4F93-8815-C836AA75D45C}" type="datetime6">
              <a:rPr lang="en-US" smtClean="0"/>
              <a:t>September 25</a:t>
            </a:fld>
            <a:endParaRPr lang="en-GB"/>
          </a:p>
        </p:txBody>
      </p:sp>
      <p:sp>
        <p:nvSpPr>
          <p:cNvPr id="5" name="Footer Placeholder 4"/>
          <p:cNvSpPr>
            <a:spLocks noGrp="1"/>
          </p:cNvSpPr>
          <p:nvPr>
            <p:ph type="ftr" idx="11"/>
          </p:nvPr>
        </p:nvSpPr>
        <p:spPr/>
        <p:txBody>
          <a:bodyPr/>
          <a:lstStyle>
            <a:lvl1pPr>
              <a:defRPr/>
            </a:lvl1pPr>
          </a:lstStyle>
          <a:p>
            <a:r>
              <a:rPr lang="en-GB"/>
              <a:t>Rishabh Roy, Samsung Electronics</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fld id="{B66BCB8F-EDE5-4171-8424-87FB63EF5A2A}" type="datetime6">
              <a:rPr lang="en-US" smtClean="0"/>
              <a:t>September 25</a:t>
            </a:fld>
            <a:endParaRPr lang="en-GB"/>
          </a:p>
        </p:txBody>
      </p:sp>
      <p:sp>
        <p:nvSpPr>
          <p:cNvPr id="5" name="Footer Placeholder 4"/>
          <p:cNvSpPr>
            <a:spLocks noGrp="1"/>
          </p:cNvSpPr>
          <p:nvPr>
            <p:ph type="ftr" idx="11"/>
          </p:nvPr>
        </p:nvSpPr>
        <p:spPr/>
        <p:txBody>
          <a:bodyPr/>
          <a:lstStyle>
            <a:lvl1pPr>
              <a:defRPr/>
            </a:lvl1pPr>
          </a:lstStyle>
          <a:p>
            <a:r>
              <a:rPr lang="en-GB"/>
              <a:t>Rishabh Roy, Samsung Electronics</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fld id="{10A4DB75-6CE0-44DE-BF2F-277B36A0F1C6}" type="datetime6">
              <a:rPr lang="en-US" smtClean="0"/>
              <a:t>September 25</a:t>
            </a:fld>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Rishabh Roy, Samsung Electronics</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802.11-25/1497r2</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554696"/>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IN" dirty="0"/>
              <a:t>Enabling Co-BF and Co-SR for Co-RTWT Negotiation and Operation</a:t>
            </a:r>
            <a:endParaRPr lang="en-GB" dirty="0"/>
          </a:p>
        </p:txBody>
      </p:sp>
      <p:sp>
        <p:nvSpPr>
          <p:cNvPr id="6" name="Date Placeholder 3"/>
          <p:cNvSpPr>
            <a:spLocks noGrp="1"/>
          </p:cNvSpPr>
          <p:nvPr>
            <p:ph type="dt" idx="10"/>
          </p:nvPr>
        </p:nvSpPr>
        <p:spPr/>
        <p:txBody>
          <a:bodyPr/>
          <a:lstStyle/>
          <a:p>
            <a:fld id="{80C666F1-70E4-4D43-954E-15C1B9F2EE6F}" type="datetime6">
              <a:rPr lang="en-US" smtClean="0"/>
              <a:t>September 25</a:t>
            </a:fld>
            <a:endParaRPr lang="en-GB" dirty="0"/>
          </a:p>
        </p:txBody>
      </p:sp>
      <p:sp>
        <p:nvSpPr>
          <p:cNvPr id="7" name="Footer Placeholder 4"/>
          <p:cNvSpPr>
            <a:spLocks noGrp="1"/>
          </p:cNvSpPr>
          <p:nvPr>
            <p:ph type="ftr" idx="11"/>
          </p:nvPr>
        </p:nvSpPr>
        <p:spPr/>
        <p:txBody>
          <a:bodyPr/>
          <a:lstStyle/>
          <a:p>
            <a:r>
              <a:rPr lang="en-GB"/>
              <a:t>Rishabh Roy, Samsung Electronics</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36786789"/>
              </p:ext>
            </p:extLst>
          </p:nvPr>
        </p:nvGraphicFramePr>
        <p:xfrm>
          <a:off x="989013" y="2416175"/>
          <a:ext cx="11047412" cy="3527425"/>
        </p:xfrm>
        <a:graphic>
          <a:graphicData uri="http://schemas.openxmlformats.org/presentationml/2006/ole">
            <mc:AlternateContent xmlns:mc="http://schemas.openxmlformats.org/markup-compatibility/2006">
              <mc:Choice xmlns:v="urn:schemas-microsoft-com:vml" Requires="v">
                <p:oleObj spid="_x0000_s1109" name="Document" r:id="rId4" imgW="10466184" imgH="3337819" progId="Word.Document.8">
                  <p:embed/>
                </p:oleObj>
              </mc:Choice>
              <mc:Fallback>
                <p:oleObj name="Document" r:id="rId4" imgW="10466184" imgH="3337819" progId="Word.Document.8">
                  <p:embed/>
                  <p:pic>
                    <p:nvPicPr>
                      <p:cNvPr id="0" name="Picture 3"/>
                      <p:cNvPicPr>
                        <a:picLocks noChangeAspect="1" noChangeArrowheads="1"/>
                      </p:cNvPicPr>
                      <p:nvPr/>
                    </p:nvPicPr>
                    <p:blipFill>
                      <a:blip r:embed="rId5"/>
                      <a:srcRect/>
                      <a:stretch>
                        <a:fillRect/>
                      </a:stretch>
                    </p:blipFill>
                    <p:spPr bwMode="auto">
                      <a:xfrm>
                        <a:off x="989013" y="2416175"/>
                        <a:ext cx="11047412" cy="3527425"/>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b="1"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995B4-8C3F-4968-A663-DC0DEE173F64}"/>
              </a:ext>
            </a:extLst>
          </p:cNvPr>
          <p:cNvSpPr>
            <a:spLocks noGrp="1"/>
          </p:cNvSpPr>
          <p:nvPr>
            <p:ph type="title"/>
          </p:nvPr>
        </p:nvSpPr>
        <p:spPr/>
        <p:txBody>
          <a:bodyPr/>
          <a:lstStyle/>
          <a:p>
            <a:r>
              <a:rPr lang="en-IN" sz="2800" dirty="0"/>
              <a:t>Option 1: Co-BF/Co-SR negotiation embedded</a:t>
            </a:r>
          </a:p>
        </p:txBody>
      </p:sp>
      <p:sp>
        <p:nvSpPr>
          <p:cNvPr id="4" name="Slide Number Placeholder 3">
            <a:extLst>
              <a:ext uri="{FF2B5EF4-FFF2-40B4-BE49-F238E27FC236}">
                <a16:creationId xmlns:a16="http://schemas.microsoft.com/office/drawing/2014/main" id="{3A50A9B7-8438-4A62-9AFC-C5EFF39C72EB}"/>
              </a:ext>
            </a:extLst>
          </p:cNvPr>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a:extLst>
              <a:ext uri="{FF2B5EF4-FFF2-40B4-BE49-F238E27FC236}">
                <a16:creationId xmlns:a16="http://schemas.microsoft.com/office/drawing/2014/main" id="{87E26834-518F-4A10-97EB-C6503451F219}"/>
              </a:ext>
            </a:extLst>
          </p:cNvPr>
          <p:cNvSpPr>
            <a:spLocks noGrp="1"/>
          </p:cNvSpPr>
          <p:nvPr>
            <p:ph type="ftr" idx="14"/>
          </p:nvPr>
        </p:nvSpPr>
        <p:spPr/>
        <p:txBody>
          <a:bodyPr/>
          <a:lstStyle/>
          <a:p>
            <a:r>
              <a:rPr lang="en-GB"/>
              <a:t>Rishabh Roy, Samsung Electronics</a:t>
            </a:r>
            <a:endParaRPr lang="en-GB" dirty="0"/>
          </a:p>
        </p:txBody>
      </p:sp>
      <p:sp>
        <p:nvSpPr>
          <p:cNvPr id="6" name="Date Placeholder 5">
            <a:extLst>
              <a:ext uri="{FF2B5EF4-FFF2-40B4-BE49-F238E27FC236}">
                <a16:creationId xmlns:a16="http://schemas.microsoft.com/office/drawing/2014/main" id="{CC474F4B-5F87-4DB0-9734-97A4B205A957}"/>
              </a:ext>
            </a:extLst>
          </p:cNvPr>
          <p:cNvSpPr>
            <a:spLocks noGrp="1"/>
          </p:cNvSpPr>
          <p:nvPr>
            <p:ph type="dt" idx="15"/>
          </p:nvPr>
        </p:nvSpPr>
        <p:spPr/>
        <p:txBody>
          <a:bodyPr/>
          <a:lstStyle/>
          <a:p>
            <a:fld id="{62D5973E-A613-49C8-BE52-CD05C3AE9037}" type="datetime6">
              <a:rPr lang="en-US" smtClean="0"/>
              <a:t>September 25</a:t>
            </a:fld>
            <a:endParaRPr lang="en-GB" dirty="0"/>
          </a:p>
        </p:txBody>
      </p:sp>
      <p:grpSp>
        <p:nvGrpSpPr>
          <p:cNvPr id="64" name="Group 63">
            <a:extLst>
              <a:ext uri="{FF2B5EF4-FFF2-40B4-BE49-F238E27FC236}">
                <a16:creationId xmlns:a16="http://schemas.microsoft.com/office/drawing/2014/main" id="{186B28E2-CC83-4FF2-9C50-A259276A1A7F}"/>
              </a:ext>
            </a:extLst>
          </p:cNvPr>
          <p:cNvGrpSpPr/>
          <p:nvPr/>
        </p:nvGrpSpPr>
        <p:grpSpPr>
          <a:xfrm>
            <a:off x="407368" y="1931055"/>
            <a:ext cx="11202548" cy="4209640"/>
            <a:chOff x="-65988" y="963380"/>
            <a:chExt cx="11533657" cy="5572330"/>
          </a:xfrm>
        </p:grpSpPr>
        <p:cxnSp>
          <p:nvCxnSpPr>
            <p:cNvPr id="36" name="Straight Connector 35">
              <a:extLst>
                <a:ext uri="{FF2B5EF4-FFF2-40B4-BE49-F238E27FC236}">
                  <a16:creationId xmlns:a16="http://schemas.microsoft.com/office/drawing/2014/main" id="{5F1C1518-1D19-4BAB-8DEA-05951D54682A}"/>
                </a:ext>
              </a:extLst>
            </p:cNvPr>
            <p:cNvCxnSpPr/>
            <p:nvPr/>
          </p:nvCxnSpPr>
          <p:spPr>
            <a:xfrm>
              <a:off x="848412" y="1131216"/>
              <a:ext cx="9407951" cy="18854"/>
            </a:xfrm>
            <a:prstGeom prst="line">
              <a:avLst/>
            </a:prstGeom>
            <a:ln w="19050"/>
          </p:spPr>
          <p:style>
            <a:lnRef idx="2">
              <a:schemeClr val="dk1"/>
            </a:lnRef>
            <a:fillRef idx="0">
              <a:schemeClr val="dk1"/>
            </a:fillRef>
            <a:effectRef idx="1">
              <a:schemeClr val="dk1"/>
            </a:effectRef>
            <a:fontRef idx="minor">
              <a:schemeClr val="tx1"/>
            </a:fontRef>
          </p:style>
        </p:cxnSp>
        <p:cxnSp>
          <p:nvCxnSpPr>
            <p:cNvPr id="37" name="Straight Connector 36">
              <a:extLst>
                <a:ext uri="{FF2B5EF4-FFF2-40B4-BE49-F238E27FC236}">
                  <a16:creationId xmlns:a16="http://schemas.microsoft.com/office/drawing/2014/main" id="{43B6FD02-2AD0-4D17-9498-077ABCBA18A6}"/>
                </a:ext>
              </a:extLst>
            </p:cNvPr>
            <p:cNvCxnSpPr/>
            <p:nvPr/>
          </p:nvCxnSpPr>
          <p:spPr>
            <a:xfrm>
              <a:off x="848411" y="2139769"/>
              <a:ext cx="9407951" cy="18854"/>
            </a:xfrm>
            <a:prstGeom prst="line">
              <a:avLst/>
            </a:prstGeom>
            <a:ln w="19050"/>
          </p:spPr>
          <p:style>
            <a:lnRef idx="2">
              <a:schemeClr val="dk1"/>
            </a:lnRef>
            <a:fillRef idx="0">
              <a:schemeClr val="dk1"/>
            </a:fillRef>
            <a:effectRef idx="1">
              <a:schemeClr val="dk1"/>
            </a:effectRef>
            <a:fontRef idx="minor">
              <a:schemeClr val="tx1"/>
            </a:fontRef>
          </p:style>
        </p:cxnSp>
        <p:cxnSp>
          <p:nvCxnSpPr>
            <p:cNvPr id="38" name="Straight Connector 37">
              <a:extLst>
                <a:ext uri="{FF2B5EF4-FFF2-40B4-BE49-F238E27FC236}">
                  <a16:creationId xmlns:a16="http://schemas.microsoft.com/office/drawing/2014/main" id="{8F6FFB5F-261F-44A6-8227-9F7E05F61BBD}"/>
                </a:ext>
              </a:extLst>
            </p:cNvPr>
            <p:cNvCxnSpPr/>
            <p:nvPr/>
          </p:nvCxnSpPr>
          <p:spPr>
            <a:xfrm>
              <a:off x="848409" y="5330241"/>
              <a:ext cx="9407951" cy="18854"/>
            </a:xfrm>
            <a:prstGeom prst="line">
              <a:avLst/>
            </a:prstGeom>
            <a:ln w="19050"/>
          </p:spPr>
          <p:style>
            <a:lnRef idx="2">
              <a:schemeClr val="dk1"/>
            </a:lnRef>
            <a:fillRef idx="0">
              <a:schemeClr val="dk1"/>
            </a:fillRef>
            <a:effectRef idx="1">
              <a:schemeClr val="dk1"/>
            </a:effectRef>
            <a:fontRef idx="minor">
              <a:schemeClr val="tx1"/>
            </a:fontRef>
          </p:style>
        </p:cxnSp>
        <p:cxnSp>
          <p:nvCxnSpPr>
            <p:cNvPr id="39" name="Straight Connector 38">
              <a:extLst>
                <a:ext uri="{FF2B5EF4-FFF2-40B4-BE49-F238E27FC236}">
                  <a16:creationId xmlns:a16="http://schemas.microsoft.com/office/drawing/2014/main" id="{3EE78BD9-9ED5-4455-A8A6-4F170B765668}"/>
                </a:ext>
              </a:extLst>
            </p:cNvPr>
            <p:cNvCxnSpPr/>
            <p:nvPr/>
          </p:nvCxnSpPr>
          <p:spPr>
            <a:xfrm>
              <a:off x="848409" y="4236226"/>
              <a:ext cx="9407951" cy="18854"/>
            </a:xfrm>
            <a:prstGeom prst="line">
              <a:avLst/>
            </a:prstGeom>
            <a:ln w="19050"/>
          </p:spPr>
          <p:style>
            <a:lnRef idx="2">
              <a:schemeClr val="dk1"/>
            </a:lnRef>
            <a:fillRef idx="0">
              <a:schemeClr val="dk1"/>
            </a:fillRef>
            <a:effectRef idx="1">
              <a:schemeClr val="dk1"/>
            </a:effectRef>
            <a:fontRef idx="minor">
              <a:schemeClr val="tx1"/>
            </a:fontRef>
          </p:style>
        </p:cxnSp>
        <p:sp>
          <p:nvSpPr>
            <p:cNvPr id="40" name="TextBox 39">
              <a:extLst>
                <a:ext uri="{FF2B5EF4-FFF2-40B4-BE49-F238E27FC236}">
                  <a16:creationId xmlns:a16="http://schemas.microsoft.com/office/drawing/2014/main" id="{0D1CE524-B717-4149-846D-7CEA2FE8A68A}"/>
                </a:ext>
              </a:extLst>
            </p:cNvPr>
            <p:cNvSpPr txBox="1"/>
            <p:nvPr/>
          </p:nvSpPr>
          <p:spPr>
            <a:xfrm>
              <a:off x="-65988" y="977197"/>
              <a:ext cx="1055802" cy="577081"/>
            </a:xfrm>
            <a:prstGeom prst="rect">
              <a:avLst/>
            </a:prstGeom>
            <a:noFill/>
          </p:spPr>
          <p:txBody>
            <a:bodyPr wrap="square" rtlCol="0">
              <a:spAutoFit/>
            </a:bodyPr>
            <a:lstStyle/>
            <a:p>
              <a:r>
                <a:rPr lang="en-IN" sz="1050" dirty="0">
                  <a:solidFill>
                    <a:schemeClr val="tx1"/>
                  </a:solidFill>
                </a:rPr>
                <a:t>Co-RTWT Requesting AP, AP 1</a:t>
              </a:r>
            </a:p>
          </p:txBody>
        </p:sp>
        <p:sp>
          <p:nvSpPr>
            <p:cNvPr id="41" name="TextBox 40">
              <a:extLst>
                <a:ext uri="{FF2B5EF4-FFF2-40B4-BE49-F238E27FC236}">
                  <a16:creationId xmlns:a16="http://schemas.microsoft.com/office/drawing/2014/main" id="{56A95E96-7BF4-4856-803F-0E1957E67D1D}"/>
                </a:ext>
              </a:extLst>
            </p:cNvPr>
            <p:cNvSpPr txBox="1"/>
            <p:nvPr/>
          </p:nvSpPr>
          <p:spPr>
            <a:xfrm>
              <a:off x="-28285" y="4048547"/>
              <a:ext cx="1235511" cy="577081"/>
            </a:xfrm>
            <a:prstGeom prst="rect">
              <a:avLst/>
            </a:prstGeom>
            <a:noFill/>
          </p:spPr>
          <p:txBody>
            <a:bodyPr wrap="square" rtlCol="0">
              <a:spAutoFit/>
            </a:bodyPr>
            <a:lstStyle/>
            <a:p>
              <a:r>
                <a:rPr lang="en-IN" sz="1050" dirty="0">
                  <a:solidFill>
                    <a:schemeClr val="tx1"/>
                  </a:solidFill>
                </a:rPr>
                <a:t>Co-RTWT Coordinated  AP, AP 2</a:t>
              </a:r>
            </a:p>
          </p:txBody>
        </p:sp>
        <p:sp>
          <p:nvSpPr>
            <p:cNvPr id="42" name="TextBox 41">
              <a:extLst>
                <a:ext uri="{FF2B5EF4-FFF2-40B4-BE49-F238E27FC236}">
                  <a16:creationId xmlns:a16="http://schemas.microsoft.com/office/drawing/2014/main" id="{235F253A-B24E-4C46-B5BF-59AF211B8410}"/>
                </a:ext>
              </a:extLst>
            </p:cNvPr>
            <p:cNvSpPr txBox="1"/>
            <p:nvPr/>
          </p:nvSpPr>
          <p:spPr>
            <a:xfrm>
              <a:off x="113120" y="1899486"/>
              <a:ext cx="697586" cy="430887"/>
            </a:xfrm>
            <a:prstGeom prst="rect">
              <a:avLst/>
            </a:prstGeom>
            <a:noFill/>
          </p:spPr>
          <p:txBody>
            <a:bodyPr wrap="square" rtlCol="0">
              <a:spAutoFit/>
            </a:bodyPr>
            <a:lstStyle/>
            <a:p>
              <a:r>
                <a:rPr lang="en-IN" sz="1050" dirty="0">
                  <a:solidFill>
                    <a:schemeClr val="tx1"/>
                  </a:solidFill>
                </a:rPr>
                <a:t>R-TWT </a:t>
              </a:r>
            </a:p>
            <a:p>
              <a:r>
                <a:rPr lang="en-IN" sz="1050" dirty="0">
                  <a:solidFill>
                    <a:schemeClr val="tx1"/>
                  </a:solidFill>
                </a:rPr>
                <a:t>STA 11</a:t>
              </a:r>
            </a:p>
          </p:txBody>
        </p:sp>
        <p:cxnSp>
          <p:nvCxnSpPr>
            <p:cNvPr id="43" name="Straight Connector 42">
              <a:extLst>
                <a:ext uri="{FF2B5EF4-FFF2-40B4-BE49-F238E27FC236}">
                  <a16:creationId xmlns:a16="http://schemas.microsoft.com/office/drawing/2014/main" id="{276E2CB4-E295-4365-A936-E9714CE46A2B}"/>
                </a:ext>
              </a:extLst>
            </p:cNvPr>
            <p:cNvCxnSpPr/>
            <p:nvPr/>
          </p:nvCxnSpPr>
          <p:spPr>
            <a:xfrm>
              <a:off x="848410" y="3123357"/>
              <a:ext cx="9407951" cy="18854"/>
            </a:xfrm>
            <a:prstGeom prst="line">
              <a:avLst/>
            </a:prstGeom>
            <a:ln w="19050"/>
          </p:spPr>
          <p:style>
            <a:lnRef idx="2">
              <a:schemeClr val="dk1"/>
            </a:lnRef>
            <a:fillRef idx="0">
              <a:schemeClr val="dk1"/>
            </a:fillRef>
            <a:effectRef idx="1">
              <a:schemeClr val="dk1"/>
            </a:effectRef>
            <a:fontRef idx="minor">
              <a:schemeClr val="tx1"/>
            </a:fontRef>
          </p:style>
        </p:cxnSp>
        <p:sp>
          <p:nvSpPr>
            <p:cNvPr id="44" name="TextBox 43">
              <a:extLst>
                <a:ext uri="{FF2B5EF4-FFF2-40B4-BE49-F238E27FC236}">
                  <a16:creationId xmlns:a16="http://schemas.microsoft.com/office/drawing/2014/main" id="{089E4A50-24B2-41BE-91BB-3F36E96C945B}"/>
                </a:ext>
              </a:extLst>
            </p:cNvPr>
            <p:cNvSpPr txBox="1"/>
            <p:nvPr/>
          </p:nvSpPr>
          <p:spPr>
            <a:xfrm>
              <a:off x="150824" y="2846614"/>
              <a:ext cx="697586" cy="430887"/>
            </a:xfrm>
            <a:prstGeom prst="rect">
              <a:avLst/>
            </a:prstGeom>
            <a:noFill/>
          </p:spPr>
          <p:txBody>
            <a:bodyPr wrap="square" rtlCol="0">
              <a:spAutoFit/>
            </a:bodyPr>
            <a:lstStyle/>
            <a:p>
              <a:r>
                <a:rPr lang="en-IN" sz="1050" dirty="0">
                  <a:solidFill>
                    <a:schemeClr val="tx1"/>
                  </a:solidFill>
                </a:rPr>
                <a:t>R-TWT </a:t>
              </a:r>
            </a:p>
            <a:p>
              <a:r>
                <a:rPr lang="en-IN" sz="1050" dirty="0">
                  <a:solidFill>
                    <a:schemeClr val="tx1"/>
                  </a:solidFill>
                </a:rPr>
                <a:t>STA 12</a:t>
              </a:r>
            </a:p>
          </p:txBody>
        </p:sp>
        <p:cxnSp>
          <p:nvCxnSpPr>
            <p:cNvPr id="45" name="Straight Connector 44">
              <a:extLst>
                <a:ext uri="{FF2B5EF4-FFF2-40B4-BE49-F238E27FC236}">
                  <a16:creationId xmlns:a16="http://schemas.microsoft.com/office/drawing/2014/main" id="{19298CD0-02ED-447F-BBBA-BDB7F06B43FA}"/>
                </a:ext>
              </a:extLst>
            </p:cNvPr>
            <p:cNvCxnSpPr/>
            <p:nvPr/>
          </p:nvCxnSpPr>
          <p:spPr>
            <a:xfrm>
              <a:off x="848409" y="6394198"/>
              <a:ext cx="9407951" cy="18854"/>
            </a:xfrm>
            <a:prstGeom prst="line">
              <a:avLst/>
            </a:prstGeom>
            <a:ln w="19050"/>
          </p:spPr>
          <p:style>
            <a:lnRef idx="2">
              <a:schemeClr val="dk1"/>
            </a:lnRef>
            <a:fillRef idx="0">
              <a:schemeClr val="dk1"/>
            </a:fillRef>
            <a:effectRef idx="1">
              <a:schemeClr val="dk1"/>
            </a:effectRef>
            <a:fontRef idx="minor">
              <a:schemeClr val="tx1"/>
            </a:fontRef>
          </p:style>
        </p:cxnSp>
        <p:sp>
          <p:nvSpPr>
            <p:cNvPr id="46" name="TextBox 45">
              <a:extLst>
                <a:ext uri="{FF2B5EF4-FFF2-40B4-BE49-F238E27FC236}">
                  <a16:creationId xmlns:a16="http://schemas.microsoft.com/office/drawing/2014/main" id="{521F754E-A38B-48BB-8B5B-49A58A14A748}"/>
                </a:ext>
              </a:extLst>
            </p:cNvPr>
            <p:cNvSpPr txBox="1"/>
            <p:nvPr/>
          </p:nvSpPr>
          <p:spPr>
            <a:xfrm>
              <a:off x="150824" y="6104823"/>
              <a:ext cx="697586" cy="430887"/>
            </a:xfrm>
            <a:prstGeom prst="rect">
              <a:avLst/>
            </a:prstGeom>
            <a:noFill/>
          </p:spPr>
          <p:txBody>
            <a:bodyPr wrap="square" rtlCol="0">
              <a:spAutoFit/>
            </a:bodyPr>
            <a:lstStyle/>
            <a:p>
              <a:r>
                <a:rPr lang="en-IN" sz="1050" dirty="0">
                  <a:solidFill>
                    <a:schemeClr val="tx1"/>
                  </a:solidFill>
                </a:rPr>
                <a:t>R-TWT </a:t>
              </a:r>
            </a:p>
            <a:p>
              <a:r>
                <a:rPr lang="en-IN" sz="1050" dirty="0">
                  <a:solidFill>
                    <a:schemeClr val="tx1"/>
                  </a:solidFill>
                </a:rPr>
                <a:t>STA 22</a:t>
              </a:r>
            </a:p>
          </p:txBody>
        </p:sp>
        <p:sp>
          <p:nvSpPr>
            <p:cNvPr id="47" name="TextBox 46">
              <a:extLst>
                <a:ext uri="{FF2B5EF4-FFF2-40B4-BE49-F238E27FC236}">
                  <a16:creationId xmlns:a16="http://schemas.microsoft.com/office/drawing/2014/main" id="{F1283D9A-CC07-4B34-B3AC-2235702D6211}"/>
                </a:ext>
              </a:extLst>
            </p:cNvPr>
            <p:cNvSpPr txBox="1"/>
            <p:nvPr/>
          </p:nvSpPr>
          <p:spPr>
            <a:xfrm>
              <a:off x="150824" y="5038573"/>
              <a:ext cx="697586" cy="430887"/>
            </a:xfrm>
            <a:prstGeom prst="rect">
              <a:avLst/>
            </a:prstGeom>
            <a:noFill/>
          </p:spPr>
          <p:txBody>
            <a:bodyPr wrap="square" rtlCol="0">
              <a:spAutoFit/>
            </a:bodyPr>
            <a:lstStyle/>
            <a:p>
              <a:r>
                <a:rPr lang="en-IN" sz="1050" dirty="0">
                  <a:solidFill>
                    <a:schemeClr val="tx1"/>
                  </a:solidFill>
                </a:rPr>
                <a:t>R-TWT </a:t>
              </a:r>
            </a:p>
            <a:p>
              <a:r>
                <a:rPr lang="en-IN" sz="1050" dirty="0">
                  <a:solidFill>
                    <a:schemeClr val="tx1"/>
                  </a:solidFill>
                </a:rPr>
                <a:t>STA 21</a:t>
              </a:r>
            </a:p>
          </p:txBody>
        </p:sp>
        <p:cxnSp>
          <p:nvCxnSpPr>
            <p:cNvPr id="48" name="Straight Arrow Connector 47">
              <a:extLst>
                <a:ext uri="{FF2B5EF4-FFF2-40B4-BE49-F238E27FC236}">
                  <a16:creationId xmlns:a16="http://schemas.microsoft.com/office/drawing/2014/main" id="{53AF90CB-664F-4E8C-B4D0-C847CB3D1485}"/>
                </a:ext>
              </a:extLst>
            </p:cNvPr>
            <p:cNvCxnSpPr/>
            <p:nvPr/>
          </p:nvCxnSpPr>
          <p:spPr>
            <a:xfrm>
              <a:off x="1228285" y="1131216"/>
              <a:ext cx="9427" cy="31050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D2658912-DF8C-44AC-8E7C-4DCAF69021F6}"/>
                </a:ext>
              </a:extLst>
            </p:cNvPr>
            <p:cNvSpPr txBox="1"/>
            <p:nvPr/>
          </p:nvSpPr>
          <p:spPr>
            <a:xfrm>
              <a:off x="1249431" y="2077172"/>
              <a:ext cx="1577920" cy="1323440"/>
            </a:xfrm>
            <a:prstGeom prst="rect">
              <a:avLst/>
            </a:prstGeom>
            <a:noFill/>
          </p:spPr>
          <p:txBody>
            <a:bodyPr wrap="square" rtlCol="0">
              <a:spAutoFit/>
            </a:bodyPr>
            <a:lstStyle/>
            <a:p>
              <a:r>
                <a:rPr lang="en-IN" sz="1000" dirty="0">
                  <a:solidFill>
                    <a:schemeClr val="tx1"/>
                  </a:solidFill>
                </a:rPr>
                <a:t>Co-RTWT Negotiation Request message: Co-RTWT Scheme Information set - RTWT Schedule Protection Level Info (optional), RTWT STA Info (optional) </a:t>
              </a:r>
              <a:br>
                <a:rPr lang="en-IN" sz="1000" dirty="0">
                  <a:solidFill>
                    <a:schemeClr val="tx1"/>
                  </a:solidFill>
                </a:rPr>
              </a:br>
              <a:r>
                <a:rPr lang="en-IN" sz="1000" dirty="0">
                  <a:solidFill>
                    <a:schemeClr val="tx1"/>
                  </a:solidFill>
                </a:rPr>
                <a:t>[Req. for protection]</a:t>
              </a:r>
            </a:p>
          </p:txBody>
        </p:sp>
        <p:cxnSp>
          <p:nvCxnSpPr>
            <p:cNvPr id="50" name="Straight Arrow Connector 49">
              <a:extLst>
                <a:ext uri="{FF2B5EF4-FFF2-40B4-BE49-F238E27FC236}">
                  <a16:creationId xmlns:a16="http://schemas.microsoft.com/office/drawing/2014/main" id="{44018F0D-8FB6-430F-A3EB-77E6259ABDC7}"/>
                </a:ext>
              </a:extLst>
            </p:cNvPr>
            <p:cNvCxnSpPr/>
            <p:nvPr/>
          </p:nvCxnSpPr>
          <p:spPr>
            <a:xfrm flipH="1" flipV="1">
              <a:off x="2911567" y="1131216"/>
              <a:ext cx="9420" cy="30571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id="{A60D48A7-2EED-41B6-AE2A-99B17FB06518}"/>
                </a:ext>
              </a:extLst>
            </p:cNvPr>
            <p:cNvSpPr txBox="1"/>
            <p:nvPr/>
          </p:nvSpPr>
          <p:spPr>
            <a:xfrm>
              <a:off x="2897276" y="2074807"/>
              <a:ext cx="1596413" cy="1477329"/>
            </a:xfrm>
            <a:prstGeom prst="rect">
              <a:avLst/>
            </a:prstGeom>
            <a:noFill/>
          </p:spPr>
          <p:txBody>
            <a:bodyPr wrap="square" rtlCol="0">
              <a:spAutoFit/>
            </a:bodyPr>
            <a:lstStyle/>
            <a:p>
              <a:r>
                <a:rPr lang="en-IN" sz="1000" dirty="0">
                  <a:solidFill>
                    <a:schemeClr val="tx1"/>
                  </a:solidFill>
                </a:rPr>
                <a:t>Co-RTWT Negotiation Response message: Co-RTWT Scheme Information set - RTWT Schedule Protection Level Information – enable Co-BF/Co-SR, RTWT STA Information (optional)</a:t>
              </a:r>
            </a:p>
            <a:p>
              <a:r>
                <a:rPr lang="en-IN" sz="1000" dirty="0">
                  <a:solidFill>
                    <a:schemeClr val="tx1"/>
                  </a:solidFill>
                </a:rPr>
                <a:t>[Accept to protect] </a:t>
              </a:r>
            </a:p>
          </p:txBody>
        </p:sp>
        <p:sp>
          <p:nvSpPr>
            <p:cNvPr id="52" name="Rectangle 51">
              <a:extLst>
                <a:ext uri="{FF2B5EF4-FFF2-40B4-BE49-F238E27FC236}">
                  <a16:creationId xmlns:a16="http://schemas.microsoft.com/office/drawing/2014/main" id="{3004B7D1-B02B-48D1-8462-46BD9F13C2C3}"/>
                </a:ext>
              </a:extLst>
            </p:cNvPr>
            <p:cNvSpPr/>
            <p:nvPr/>
          </p:nvSpPr>
          <p:spPr>
            <a:xfrm>
              <a:off x="6300486" y="963380"/>
              <a:ext cx="2188723" cy="344068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00"/>
            </a:p>
          </p:txBody>
        </p:sp>
        <p:sp>
          <p:nvSpPr>
            <p:cNvPr id="53" name="TextBox 52">
              <a:extLst>
                <a:ext uri="{FF2B5EF4-FFF2-40B4-BE49-F238E27FC236}">
                  <a16:creationId xmlns:a16="http://schemas.microsoft.com/office/drawing/2014/main" id="{FA29A50C-5D06-4BC8-B1C9-2E587AE8C175}"/>
                </a:ext>
              </a:extLst>
            </p:cNvPr>
            <p:cNvSpPr txBox="1"/>
            <p:nvPr/>
          </p:nvSpPr>
          <p:spPr>
            <a:xfrm>
              <a:off x="6452099" y="2369560"/>
              <a:ext cx="1848705" cy="738664"/>
            </a:xfrm>
            <a:prstGeom prst="rect">
              <a:avLst/>
            </a:prstGeom>
            <a:noFill/>
          </p:spPr>
          <p:txBody>
            <a:bodyPr wrap="square" rtlCol="0">
              <a:spAutoFit/>
            </a:bodyPr>
            <a:lstStyle/>
            <a:p>
              <a:pPr algn="ctr"/>
              <a:r>
                <a:rPr lang="en-IN" sz="1050" dirty="0">
                  <a:solidFill>
                    <a:schemeClr val="tx1"/>
                  </a:solidFill>
                </a:rPr>
                <a:t>Co-BF/Co-SR Negotiation and Agreement: Co-BF/Co-SR Scheme Information Set exchange</a:t>
              </a:r>
            </a:p>
          </p:txBody>
        </p:sp>
        <p:cxnSp>
          <p:nvCxnSpPr>
            <p:cNvPr id="54" name="Straight Arrow Connector 53">
              <a:extLst>
                <a:ext uri="{FF2B5EF4-FFF2-40B4-BE49-F238E27FC236}">
                  <a16:creationId xmlns:a16="http://schemas.microsoft.com/office/drawing/2014/main" id="{88FB267D-BBA3-44F3-A4BB-CBBE0A505DDF}"/>
                </a:ext>
              </a:extLst>
            </p:cNvPr>
            <p:cNvCxnSpPr/>
            <p:nvPr/>
          </p:nvCxnSpPr>
          <p:spPr>
            <a:xfrm>
              <a:off x="10070134" y="1158131"/>
              <a:ext cx="12197" cy="10004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506E7198-5E78-4044-9692-3463A1C2269E}"/>
                </a:ext>
              </a:extLst>
            </p:cNvPr>
            <p:cNvCxnSpPr/>
            <p:nvPr/>
          </p:nvCxnSpPr>
          <p:spPr>
            <a:xfrm>
              <a:off x="10075076" y="2105291"/>
              <a:ext cx="0" cy="1027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B5523ABE-E281-4B2A-8E7B-31F89567BEDB}"/>
                </a:ext>
              </a:extLst>
            </p:cNvPr>
            <p:cNvCxnSpPr/>
            <p:nvPr/>
          </p:nvCxnSpPr>
          <p:spPr>
            <a:xfrm flipH="1">
              <a:off x="10082331" y="4228313"/>
              <a:ext cx="868" cy="11113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F46D56BC-B774-45BE-B7A0-9B8042B4E2C6}"/>
                </a:ext>
              </a:extLst>
            </p:cNvPr>
            <p:cNvCxnSpPr/>
            <p:nvPr/>
          </p:nvCxnSpPr>
          <p:spPr>
            <a:xfrm>
              <a:off x="10082331" y="5339668"/>
              <a:ext cx="21926" cy="10545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ADFAF2C2-D602-4066-8D1F-9EC66E6A3E16}"/>
                </a:ext>
              </a:extLst>
            </p:cNvPr>
            <p:cNvSpPr txBox="1"/>
            <p:nvPr/>
          </p:nvSpPr>
          <p:spPr>
            <a:xfrm>
              <a:off x="10223783" y="1577361"/>
              <a:ext cx="1206230" cy="400110"/>
            </a:xfrm>
            <a:prstGeom prst="rect">
              <a:avLst/>
            </a:prstGeom>
            <a:noFill/>
          </p:spPr>
          <p:txBody>
            <a:bodyPr wrap="square" rtlCol="0">
              <a:spAutoFit/>
            </a:bodyPr>
            <a:lstStyle/>
            <a:p>
              <a:r>
                <a:rPr lang="en-IN" sz="1000" dirty="0">
                  <a:solidFill>
                    <a:schemeClr val="tx1"/>
                  </a:solidFill>
                </a:rPr>
                <a:t>Intra-BSS Announcement</a:t>
              </a:r>
            </a:p>
          </p:txBody>
        </p:sp>
        <p:sp>
          <p:nvSpPr>
            <p:cNvPr id="59" name="TextBox 58">
              <a:extLst>
                <a:ext uri="{FF2B5EF4-FFF2-40B4-BE49-F238E27FC236}">
                  <a16:creationId xmlns:a16="http://schemas.microsoft.com/office/drawing/2014/main" id="{AAFD9ACE-2667-4526-98B4-71D3A5D71ED1}"/>
                </a:ext>
              </a:extLst>
            </p:cNvPr>
            <p:cNvSpPr txBox="1"/>
            <p:nvPr/>
          </p:nvSpPr>
          <p:spPr>
            <a:xfrm>
              <a:off x="10261439" y="4686999"/>
              <a:ext cx="1206230" cy="400110"/>
            </a:xfrm>
            <a:prstGeom prst="rect">
              <a:avLst/>
            </a:prstGeom>
            <a:noFill/>
          </p:spPr>
          <p:txBody>
            <a:bodyPr wrap="square" rtlCol="0">
              <a:spAutoFit/>
            </a:bodyPr>
            <a:lstStyle/>
            <a:p>
              <a:r>
                <a:rPr lang="en-IN" sz="1000" dirty="0">
                  <a:solidFill>
                    <a:schemeClr val="tx1"/>
                  </a:solidFill>
                </a:rPr>
                <a:t>Intra-BSS Announcement</a:t>
              </a:r>
            </a:p>
          </p:txBody>
        </p:sp>
        <p:cxnSp>
          <p:nvCxnSpPr>
            <p:cNvPr id="60" name="Straight Arrow Connector 59">
              <a:extLst>
                <a:ext uri="{FF2B5EF4-FFF2-40B4-BE49-F238E27FC236}">
                  <a16:creationId xmlns:a16="http://schemas.microsoft.com/office/drawing/2014/main" id="{2DEC4D1C-0AF6-4E9F-B0B1-41D8FDF9EF7E}"/>
                </a:ext>
              </a:extLst>
            </p:cNvPr>
            <p:cNvCxnSpPr/>
            <p:nvPr/>
          </p:nvCxnSpPr>
          <p:spPr>
            <a:xfrm>
              <a:off x="4617211" y="1140008"/>
              <a:ext cx="9427" cy="31050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9E2F02F6-4143-44C4-8B1C-8793BA3C3C53}"/>
                </a:ext>
              </a:extLst>
            </p:cNvPr>
            <p:cNvSpPr txBox="1"/>
            <p:nvPr/>
          </p:nvSpPr>
          <p:spPr>
            <a:xfrm>
              <a:off x="4573098" y="2069139"/>
              <a:ext cx="1669930" cy="1015663"/>
            </a:xfrm>
            <a:prstGeom prst="rect">
              <a:avLst/>
            </a:prstGeom>
            <a:noFill/>
          </p:spPr>
          <p:txBody>
            <a:bodyPr wrap="square" rtlCol="0">
              <a:spAutoFit/>
            </a:bodyPr>
            <a:lstStyle/>
            <a:p>
              <a:r>
                <a:rPr lang="en-IN" sz="1000" dirty="0">
                  <a:solidFill>
                    <a:schemeClr val="tx1"/>
                  </a:solidFill>
                </a:rPr>
                <a:t>Request to initiate Co-BF/Co-SR agreement or initiates directly</a:t>
              </a:r>
            </a:p>
            <a:p>
              <a:r>
                <a:rPr lang="en-IN" sz="1000" dirty="0">
                  <a:solidFill>
                    <a:schemeClr val="tx1"/>
                  </a:solidFill>
                </a:rPr>
                <a:t>(optional)</a:t>
              </a:r>
            </a:p>
            <a:p>
              <a:r>
                <a:rPr lang="en-IN" sz="1000" dirty="0">
                  <a:solidFill>
                    <a:schemeClr val="tx1"/>
                  </a:solidFill>
                </a:rPr>
                <a:t>[Accept to condition]</a:t>
              </a:r>
            </a:p>
            <a:p>
              <a:r>
                <a:rPr lang="en-IN" sz="1000" dirty="0">
                  <a:solidFill>
                    <a:schemeClr val="tx1"/>
                  </a:solidFill>
                </a:rPr>
                <a:t>       </a:t>
              </a:r>
            </a:p>
          </p:txBody>
        </p:sp>
        <p:cxnSp>
          <p:nvCxnSpPr>
            <p:cNvPr id="62" name="Straight Arrow Connector 61">
              <a:extLst>
                <a:ext uri="{FF2B5EF4-FFF2-40B4-BE49-F238E27FC236}">
                  <a16:creationId xmlns:a16="http://schemas.microsoft.com/office/drawing/2014/main" id="{DE0A7083-687C-4616-A531-59CEB33D40A0}"/>
                </a:ext>
              </a:extLst>
            </p:cNvPr>
            <p:cNvCxnSpPr/>
            <p:nvPr/>
          </p:nvCxnSpPr>
          <p:spPr>
            <a:xfrm>
              <a:off x="8908154" y="1150312"/>
              <a:ext cx="29183" cy="307018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C58A159E-1F13-4EC0-9B50-46D0032097AB}"/>
                </a:ext>
              </a:extLst>
            </p:cNvPr>
            <p:cNvSpPr txBox="1"/>
            <p:nvPr/>
          </p:nvSpPr>
          <p:spPr>
            <a:xfrm>
              <a:off x="8892552" y="1668602"/>
              <a:ext cx="1240913" cy="1344440"/>
            </a:xfrm>
            <a:prstGeom prst="rect">
              <a:avLst/>
            </a:prstGeom>
            <a:noFill/>
          </p:spPr>
          <p:txBody>
            <a:bodyPr wrap="square" rtlCol="0">
              <a:spAutoFit/>
            </a:bodyPr>
            <a:lstStyle/>
            <a:p>
              <a:r>
                <a:rPr lang="en-IN" sz="1000" dirty="0">
                  <a:solidFill>
                    <a:schemeClr val="tx1"/>
                  </a:solidFill>
                </a:rPr>
                <a:t>Co-RTWT Negotiation Confirmation and Agreement formation</a:t>
              </a:r>
            </a:p>
            <a:p>
              <a:r>
                <a:rPr lang="en-IN" sz="1000" dirty="0">
                  <a:solidFill>
                    <a:schemeClr val="tx1"/>
                  </a:solidFill>
                </a:rPr>
                <a:t>(optional)</a:t>
              </a:r>
            </a:p>
          </p:txBody>
        </p:sp>
      </p:grpSp>
    </p:spTree>
    <p:extLst>
      <p:ext uri="{BB962C8B-B14F-4D97-AF65-F5344CB8AC3E}">
        <p14:creationId xmlns:p14="http://schemas.microsoft.com/office/powerpoint/2010/main" val="1447142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6835F-475B-4338-AF63-3CE77F8700A9}"/>
              </a:ext>
            </a:extLst>
          </p:cNvPr>
          <p:cNvSpPr>
            <a:spLocks noGrp="1"/>
          </p:cNvSpPr>
          <p:nvPr>
            <p:ph type="title"/>
          </p:nvPr>
        </p:nvSpPr>
        <p:spPr>
          <a:xfrm>
            <a:off x="914401" y="685802"/>
            <a:ext cx="10361084" cy="899118"/>
          </a:xfrm>
        </p:spPr>
        <p:txBody>
          <a:bodyPr/>
          <a:lstStyle/>
          <a:p>
            <a:r>
              <a:rPr lang="en-IN" sz="2800" dirty="0"/>
              <a:t>Option 1: Co-BF/Co-SR negotiation embedded (Contd.)</a:t>
            </a:r>
          </a:p>
        </p:txBody>
      </p:sp>
      <p:sp>
        <p:nvSpPr>
          <p:cNvPr id="3" name="Content Placeholder 2">
            <a:extLst>
              <a:ext uri="{FF2B5EF4-FFF2-40B4-BE49-F238E27FC236}">
                <a16:creationId xmlns:a16="http://schemas.microsoft.com/office/drawing/2014/main" id="{7498565A-46A5-4452-BD34-70D2E3357596}"/>
              </a:ext>
            </a:extLst>
          </p:cNvPr>
          <p:cNvSpPr>
            <a:spLocks noGrp="1"/>
          </p:cNvSpPr>
          <p:nvPr>
            <p:ph idx="1"/>
          </p:nvPr>
        </p:nvSpPr>
        <p:spPr>
          <a:xfrm>
            <a:off x="914401" y="1751014"/>
            <a:ext cx="10361084" cy="4558305"/>
          </a:xfrm>
        </p:spPr>
        <p:txBody>
          <a:bodyPr/>
          <a:lstStyle/>
          <a:p>
            <a:pPr>
              <a:buFont typeface="Arial" panose="020B0604020202020204" pitchFamily="34" charset="0"/>
              <a:buChar char="•"/>
            </a:pPr>
            <a:r>
              <a:rPr lang="en-IN" sz="1600" dirty="0"/>
              <a:t>Co-BF/Co-SR negotiation and agreement formation that is required as a part of the Co-RTWT negotiation is performed separately i.e., the message exchanges required for Co-BF/Co-SR negotiation is performed independently and in a successive manner after the Co-RTWT negotiation is initiated</a:t>
            </a:r>
          </a:p>
          <a:p>
            <a:pPr lvl="1">
              <a:buFont typeface="Arial" panose="020B0604020202020204" pitchFamily="34" charset="0"/>
              <a:buChar char="•"/>
            </a:pPr>
            <a:r>
              <a:rPr lang="en-IN" sz="1400" dirty="0"/>
              <a:t>Some parameter exchanges required for Co-BF/Co-SR negotiation e.g., STA Information is optionally exchanged along with Co-RTWT parameter exchanges during the Co-RTWT negotiation phase</a:t>
            </a:r>
          </a:p>
          <a:p>
            <a:pPr>
              <a:buFont typeface="Arial" panose="020B0604020202020204" pitchFamily="34" charset="0"/>
              <a:buChar char="•"/>
            </a:pPr>
            <a:r>
              <a:rPr lang="en-IN" sz="1600" dirty="0"/>
              <a:t>The Co-RTWT requesting AP optionally includes the supported modes of protection mechanism, RTWT Schedule Protection Level Information for its requested RTWT schedule(s) in the Co-RTWT Negotiation Request frame and the Co-RTWT responding AP can select the suitable mode (enable Co-BF/Co-SR) supported by it in the Co-RTWT Negotiation Response frame</a:t>
            </a:r>
          </a:p>
          <a:p>
            <a:pPr>
              <a:buFont typeface="Arial" panose="020B0604020202020204" pitchFamily="34" charset="0"/>
              <a:buChar char="•"/>
            </a:pPr>
            <a:r>
              <a:rPr lang="en-IN" sz="1600" dirty="0"/>
              <a:t>The final Co-RTWT Negotiation confirmation and agreement formation takes place after both the APs successfully complete the Co-BF/Co-SR negotiation and agreement formation after which an optional confirmation and agreement formation message exchange is performed between the APs </a:t>
            </a:r>
          </a:p>
          <a:p>
            <a:pPr lvl="1">
              <a:buFont typeface="Arial" panose="020B0604020202020204" pitchFamily="34" charset="0"/>
              <a:buChar char="•"/>
            </a:pPr>
            <a:r>
              <a:rPr lang="en-IN" sz="1400" dirty="0"/>
              <a:t>APs exchange required parameters for Co-BF/Co-SR e.g., no. of Spatial Streams (SS), no. of Tx/Rx antenna, transmit power etc. during Co-BF/Co-SR negotiation. Exact parameters required for Co-BF/Co-SR are TBD</a:t>
            </a:r>
          </a:p>
          <a:p>
            <a:pPr>
              <a:buFont typeface="Arial" panose="020B0604020202020204" pitchFamily="34" charset="0"/>
              <a:buChar char="•"/>
            </a:pPr>
            <a:r>
              <a:rPr lang="en-IN" sz="1600" dirty="0"/>
              <a:t>After the Co-RTWT negotiation is completed, The Co-RTWT requesting and responding AP broadcasts the negotiated RTWT schedule(s) and its related parameters and the negotiated protection mechanism to its associated STAs as an intra-BSS announcement which marks the end of Co-RTWT Negotiation phase</a:t>
            </a:r>
          </a:p>
          <a:p>
            <a:endParaRPr lang="en-IN" dirty="0"/>
          </a:p>
        </p:txBody>
      </p:sp>
      <p:sp>
        <p:nvSpPr>
          <p:cNvPr id="4" name="Slide Number Placeholder 3">
            <a:extLst>
              <a:ext uri="{FF2B5EF4-FFF2-40B4-BE49-F238E27FC236}">
                <a16:creationId xmlns:a16="http://schemas.microsoft.com/office/drawing/2014/main" id="{D8C6F97E-A3E4-4AE9-9A95-7A7C7B58A1E6}"/>
              </a:ext>
            </a:extLst>
          </p:cNvPr>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a:extLst>
              <a:ext uri="{FF2B5EF4-FFF2-40B4-BE49-F238E27FC236}">
                <a16:creationId xmlns:a16="http://schemas.microsoft.com/office/drawing/2014/main" id="{13B49FC1-8BD6-4BAB-8807-CA7B198ABCB0}"/>
              </a:ext>
            </a:extLst>
          </p:cNvPr>
          <p:cNvSpPr>
            <a:spLocks noGrp="1"/>
          </p:cNvSpPr>
          <p:nvPr>
            <p:ph type="ftr" idx="14"/>
          </p:nvPr>
        </p:nvSpPr>
        <p:spPr/>
        <p:txBody>
          <a:bodyPr/>
          <a:lstStyle/>
          <a:p>
            <a:r>
              <a:rPr lang="en-GB"/>
              <a:t>Rishabh Roy, Samsung Electronics</a:t>
            </a:r>
            <a:endParaRPr lang="en-GB" dirty="0"/>
          </a:p>
        </p:txBody>
      </p:sp>
      <p:sp>
        <p:nvSpPr>
          <p:cNvPr id="6" name="Date Placeholder 5">
            <a:extLst>
              <a:ext uri="{FF2B5EF4-FFF2-40B4-BE49-F238E27FC236}">
                <a16:creationId xmlns:a16="http://schemas.microsoft.com/office/drawing/2014/main" id="{44FB60FF-FF61-4305-84A2-2C1058EA7DD6}"/>
              </a:ext>
            </a:extLst>
          </p:cNvPr>
          <p:cNvSpPr>
            <a:spLocks noGrp="1"/>
          </p:cNvSpPr>
          <p:nvPr>
            <p:ph type="dt" idx="15"/>
          </p:nvPr>
        </p:nvSpPr>
        <p:spPr/>
        <p:txBody>
          <a:bodyPr/>
          <a:lstStyle/>
          <a:p>
            <a:fld id="{E251ED71-B584-485E-921A-B6CF6064408D}" type="datetime6">
              <a:rPr lang="en-US" smtClean="0"/>
              <a:t>September 25</a:t>
            </a:fld>
            <a:endParaRPr lang="en-GB" dirty="0"/>
          </a:p>
        </p:txBody>
      </p:sp>
    </p:spTree>
    <p:extLst>
      <p:ext uri="{BB962C8B-B14F-4D97-AF65-F5344CB8AC3E}">
        <p14:creationId xmlns:p14="http://schemas.microsoft.com/office/powerpoint/2010/main" val="1149352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540D1-8A5F-4453-9448-3DEB613A51EC}"/>
              </a:ext>
            </a:extLst>
          </p:cNvPr>
          <p:cNvSpPr>
            <a:spLocks noGrp="1"/>
          </p:cNvSpPr>
          <p:nvPr>
            <p:ph type="title"/>
          </p:nvPr>
        </p:nvSpPr>
        <p:spPr/>
        <p:txBody>
          <a:bodyPr/>
          <a:lstStyle/>
          <a:p>
            <a:r>
              <a:rPr lang="en-IN" sz="2800" dirty="0"/>
              <a:t>Option 2: Joint Co-BF/Co-SR and Co-RTWT negotiation </a:t>
            </a:r>
          </a:p>
        </p:txBody>
      </p:sp>
      <p:sp>
        <p:nvSpPr>
          <p:cNvPr id="4" name="Slide Number Placeholder 3">
            <a:extLst>
              <a:ext uri="{FF2B5EF4-FFF2-40B4-BE49-F238E27FC236}">
                <a16:creationId xmlns:a16="http://schemas.microsoft.com/office/drawing/2014/main" id="{BB4D149F-5B0F-408B-86CC-839DE524F7D0}"/>
              </a:ext>
            </a:extLst>
          </p:cNvPr>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a:extLst>
              <a:ext uri="{FF2B5EF4-FFF2-40B4-BE49-F238E27FC236}">
                <a16:creationId xmlns:a16="http://schemas.microsoft.com/office/drawing/2014/main" id="{ADFEE3D5-9D17-43C0-B6ED-E08295F695F2}"/>
              </a:ext>
            </a:extLst>
          </p:cNvPr>
          <p:cNvSpPr>
            <a:spLocks noGrp="1"/>
          </p:cNvSpPr>
          <p:nvPr>
            <p:ph type="ftr" idx="14"/>
          </p:nvPr>
        </p:nvSpPr>
        <p:spPr/>
        <p:txBody>
          <a:bodyPr/>
          <a:lstStyle/>
          <a:p>
            <a:r>
              <a:rPr lang="en-GB"/>
              <a:t>Rishabh Roy, Samsung Electronics</a:t>
            </a:r>
            <a:endParaRPr lang="en-GB" dirty="0"/>
          </a:p>
        </p:txBody>
      </p:sp>
      <p:sp>
        <p:nvSpPr>
          <p:cNvPr id="6" name="Date Placeholder 5">
            <a:extLst>
              <a:ext uri="{FF2B5EF4-FFF2-40B4-BE49-F238E27FC236}">
                <a16:creationId xmlns:a16="http://schemas.microsoft.com/office/drawing/2014/main" id="{5FAFEE7D-F7E7-4FA2-A355-0B22946AD78B}"/>
              </a:ext>
            </a:extLst>
          </p:cNvPr>
          <p:cNvSpPr>
            <a:spLocks noGrp="1"/>
          </p:cNvSpPr>
          <p:nvPr>
            <p:ph type="dt" idx="15"/>
          </p:nvPr>
        </p:nvSpPr>
        <p:spPr/>
        <p:txBody>
          <a:bodyPr/>
          <a:lstStyle/>
          <a:p>
            <a:fld id="{575801B8-6A2B-45D0-98A5-6074D69FAD20}" type="datetime6">
              <a:rPr lang="en-US" smtClean="0"/>
              <a:t>September 25</a:t>
            </a:fld>
            <a:endParaRPr lang="en-GB" dirty="0"/>
          </a:p>
        </p:txBody>
      </p:sp>
      <p:grpSp>
        <p:nvGrpSpPr>
          <p:cNvPr id="7" name="Group 6">
            <a:extLst>
              <a:ext uri="{FF2B5EF4-FFF2-40B4-BE49-F238E27FC236}">
                <a16:creationId xmlns:a16="http://schemas.microsoft.com/office/drawing/2014/main" id="{23AC051A-A716-4C31-B1A9-4197B7DAAB0C}"/>
              </a:ext>
            </a:extLst>
          </p:cNvPr>
          <p:cNvGrpSpPr/>
          <p:nvPr/>
        </p:nvGrpSpPr>
        <p:grpSpPr>
          <a:xfrm>
            <a:off x="335360" y="1722064"/>
            <a:ext cx="11161240" cy="4371232"/>
            <a:chOff x="-65988" y="977197"/>
            <a:chExt cx="10503915" cy="5558513"/>
          </a:xfrm>
        </p:grpSpPr>
        <p:sp>
          <p:nvSpPr>
            <p:cNvPr id="8" name="TextBox 7">
              <a:extLst>
                <a:ext uri="{FF2B5EF4-FFF2-40B4-BE49-F238E27FC236}">
                  <a16:creationId xmlns:a16="http://schemas.microsoft.com/office/drawing/2014/main" id="{14EA147C-1829-4BE8-AB16-2F7785EB385A}"/>
                </a:ext>
              </a:extLst>
            </p:cNvPr>
            <p:cNvSpPr txBox="1"/>
            <p:nvPr/>
          </p:nvSpPr>
          <p:spPr>
            <a:xfrm>
              <a:off x="-65988" y="977197"/>
              <a:ext cx="1055802" cy="430887"/>
            </a:xfrm>
            <a:prstGeom prst="rect">
              <a:avLst/>
            </a:prstGeom>
            <a:noFill/>
          </p:spPr>
          <p:txBody>
            <a:bodyPr wrap="square" rtlCol="0">
              <a:spAutoFit/>
            </a:bodyPr>
            <a:lstStyle/>
            <a:p>
              <a:r>
                <a:rPr lang="en-IN" sz="1050" dirty="0">
                  <a:solidFill>
                    <a:schemeClr val="tx1"/>
                  </a:solidFill>
                </a:rPr>
                <a:t>Co-RTWT Requesting AP</a:t>
              </a:r>
            </a:p>
          </p:txBody>
        </p:sp>
        <p:sp>
          <p:nvSpPr>
            <p:cNvPr id="9" name="TextBox 8">
              <a:extLst>
                <a:ext uri="{FF2B5EF4-FFF2-40B4-BE49-F238E27FC236}">
                  <a16:creationId xmlns:a16="http://schemas.microsoft.com/office/drawing/2014/main" id="{173E3FAF-0B0C-4C15-9BC4-803639B15286}"/>
                </a:ext>
              </a:extLst>
            </p:cNvPr>
            <p:cNvSpPr txBox="1"/>
            <p:nvPr/>
          </p:nvSpPr>
          <p:spPr>
            <a:xfrm>
              <a:off x="-28284" y="4048547"/>
              <a:ext cx="1055802" cy="415498"/>
            </a:xfrm>
            <a:prstGeom prst="rect">
              <a:avLst/>
            </a:prstGeom>
            <a:noFill/>
          </p:spPr>
          <p:txBody>
            <a:bodyPr wrap="square" rtlCol="0">
              <a:spAutoFit/>
            </a:bodyPr>
            <a:lstStyle/>
            <a:p>
              <a:r>
                <a:rPr lang="en-IN" sz="1050" dirty="0">
                  <a:solidFill>
                    <a:schemeClr val="tx1"/>
                  </a:solidFill>
                </a:rPr>
                <a:t>Co-RTWT Responding AP</a:t>
              </a:r>
            </a:p>
          </p:txBody>
        </p:sp>
        <p:grpSp>
          <p:nvGrpSpPr>
            <p:cNvPr id="10" name="Group 9">
              <a:extLst>
                <a:ext uri="{FF2B5EF4-FFF2-40B4-BE49-F238E27FC236}">
                  <a16:creationId xmlns:a16="http://schemas.microsoft.com/office/drawing/2014/main" id="{DEADC166-2811-499C-BF28-D6C822D87517}"/>
                </a:ext>
              </a:extLst>
            </p:cNvPr>
            <p:cNvGrpSpPr/>
            <p:nvPr/>
          </p:nvGrpSpPr>
          <p:grpSpPr>
            <a:xfrm>
              <a:off x="113120" y="1121789"/>
              <a:ext cx="10324807" cy="5413921"/>
              <a:chOff x="113120" y="1121789"/>
              <a:chExt cx="10324807" cy="5413921"/>
            </a:xfrm>
          </p:grpSpPr>
          <p:cxnSp>
            <p:nvCxnSpPr>
              <p:cNvPr id="11" name="Straight Connector 10">
                <a:extLst>
                  <a:ext uri="{FF2B5EF4-FFF2-40B4-BE49-F238E27FC236}">
                    <a16:creationId xmlns:a16="http://schemas.microsoft.com/office/drawing/2014/main" id="{295FA8A0-3C1B-4A6C-A87A-4DC37D84C26A}"/>
                  </a:ext>
                </a:extLst>
              </p:cNvPr>
              <p:cNvCxnSpPr/>
              <p:nvPr/>
            </p:nvCxnSpPr>
            <p:spPr>
              <a:xfrm>
                <a:off x="848412" y="1131216"/>
                <a:ext cx="9407951" cy="18854"/>
              </a:xfrm>
              <a:prstGeom prst="line">
                <a:avLst/>
              </a:prstGeom>
              <a:ln w="19050"/>
            </p:spPr>
            <p:style>
              <a:lnRef idx="2">
                <a:schemeClr val="dk1"/>
              </a:lnRef>
              <a:fillRef idx="0">
                <a:schemeClr val="dk1"/>
              </a:fillRef>
              <a:effectRef idx="1">
                <a:schemeClr val="dk1"/>
              </a:effectRef>
              <a:fontRef idx="minor">
                <a:schemeClr val="tx1"/>
              </a:fontRef>
            </p:style>
          </p:cxnSp>
          <p:cxnSp>
            <p:nvCxnSpPr>
              <p:cNvPr id="12" name="Straight Connector 11">
                <a:extLst>
                  <a:ext uri="{FF2B5EF4-FFF2-40B4-BE49-F238E27FC236}">
                    <a16:creationId xmlns:a16="http://schemas.microsoft.com/office/drawing/2014/main" id="{3DBA7FC1-D2F5-4E3F-BA1E-09F88434A5CC}"/>
                  </a:ext>
                </a:extLst>
              </p:cNvPr>
              <p:cNvCxnSpPr/>
              <p:nvPr/>
            </p:nvCxnSpPr>
            <p:spPr>
              <a:xfrm>
                <a:off x="848411" y="2139769"/>
                <a:ext cx="9407951" cy="18854"/>
              </a:xfrm>
              <a:prstGeom prst="line">
                <a:avLst/>
              </a:prstGeom>
              <a:ln w="19050"/>
            </p:spPr>
            <p:style>
              <a:lnRef idx="2">
                <a:schemeClr val="dk1"/>
              </a:lnRef>
              <a:fillRef idx="0">
                <a:schemeClr val="dk1"/>
              </a:fillRef>
              <a:effectRef idx="1">
                <a:schemeClr val="dk1"/>
              </a:effectRef>
              <a:fontRef idx="minor">
                <a:schemeClr val="tx1"/>
              </a:fontRef>
            </p:style>
          </p:cxnSp>
          <p:cxnSp>
            <p:nvCxnSpPr>
              <p:cNvPr id="13" name="Straight Connector 12">
                <a:extLst>
                  <a:ext uri="{FF2B5EF4-FFF2-40B4-BE49-F238E27FC236}">
                    <a16:creationId xmlns:a16="http://schemas.microsoft.com/office/drawing/2014/main" id="{17B1A3F2-D37C-4874-A4D6-56CD66A557E2}"/>
                  </a:ext>
                </a:extLst>
              </p:cNvPr>
              <p:cNvCxnSpPr/>
              <p:nvPr/>
            </p:nvCxnSpPr>
            <p:spPr>
              <a:xfrm>
                <a:off x="848409" y="5330241"/>
                <a:ext cx="9407951" cy="18854"/>
              </a:xfrm>
              <a:prstGeom prst="line">
                <a:avLst/>
              </a:prstGeom>
              <a:ln w="19050"/>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803E3AB4-237B-477D-A92F-8C01B1E36666}"/>
                  </a:ext>
                </a:extLst>
              </p:cNvPr>
              <p:cNvCxnSpPr/>
              <p:nvPr/>
            </p:nvCxnSpPr>
            <p:spPr>
              <a:xfrm>
                <a:off x="848409" y="4236226"/>
                <a:ext cx="9407951" cy="18854"/>
              </a:xfrm>
              <a:prstGeom prst="line">
                <a:avLst/>
              </a:prstGeom>
              <a:ln w="19050"/>
            </p:spPr>
            <p:style>
              <a:lnRef idx="2">
                <a:schemeClr val="dk1"/>
              </a:lnRef>
              <a:fillRef idx="0">
                <a:schemeClr val="dk1"/>
              </a:fillRef>
              <a:effectRef idx="1">
                <a:schemeClr val="dk1"/>
              </a:effectRef>
              <a:fontRef idx="minor">
                <a:schemeClr val="tx1"/>
              </a:fontRef>
            </p:style>
          </p:cxnSp>
          <p:sp>
            <p:nvSpPr>
              <p:cNvPr id="15" name="TextBox 14">
                <a:extLst>
                  <a:ext uri="{FF2B5EF4-FFF2-40B4-BE49-F238E27FC236}">
                    <a16:creationId xmlns:a16="http://schemas.microsoft.com/office/drawing/2014/main" id="{41EDEBB2-7B11-4D98-80B2-6EB93255F221}"/>
                  </a:ext>
                </a:extLst>
              </p:cNvPr>
              <p:cNvSpPr txBox="1"/>
              <p:nvPr/>
            </p:nvSpPr>
            <p:spPr>
              <a:xfrm>
                <a:off x="113120" y="1899486"/>
                <a:ext cx="697586" cy="430887"/>
              </a:xfrm>
              <a:prstGeom prst="rect">
                <a:avLst/>
              </a:prstGeom>
              <a:noFill/>
            </p:spPr>
            <p:txBody>
              <a:bodyPr wrap="square" rtlCol="0">
                <a:spAutoFit/>
              </a:bodyPr>
              <a:lstStyle/>
              <a:p>
                <a:r>
                  <a:rPr lang="en-IN" sz="1050" dirty="0">
                    <a:solidFill>
                      <a:schemeClr val="tx1"/>
                    </a:solidFill>
                  </a:rPr>
                  <a:t>R-TWT </a:t>
                </a:r>
              </a:p>
              <a:p>
                <a:r>
                  <a:rPr lang="en-IN" sz="1050" dirty="0">
                    <a:solidFill>
                      <a:schemeClr val="tx1"/>
                    </a:solidFill>
                  </a:rPr>
                  <a:t>STA 11</a:t>
                </a:r>
              </a:p>
            </p:txBody>
          </p:sp>
          <p:cxnSp>
            <p:nvCxnSpPr>
              <p:cNvPr id="16" name="Straight Connector 15">
                <a:extLst>
                  <a:ext uri="{FF2B5EF4-FFF2-40B4-BE49-F238E27FC236}">
                    <a16:creationId xmlns:a16="http://schemas.microsoft.com/office/drawing/2014/main" id="{E8AF3A62-7EE9-4F71-A171-3E1284907BCE}"/>
                  </a:ext>
                </a:extLst>
              </p:cNvPr>
              <p:cNvCxnSpPr/>
              <p:nvPr/>
            </p:nvCxnSpPr>
            <p:spPr>
              <a:xfrm>
                <a:off x="1029976" y="3123357"/>
                <a:ext cx="9407951" cy="18854"/>
              </a:xfrm>
              <a:prstGeom prst="line">
                <a:avLst/>
              </a:prstGeom>
              <a:ln w="19050"/>
            </p:spPr>
            <p:style>
              <a:lnRef idx="2">
                <a:schemeClr val="dk1"/>
              </a:lnRef>
              <a:fillRef idx="0">
                <a:schemeClr val="dk1"/>
              </a:fillRef>
              <a:effectRef idx="1">
                <a:schemeClr val="dk1"/>
              </a:effectRef>
              <a:fontRef idx="minor">
                <a:schemeClr val="tx1"/>
              </a:fontRef>
            </p:style>
          </p:cxnSp>
          <p:sp>
            <p:nvSpPr>
              <p:cNvPr id="17" name="TextBox 16">
                <a:extLst>
                  <a:ext uri="{FF2B5EF4-FFF2-40B4-BE49-F238E27FC236}">
                    <a16:creationId xmlns:a16="http://schemas.microsoft.com/office/drawing/2014/main" id="{C08AF0D1-8061-405F-AFB1-CF8C858881F5}"/>
                  </a:ext>
                </a:extLst>
              </p:cNvPr>
              <p:cNvSpPr txBox="1"/>
              <p:nvPr/>
            </p:nvSpPr>
            <p:spPr>
              <a:xfrm>
                <a:off x="150824" y="2846614"/>
                <a:ext cx="697586" cy="430887"/>
              </a:xfrm>
              <a:prstGeom prst="rect">
                <a:avLst/>
              </a:prstGeom>
              <a:noFill/>
            </p:spPr>
            <p:txBody>
              <a:bodyPr wrap="square" rtlCol="0">
                <a:spAutoFit/>
              </a:bodyPr>
              <a:lstStyle/>
              <a:p>
                <a:r>
                  <a:rPr lang="en-IN" sz="1050" dirty="0">
                    <a:solidFill>
                      <a:schemeClr val="tx1"/>
                    </a:solidFill>
                  </a:rPr>
                  <a:t>R-TWT </a:t>
                </a:r>
              </a:p>
              <a:p>
                <a:r>
                  <a:rPr lang="en-IN" sz="1050" dirty="0">
                    <a:solidFill>
                      <a:schemeClr val="tx1"/>
                    </a:solidFill>
                  </a:rPr>
                  <a:t>STA 12</a:t>
                </a:r>
              </a:p>
            </p:txBody>
          </p:sp>
          <p:cxnSp>
            <p:nvCxnSpPr>
              <p:cNvPr id="18" name="Straight Connector 17">
                <a:extLst>
                  <a:ext uri="{FF2B5EF4-FFF2-40B4-BE49-F238E27FC236}">
                    <a16:creationId xmlns:a16="http://schemas.microsoft.com/office/drawing/2014/main" id="{2DFA3E43-4D68-49C6-8099-87E1E571B6D3}"/>
                  </a:ext>
                </a:extLst>
              </p:cNvPr>
              <p:cNvCxnSpPr/>
              <p:nvPr/>
            </p:nvCxnSpPr>
            <p:spPr>
              <a:xfrm>
                <a:off x="848409" y="6394198"/>
                <a:ext cx="9407951" cy="18854"/>
              </a:xfrm>
              <a:prstGeom prst="line">
                <a:avLst/>
              </a:prstGeom>
              <a:ln w="19050"/>
            </p:spPr>
            <p:style>
              <a:lnRef idx="2">
                <a:schemeClr val="dk1"/>
              </a:lnRef>
              <a:fillRef idx="0">
                <a:schemeClr val="dk1"/>
              </a:fillRef>
              <a:effectRef idx="1">
                <a:schemeClr val="dk1"/>
              </a:effectRef>
              <a:fontRef idx="minor">
                <a:schemeClr val="tx1"/>
              </a:fontRef>
            </p:style>
          </p:cxnSp>
          <p:sp>
            <p:nvSpPr>
              <p:cNvPr id="19" name="TextBox 18">
                <a:extLst>
                  <a:ext uri="{FF2B5EF4-FFF2-40B4-BE49-F238E27FC236}">
                    <a16:creationId xmlns:a16="http://schemas.microsoft.com/office/drawing/2014/main" id="{F52A579C-573C-424B-B439-CC1107859149}"/>
                  </a:ext>
                </a:extLst>
              </p:cNvPr>
              <p:cNvSpPr txBox="1"/>
              <p:nvPr/>
            </p:nvSpPr>
            <p:spPr>
              <a:xfrm>
                <a:off x="150824" y="6104823"/>
                <a:ext cx="697586" cy="430887"/>
              </a:xfrm>
              <a:prstGeom prst="rect">
                <a:avLst/>
              </a:prstGeom>
              <a:noFill/>
            </p:spPr>
            <p:txBody>
              <a:bodyPr wrap="square" rtlCol="0">
                <a:spAutoFit/>
              </a:bodyPr>
              <a:lstStyle/>
              <a:p>
                <a:r>
                  <a:rPr lang="en-IN" sz="1050" dirty="0">
                    <a:solidFill>
                      <a:schemeClr val="tx1"/>
                    </a:solidFill>
                  </a:rPr>
                  <a:t>R-TWT </a:t>
                </a:r>
              </a:p>
              <a:p>
                <a:r>
                  <a:rPr lang="en-IN" sz="1050" dirty="0">
                    <a:solidFill>
                      <a:schemeClr val="tx1"/>
                    </a:solidFill>
                  </a:rPr>
                  <a:t>STA 22</a:t>
                </a:r>
              </a:p>
            </p:txBody>
          </p:sp>
          <p:sp>
            <p:nvSpPr>
              <p:cNvPr id="20" name="TextBox 19">
                <a:extLst>
                  <a:ext uri="{FF2B5EF4-FFF2-40B4-BE49-F238E27FC236}">
                    <a16:creationId xmlns:a16="http://schemas.microsoft.com/office/drawing/2014/main" id="{6005C613-51CF-4705-9050-FE0BDCBB0E52}"/>
                  </a:ext>
                </a:extLst>
              </p:cNvPr>
              <p:cNvSpPr txBox="1"/>
              <p:nvPr/>
            </p:nvSpPr>
            <p:spPr>
              <a:xfrm>
                <a:off x="150824" y="5038573"/>
                <a:ext cx="697586" cy="430887"/>
              </a:xfrm>
              <a:prstGeom prst="rect">
                <a:avLst/>
              </a:prstGeom>
              <a:noFill/>
            </p:spPr>
            <p:txBody>
              <a:bodyPr wrap="square" rtlCol="0">
                <a:spAutoFit/>
              </a:bodyPr>
              <a:lstStyle/>
              <a:p>
                <a:r>
                  <a:rPr lang="en-IN" sz="1050" dirty="0">
                    <a:solidFill>
                      <a:schemeClr val="tx1"/>
                    </a:solidFill>
                  </a:rPr>
                  <a:t>R-TWT </a:t>
                </a:r>
              </a:p>
              <a:p>
                <a:r>
                  <a:rPr lang="en-IN" sz="1050" dirty="0">
                    <a:solidFill>
                      <a:schemeClr val="tx1"/>
                    </a:solidFill>
                  </a:rPr>
                  <a:t>STA 21</a:t>
                </a:r>
              </a:p>
            </p:txBody>
          </p:sp>
          <p:cxnSp>
            <p:nvCxnSpPr>
              <p:cNvPr id="21" name="Straight Arrow Connector 20">
                <a:extLst>
                  <a:ext uri="{FF2B5EF4-FFF2-40B4-BE49-F238E27FC236}">
                    <a16:creationId xmlns:a16="http://schemas.microsoft.com/office/drawing/2014/main" id="{7C95EA61-C4DA-409C-936B-AC37A003A211}"/>
                  </a:ext>
                </a:extLst>
              </p:cNvPr>
              <p:cNvCxnSpPr/>
              <p:nvPr/>
            </p:nvCxnSpPr>
            <p:spPr>
              <a:xfrm>
                <a:off x="1350836" y="1121789"/>
                <a:ext cx="9427" cy="31050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F98E86ED-51A7-46D2-B8FC-F8E84AFAD0FC}"/>
                  </a:ext>
                </a:extLst>
              </p:cNvPr>
              <p:cNvSpPr txBox="1"/>
              <p:nvPr/>
            </p:nvSpPr>
            <p:spPr>
              <a:xfrm>
                <a:off x="1378735" y="2105291"/>
                <a:ext cx="1567768" cy="2074275"/>
              </a:xfrm>
              <a:prstGeom prst="rect">
                <a:avLst/>
              </a:prstGeom>
              <a:noFill/>
            </p:spPr>
            <p:txBody>
              <a:bodyPr wrap="square" rtlCol="0">
                <a:spAutoFit/>
              </a:bodyPr>
              <a:lstStyle/>
              <a:p>
                <a:r>
                  <a:rPr lang="en-IN" sz="1000" dirty="0">
                    <a:solidFill>
                      <a:schemeClr val="tx1"/>
                    </a:solidFill>
                  </a:rPr>
                  <a:t>Co-RTWT Negotiation Request message: Co-RTWT Scheme Information set - RTWT Schedule Protection Level Info (optional), RTWT STA Information,</a:t>
                </a:r>
                <a:br>
                  <a:rPr lang="en-IN" sz="1000" dirty="0">
                    <a:solidFill>
                      <a:schemeClr val="tx1"/>
                    </a:solidFill>
                  </a:rPr>
                </a:br>
                <a:r>
                  <a:rPr lang="en-IN" sz="1000" dirty="0">
                    <a:solidFill>
                      <a:schemeClr val="tx1"/>
                    </a:solidFill>
                  </a:rPr>
                  <a:t>Co-BF/Co-SR Scheme Information set</a:t>
                </a:r>
              </a:p>
              <a:p>
                <a:r>
                  <a:rPr lang="en-IN" sz="1000" dirty="0">
                    <a:solidFill>
                      <a:schemeClr val="tx1"/>
                    </a:solidFill>
                  </a:rPr>
                  <a:t>[Req. for protection]</a:t>
                </a:r>
              </a:p>
            </p:txBody>
          </p:sp>
          <p:cxnSp>
            <p:nvCxnSpPr>
              <p:cNvPr id="23" name="Straight Arrow Connector 22">
                <a:extLst>
                  <a:ext uri="{FF2B5EF4-FFF2-40B4-BE49-F238E27FC236}">
                    <a16:creationId xmlns:a16="http://schemas.microsoft.com/office/drawing/2014/main" id="{14D3FE5D-F4A9-44F0-9254-83F789D1D0C9}"/>
                  </a:ext>
                </a:extLst>
              </p:cNvPr>
              <p:cNvCxnSpPr/>
              <p:nvPr/>
            </p:nvCxnSpPr>
            <p:spPr>
              <a:xfrm flipH="1" flipV="1">
                <a:off x="3646860" y="1131216"/>
                <a:ext cx="9420" cy="30571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3668324A-C9D9-4910-A137-3D6F8377308D}"/>
                  </a:ext>
                </a:extLst>
              </p:cNvPr>
              <p:cNvSpPr txBox="1"/>
              <p:nvPr/>
            </p:nvSpPr>
            <p:spPr>
              <a:xfrm>
                <a:off x="3676187" y="2089621"/>
                <a:ext cx="1556913" cy="2269961"/>
              </a:xfrm>
              <a:prstGeom prst="rect">
                <a:avLst/>
              </a:prstGeom>
              <a:noFill/>
            </p:spPr>
            <p:txBody>
              <a:bodyPr wrap="square" rtlCol="0">
                <a:spAutoFit/>
              </a:bodyPr>
              <a:lstStyle/>
              <a:p>
                <a:r>
                  <a:rPr lang="en-IN" sz="1000" dirty="0">
                    <a:solidFill>
                      <a:schemeClr val="tx1"/>
                    </a:solidFill>
                  </a:rPr>
                  <a:t>Co-RTWT Negotiation Response message: Co-RTWT Scheme Information set - RTWT Schedule Protection Level Information – enable Co-BF/Co-SR, RTWT STA Information,</a:t>
                </a:r>
                <a:br>
                  <a:rPr lang="en-IN" sz="1000" dirty="0">
                    <a:solidFill>
                      <a:schemeClr val="tx1"/>
                    </a:solidFill>
                  </a:rPr>
                </a:br>
                <a:r>
                  <a:rPr lang="en-IN" sz="1000" dirty="0">
                    <a:solidFill>
                      <a:schemeClr val="tx1"/>
                    </a:solidFill>
                  </a:rPr>
                  <a:t>Co-BF/Co-SR Scheme Information set</a:t>
                </a:r>
              </a:p>
              <a:p>
                <a:r>
                  <a:rPr lang="en-IN" sz="1000" dirty="0">
                    <a:solidFill>
                      <a:schemeClr val="tx1"/>
                    </a:solidFill>
                  </a:rPr>
                  <a:t>[Accept to protect] </a:t>
                </a:r>
              </a:p>
            </p:txBody>
          </p:sp>
          <p:cxnSp>
            <p:nvCxnSpPr>
              <p:cNvPr id="25" name="Straight Arrow Connector 24">
                <a:extLst>
                  <a:ext uri="{FF2B5EF4-FFF2-40B4-BE49-F238E27FC236}">
                    <a16:creationId xmlns:a16="http://schemas.microsoft.com/office/drawing/2014/main" id="{CC053667-52C5-4EFB-8AD0-C0FE10041B71}"/>
                  </a:ext>
                </a:extLst>
              </p:cNvPr>
              <p:cNvCxnSpPr/>
              <p:nvPr/>
            </p:nvCxnSpPr>
            <p:spPr>
              <a:xfrm>
                <a:off x="8978791" y="1148704"/>
                <a:ext cx="12197" cy="10004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A17149BB-C1DC-47F6-AE7F-77332F8C43DF}"/>
                  </a:ext>
                </a:extLst>
              </p:cNvPr>
              <p:cNvCxnSpPr/>
              <p:nvPr/>
            </p:nvCxnSpPr>
            <p:spPr>
              <a:xfrm>
                <a:off x="8990988" y="2105291"/>
                <a:ext cx="0" cy="10274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77CF0307-1662-4413-A853-1A2CA0820A4D}"/>
                  </a:ext>
                </a:extLst>
              </p:cNvPr>
              <p:cNvCxnSpPr/>
              <p:nvPr/>
            </p:nvCxnSpPr>
            <p:spPr>
              <a:xfrm flipH="1">
                <a:off x="8998243" y="4228313"/>
                <a:ext cx="868" cy="11113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D52021D0-0516-4D91-A1AF-6DEB48AF1663}"/>
                  </a:ext>
                </a:extLst>
              </p:cNvPr>
              <p:cNvCxnSpPr>
                <a:cxnSpLocks/>
              </p:cNvCxnSpPr>
              <p:nvPr/>
            </p:nvCxnSpPr>
            <p:spPr>
              <a:xfrm>
                <a:off x="8998243" y="5339668"/>
                <a:ext cx="0" cy="10545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EAE674F5-0AB6-4225-A255-A0342B05138F}"/>
                  </a:ext>
                </a:extLst>
              </p:cNvPr>
              <p:cNvSpPr txBox="1"/>
              <p:nvPr/>
            </p:nvSpPr>
            <p:spPr>
              <a:xfrm>
                <a:off x="8998243" y="1577217"/>
                <a:ext cx="959393" cy="508785"/>
              </a:xfrm>
              <a:prstGeom prst="rect">
                <a:avLst/>
              </a:prstGeom>
              <a:noFill/>
            </p:spPr>
            <p:txBody>
              <a:bodyPr wrap="square" rtlCol="0">
                <a:spAutoFit/>
              </a:bodyPr>
              <a:lstStyle/>
              <a:p>
                <a:r>
                  <a:rPr lang="en-IN" sz="1000" dirty="0">
                    <a:solidFill>
                      <a:schemeClr val="tx1"/>
                    </a:solidFill>
                  </a:rPr>
                  <a:t>Intra-BSS Announcement</a:t>
                </a:r>
              </a:p>
            </p:txBody>
          </p:sp>
          <p:sp>
            <p:nvSpPr>
              <p:cNvPr id="30" name="TextBox 29">
                <a:extLst>
                  <a:ext uri="{FF2B5EF4-FFF2-40B4-BE49-F238E27FC236}">
                    <a16:creationId xmlns:a16="http://schemas.microsoft.com/office/drawing/2014/main" id="{D0073BD1-8B48-4EE8-85F3-E9D0FDA79719}"/>
                  </a:ext>
                </a:extLst>
              </p:cNvPr>
              <p:cNvSpPr txBox="1"/>
              <p:nvPr/>
            </p:nvSpPr>
            <p:spPr>
              <a:xfrm>
                <a:off x="9023032" y="4725104"/>
                <a:ext cx="1206230" cy="400110"/>
              </a:xfrm>
              <a:prstGeom prst="rect">
                <a:avLst/>
              </a:prstGeom>
              <a:noFill/>
            </p:spPr>
            <p:txBody>
              <a:bodyPr wrap="square" rtlCol="0">
                <a:spAutoFit/>
              </a:bodyPr>
              <a:lstStyle/>
              <a:p>
                <a:r>
                  <a:rPr lang="en-IN" sz="1000" dirty="0">
                    <a:solidFill>
                      <a:schemeClr val="tx1"/>
                    </a:solidFill>
                  </a:rPr>
                  <a:t>Intra-BSS Announcement</a:t>
                </a:r>
              </a:p>
            </p:txBody>
          </p:sp>
          <p:cxnSp>
            <p:nvCxnSpPr>
              <p:cNvPr id="31" name="Straight Arrow Connector 30">
                <a:extLst>
                  <a:ext uri="{FF2B5EF4-FFF2-40B4-BE49-F238E27FC236}">
                    <a16:creationId xmlns:a16="http://schemas.microsoft.com/office/drawing/2014/main" id="{0FD42843-1CA4-4FB1-B880-2870DF54E477}"/>
                  </a:ext>
                </a:extLst>
              </p:cNvPr>
              <p:cNvCxnSpPr/>
              <p:nvPr/>
            </p:nvCxnSpPr>
            <p:spPr>
              <a:xfrm>
                <a:off x="6153784" y="1140008"/>
                <a:ext cx="9427" cy="31050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6AE99F01-8FA5-4F33-B70C-0C8A5E38D9A6}"/>
                  </a:ext>
                </a:extLst>
              </p:cNvPr>
              <p:cNvSpPr txBox="1"/>
              <p:nvPr/>
            </p:nvSpPr>
            <p:spPr>
              <a:xfrm>
                <a:off x="6190671" y="2105291"/>
                <a:ext cx="1266665" cy="1878589"/>
              </a:xfrm>
              <a:prstGeom prst="rect">
                <a:avLst/>
              </a:prstGeom>
              <a:noFill/>
            </p:spPr>
            <p:txBody>
              <a:bodyPr wrap="square" rtlCol="0">
                <a:spAutoFit/>
              </a:bodyPr>
              <a:lstStyle/>
              <a:p>
                <a:r>
                  <a:rPr lang="en-IN" sz="1000" dirty="0">
                    <a:solidFill>
                      <a:schemeClr val="tx1"/>
                    </a:solidFill>
                  </a:rPr>
                  <a:t>Co-RTWT Negotiation Confirmation and Agreement formation, Co-BF/Co-SR Negotiation  Confirmation and Agreement formation</a:t>
                </a:r>
              </a:p>
              <a:p>
                <a:r>
                  <a:rPr lang="en-IN" sz="1000" dirty="0">
                    <a:solidFill>
                      <a:schemeClr val="tx1"/>
                    </a:solidFill>
                  </a:rPr>
                  <a:t> </a:t>
                </a:r>
              </a:p>
            </p:txBody>
          </p:sp>
        </p:grpSp>
      </p:grpSp>
    </p:spTree>
    <p:extLst>
      <p:ext uri="{BB962C8B-B14F-4D97-AF65-F5344CB8AC3E}">
        <p14:creationId xmlns:p14="http://schemas.microsoft.com/office/powerpoint/2010/main" val="2493346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729A2-C80C-4442-AD99-1FF52D84E3DA}"/>
              </a:ext>
            </a:extLst>
          </p:cNvPr>
          <p:cNvSpPr>
            <a:spLocks noGrp="1"/>
          </p:cNvSpPr>
          <p:nvPr>
            <p:ph type="title"/>
          </p:nvPr>
        </p:nvSpPr>
        <p:spPr/>
        <p:txBody>
          <a:bodyPr/>
          <a:lstStyle/>
          <a:p>
            <a:r>
              <a:rPr lang="en-IN" sz="2800" dirty="0"/>
              <a:t>Option 2: Joint Co-BF/Co-SR and Co-RTWT negotiation (Contd.)</a:t>
            </a:r>
          </a:p>
        </p:txBody>
      </p:sp>
      <p:sp>
        <p:nvSpPr>
          <p:cNvPr id="3" name="Content Placeholder 2">
            <a:extLst>
              <a:ext uri="{FF2B5EF4-FFF2-40B4-BE49-F238E27FC236}">
                <a16:creationId xmlns:a16="http://schemas.microsoft.com/office/drawing/2014/main" id="{BD50ED53-90EF-4550-9D89-298560AEA79D}"/>
              </a:ext>
            </a:extLst>
          </p:cNvPr>
          <p:cNvSpPr>
            <a:spLocks noGrp="1"/>
          </p:cNvSpPr>
          <p:nvPr>
            <p:ph idx="1"/>
          </p:nvPr>
        </p:nvSpPr>
        <p:spPr/>
        <p:txBody>
          <a:bodyPr/>
          <a:lstStyle/>
          <a:p>
            <a:pPr>
              <a:buFont typeface="Arial" panose="020B0604020202020204" pitchFamily="34" charset="0"/>
              <a:buChar char="•"/>
            </a:pPr>
            <a:r>
              <a:rPr lang="en-IN" sz="1400" dirty="0"/>
              <a:t>Co-BF/Co-SR negotiation and agreement formation that is required as a part of the Co-RTWT negotiation is performed jointly i.e., the message exchanges for Co-RTWT negotiation may contain Co-BF/Co-SR Scheme Information set(s) required for Co-BF/Co-SR negotiation along with Co-RTWT Scheme Information Set</a:t>
            </a:r>
          </a:p>
          <a:p>
            <a:pPr lvl="1">
              <a:buFont typeface="Arial" panose="020B0604020202020204" pitchFamily="34" charset="0"/>
              <a:buChar char="•"/>
            </a:pPr>
            <a:r>
              <a:rPr lang="en-IN" sz="1400" dirty="0"/>
              <a:t>Parameter required for Co-BF/Co-SR negotiation e.g., RTWT STA Information, other Co-BF/Co-SR Scheme Information set (e.g., No. of Spatial Streams, No. of Tx/Rx antenna etc) are exchanged along with Co-RTWT Scheme Information set exchanges during the Co-RTWT negotiation phase. Exact parameters required for Co-BF/Co-SR are TBD</a:t>
            </a:r>
          </a:p>
          <a:p>
            <a:pPr>
              <a:buFont typeface="Arial" panose="020B0604020202020204" pitchFamily="34" charset="0"/>
              <a:buChar char="•"/>
            </a:pPr>
            <a:r>
              <a:rPr lang="en-IN" sz="1400" dirty="0"/>
              <a:t>The Co-RTWT negotiation request frame contains Co-RTWT Scheme Information set, Co-BF/Co-SR Scheme Information set required for the Co-RTWT negotiation</a:t>
            </a:r>
          </a:p>
          <a:p>
            <a:pPr lvl="1">
              <a:buFont typeface="Arial" panose="020B0604020202020204" pitchFamily="34" charset="0"/>
              <a:buChar char="•"/>
            </a:pPr>
            <a:r>
              <a:rPr lang="en-IN" sz="1400" dirty="0"/>
              <a:t>The Co-RTWT requesting AP optionally includes the supported modes of protection mechanism for its requested RTWT schedule(s) in the Co-RTWT Negotiation Request frame </a:t>
            </a:r>
          </a:p>
          <a:p>
            <a:pPr>
              <a:buFont typeface="Arial" panose="020B0604020202020204" pitchFamily="34" charset="0"/>
              <a:buChar char="•"/>
            </a:pPr>
            <a:r>
              <a:rPr lang="en-IN" sz="1400" dirty="0"/>
              <a:t>The Co-RTWT responding AP selects the suitable mode of RTWT protection  (enable Co-BF/Co-SR) supported by it in the Co-RTWT Negotiation Response frame along with Co-BF/Co-SR Scheme Information set required for the Co-RTWT negotiation</a:t>
            </a:r>
          </a:p>
          <a:p>
            <a:pPr>
              <a:buFont typeface="Arial" panose="020B0604020202020204" pitchFamily="34" charset="0"/>
              <a:buChar char="•"/>
            </a:pPr>
            <a:r>
              <a:rPr lang="en-IN" sz="1400" dirty="0"/>
              <a:t>The final Co-RTWT Negotiation confirmation and agreement formation takes place after both the APs successfully complete the Co-BF/Co-SR negotiation and agreement formation </a:t>
            </a:r>
          </a:p>
          <a:p>
            <a:pPr>
              <a:buFont typeface="Arial" panose="020B0604020202020204" pitchFamily="34" charset="0"/>
              <a:buChar char="•"/>
            </a:pPr>
            <a:r>
              <a:rPr lang="en-IN" sz="1400" dirty="0"/>
              <a:t> After the Co-RTWT negotiation is completed, The Co-RTWT requesting and responding AP broadcasts the negotiated RTWT schedule(s) and its related parameters and the negotiated protection mechanism to its associated STAs as an intra-BSS announcement which marks the end of Co-RTWT Negotiation phase</a:t>
            </a:r>
          </a:p>
          <a:p>
            <a:endParaRPr lang="en-IN" sz="1400" dirty="0"/>
          </a:p>
        </p:txBody>
      </p:sp>
      <p:sp>
        <p:nvSpPr>
          <p:cNvPr id="4" name="Slide Number Placeholder 3">
            <a:extLst>
              <a:ext uri="{FF2B5EF4-FFF2-40B4-BE49-F238E27FC236}">
                <a16:creationId xmlns:a16="http://schemas.microsoft.com/office/drawing/2014/main" id="{28AB377B-CD20-48BF-B216-4A0AAA6C59CC}"/>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318663F1-72A4-482F-9E51-88B51A50EC23}"/>
              </a:ext>
            </a:extLst>
          </p:cNvPr>
          <p:cNvSpPr>
            <a:spLocks noGrp="1"/>
          </p:cNvSpPr>
          <p:nvPr>
            <p:ph type="ftr" idx="14"/>
          </p:nvPr>
        </p:nvSpPr>
        <p:spPr/>
        <p:txBody>
          <a:bodyPr/>
          <a:lstStyle/>
          <a:p>
            <a:r>
              <a:rPr lang="en-GB"/>
              <a:t>Rishabh Roy, Samsung Electronics</a:t>
            </a:r>
            <a:endParaRPr lang="en-GB" dirty="0"/>
          </a:p>
        </p:txBody>
      </p:sp>
      <p:sp>
        <p:nvSpPr>
          <p:cNvPr id="6" name="Date Placeholder 5">
            <a:extLst>
              <a:ext uri="{FF2B5EF4-FFF2-40B4-BE49-F238E27FC236}">
                <a16:creationId xmlns:a16="http://schemas.microsoft.com/office/drawing/2014/main" id="{283880D5-7CB4-4898-B288-F0E9FC40FE34}"/>
              </a:ext>
            </a:extLst>
          </p:cNvPr>
          <p:cNvSpPr>
            <a:spLocks noGrp="1"/>
          </p:cNvSpPr>
          <p:nvPr>
            <p:ph type="dt" idx="15"/>
          </p:nvPr>
        </p:nvSpPr>
        <p:spPr/>
        <p:txBody>
          <a:bodyPr/>
          <a:lstStyle/>
          <a:p>
            <a:fld id="{CFABC504-E64F-4D2D-B920-6B091E50A102}" type="datetime6">
              <a:rPr lang="en-US" smtClean="0"/>
              <a:t>September 25</a:t>
            </a:fld>
            <a:endParaRPr lang="en-GB" dirty="0"/>
          </a:p>
        </p:txBody>
      </p:sp>
    </p:spTree>
    <p:extLst>
      <p:ext uri="{BB962C8B-B14F-4D97-AF65-F5344CB8AC3E}">
        <p14:creationId xmlns:p14="http://schemas.microsoft.com/office/powerpoint/2010/main" val="2018509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Straw Poll 1</a:t>
            </a:r>
          </a:p>
        </p:txBody>
      </p:sp>
      <p:sp>
        <p:nvSpPr>
          <p:cNvPr id="3" name="Content Placeholder 2"/>
          <p:cNvSpPr>
            <a:spLocks noGrp="1"/>
          </p:cNvSpPr>
          <p:nvPr>
            <p:ph idx="1"/>
          </p:nvPr>
        </p:nvSpPr>
        <p:spPr/>
        <p:txBody>
          <a:bodyPr/>
          <a:lstStyle/>
          <a:p>
            <a:pPr>
              <a:buFont typeface="Times New Roman" pitchFamily="16" charset="0"/>
              <a:buChar char="•"/>
            </a:pPr>
            <a:r>
              <a:rPr lang="en-GB" dirty="0"/>
              <a:t>Do you support to define a mechanism in IEEE 802.11bn to extend protection for Co-RTWT negotiation?</a:t>
            </a:r>
          </a:p>
          <a:p>
            <a:pPr lvl="1">
              <a:buFont typeface="Times New Roman" pitchFamily="16" charset="0"/>
              <a:buChar char="•"/>
            </a:pPr>
            <a:r>
              <a:rPr lang="en-IN" dirty="0"/>
              <a:t>Enable Co-BF agreement as part of extending protection to a requested RTWT schedule</a:t>
            </a:r>
          </a:p>
          <a:p>
            <a:pPr lvl="1">
              <a:buFont typeface="Times New Roman" pitchFamily="16" charset="0"/>
              <a:buChar char="•"/>
            </a:pPr>
            <a:r>
              <a:rPr lang="en-IN" dirty="0"/>
              <a:t>Enable Co-SR agreement as part of extending protection to a requested RTWT schedule</a:t>
            </a:r>
          </a:p>
          <a:p>
            <a:pPr lvl="1">
              <a:buFont typeface="Times New Roman" pitchFamily="16" charset="0"/>
              <a:buChar char="•"/>
            </a:pP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p:cNvSpPr>
            <a:spLocks noGrp="1"/>
          </p:cNvSpPr>
          <p:nvPr>
            <p:ph type="ftr" idx="14"/>
          </p:nvPr>
        </p:nvSpPr>
        <p:spPr/>
        <p:txBody>
          <a:bodyPr/>
          <a:lstStyle/>
          <a:p>
            <a:r>
              <a:rPr lang="en-GB"/>
              <a:t>Rishabh Roy, Samsung Electronics</a:t>
            </a:r>
            <a:endParaRPr lang="en-GB" dirty="0"/>
          </a:p>
        </p:txBody>
      </p:sp>
      <p:sp>
        <p:nvSpPr>
          <p:cNvPr id="6" name="Date Placeholder 5"/>
          <p:cNvSpPr>
            <a:spLocks noGrp="1"/>
          </p:cNvSpPr>
          <p:nvPr>
            <p:ph type="dt" idx="15"/>
          </p:nvPr>
        </p:nvSpPr>
        <p:spPr/>
        <p:txBody>
          <a:bodyPr/>
          <a:lstStyle/>
          <a:p>
            <a:fld id="{FCF36202-88B7-4A70-BF27-8D6685A5F7FC}" type="datetime6">
              <a:rPr lang="en-US" smtClean="0"/>
              <a:t>September 25</a:t>
            </a:fld>
            <a:endParaRPr lang="en-GB" dirty="0"/>
          </a:p>
        </p:txBody>
      </p:sp>
    </p:spTree>
    <p:extLst>
      <p:ext uri="{BB962C8B-B14F-4D97-AF65-F5344CB8AC3E}">
        <p14:creationId xmlns:p14="http://schemas.microsoft.com/office/powerpoint/2010/main" val="1558545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14401" y="476672"/>
            <a:ext cx="10361084" cy="1065213"/>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Recap - MAPC</a:t>
            </a:r>
          </a:p>
        </p:txBody>
      </p:sp>
      <p:sp>
        <p:nvSpPr>
          <p:cNvPr id="4098" name="Rectangle 2"/>
          <p:cNvSpPr>
            <a:spLocks noGrp="1" noChangeArrowheads="1"/>
          </p:cNvSpPr>
          <p:nvPr>
            <p:ph idx="1"/>
          </p:nvPr>
        </p:nvSpPr>
        <p:spPr>
          <a:xfrm>
            <a:off x="914400" y="1268760"/>
            <a:ext cx="10654208" cy="5206654"/>
          </a:xfrm>
          <a:ln/>
        </p:spPr>
        <p:txBody>
          <a:bodyPr/>
          <a:lstStyle/>
          <a:p>
            <a:pPr>
              <a:buFont typeface="Arial" panose="020B0604020202020204" pitchFamily="34" charset="0"/>
              <a:buChar char="•"/>
            </a:pPr>
            <a:r>
              <a:rPr lang="en-IN" dirty="0"/>
              <a:t>Multi-AP Communication (MAPC) is being discussed in IEEE 802.11bn Task Group (TG) where an AP forms coordination with an Overlapping Basic Service Set (OBSS) AP to efficiently share the wireless medium and other wireless resources e.g., time, space, transmit power etc. between them for interference mitigation, better medium utilization, increased reliability and improved latency</a:t>
            </a:r>
          </a:p>
          <a:p>
            <a:pPr lvl="1">
              <a:buFont typeface="Arial" panose="020B0604020202020204" pitchFamily="34" charset="0"/>
              <a:buChar char="•"/>
            </a:pPr>
            <a:r>
              <a:rPr lang="en-IN" dirty="0"/>
              <a:t>The MAPC framework introduces a set of  multi-AP coordination schemes such as Coordinated Beam-forming (Co-BF), Coordinated Spatial Reuse (Co-SR), Coordinated Time Division Multiple Access (Co-TDMA) and Coordinated Restricted Target Wake Time (Co-RTWT). </a:t>
            </a:r>
          </a:p>
          <a:p>
            <a:pPr lvl="1">
              <a:buFont typeface="Arial" panose="020B0604020202020204" pitchFamily="34" charset="0"/>
              <a:buChar char="•"/>
            </a:pPr>
            <a:r>
              <a:rPr lang="en-IN" dirty="0"/>
              <a:t>An AP can establish coordination for one or more coordination scheme(s) with an OBSS AP which supports the same set of coordination scheme(s) via MAPC Discovery and MAPC Negotiation procedures defined in IEEE 802.11 </a:t>
            </a:r>
            <a:r>
              <a:rPr lang="en-IN" dirty="0" err="1"/>
              <a:t>TGbn</a:t>
            </a:r>
            <a:endParaRPr lang="en-IN" dirty="0"/>
          </a:p>
          <a:p>
            <a:pPr lvl="1"/>
            <a:endParaRPr lang="en-IN" sz="1800" dirty="0"/>
          </a:p>
          <a:p>
            <a:pPr>
              <a:lnSpc>
                <a:spcPct val="125000"/>
              </a:lnSpc>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US" sz="1800"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Rishabh Roy, Samsung Electronics</a:t>
            </a:r>
            <a:endParaRPr lang="en-GB" dirty="0"/>
          </a:p>
        </p:txBody>
      </p:sp>
      <p:sp>
        <p:nvSpPr>
          <p:cNvPr id="4" name="Date Placeholder 3"/>
          <p:cNvSpPr>
            <a:spLocks noGrp="1"/>
          </p:cNvSpPr>
          <p:nvPr>
            <p:ph type="dt" idx="15"/>
          </p:nvPr>
        </p:nvSpPr>
        <p:spPr/>
        <p:txBody>
          <a:bodyPr/>
          <a:lstStyle/>
          <a:p>
            <a:fld id="{44B61B55-5AB0-4BA4-B82B-E260CE9F6ADC}" type="datetime6">
              <a:rPr lang="en-US" smtClean="0"/>
              <a:t>September 25</a:t>
            </a:fld>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6B431-AEEC-463A-9439-1A5E2968BFE7}"/>
              </a:ext>
            </a:extLst>
          </p:cNvPr>
          <p:cNvSpPr>
            <a:spLocks noGrp="1"/>
          </p:cNvSpPr>
          <p:nvPr>
            <p:ph type="title"/>
          </p:nvPr>
        </p:nvSpPr>
        <p:spPr/>
        <p:txBody>
          <a:bodyPr/>
          <a:lstStyle/>
          <a:p>
            <a:r>
              <a:rPr lang="en-IN" dirty="0"/>
              <a:t>Recap – Co-RTWT</a:t>
            </a:r>
          </a:p>
        </p:txBody>
      </p:sp>
      <p:sp>
        <p:nvSpPr>
          <p:cNvPr id="3" name="Content Placeholder 2">
            <a:extLst>
              <a:ext uri="{FF2B5EF4-FFF2-40B4-BE49-F238E27FC236}">
                <a16:creationId xmlns:a16="http://schemas.microsoft.com/office/drawing/2014/main" id="{A5D0F82A-9510-4958-BE6E-86F2A589103B}"/>
              </a:ext>
            </a:extLst>
          </p:cNvPr>
          <p:cNvSpPr>
            <a:spLocks noGrp="1"/>
          </p:cNvSpPr>
          <p:nvPr>
            <p:ph idx="1"/>
          </p:nvPr>
        </p:nvSpPr>
        <p:spPr>
          <a:xfrm>
            <a:off x="914401" y="1981201"/>
            <a:ext cx="10361084" cy="5480247"/>
          </a:xfrm>
        </p:spPr>
        <p:txBody>
          <a:bodyPr/>
          <a:lstStyle/>
          <a:p>
            <a:pPr>
              <a:buFont typeface="Arial" panose="020B0604020202020204" pitchFamily="34" charset="0"/>
              <a:buChar char="•"/>
            </a:pPr>
            <a:r>
              <a:rPr lang="en-IN" sz="1600" dirty="0"/>
              <a:t>Coordinated Restricted Target Wake Time (Co-RTWT) is being discussed in IEEE 802.11bn Task Group where an AP requests for protection for one or more of its RTWT schedule(s) to an Overlapping Basic Service Set (OBSS) AP where the latter extends protection for one or more of the requested RTWT schedule(s) </a:t>
            </a:r>
          </a:p>
          <a:p>
            <a:pPr lvl="1">
              <a:buFont typeface="Arial" panose="020B0604020202020204" pitchFamily="34" charset="0"/>
              <a:buChar char="•"/>
            </a:pPr>
            <a:r>
              <a:rPr lang="en-IN" sz="1400" dirty="0"/>
              <a:t>An AP that requests for protection for its RTWT schedule(s) is called a Co-RTWT Requesting AP</a:t>
            </a:r>
          </a:p>
          <a:p>
            <a:pPr lvl="1">
              <a:buFont typeface="Arial" panose="020B0604020202020204" pitchFamily="34" charset="0"/>
              <a:buChar char="•"/>
            </a:pPr>
            <a:r>
              <a:rPr lang="en-IN" sz="1400" dirty="0"/>
              <a:t>An OBSS AP that extends protection for one or more of the RTWT schedule(s) requested by a Co-RTWT</a:t>
            </a:r>
          </a:p>
          <a:p>
            <a:pPr lvl="1">
              <a:buFont typeface="Arial" panose="020B0604020202020204" pitchFamily="34" charset="0"/>
              <a:buChar char="•"/>
            </a:pPr>
            <a:r>
              <a:rPr lang="en-IN" sz="1400" dirty="0"/>
              <a:t>Requesting AP is called a Co-RTWT Coordinated AP</a:t>
            </a:r>
          </a:p>
          <a:p>
            <a:pPr lvl="1">
              <a:buFont typeface="Arial" panose="020B0604020202020204" pitchFamily="34" charset="0"/>
              <a:buChar char="•"/>
            </a:pPr>
            <a:r>
              <a:rPr lang="en-IN" sz="1400" dirty="0"/>
              <a:t>Via Co-RTWT negotiation, a Co-RTWT requesting AP and a Co-RTWT Coordinated AP establish a Co-RTWT agreement corresponding to a requested RTWT schedule</a:t>
            </a:r>
          </a:p>
          <a:p>
            <a:pPr>
              <a:buFont typeface="Arial" panose="020B0604020202020204" pitchFamily="34" charset="0"/>
              <a:buChar char="•"/>
            </a:pPr>
            <a:r>
              <a:rPr lang="en-IN" sz="2000" dirty="0"/>
              <a:t>The Co-RTWT negotiation procedure is part of IEEE 802.11bn Multi-AP Coordination (MAPC) negotiation where</a:t>
            </a:r>
          </a:p>
          <a:p>
            <a:pPr lvl="1">
              <a:buFont typeface="Arial" panose="020B0604020202020204" pitchFamily="34" charset="0"/>
              <a:buChar char="•"/>
            </a:pPr>
            <a:r>
              <a:rPr lang="en-IN" sz="1400" dirty="0"/>
              <a:t>The Co-RTWT requesting AP includes a Co-RTWT scheme sub-element in the Negotiation MAPC element transmitted in an individually addressed MAPC Negotiation Request frame to an OBSS AP that supports Co-RTWT</a:t>
            </a:r>
          </a:p>
          <a:p>
            <a:pPr lvl="1">
              <a:buFont typeface="Arial" panose="020B0604020202020204" pitchFamily="34" charset="0"/>
              <a:buChar char="•"/>
            </a:pPr>
            <a:r>
              <a:rPr lang="en-IN" sz="1400" dirty="0"/>
              <a:t>The Co-RTWT scheme sub-element includes one or more MAPC Scheme Information field(s) where each contains Co-RTWT parameters corresponding to an requested RTWT schedule that requires protection </a:t>
            </a:r>
          </a:p>
          <a:p>
            <a:pPr lvl="1">
              <a:buFont typeface="Arial" panose="020B0604020202020204" pitchFamily="34" charset="0"/>
              <a:buChar char="•"/>
            </a:pPr>
            <a:r>
              <a:rPr lang="en-IN" sz="1400" dirty="0"/>
              <a:t>The Co-RTWT coordinated AP responds to accept or reject the protection request via an individually addressed MAPC Negotiation Response frame </a:t>
            </a:r>
          </a:p>
          <a:p>
            <a:endParaRPr lang="en-IN" sz="2000" dirty="0"/>
          </a:p>
        </p:txBody>
      </p:sp>
      <p:sp>
        <p:nvSpPr>
          <p:cNvPr id="4" name="Slide Number Placeholder 3">
            <a:extLst>
              <a:ext uri="{FF2B5EF4-FFF2-40B4-BE49-F238E27FC236}">
                <a16:creationId xmlns:a16="http://schemas.microsoft.com/office/drawing/2014/main" id="{402D805E-B9B3-4448-A97B-37F1D0F46E4C}"/>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3D781DC8-F7DB-454A-B94C-44065C1F5A72}"/>
              </a:ext>
            </a:extLst>
          </p:cNvPr>
          <p:cNvSpPr>
            <a:spLocks noGrp="1"/>
          </p:cNvSpPr>
          <p:nvPr>
            <p:ph type="ftr" idx="14"/>
          </p:nvPr>
        </p:nvSpPr>
        <p:spPr/>
        <p:txBody>
          <a:bodyPr/>
          <a:lstStyle/>
          <a:p>
            <a:r>
              <a:rPr lang="en-GB"/>
              <a:t>Rishabh Roy, Samsung Electronics</a:t>
            </a:r>
            <a:endParaRPr lang="en-GB" dirty="0"/>
          </a:p>
        </p:txBody>
      </p:sp>
      <p:sp>
        <p:nvSpPr>
          <p:cNvPr id="6" name="Date Placeholder 5">
            <a:extLst>
              <a:ext uri="{FF2B5EF4-FFF2-40B4-BE49-F238E27FC236}">
                <a16:creationId xmlns:a16="http://schemas.microsoft.com/office/drawing/2014/main" id="{9C0B20B6-883E-4634-95BE-397D4F6D026B}"/>
              </a:ext>
            </a:extLst>
          </p:cNvPr>
          <p:cNvSpPr>
            <a:spLocks noGrp="1"/>
          </p:cNvSpPr>
          <p:nvPr>
            <p:ph type="dt" idx="15"/>
          </p:nvPr>
        </p:nvSpPr>
        <p:spPr/>
        <p:txBody>
          <a:bodyPr/>
          <a:lstStyle/>
          <a:p>
            <a:fld id="{CF1CC44F-B7D7-49D9-BF13-0BF9056A30F3}" type="datetime6">
              <a:rPr lang="en-US" smtClean="0"/>
              <a:t>September 25</a:t>
            </a:fld>
            <a:endParaRPr lang="en-GB" dirty="0"/>
          </a:p>
        </p:txBody>
      </p:sp>
    </p:spTree>
    <p:extLst>
      <p:ext uri="{BB962C8B-B14F-4D97-AF65-F5344CB8AC3E}">
        <p14:creationId xmlns:p14="http://schemas.microsoft.com/office/powerpoint/2010/main" val="4077459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D81F7-CAED-40D7-9505-4EEA8DB60A71}"/>
              </a:ext>
            </a:extLst>
          </p:cNvPr>
          <p:cNvSpPr>
            <a:spLocks noGrp="1"/>
          </p:cNvSpPr>
          <p:nvPr>
            <p:ph type="title"/>
          </p:nvPr>
        </p:nvSpPr>
        <p:spPr/>
        <p:txBody>
          <a:bodyPr/>
          <a:lstStyle/>
          <a:p>
            <a:r>
              <a:rPr lang="en-IN" dirty="0"/>
              <a:t>Recap – Co-BF, Co-SR</a:t>
            </a:r>
          </a:p>
        </p:txBody>
      </p:sp>
      <p:sp>
        <p:nvSpPr>
          <p:cNvPr id="3" name="Content Placeholder 2">
            <a:extLst>
              <a:ext uri="{FF2B5EF4-FFF2-40B4-BE49-F238E27FC236}">
                <a16:creationId xmlns:a16="http://schemas.microsoft.com/office/drawing/2014/main" id="{4D869618-67FB-4C57-8F75-DDE5CC70BE04}"/>
              </a:ext>
            </a:extLst>
          </p:cNvPr>
          <p:cNvSpPr>
            <a:spLocks noGrp="1"/>
          </p:cNvSpPr>
          <p:nvPr>
            <p:ph idx="1"/>
          </p:nvPr>
        </p:nvSpPr>
        <p:spPr/>
        <p:txBody>
          <a:bodyPr/>
          <a:lstStyle/>
          <a:p>
            <a:pPr>
              <a:buFont typeface="Arial" panose="020B0604020202020204" pitchFamily="34" charset="0"/>
              <a:buChar char="•"/>
            </a:pPr>
            <a:r>
              <a:rPr lang="en-IN" sz="1800" dirty="0"/>
              <a:t>Coordinated Beamforming (Co-BF) and Coordinated Spatial Reuse (Co-SR) are being discussed in IEEE 802.11 </a:t>
            </a:r>
            <a:r>
              <a:rPr lang="en-IN" sz="1800" dirty="0" err="1"/>
              <a:t>TGbn</a:t>
            </a:r>
            <a:r>
              <a:rPr lang="en-IN" sz="1800" dirty="0"/>
              <a:t> as multi-AP schemes which enable simultaneous transmissions by coordinating among two or more OBSS APs to increase medium utilization</a:t>
            </a:r>
          </a:p>
          <a:p>
            <a:pPr lvl="1">
              <a:buFont typeface="Arial" panose="020B0604020202020204" pitchFamily="34" charset="0"/>
              <a:buChar char="•"/>
            </a:pPr>
            <a:r>
              <a:rPr lang="en-IN" sz="1600" dirty="0"/>
              <a:t>Co-BF enables coordination between two APs with multiple antennas where each AP beamforms to the negotiated STAs associated with it</a:t>
            </a:r>
          </a:p>
          <a:p>
            <a:pPr lvl="1">
              <a:buFont typeface="Arial" panose="020B0604020202020204" pitchFamily="34" charset="0"/>
              <a:buChar char="•"/>
            </a:pPr>
            <a:r>
              <a:rPr lang="en-IN" sz="1600" dirty="0"/>
              <a:t>Co-SR enables coordination among multiple APs by controlling transmit power while transmitting to the negotiated STAs associated with it </a:t>
            </a:r>
          </a:p>
          <a:p>
            <a:pPr lvl="1">
              <a:buFont typeface="Arial" panose="020B0604020202020204" pitchFamily="34" charset="0"/>
              <a:buChar char="•"/>
            </a:pPr>
            <a:r>
              <a:rPr lang="en-IN" sz="1600" dirty="0"/>
              <a:t>Through coordinated simultaneous transmissions, both Co-BF and Co-SR increases medium utilization, mitigates interference and increases reliability of transmission</a:t>
            </a:r>
          </a:p>
          <a:p>
            <a:pPr>
              <a:buFont typeface="Arial" panose="020B0604020202020204" pitchFamily="34" charset="0"/>
              <a:buChar char="•"/>
            </a:pPr>
            <a:r>
              <a:rPr lang="en-IN" sz="1800" dirty="0"/>
              <a:t>In IEEE 802.11 </a:t>
            </a:r>
            <a:r>
              <a:rPr lang="en-IN" sz="1800" dirty="0" err="1"/>
              <a:t>TGbn</a:t>
            </a:r>
            <a:r>
              <a:rPr lang="en-IN" sz="1800" dirty="0"/>
              <a:t>, Co-BF and Co-SR negotiation procedures are defined similar to Co-RTWT negotiation where MAPC Negotiation Request and Response frame corresponding to each MAPC scheme contain respective scheme sub-elements inside MAPC element </a:t>
            </a:r>
          </a:p>
          <a:p>
            <a:pPr lvl="1">
              <a:buFont typeface="Arial" panose="020B0604020202020204" pitchFamily="34" charset="0"/>
              <a:buChar char="•"/>
            </a:pPr>
            <a:r>
              <a:rPr lang="en-IN" sz="1600" dirty="0"/>
              <a:t>A Co-BF scheme sub-element inside a MAPC element contains parameters related to a Co-BF agreement</a:t>
            </a:r>
          </a:p>
          <a:p>
            <a:pPr lvl="1">
              <a:buFont typeface="Arial" panose="020B0604020202020204" pitchFamily="34" charset="0"/>
              <a:buChar char="•"/>
            </a:pPr>
            <a:r>
              <a:rPr lang="en-IN" sz="1600" dirty="0"/>
              <a:t>A Co-SR scheme sub-element inside a MAPC element contains parameters related to a Co-SR agreement</a:t>
            </a:r>
          </a:p>
          <a:p>
            <a:endParaRPr lang="en-IN" dirty="0"/>
          </a:p>
        </p:txBody>
      </p:sp>
      <p:sp>
        <p:nvSpPr>
          <p:cNvPr id="4" name="Slide Number Placeholder 3">
            <a:extLst>
              <a:ext uri="{FF2B5EF4-FFF2-40B4-BE49-F238E27FC236}">
                <a16:creationId xmlns:a16="http://schemas.microsoft.com/office/drawing/2014/main" id="{1A106CFE-DF42-4C6C-ADC6-B5B1DBB011AE}"/>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E4E6B865-AA42-44CC-92AF-150A2CE1498A}"/>
              </a:ext>
            </a:extLst>
          </p:cNvPr>
          <p:cNvSpPr>
            <a:spLocks noGrp="1"/>
          </p:cNvSpPr>
          <p:nvPr>
            <p:ph type="ftr" idx="14"/>
          </p:nvPr>
        </p:nvSpPr>
        <p:spPr/>
        <p:txBody>
          <a:bodyPr/>
          <a:lstStyle/>
          <a:p>
            <a:r>
              <a:rPr lang="en-GB"/>
              <a:t>Rishabh Roy, Samsung Electronics</a:t>
            </a:r>
            <a:endParaRPr lang="en-GB" dirty="0"/>
          </a:p>
        </p:txBody>
      </p:sp>
      <p:sp>
        <p:nvSpPr>
          <p:cNvPr id="6" name="Date Placeholder 5">
            <a:extLst>
              <a:ext uri="{FF2B5EF4-FFF2-40B4-BE49-F238E27FC236}">
                <a16:creationId xmlns:a16="http://schemas.microsoft.com/office/drawing/2014/main" id="{2511DC8F-AC09-4E3C-BB1D-4860EDF023FF}"/>
              </a:ext>
            </a:extLst>
          </p:cNvPr>
          <p:cNvSpPr>
            <a:spLocks noGrp="1"/>
          </p:cNvSpPr>
          <p:nvPr>
            <p:ph type="dt" idx="15"/>
          </p:nvPr>
        </p:nvSpPr>
        <p:spPr/>
        <p:txBody>
          <a:bodyPr/>
          <a:lstStyle/>
          <a:p>
            <a:fld id="{2DE26B1E-477B-42AE-ACD7-BBE2740AF7F8}" type="datetime6">
              <a:rPr lang="en-US" smtClean="0"/>
              <a:t>September 25</a:t>
            </a:fld>
            <a:endParaRPr lang="en-GB" dirty="0"/>
          </a:p>
        </p:txBody>
      </p:sp>
    </p:spTree>
    <p:extLst>
      <p:ext uri="{BB962C8B-B14F-4D97-AF65-F5344CB8AC3E}">
        <p14:creationId xmlns:p14="http://schemas.microsoft.com/office/powerpoint/2010/main" val="2538191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080DF-9364-48A6-8082-F7634BDA6CF4}"/>
              </a:ext>
            </a:extLst>
          </p:cNvPr>
          <p:cNvSpPr>
            <a:spLocks noGrp="1"/>
          </p:cNvSpPr>
          <p:nvPr>
            <p:ph type="title"/>
          </p:nvPr>
        </p:nvSpPr>
        <p:spPr/>
        <p:txBody>
          <a:bodyPr/>
          <a:lstStyle/>
          <a:p>
            <a:r>
              <a:rPr lang="en-GB" dirty="0"/>
              <a:t>Enhancements to Co-RTWT</a:t>
            </a:r>
            <a:endParaRPr lang="en-IN" dirty="0"/>
          </a:p>
        </p:txBody>
      </p:sp>
      <p:sp>
        <p:nvSpPr>
          <p:cNvPr id="3" name="Content Placeholder 2">
            <a:extLst>
              <a:ext uri="{FF2B5EF4-FFF2-40B4-BE49-F238E27FC236}">
                <a16:creationId xmlns:a16="http://schemas.microsoft.com/office/drawing/2014/main" id="{421B27D8-5EEC-4B84-A00E-8AD14F2EBB2B}"/>
              </a:ext>
            </a:extLst>
          </p:cNvPr>
          <p:cNvSpPr>
            <a:spLocks noGrp="1"/>
          </p:cNvSpPr>
          <p:nvPr>
            <p:ph idx="1"/>
          </p:nvPr>
        </p:nvSpPr>
        <p:spPr>
          <a:xfrm>
            <a:off x="914401" y="1981201"/>
            <a:ext cx="10361084" cy="3968079"/>
          </a:xfrm>
        </p:spPr>
        <p:txBody>
          <a:bodyPr/>
          <a:lstStyle/>
          <a:p>
            <a:pPr>
              <a:buFont typeface="Arial" panose="020B0604020202020204" pitchFamily="34" charset="0"/>
              <a:buChar char="•"/>
            </a:pPr>
            <a:r>
              <a:rPr lang="en-IN" sz="1600" dirty="0"/>
              <a:t>Current IEEE 802.11 </a:t>
            </a:r>
            <a:r>
              <a:rPr lang="en-IN" sz="1600" dirty="0" err="1"/>
              <a:t>TGbn</a:t>
            </a:r>
            <a:r>
              <a:rPr lang="en-IN" sz="1600" dirty="0"/>
              <a:t> defines protection rules for Co-RTWT where an AP if extends protection of the RTWT schedule(s) of another AP through negotiation or other means, then</a:t>
            </a:r>
          </a:p>
          <a:p>
            <a:pPr lvl="1">
              <a:buFont typeface="Arial" panose="020B0604020202020204" pitchFamily="34" charset="0"/>
              <a:buChar char="•"/>
            </a:pPr>
            <a:r>
              <a:rPr lang="en-GB" sz="1400" dirty="0"/>
              <a:t>The AP shall ensure its TXOP ends before the start time of the corresponding OBSS </a:t>
            </a:r>
            <a:r>
              <a:rPr lang="en-GB" sz="1400" dirty="0" err="1"/>
              <a:t>rTWT</a:t>
            </a:r>
            <a:r>
              <a:rPr lang="en-GB" sz="1400" dirty="0"/>
              <a:t> SP(s)</a:t>
            </a:r>
            <a:endParaRPr lang="en-IN" sz="1400" dirty="0"/>
          </a:p>
          <a:p>
            <a:pPr lvl="1">
              <a:buFont typeface="Arial" panose="020B0604020202020204" pitchFamily="34" charset="0"/>
              <a:buChar char="•"/>
            </a:pPr>
            <a:r>
              <a:rPr lang="en-GB" sz="1400" dirty="0"/>
              <a:t>The AP, if it has at least one associated STA that is capable of </a:t>
            </a:r>
            <a:r>
              <a:rPr lang="en-GB" sz="1400" dirty="0" err="1"/>
              <a:t>rTWT</a:t>
            </a:r>
            <a:r>
              <a:rPr lang="en-GB" sz="1400" dirty="0"/>
              <a:t>, shall advertise in the beacon frames it transmits the OBSS </a:t>
            </a:r>
            <a:r>
              <a:rPr lang="en-GB" sz="1400" dirty="0" err="1"/>
              <a:t>rTWT</a:t>
            </a:r>
            <a:r>
              <a:rPr lang="en-GB" sz="1400" dirty="0"/>
              <a:t> schedule so that its associated STAs supporting </a:t>
            </a:r>
            <a:r>
              <a:rPr lang="en-GB" sz="1400" dirty="0" err="1"/>
              <a:t>rTWT</a:t>
            </a:r>
            <a:r>
              <a:rPr lang="en-GB" sz="1400" dirty="0"/>
              <a:t> follow the baseline </a:t>
            </a:r>
            <a:r>
              <a:rPr lang="en-GB" sz="1400" dirty="0" err="1"/>
              <a:t>rTWT</a:t>
            </a:r>
            <a:r>
              <a:rPr lang="en-GB" sz="1400" dirty="0"/>
              <a:t> rules for the OBSS </a:t>
            </a:r>
            <a:r>
              <a:rPr lang="en-GB" sz="1400" dirty="0" err="1"/>
              <a:t>rTWT</a:t>
            </a:r>
            <a:r>
              <a:rPr lang="en-GB" sz="1400" dirty="0"/>
              <a:t> schedule</a:t>
            </a:r>
            <a:r>
              <a:rPr lang="en-IN" sz="1400" dirty="0"/>
              <a:t> </a:t>
            </a:r>
          </a:p>
          <a:p>
            <a:pPr>
              <a:buFont typeface="Arial" panose="020B0604020202020204" pitchFamily="34" charset="0"/>
              <a:buChar char="•"/>
            </a:pPr>
            <a:r>
              <a:rPr lang="en-IN" sz="1600" dirty="0"/>
              <a:t>In the current protection rule, an AP that agrees to protect RTWT schedule(s) of another AP loses channel access in turn loses transmission opportunities for the entire duration of RTWT Service Periods (SPs) </a:t>
            </a:r>
          </a:p>
          <a:p>
            <a:pPr lvl="1">
              <a:buFont typeface="Arial" panose="020B0604020202020204" pitchFamily="34" charset="0"/>
              <a:buChar char="•"/>
            </a:pPr>
            <a:r>
              <a:rPr lang="en-IN" sz="1400" dirty="0"/>
              <a:t>This decreases medium utilization efficiency</a:t>
            </a:r>
          </a:p>
          <a:p>
            <a:pPr lvl="1">
              <a:buFont typeface="Arial" panose="020B0604020202020204" pitchFamily="34" charset="0"/>
              <a:buChar char="•"/>
            </a:pPr>
            <a:r>
              <a:rPr lang="en-IN" sz="1400" dirty="0"/>
              <a:t>If an AP does not agree to protect the RTWT schedule(s) requested by an OBSS AP, then uncoordinated simultaneous transmissions in two BSSs causes a lot of interference to the latency-sensitive traffic flows during RTWT SPs which in turn deteriorates performance</a:t>
            </a:r>
          </a:p>
          <a:p>
            <a:pPr>
              <a:buFont typeface="Arial" panose="020B0604020202020204" pitchFamily="34" charset="0"/>
              <a:buChar char="•"/>
            </a:pPr>
            <a:r>
              <a:rPr lang="en-IN" sz="1600" dirty="0"/>
              <a:t>Incentivisation in Co-RTWT feature is currently missing for the AP that is providing protection</a:t>
            </a:r>
          </a:p>
          <a:p>
            <a:pPr lvl="1">
              <a:buFont typeface="Arial" panose="020B0604020202020204" pitchFamily="34" charset="0"/>
              <a:buChar char="•"/>
            </a:pPr>
            <a:r>
              <a:rPr lang="en-IN" sz="1400" dirty="0"/>
              <a:t>Currently, there is no incentive for the AP extending protection to do so as it is losing channel access for the duration</a:t>
            </a:r>
          </a:p>
          <a:p>
            <a:pPr lvl="1">
              <a:buFont typeface="Arial" panose="020B0604020202020204" pitchFamily="34" charset="0"/>
              <a:buChar char="•"/>
            </a:pPr>
            <a:r>
              <a:rPr lang="en-IN" sz="1400" dirty="0"/>
              <a:t>Need to bring schemes to incentivize protection for Co-RTWT </a:t>
            </a:r>
          </a:p>
          <a:p>
            <a:pPr>
              <a:buFont typeface="Arial" panose="020B0604020202020204" pitchFamily="34" charset="0"/>
              <a:buChar char="•"/>
            </a:pPr>
            <a:endParaRPr lang="en-IN" sz="2000" dirty="0"/>
          </a:p>
          <a:p>
            <a:pPr>
              <a:buFont typeface="Arial" panose="020B0604020202020204" pitchFamily="34" charset="0"/>
              <a:buChar char="•"/>
            </a:pPr>
            <a:endParaRPr lang="en-IN" dirty="0"/>
          </a:p>
        </p:txBody>
      </p:sp>
      <p:sp>
        <p:nvSpPr>
          <p:cNvPr id="4" name="Slide Number Placeholder 3">
            <a:extLst>
              <a:ext uri="{FF2B5EF4-FFF2-40B4-BE49-F238E27FC236}">
                <a16:creationId xmlns:a16="http://schemas.microsoft.com/office/drawing/2014/main" id="{400EE2D9-E70D-4548-8486-C98A62CB7ED5}"/>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617FD2FD-CFF5-497C-A6CE-D874FE9909B5}"/>
              </a:ext>
            </a:extLst>
          </p:cNvPr>
          <p:cNvSpPr>
            <a:spLocks noGrp="1"/>
          </p:cNvSpPr>
          <p:nvPr>
            <p:ph type="ftr" idx="14"/>
          </p:nvPr>
        </p:nvSpPr>
        <p:spPr/>
        <p:txBody>
          <a:bodyPr/>
          <a:lstStyle/>
          <a:p>
            <a:r>
              <a:rPr lang="en-GB"/>
              <a:t>Rishabh Roy, Samsung Electronics</a:t>
            </a:r>
            <a:endParaRPr lang="en-GB" dirty="0"/>
          </a:p>
        </p:txBody>
      </p:sp>
      <p:sp>
        <p:nvSpPr>
          <p:cNvPr id="6" name="Date Placeholder 5">
            <a:extLst>
              <a:ext uri="{FF2B5EF4-FFF2-40B4-BE49-F238E27FC236}">
                <a16:creationId xmlns:a16="http://schemas.microsoft.com/office/drawing/2014/main" id="{E3D9C02E-C934-459F-BF51-81036E18770A}"/>
              </a:ext>
            </a:extLst>
          </p:cNvPr>
          <p:cNvSpPr>
            <a:spLocks noGrp="1"/>
          </p:cNvSpPr>
          <p:nvPr>
            <p:ph type="dt" idx="15"/>
          </p:nvPr>
        </p:nvSpPr>
        <p:spPr/>
        <p:txBody>
          <a:bodyPr/>
          <a:lstStyle/>
          <a:p>
            <a:fld id="{252F8DAD-F738-4E2E-B872-B386C8ACFDFB}" type="datetime6">
              <a:rPr lang="en-US" smtClean="0"/>
              <a:t>September 25</a:t>
            </a:fld>
            <a:endParaRPr lang="en-GB" dirty="0"/>
          </a:p>
        </p:txBody>
      </p:sp>
    </p:spTree>
    <p:extLst>
      <p:ext uri="{BB962C8B-B14F-4D97-AF65-F5344CB8AC3E}">
        <p14:creationId xmlns:p14="http://schemas.microsoft.com/office/powerpoint/2010/main" val="1875815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914401" y="476672"/>
            <a:ext cx="10361084" cy="1065213"/>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Motivation</a:t>
            </a:r>
          </a:p>
        </p:txBody>
      </p:sp>
      <p:sp>
        <p:nvSpPr>
          <p:cNvPr id="4098" name="Rectangle 2"/>
          <p:cNvSpPr>
            <a:spLocks noGrp="1" noChangeArrowheads="1"/>
          </p:cNvSpPr>
          <p:nvPr>
            <p:ph idx="1"/>
          </p:nvPr>
        </p:nvSpPr>
        <p:spPr>
          <a:xfrm>
            <a:off x="914400" y="1484783"/>
            <a:ext cx="10654208" cy="4715569"/>
          </a:xfrm>
          <a:ln/>
        </p:spPr>
        <p:txBody>
          <a:bodyPr/>
          <a:lstStyle/>
          <a:p>
            <a:pPr>
              <a:buFont typeface="Arial" panose="020B0604020202020204" pitchFamily="34" charset="0"/>
              <a:buChar char="•"/>
            </a:pPr>
            <a:r>
              <a:rPr lang="en-IN" dirty="0"/>
              <a:t>Our idea is to incentivise the AP that is extending protection to the AP requesting for Co-RTWT agreement by allowing usage of Co-BF and Co-SR during the protection period</a:t>
            </a:r>
          </a:p>
          <a:p>
            <a:pPr lvl="1">
              <a:buFont typeface="Arial" panose="020B0604020202020204" pitchFamily="34" charset="0"/>
              <a:buChar char="•"/>
            </a:pPr>
            <a:r>
              <a:rPr lang="en-IN" dirty="0"/>
              <a:t>As part of Co-RTWT agreement, it is negotiated that during a Co-RTWT SP there is also an additional agreement to enable Co-BF and Co-SR</a:t>
            </a:r>
          </a:p>
          <a:p>
            <a:pPr lvl="1">
              <a:buFont typeface="Arial" panose="020B0604020202020204" pitchFamily="34" charset="0"/>
              <a:buChar char="•"/>
            </a:pPr>
            <a:r>
              <a:rPr lang="en-IN" dirty="0"/>
              <a:t>This incentivises the AP extending protection</a:t>
            </a:r>
          </a:p>
          <a:p>
            <a:pPr marL="400050">
              <a:lnSpc>
                <a:spcPct val="130000"/>
              </a:lnSpc>
              <a:buFont typeface="Arial" panose="020B0604020202020204" pitchFamily="34" charset="0"/>
              <a:buChar char="•"/>
            </a:pPr>
            <a:endParaRPr 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6</a:t>
            </a:fld>
            <a:endParaRPr lang="en-GB"/>
          </a:p>
        </p:txBody>
      </p:sp>
      <p:sp>
        <p:nvSpPr>
          <p:cNvPr id="5" name="Footer Placeholder 4"/>
          <p:cNvSpPr>
            <a:spLocks noGrp="1"/>
          </p:cNvSpPr>
          <p:nvPr>
            <p:ph type="ftr" idx="14"/>
          </p:nvPr>
        </p:nvSpPr>
        <p:spPr/>
        <p:txBody>
          <a:bodyPr/>
          <a:lstStyle/>
          <a:p>
            <a:r>
              <a:rPr lang="en-GB"/>
              <a:t>Rishabh Roy, Samsung Electronics</a:t>
            </a:r>
            <a:endParaRPr lang="en-GB" dirty="0"/>
          </a:p>
        </p:txBody>
      </p:sp>
      <p:sp>
        <p:nvSpPr>
          <p:cNvPr id="4" name="Date Placeholder 3"/>
          <p:cNvSpPr>
            <a:spLocks noGrp="1"/>
          </p:cNvSpPr>
          <p:nvPr>
            <p:ph type="dt" idx="15"/>
          </p:nvPr>
        </p:nvSpPr>
        <p:spPr/>
        <p:txBody>
          <a:bodyPr/>
          <a:lstStyle/>
          <a:p>
            <a:fld id="{019135A5-2CC4-4891-8DE6-895B436C7EA1}" type="datetime6">
              <a:rPr lang="en-US" smtClean="0"/>
              <a:t>September 25</a:t>
            </a:fld>
            <a:endParaRPr lang="en-GB" dirty="0"/>
          </a:p>
        </p:txBody>
      </p:sp>
    </p:spTree>
    <p:extLst>
      <p:ext uri="{BB962C8B-B14F-4D97-AF65-F5344CB8AC3E}">
        <p14:creationId xmlns:p14="http://schemas.microsoft.com/office/powerpoint/2010/main" val="331802968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5A007-6506-4CBE-A181-10E8E63F3759}"/>
              </a:ext>
            </a:extLst>
          </p:cNvPr>
          <p:cNvSpPr>
            <a:spLocks noGrp="1"/>
          </p:cNvSpPr>
          <p:nvPr>
            <p:ph type="title"/>
          </p:nvPr>
        </p:nvSpPr>
        <p:spPr/>
        <p:txBody>
          <a:bodyPr/>
          <a:lstStyle/>
          <a:p>
            <a:r>
              <a:rPr lang="en-IN" dirty="0"/>
              <a:t>Advantages of the proposed scheme</a:t>
            </a:r>
          </a:p>
        </p:txBody>
      </p:sp>
      <p:sp>
        <p:nvSpPr>
          <p:cNvPr id="3" name="Content Placeholder 2">
            <a:extLst>
              <a:ext uri="{FF2B5EF4-FFF2-40B4-BE49-F238E27FC236}">
                <a16:creationId xmlns:a16="http://schemas.microsoft.com/office/drawing/2014/main" id="{A818EFD0-D2C8-4748-908B-128F46243327}"/>
              </a:ext>
            </a:extLst>
          </p:cNvPr>
          <p:cNvSpPr>
            <a:spLocks noGrp="1"/>
          </p:cNvSpPr>
          <p:nvPr>
            <p:ph idx="1"/>
          </p:nvPr>
        </p:nvSpPr>
        <p:spPr/>
        <p:txBody>
          <a:bodyPr/>
          <a:lstStyle/>
          <a:p>
            <a:pPr>
              <a:buFont typeface="Arial" panose="020B0604020202020204" pitchFamily="34" charset="0"/>
              <a:buChar char="•"/>
            </a:pPr>
            <a:r>
              <a:rPr lang="en-IN" sz="2000" dirty="0"/>
              <a:t>Current Co-RTWT negotiation restricts the Co-RTWT coordinated AP from continuing its ongoing frame transmission if it has any exchanges in the BSS. The ongoing transmission may be important due to its time-sensitive nature and the coordinated AP may want to continue to use the channel instead of deferring its transmission and stay idle for the entire duration of the Co-RTWT SP.</a:t>
            </a:r>
          </a:p>
          <a:p>
            <a:pPr>
              <a:buFont typeface="Arial" panose="020B0604020202020204" pitchFamily="34" charset="0"/>
              <a:buChar char="•"/>
            </a:pPr>
            <a:r>
              <a:rPr lang="en-IN" sz="2000" dirty="0"/>
              <a:t>The proposed scheme improves the chance of negotiation success in Co-RTWT through incentivisation. Currently, there is no incentive for the AP extending protection to do so as it is losing channel access for the duration of the Co-RTWT SP. With proposed scheme, the AP extending protection may continue its transmission by sharing time (Co-TDMA), frequency (Co-NPCA) or spatial resources (Co-SR/ Co-BF) with the Co-RTWT requesting AP.</a:t>
            </a:r>
          </a:p>
          <a:p>
            <a:pPr>
              <a:buFont typeface="Arial" panose="020B0604020202020204" pitchFamily="34" charset="0"/>
              <a:buChar char="•"/>
            </a:pPr>
            <a:endParaRPr lang="en-IN" dirty="0"/>
          </a:p>
        </p:txBody>
      </p:sp>
      <p:sp>
        <p:nvSpPr>
          <p:cNvPr id="4" name="Slide Number Placeholder 3">
            <a:extLst>
              <a:ext uri="{FF2B5EF4-FFF2-40B4-BE49-F238E27FC236}">
                <a16:creationId xmlns:a16="http://schemas.microsoft.com/office/drawing/2014/main" id="{2600C768-91EC-447B-9252-CFF4A0286C52}"/>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DA6792C6-3CAF-418F-B2E0-F90B2F170B26}"/>
              </a:ext>
            </a:extLst>
          </p:cNvPr>
          <p:cNvSpPr>
            <a:spLocks noGrp="1"/>
          </p:cNvSpPr>
          <p:nvPr>
            <p:ph type="ftr" idx="14"/>
          </p:nvPr>
        </p:nvSpPr>
        <p:spPr/>
        <p:txBody>
          <a:bodyPr/>
          <a:lstStyle/>
          <a:p>
            <a:r>
              <a:rPr lang="en-GB"/>
              <a:t>Rishabh Roy, Samsung Electronics</a:t>
            </a:r>
            <a:endParaRPr lang="en-GB" dirty="0"/>
          </a:p>
        </p:txBody>
      </p:sp>
      <p:sp>
        <p:nvSpPr>
          <p:cNvPr id="6" name="Date Placeholder 5">
            <a:extLst>
              <a:ext uri="{FF2B5EF4-FFF2-40B4-BE49-F238E27FC236}">
                <a16:creationId xmlns:a16="http://schemas.microsoft.com/office/drawing/2014/main" id="{CA2E434F-68A0-428D-810B-76E9F96C96BF}"/>
              </a:ext>
            </a:extLst>
          </p:cNvPr>
          <p:cNvSpPr>
            <a:spLocks noGrp="1"/>
          </p:cNvSpPr>
          <p:nvPr>
            <p:ph type="dt" idx="15"/>
          </p:nvPr>
        </p:nvSpPr>
        <p:spPr/>
        <p:txBody>
          <a:bodyPr/>
          <a:lstStyle/>
          <a:p>
            <a:fld id="{3E96C58A-BBFE-467C-A191-E98DFC693268}" type="datetime6">
              <a:rPr lang="en-US" smtClean="0"/>
              <a:t>September 25</a:t>
            </a:fld>
            <a:endParaRPr lang="en-GB" dirty="0"/>
          </a:p>
        </p:txBody>
      </p:sp>
    </p:spTree>
    <p:extLst>
      <p:ext uri="{BB962C8B-B14F-4D97-AF65-F5344CB8AC3E}">
        <p14:creationId xmlns:p14="http://schemas.microsoft.com/office/powerpoint/2010/main" val="3845479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E7B81-E8BF-4285-AF00-E2C3A4D4D721}"/>
              </a:ext>
            </a:extLst>
          </p:cNvPr>
          <p:cNvSpPr>
            <a:spLocks noGrp="1"/>
          </p:cNvSpPr>
          <p:nvPr>
            <p:ph type="title"/>
          </p:nvPr>
        </p:nvSpPr>
        <p:spPr/>
        <p:txBody>
          <a:bodyPr/>
          <a:lstStyle/>
          <a:p>
            <a:r>
              <a:rPr lang="en-IN" dirty="0"/>
              <a:t>Abstract</a:t>
            </a:r>
          </a:p>
        </p:txBody>
      </p:sp>
      <p:sp>
        <p:nvSpPr>
          <p:cNvPr id="3" name="Content Placeholder 2">
            <a:extLst>
              <a:ext uri="{FF2B5EF4-FFF2-40B4-BE49-F238E27FC236}">
                <a16:creationId xmlns:a16="http://schemas.microsoft.com/office/drawing/2014/main" id="{CA1E2182-52EE-4815-8B51-2287A0657674}"/>
              </a:ext>
            </a:extLst>
          </p:cNvPr>
          <p:cNvSpPr>
            <a:spLocks noGrp="1"/>
          </p:cNvSpPr>
          <p:nvPr>
            <p:ph idx="1"/>
          </p:nvPr>
        </p:nvSpPr>
        <p:spPr/>
        <p:txBody>
          <a:bodyPr/>
          <a:lstStyle/>
          <a:p>
            <a:pPr>
              <a:buFont typeface="Arial" panose="020B0604020202020204" pitchFamily="34" charset="0"/>
              <a:buChar char="•"/>
            </a:pPr>
            <a:r>
              <a:rPr lang="en-IN" dirty="0"/>
              <a:t>In this contribution, we introduce additional protection levels in Co-RTWT negotiation procedure</a:t>
            </a:r>
          </a:p>
          <a:p>
            <a:pPr lvl="1">
              <a:buFont typeface="Arial" panose="020B0604020202020204" pitchFamily="34" charset="0"/>
              <a:buChar char="•"/>
            </a:pPr>
            <a:r>
              <a:rPr lang="en-IN" dirty="0"/>
              <a:t>Enable Co-BF/ Co-SR as part of Co-RTWT agreement</a:t>
            </a:r>
          </a:p>
          <a:p>
            <a:pPr>
              <a:buFont typeface="Arial" panose="020B0604020202020204" pitchFamily="34" charset="0"/>
              <a:buChar char="•"/>
            </a:pPr>
            <a:r>
              <a:rPr lang="en-IN" dirty="0"/>
              <a:t>We propose an approach to enable Co-BF and Co-SR as part of Co-RTWT agreement </a:t>
            </a:r>
          </a:p>
          <a:p>
            <a:pPr lvl="1">
              <a:buFont typeface="Arial" panose="020B0604020202020204" pitchFamily="34" charset="0"/>
              <a:buChar char="•"/>
            </a:pPr>
            <a:r>
              <a:rPr lang="en-IN" dirty="0"/>
              <a:t>We define protection levels for Co-RTWT operation to add Co-BF/Co-SR as part of Co-RTWT negotiation procedure</a:t>
            </a:r>
          </a:p>
          <a:p>
            <a:pPr lvl="1">
              <a:buFont typeface="Arial" panose="020B0604020202020204" pitchFamily="34" charset="0"/>
              <a:buChar char="•"/>
            </a:pPr>
            <a:r>
              <a:rPr lang="en-IN" dirty="0"/>
              <a:t>We define sequence of exchanges/operation to enable Co-BF and Co-SR incentivising extension of protection in a Co-RTWT negotiation</a:t>
            </a:r>
          </a:p>
          <a:p>
            <a:pPr lvl="1">
              <a:buFont typeface="Arial" panose="020B0604020202020204" pitchFamily="34" charset="0"/>
              <a:buChar char="•"/>
            </a:pPr>
            <a:r>
              <a:rPr lang="en-IN" dirty="0"/>
              <a:t>We propose to reuse the existing Co-BF and Co-SR procedure as part of Co-RTWT agreement </a:t>
            </a:r>
          </a:p>
          <a:p>
            <a:pPr marL="0" indent="0"/>
            <a:endParaRPr lang="en-IN" dirty="0"/>
          </a:p>
        </p:txBody>
      </p:sp>
      <p:sp>
        <p:nvSpPr>
          <p:cNvPr id="4" name="Slide Number Placeholder 3">
            <a:extLst>
              <a:ext uri="{FF2B5EF4-FFF2-40B4-BE49-F238E27FC236}">
                <a16:creationId xmlns:a16="http://schemas.microsoft.com/office/drawing/2014/main" id="{7974AAF5-D257-4B8F-8F7E-DF611754C207}"/>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30A8F5E7-EB94-4E7F-9AB0-5C216D3F6E00}"/>
              </a:ext>
            </a:extLst>
          </p:cNvPr>
          <p:cNvSpPr>
            <a:spLocks noGrp="1"/>
          </p:cNvSpPr>
          <p:nvPr>
            <p:ph type="ftr" idx="14"/>
          </p:nvPr>
        </p:nvSpPr>
        <p:spPr/>
        <p:txBody>
          <a:bodyPr/>
          <a:lstStyle/>
          <a:p>
            <a:r>
              <a:rPr lang="en-GB" dirty="0"/>
              <a:t>Rishabh Roy, Samsung Electronics</a:t>
            </a:r>
          </a:p>
        </p:txBody>
      </p:sp>
      <p:sp>
        <p:nvSpPr>
          <p:cNvPr id="6" name="Date Placeholder 5">
            <a:extLst>
              <a:ext uri="{FF2B5EF4-FFF2-40B4-BE49-F238E27FC236}">
                <a16:creationId xmlns:a16="http://schemas.microsoft.com/office/drawing/2014/main" id="{B60B2F3E-E748-4048-BC0E-AD456B28010C}"/>
              </a:ext>
            </a:extLst>
          </p:cNvPr>
          <p:cNvSpPr>
            <a:spLocks noGrp="1"/>
          </p:cNvSpPr>
          <p:nvPr>
            <p:ph type="dt" idx="15"/>
          </p:nvPr>
        </p:nvSpPr>
        <p:spPr/>
        <p:txBody>
          <a:bodyPr/>
          <a:lstStyle/>
          <a:p>
            <a:fld id="{1714865C-1963-49E8-AB4F-B7117837DC81}" type="datetime6">
              <a:rPr lang="en-US" smtClean="0"/>
              <a:t>September 25</a:t>
            </a:fld>
            <a:endParaRPr lang="en-GB" dirty="0"/>
          </a:p>
        </p:txBody>
      </p:sp>
    </p:spTree>
    <p:extLst>
      <p:ext uri="{BB962C8B-B14F-4D97-AF65-F5344CB8AC3E}">
        <p14:creationId xmlns:p14="http://schemas.microsoft.com/office/powerpoint/2010/main" val="2388378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926D3-6DD0-4706-AE5E-A48BCCEB9E9F}"/>
              </a:ext>
            </a:extLst>
          </p:cNvPr>
          <p:cNvSpPr>
            <a:spLocks noGrp="1"/>
          </p:cNvSpPr>
          <p:nvPr>
            <p:ph type="title"/>
          </p:nvPr>
        </p:nvSpPr>
        <p:spPr/>
        <p:txBody>
          <a:bodyPr/>
          <a:lstStyle/>
          <a:p>
            <a:r>
              <a:rPr lang="en-IN" dirty="0"/>
              <a:t>Protection levels for Co-RTWT operation</a:t>
            </a:r>
          </a:p>
        </p:txBody>
      </p:sp>
      <p:sp>
        <p:nvSpPr>
          <p:cNvPr id="3" name="Content Placeholder 2">
            <a:extLst>
              <a:ext uri="{FF2B5EF4-FFF2-40B4-BE49-F238E27FC236}">
                <a16:creationId xmlns:a16="http://schemas.microsoft.com/office/drawing/2014/main" id="{54B007EF-6AEA-434F-82EB-1257C5DBA99C}"/>
              </a:ext>
            </a:extLst>
          </p:cNvPr>
          <p:cNvSpPr>
            <a:spLocks noGrp="1"/>
          </p:cNvSpPr>
          <p:nvPr>
            <p:ph idx="1"/>
          </p:nvPr>
        </p:nvSpPr>
        <p:spPr/>
        <p:txBody>
          <a:bodyPr/>
          <a:lstStyle/>
          <a:p>
            <a:pPr>
              <a:buFont typeface="Arial" panose="020B0604020202020204" pitchFamily="34" charset="0"/>
              <a:buChar char="•"/>
            </a:pPr>
            <a:r>
              <a:rPr lang="en-IN" dirty="0"/>
              <a:t>Protection levels:</a:t>
            </a:r>
          </a:p>
          <a:p>
            <a:pPr lvl="1">
              <a:buFont typeface="Arial" panose="020B0604020202020204" pitchFamily="34" charset="0"/>
              <a:buChar char="•"/>
            </a:pPr>
            <a:r>
              <a:rPr lang="en-IN" dirty="0"/>
              <a:t>We define protection levels for Co-RTWT operation in addition to the current protection mechanism which is to extend protection for the entire duration of a RTWT schedule(s)</a:t>
            </a:r>
          </a:p>
          <a:p>
            <a:pPr lvl="2">
              <a:buFont typeface="Arial" panose="020B0604020202020204" pitchFamily="34" charset="0"/>
              <a:buChar char="•"/>
            </a:pPr>
            <a:r>
              <a:rPr lang="en-IN" dirty="0"/>
              <a:t>Enable Co-BF agreement as part of extending protection to a requested RTWT schedule	</a:t>
            </a:r>
          </a:p>
          <a:p>
            <a:pPr lvl="2">
              <a:buFont typeface="Arial" panose="020B0604020202020204" pitchFamily="34" charset="0"/>
              <a:buChar char="•"/>
            </a:pPr>
            <a:r>
              <a:rPr lang="en-IN" dirty="0"/>
              <a:t>Enable Co-SR agreement as part of extending protection to a requested RTWT schedule</a:t>
            </a:r>
          </a:p>
          <a:p>
            <a:pPr lvl="1">
              <a:buFont typeface="Arial" panose="020B0604020202020204" pitchFamily="34" charset="0"/>
              <a:buChar char="•"/>
            </a:pPr>
            <a:r>
              <a:rPr lang="en-IN" dirty="0"/>
              <a:t>We propose to introduce a new field – “RTWT Schedule Protection Level Info” as part of Co-RTWT parameter set</a:t>
            </a:r>
          </a:p>
          <a:p>
            <a:pPr lvl="2">
              <a:buFont typeface="Arial" panose="020B0604020202020204" pitchFamily="34" charset="0"/>
              <a:buChar char="•"/>
            </a:pPr>
            <a:r>
              <a:rPr lang="en-IN" dirty="0"/>
              <a:t>This can be exchanged along with other Co-RTWT parameters during Co-RTWT negotiation </a:t>
            </a:r>
          </a:p>
          <a:p>
            <a:endParaRPr lang="en-IN" dirty="0"/>
          </a:p>
        </p:txBody>
      </p:sp>
      <p:sp>
        <p:nvSpPr>
          <p:cNvPr id="4" name="Slide Number Placeholder 3">
            <a:extLst>
              <a:ext uri="{FF2B5EF4-FFF2-40B4-BE49-F238E27FC236}">
                <a16:creationId xmlns:a16="http://schemas.microsoft.com/office/drawing/2014/main" id="{34339136-8257-437D-A6F0-D63361A83C2B}"/>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a:extLst>
              <a:ext uri="{FF2B5EF4-FFF2-40B4-BE49-F238E27FC236}">
                <a16:creationId xmlns:a16="http://schemas.microsoft.com/office/drawing/2014/main" id="{79C25144-60D3-4219-B6A3-6966ACACB6D5}"/>
              </a:ext>
            </a:extLst>
          </p:cNvPr>
          <p:cNvSpPr>
            <a:spLocks noGrp="1"/>
          </p:cNvSpPr>
          <p:nvPr>
            <p:ph type="ftr" idx="14"/>
          </p:nvPr>
        </p:nvSpPr>
        <p:spPr/>
        <p:txBody>
          <a:bodyPr/>
          <a:lstStyle/>
          <a:p>
            <a:r>
              <a:rPr lang="en-GB"/>
              <a:t>Rishabh Roy, Samsung Electronics</a:t>
            </a:r>
            <a:endParaRPr lang="en-GB" dirty="0"/>
          </a:p>
        </p:txBody>
      </p:sp>
      <p:sp>
        <p:nvSpPr>
          <p:cNvPr id="6" name="Date Placeholder 5">
            <a:extLst>
              <a:ext uri="{FF2B5EF4-FFF2-40B4-BE49-F238E27FC236}">
                <a16:creationId xmlns:a16="http://schemas.microsoft.com/office/drawing/2014/main" id="{1B8735CE-8DC7-4BD7-B479-BC37A1EEE226}"/>
              </a:ext>
            </a:extLst>
          </p:cNvPr>
          <p:cNvSpPr>
            <a:spLocks noGrp="1"/>
          </p:cNvSpPr>
          <p:nvPr>
            <p:ph type="dt" idx="15"/>
          </p:nvPr>
        </p:nvSpPr>
        <p:spPr/>
        <p:txBody>
          <a:bodyPr/>
          <a:lstStyle/>
          <a:p>
            <a:fld id="{FFF6909B-6BFD-4A0F-883B-A84BCF3E1DC0}" type="datetime6">
              <a:rPr lang="en-US" smtClean="0"/>
              <a:t>September 25</a:t>
            </a:fld>
            <a:endParaRPr lang="en-GB" dirty="0"/>
          </a:p>
        </p:txBody>
      </p:sp>
    </p:spTree>
    <p:extLst>
      <p:ext uri="{BB962C8B-B14F-4D97-AF65-F5344CB8AC3E}">
        <p14:creationId xmlns:p14="http://schemas.microsoft.com/office/powerpoint/2010/main" val="2663724630"/>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pportunistic C-SR and C-BF.potx" id="{FF45056A-10BA-4055-8723-661DF4C837BA}" vid="{414D4185-5BF1-42A2-A14F-94A7B773F6B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802-11-Opportunistic C-SR and C-BF</Template>
  <TotalTime>23106</TotalTime>
  <Words>2210</Words>
  <Application>Microsoft Office PowerPoint</Application>
  <PresentationFormat>Widescreen</PresentationFormat>
  <Paragraphs>170</Paragraphs>
  <Slides>14</Slides>
  <Notes>3</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8" baseType="lpstr">
      <vt:lpstr>Arial</vt:lpstr>
      <vt:lpstr>Times New Roman</vt:lpstr>
      <vt:lpstr>Office Theme</vt:lpstr>
      <vt:lpstr>Document</vt:lpstr>
      <vt:lpstr>Enabling Co-BF and Co-SR for Co-RTWT Negotiation and Operation</vt:lpstr>
      <vt:lpstr>Recap - MAPC</vt:lpstr>
      <vt:lpstr>Recap – Co-RTWT</vt:lpstr>
      <vt:lpstr>Recap – Co-BF, Co-SR</vt:lpstr>
      <vt:lpstr>Enhancements to Co-RTWT</vt:lpstr>
      <vt:lpstr>Motivation</vt:lpstr>
      <vt:lpstr>Advantages of the proposed scheme</vt:lpstr>
      <vt:lpstr>Abstract</vt:lpstr>
      <vt:lpstr>Protection levels for Co-RTWT operation</vt:lpstr>
      <vt:lpstr>Option 1: Co-BF/Co-SR negotiation embedded</vt:lpstr>
      <vt:lpstr>Option 1: Co-BF/Co-SR negotiation embedded (Contd.)</vt:lpstr>
      <vt:lpstr>Option 2: Joint Co-BF/Co-SR and Co-RTWT negotiation </vt:lpstr>
      <vt:lpstr>Option 2: Joint Co-BF/Co-SR and Co-RTWT negotiation (Contd.)</vt:lpstr>
      <vt:lpstr>Straw Poll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Opportunistic C-SR and C-BF</dc:title>
  <dc:creator>Anand Jee/Connectivity Standards /SRI-Bangalore/Engineer/Samsung Electronics</dc:creator>
  <cp:keywords/>
  <cp:lastModifiedBy>Rishabh Roy/Connectivity Standards /SRI-Bangalore/Engineer/Samsung Electronics</cp:lastModifiedBy>
  <cp:revision>72</cp:revision>
  <cp:lastPrinted>1601-01-01T00:00:00Z</cp:lastPrinted>
  <dcterms:created xsi:type="dcterms:W3CDTF">2025-01-23T05:41:42Z</dcterms:created>
  <dcterms:modified xsi:type="dcterms:W3CDTF">2025-09-16T20:13:17Z</dcterms:modified>
  <cp:category>Name, Affiliation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ies>
</file>