
<file path=[Content_Types].xml><?xml version="1.0" encoding="utf-8"?>
<Types xmlns="http://schemas.openxmlformats.org/package/2006/content-types">
  <Default Extension="doc" ContentType="application/msword"/>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65" r:id="rId3"/>
    <p:sldId id="273" r:id="rId4"/>
    <p:sldId id="275" r:id="rId5"/>
    <p:sldId id="276" r:id="rId6"/>
    <p:sldId id="266" r:id="rId7"/>
    <p:sldId id="267" r:id="rId8"/>
    <p:sldId id="268" r:id="rId9"/>
    <p:sldId id="269" r:id="rId10"/>
    <p:sldId id="271" r:id="rId11"/>
    <p:sldId id="272" r:id="rId12"/>
    <p:sldId id="274" r:id="rId1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21" autoAdjust="0"/>
    <p:restoredTop sz="94543" autoAdjust="0"/>
  </p:normalViewPr>
  <p:slideViewPr>
    <p:cSldViewPr>
      <p:cViewPr varScale="1">
        <p:scale>
          <a:sx n="80" d="100"/>
          <a:sy n="80" d="100"/>
        </p:scale>
        <p:origin x="917" y="5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13411730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June 2025</a:t>
            </a:r>
            <a:endParaRPr lang="en-GB" dirty="0"/>
          </a:p>
        </p:txBody>
      </p:sp>
      <p:sp>
        <p:nvSpPr>
          <p:cNvPr id="5" name="Footer Placeholder 4"/>
          <p:cNvSpPr>
            <a:spLocks noGrp="1"/>
          </p:cNvSpPr>
          <p:nvPr>
            <p:ph type="ftr" idx="11"/>
          </p:nvPr>
        </p:nvSpPr>
        <p:spPr/>
        <p:txBody>
          <a:bodyPr/>
          <a:lstStyle>
            <a:lvl1pPr>
              <a:defRPr/>
            </a:lvl1pPr>
          </a:lstStyle>
          <a:p>
            <a:r>
              <a:rPr lang="en-GB"/>
              <a:t>Manasi Ekkundi, Samsung Electronics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Manasi Ekkundi, Samsung Electronics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June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June 2025</a:t>
            </a:r>
            <a:endParaRPr lang="en-GB" dirty="0"/>
          </a:p>
        </p:txBody>
      </p:sp>
      <p:sp>
        <p:nvSpPr>
          <p:cNvPr id="5" name="Footer Placeholder 4"/>
          <p:cNvSpPr>
            <a:spLocks noGrp="1"/>
          </p:cNvSpPr>
          <p:nvPr>
            <p:ph type="ftr" idx="11"/>
          </p:nvPr>
        </p:nvSpPr>
        <p:spPr/>
        <p:txBody>
          <a:bodyPr/>
          <a:lstStyle>
            <a:lvl1pPr>
              <a:defRPr/>
            </a:lvl1pPr>
          </a:lstStyle>
          <a:p>
            <a:r>
              <a:rPr lang="en-GB"/>
              <a:t>Manasi Ekkundi, Samsung Electronics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June 2025</a:t>
            </a:r>
            <a:endParaRPr lang="en-GB" dirty="0"/>
          </a:p>
        </p:txBody>
      </p:sp>
      <p:sp>
        <p:nvSpPr>
          <p:cNvPr id="6" name="Footer Placeholder 5"/>
          <p:cNvSpPr>
            <a:spLocks noGrp="1"/>
          </p:cNvSpPr>
          <p:nvPr>
            <p:ph type="ftr" idx="11"/>
          </p:nvPr>
        </p:nvSpPr>
        <p:spPr/>
        <p:txBody>
          <a:bodyPr/>
          <a:lstStyle>
            <a:lvl1pPr>
              <a:defRPr/>
            </a:lvl1pPr>
          </a:lstStyle>
          <a:p>
            <a:r>
              <a:rPr lang="en-GB"/>
              <a:t>Manasi Ekkundi, Samsung Electronics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June 2025</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Manasi Ekkundi, Samsung Electronics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June 2025</a:t>
            </a:r>
            <a:endParaRPr lang="en-GB" dirty="0"/>
          </a:p>
        </p:txBody>
      </p:sp>
      <p:sp>
        <p:nvSpPr>
          <p:cNvPr id="4" name="Footer Placeholder 3"/>
          <p:cNvSpPr>
            <a:spLocks noGrp="1"/>
          </p:cNvSpPr>
          <p:nvPr>
            <p:ph type="ftr" idx="11"/>
          </p:nvPr>
        </p:nvSpPr>
        <p:spPr/>
        <p:txBody>
          <a:bodyPr/>
          <a:lstStyle>
            <a:lvl1pPr>
              <a:defRPr/>
            </a:lvl1pPr>
          </a:lstStyle>
          <a:p>
            <a:r>
              <a:rPr lang="en-GB"/>
              <a:t>Manasi Ekkundi, Samsung Electronics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June 2025</a:t>
            </a:r>
            <a:endParaRPr lang="en-GB" dirty="0"/>
          </a:p>
        </p:txBody>
      </p:sp>
      <p:sp>
        <p:nvSpPr>
          <p:cNvPr id="3" name="Footer Placeholder 2"/>
          <p:cNvSpPr>
            <a:spLocks noGrp="1"/>
          </p:cNvSpPr>
          <p:nvPr>
            <p:ph type="ftr" idx="11"/>
          </p:nvPr>
        </p:nvSpPr>
        <p:spPr/>
        <p:txBody>
          <a:bodyPr/>
          <a:lstStyle>
            <a:lvl1pPr>
              <a:defRPr/>
            </a:lvl1pPr>
          </a:lstStyle>
          <a:p>
            <a:r>
              <a:rPr lang="en-GB"/>
              <a:t>Manasi Ekkundi, Samsung Electronics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2024</a:t>
            </a:r>
            <a:endParaRPr lang="en-GB"/>
          </a:p>
        </p:txBody>
      </p:sp>
      <p:sp>
        <p:nvSpPr>
          <p:cNvPr id="5" name="Footer Placeholder 4"/>
          <p:cNvSpPr>
            <a:spLocks noGrp="1"/>
          </p:cNvSpPr>
          <p:nvPr>
            <p:ph type="ftr" idx="11"/>
          </p:nvPr>
        </p:nvSpPr>
        <p:spPr/>
        <p:txBody>
          <a:bodyPr/>
          <a:lstStyle>
            <a:lvl1pPr>
              <a:defRPr/>
            </a:lvl1pPr>
          </a:lstStyle>
          <a:p>
            <a:r>
              <a:rPr lang="en-GB"/>
              <a:t>Manasi Ekkundi, Samsung Electronics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2024</a:t>
            </a:r>
            <a:endParaRPr lang="en-GB"/>
          </a:p>
        </p:txBody>
      </p:sp>
      <p:sp>
        <p:nvSpPr>
          <p:cNvPr id="5" name="Footer Placeholder 4"/>
          <p:cNvSpPr>
            <a:spLocks noGrp="1"/>
          </p:cNvSpPr>
          <p:nvPr>
            <p:ph type="ftr" idx="11"/>
          </p:nvPr>
        </p:nvSpPr>
        <p:spPr/>
        <p:txBody>
          <a:bodyPr/>
          <a:lstStyle>
            <a:lvl1pPr>
              <a:defRPr/>
            </a:lvl1pPr>
          </a:lstStyle>
          <a:p>
            <a:r>
              <a:rPr lang="en-GB"/>
              <a:t>Manasi Ekkundi, Samsung Electronics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err="1"/>
              <a:t>Manasi</a:t>
            </a:r>
            <a:r>
              <a:rPr lang="en-GB" dirty="0"/>
              <a:t> </a:t>
            </a:r>
            <a:r>
              <a:rPr lang="en-GB" dirty="0" err="1"/>
              <a:t>Ekkundi</a:t>
            </a:r>
            <a:r>
              <a:rPr lang="en-GB" dirty="0"/>
              <a:t>, Samsung Electronics</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802.11-25/1495r0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 Target="slide1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Dynamic Unavailability Indication for a Mobile-AP</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2025-06-25</a:t>
            </a:r>
          </a:p>
        </p:txBody>
      </p:sp>
      <p:sp>
        <p:nvSpPr>
          <p:cNvPr id="6" name="Date Placeholder 3"/>
          <p:cNvSpPr>
            <a:spLocks noGrp="1"/>
          </p:cNvSpPr>
          <p:nvPr>
            <p:ph type="dt" idx="10"/>
          </p:nvPr>
        </p:nvSpPr>
        <p:spPr/>
        <p:txBody>
          <a:bodyPr/>
          <a:lstStyle/>
          <a:p>
            <a:r>
              <a:rPr lang="en-US" dirty="0"/>
              <a:t>June 2025</a:t>
            </a:r>
            <a:endParaRPr lang="en-GB" dirty="0"/>
          </a:p>
        </p:txBody>
      </p:sp>
      <p:sp>
        <p:nvSpPr>
          <p:cNvPr id="7" name="Footer Placeholder 4"/>
          <p:cNvSpPr>
            <a:spLocks noGrp="1"/>
          </p:cNvSpPr>
          <p:nvPr>
            <p:ph type="ftr" idx="11"/>
          </p:nvPr>
        </p:nvSpPr>
        <p:spPr/>
        <p:txBody>
          <a:bodyPr/>
          <a:lstStyle/>
          <a:p>
            <a:r>
              <a:rPr lang="en-GB" dirty="0" err="1"/>
              <a:t>Manasi</a:t>
            </a:r>
            <a:r>
              <a:rPr lang="en-GB" dirty="0"/>
              <a:t> </a:t>
            </a:r>
            <a:r>
              <a:rPr lang="en-GB" dirty="0" err="1"/>
              <a:t>Ekkundi</a:t>
            </a:r>
            <a:r>
              <a:rPr lang="en-GB" dirty="0"/>
              <a:t>, Samsung Electronics</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529552315"/>
              </p:ext>
            </p:extLst>
          </p:nvPr>
        </p:nvGraphicFramePr>
        <p:xfrm>
          <a:off x="996950" y="2420938"/>
          <a:ext cx="10131425" cy="2774950"/>
        </p:xfrm>
        <a:graphic>
          <a:graphicData uri="http://schemas.openxmlformats.org/presentationml/2006/ole">
            <mc:AlternateContent xmlns:mc="http://schemas.openxmlformats.org/markup-compatibility/2006">
              <mc:Choice xmlns:v="urn:schemas-microsoft-com:vml" Requires="v">
                <p:oleObj spid="_x0000_s1059" name="Document" r:id="rId4" imgW="10489272" imgH="2867055" progId="Word.Document.8">
                  <p:embed/>
                </p:oleObj>
              </mc:Choice>
              <mc:Fallback>
                <p:oleObj name="Document" r:id="rId4" imgW="10489272" imgH="2867055" progId="Word.Document.8">
                  <p:embed/>
                  <p:pic>
                    <p:nvPicPr>
                      <p:cNvPr id="0" name="Picture 3"/>
                      <p:cNvPicPr>
                        <a:picLocks noChangeAspect="1" noChangeArrowheads="1"/>
                      </p:cNvPicPr>
                      <p:nvPr/>
                    </p:nvPicPr>
                    <p:blipFill>
                      <a:blip r:embed="rId5"/>
                      <a:srcRect/>
                      <a:stretch>
                        <a:fillRect/>
                      </a:stretch>
                    </p:blipFill>
                    <p:spPr bwMode="auto">
                      <a:xfrm>
                        <a:off x="996950" y="2420938"/>
                        <a:ext cx="10131425" cy="27749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101E78-1191-406A-A02A-005CA81241A0}"/>
              </a:ext>
            </a:extLst>
          </p:cNvPr>
          <p:cNvSpPr>
            <a:spLocks noGrp="1"/>
          </p:cNvSpPr>
          <p:nvPr>
            <p:ph type="title"/>
          </p:nvPr>
        </p:nvSpPr>
        <p:spPr>
          <a:xfrm>
            <a:off x="914401" y="685801"/>
            <a:ext cx="10361084" cy="582959"/>
          </a:xfrm>
        </p:spPr>
        <p:txBody>
          <a:bodyPr/>
          <a:lstStyle/>
          <a:p>
            <a:r>
              <a:rPr lang="en-IN" dirty="0"/>
              <a:t>DUO Mobile-AP Operation – Case #3</a:t>
            </a:r>
          </a:p>
        </p:txBody>
      </p:sp>
      <p:sp>
        <p:nvSpPr>
          <p:cNvPr id="3" name="Content Placeholder 2">
            <a:extLst>
              <a:ext uri="{FF2B5EF4-FFF2-40B4-BE49-F238E27FC236}">
                <a16:creationId xmlns:a16="http://schemas.microsoft.com/office/drawing/2014/main" id="{72621072-6BD0-449E-9019-60A941FFD0B4}"/>
              </a:ext>
            </a:extLst>
          </p:cNvPr>
          <p:cNvSpPr>
            <a:spLocks noGrp="1"/>
          </p:cNvSpPr>
          <p:nvPr>
            <p:ph idx="1"/>
          </p:nvPr>
        </p:nvSpPr>
        <p:spPr>
          <a:xfrm>
            <a:off x="263351" y="4408329"/>
            <a:ext cx="11593287" cy="1232893"/>
          </a:xfrm>
        </p:spPr>
        <p:txBody>
          <a:bodyPr/>
          <a:lstStyle/>
          <a:p>
            <a:pPr>
              <a:buFont typeface="Arial" panose="020B0604020202020204" pitchFamily="34" charset="0"/>
              <a:buChar char="•"/>
            </a:pPr>
            <a:r>
              <a:rPr lang="en-IN" sz="2000" b="0" dirty="0"/>
              <a:t>A DUO-Mobile-AP as a TXOP holder sends BSRP-NTB as ICF with RA set to broadcast address. The STA1 responds with ack containing M-STA-BA. (AID12 indicates that the STA1 has incoming DL frames)</a:t>
            </a:r>
          </a:p>
          <a:p>
            <a:pPr>
              <a:buFont typeface="Arial" panose="020B0604020202020204" pitchFamily="34" charset="0"/>
              <a:buChar char="•"/>
            </a:pPr>
            <a:r>
              <a:rPr lang="en-IN" sz="2000" b="0" dirty="0"/>
              <a:t>The BSRP-NTB contains the Feedback </a:t>
            </a:r>
            <a:r>
              <a:rPr lang="en-IN" sz="2000" b="0" dirty="0" err="1"/>
              <a:t>UserInfo</a:t>
            </a:r>
            <a:r>
              <a:rPr lang="en-IN" sz="2000" b="0" dirty="0"/>
              <a:t> field that contains unavailability feedback. </a:t>
            </a:r>
          </a:p>
          <a:p>
            <a:pPr>
              <a:buFont typeface="Arial" panose="020B0604020202020204" pitchFamily="34" charset="0"/>
              <a:buChar char="•"/>
            </a:pPr>
            <a:r>
              <a:rPr lang="en-IN" sz="2000" b="0" dirty="0"/>
              <a:t>To support Multi-link operation, per Link ID, unavailability information can also be indicated. </a:t>
            </a:r>
          </a:p>
          <a:p>
            <a:pPr>
              <a:buFont typeface="Arial" panose="020B0604020202020204" pitchFamily="34" charset="0"/>
              <a:buChar char="•"/>
            </a:pPr>
            <a:r>
              <a:rPr lang="en-IN" sz="2000" b="0" dirty="0"/>
              <a:t>The BSRP-NTB can also be sent as a broadcast unsolicited unavailability announcement frame and this is not restricted by the </a:t>
            </a:r>
            <a:r>
              <a:rPr lang="en-IN" sz="2000" b="0" dirty="0" err="1"/>
              <a:t>MaxStandaloneBSRP</a:t>
            </a:r>
            <a:r>
              <a:rPr lang="en-IN" sz="2000" b="0" dirty="0"/>
              <a:t> count.  </a:t>
            </a:r>
          </a:p>
        </p:txBody>
      </p:sp>
      <p:sp>
        <p:nvSpPr>
          <p:cNvPr id="4" name="Slide Number Placeholder 3">
            <a:extLst>
              <a:ext uri="{FF2B5EF4-FFF2-40B4-BE49-F238E27FC236}">
                <a16:creationId xmlns:a16="http://schemas.microsoft.com/office/drawing/2014/main" id="{6FE1901F-E62E-40C3-86D7-EB1A5773933C}"/>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946E44C9-62FC-4CC1-8A04-E6AAE7D11C36}"/>
              </a:ext>
            </a:extLst>
          </p:cNvPr>
          <p:cNvSpPr>
            <a:spLocks noGrp="1"/>
          </p:cNvSpPr>
          <p:nvPr>
            <p:ph type="ftr" idx="14"/>
          </p:nvPr>
        </p:nvSpPr>
        <p:spPr/>
        <p:txBody>
          <a:bodyPr/>
          <a:lstStyle/>
          <a:p>
            <a:r>
              <a:rPr lang="en-GB"/>
              <a:t>Manasi Ekkundi, Samsung Electronics</a:t>
            </a:r>
            <a:endParaRPr lang="en-GB" dirty="0"/>
          </a:p>
        </p:txBody>
      </p:sp>
      <p:sp>
        <p:nvSpPr>
          <p:cNvPr id="6" name="Date Placeholder 5">
            <a:extLst>
              <a:ext uri="{FF2B5EF4-FFF2-40B4-BE49-F238E27FC236}">
                <a16:creationId xmlns:a16="http://schemas.microsoft.com/office/drawing/2014/main" id="{2394CD9A-E60D-4D98-9D7F-6FF86AA8A35F}"/>
              </a:ext>
            </a:extLst>
          </p:cNvPr>
          <p:cNvSpPr>
            <a:spLocks noGrp="1"/>
          </p:cNvSpPr>
          <p:nvPr>
            <p:ph type="dt" idx="15"/>
          </p:nvPr>
        </p:nvSpPr>
        <p:spPr/>
        <p:txBody>
          <a:bodyPr/>
          <a:lstStyle/>
          <a:p>
            <a:r>
              <a:rPr lang="en-US"/>
              <a:t>June 2025</a:t>
            </a:r>
            <a:endParaRPr lang="en-GB" dirty="0"/>
          </a:p>
        </p:txBody>
      </p:sp>
      <p:grpSp>
        <p:nvGrpSpPr>
          <p:cNvPr id="7" name="Group 6">
            <a:extLst>
              <a:ext uri="{FF2B5EF4-FFF2-40B4-BE49-F238E27FC236}">
                <a16:creationId xmlns:a16="http://schemas.microsoft.com/office/drawing/2014/main" id="{9FBFC47A-2658-430A-A16C-6C0BEB6D2C7D}"/>
              </a:ext>
            </a:extLst>
          </p:cNvPr>
          <p:cNvGrpSpPr/>
          <p:nvPr/>
        </p:nvGrpSpPr>
        <p:grpSpPr>
          <a:xfrm>
            <a:off x="479376" y="1274629"/>
            <a:ext cx="9577064" cy="2664407"/>
            <a:chOff x="135030" y="1059631"/>
            <a:chExt cx="9633378" cy="2664407"/>
          </a:xfrm>
        </p:grpSpPr>
        <p:grpSp>
          <p:nvGrpSpPr>
            <p:cNvPr id="8" name="Group 7">
              <a:extLst>
                <a:ext uri="{FF2B5EF4-FFF2-40B4-BE49-F238E27FC236}">
                  <a16:creationId xmlns:a16="http://schemas.microsoft.com/office/drawing/2014/main" id="{C97484E4-73C5-4941-A631-88ED124EAD25}"/>
                </a:ext>
              </a:extLst>
            </p:cNvPr>
            <p:cNvGrpSpPr/>
            <p:nvPr/>
          </p:nvGrpSpPr>
          <p:grpSpPr>
            <a:xfrm>
              <a:off x="135030" y="1059631"/>
              <a:ext cx="9633378" cy="2664407"/>
              <a:chOff x="290758" y="6589414"/>
              <a:chExt cx="14405657" cy="3678451"/>
            </a:xfrm>
          </p:grpSpPr>
          <p:cxnSp>
            <p:nvCxnSpPr>
              <p:cNvPr id="13" name="Straight Arrow Connector 12">
                <a:extLst>
                  <a:ext uri="{FF2B5EF4-FFF2-40B4-BE49-F238E27FC236}">
                    <a16:creationId xmlns:a16="http://schemas.microsoft.com/office/drawing/2014/main" id="{D52986D9-A422-4941-9482-90C791051F6B}"/>
                  </a:ext>
                </a:extLst>
              </p:cNvPr>
              <p:cNvCxnSpPr>
                <a:cxnSpLocks/>
                <a:stCxn id="27" idx="1"/>
              </p:cNvCxnSpPr>
              <p:nvPr/>
            </p:nvCxnSpPr>
            <p:spPr>
              <a:xfrm flipH="1" flipV="1">
                <a:off x="8136883" y="10032360"/>
                <a:ext cx="533546" cy="5491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4" name="Group 13">
                <a:extLst>
                  <a:ext uri="{FF2B5EF4-FFF2-40B4-BE49-F238E27FC236}">
                    <a16:creationId xmlns:a16="http://schemas.microsoft.com/office/drawing/2014/main" id="{988CB5B8-DDF4-484C-A75C-5DBDE8539EC5}"/>
                  </a:ext>
                </a:extLst>
              </p:cNvPr>
              <p:cNvGrpSpPr/>
              <p:nvPr/>
            </p:nvGrpSpPr>
            <p:grpSpPr>
              <a:xfrm>
                <a:off x="290758" y="6589414"/>
                <a:ext cx="14405657" cy="3678451"/>
                <a:chOff x="-111474" y="6042081"/>
                <a:chExt cx="14867527" cy="4502716"/>
              </a:xfrm>
            </p:grpSpPr>
            <p:grpSp>
              <p:nvGrpSpPr>
                <p:cNvPr id="24" name="Group 23">
                  <a:extLst>
                    <a:ext uri="{FF2B5EF4-FFF2-40B4-BE49-F238E27FC236}">
                      <a16:creationId xmlns:a16="http://schemas.microsoft.com/office/drawing/2014/main" id="{037957BA-BF95-47B8-B5ED-E377DA068101}"/>
                    </a:ext>
                  </a:extLst>
                </p:cNvPr>
                <p:cNvGrpSpPr/>
                <p:nvPr/>
              </p:nvGrpSpPr>
              <p:grpSpPr>
                <a:xfrm>
                  <a:off x="-111474" y="6042081"/>
                  <a:ext cx="14867527" cy="4178055"/>
                  <a:chOff x="535070" y="4304613"/>
                  <a:chExt cx="14867527" cy="4178056"/>
                </a:xfrm>
              </p:grpSpPr>
              <p:cxnSp>
                <p:nvCxnSpPr>
                  <p:cNvPr id="29" name="Straight Connector 28">
                    <a:extLst>
                      <a:ext uri="{FF2B5EF4-FFF2-40B4-BE49-F238E27FC236}">
                        <a16:creationId xmlns:a16="http://schemas.microsoft.com/office/drawing/2014/main" id="{054DF9C9-1D5D-4372-8D45-DD576DB7F9ED}"/>
                      </a:ext>
                    </a:extLst>
                  </p:cNvPr>
                  <p:cNvCxnSpPr>
                    <a:cxnSpLocks/>
                  </p:cNvCxnSpPr>
                  <p:nvPr/>
                </p:nvCxnSpPr>
                <p:spPr>
                  <a:xfrm>
                    <a:off x="1831132" y="6134472"/>
                    <a:ext cx="13571465" cy="804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1D93D489-B572-482B-A3F4-1177D67FB7CA}"/>
                      </a:ext>
                    </a:extLst>
                  </p:cNvPr>
                  <p:cNvCxnSpPr>
                    <a:cxnSpLocks/>
                  </p:cNvCxnSpPr>
                  <p:nvPr/>
                </p:nvCxnSpPr>
                <p:spPr>
                  <a:xfrm flipV="1">
                    <a:off x="1831132" y="7030861"/>
                    <a:ext cx="13571465" cy="3971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37C25D9A-2C97-4765-A402-0CAF1E1CAECB}"/>
                      </a:ext>
                    </a:extLst>
                  </p:cNvPr>
                  <p:cNvCxnSpPr>
                    <a:cxnSpLocks/>
                  </p:cNvCxnSpPr>
                  <p:nvPr/>
                </p:nvCxnSpPr>
                <p:spPr>
                  <a:xfrm flipV="1">
                    <a:off x="1831132" y="8063554"/>
                    <a:ext cx="13571465" cy="1513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2" name="TextBox 31">
                    <a:extLst>
                      <a:ext uri="{FF2B5EF4-FFF2-40B4-BE49-F238E27FC236}">
                        <a16:creationId xmlns:a16="http://schemas.microsoft.com/office/drawing/2014/main" id="{7F7BAA07-80DE-49E9-8B3F-BAC53CF6E434}"/>
                      </a:ext>
                    </a:extLst>
                  </p:cNvPr>
                  <p:cNvSpPr txBox="1"/>
                  <p:nvPr/>
                </p:nvSpPr>
                <p:spPr>
                  <a:xfrm>
                    <a:off x="535070" y="5745969"/>
                    <a:ext cx="1586309" cy="780191"/>
                  </a:xfrm>
                  <a:prstGeom prst="rect">
                    <a:avLst/>
                  </a:prstGeom>
                  <a:noFill/>
                </p:spPr>
                <p:txBody>
                  <a:bodyPr wrap="none" rtlCol="0">
                    <a:spAutoFit/>
                  </a:bodyPr>
                  <a:lstStyle/>
                  <a:p>
                    <a:r>
                      <a:rPr lang="en-IN" sz="1200" b="1" dirty="0">
                        <a:solidFill>
                          <a:schemeClr val="tx1"/>
                        </a:solidFill>
                      </a:rPr>
                      <a:t>DUO Mobile</a:t>
                    </a:r>
                  </a:p>
                  <a:p>
                    <a:r>
                      <a:rPr lang="en-IN" sz="1200" b="1" dirty="0">
                        <a:solidFill>
                          <a:schemeClr val="tx1"/>
                        </a:solidFill>
                      </a:rPr>
                      <a:t>-AP</a:t>
                    </a:r>
                  </a:p>
                </p:txBody>
              </p:sp>
              <p:sp>
                <p:nvSpPr>
                  <p:cNvPr id="33" name="TextBox 32">
                    <a:extLst>
                      <a:ext uri="{FF2B5EF4-FFF2-40B4-BE49-F238E27FC236}">
                        <a16:creationId xmlns:a16="http://schemas.microsoft.com/office/drawing/2014/main" id="{CD074288-C26C-4DD6-99B3-30041CC32FA6}"/>
                      </a:ext>
                    </a:extLst>
                  </p:cNvPr>
                  <p:cNvSpPr txBox="1"/>
                  <p:nvPr/>
                </p:nvSpPr>
                <p:spPr>
                  <a:xfrm>
                    <a:off x="1176220" y="6886913"/>
                    <a:ext cx="565936" cy="339069"/>
                  </a:xfrm>
                  <a:prstGeom prst="rect">
                    <a:avLst/>
                  </a:prstGeom>
                  <a:noFill/>
                </p:spPr>
                <p:txBody>
                  <a:bodyPr wrap="none" rtlCol="0">
                    <a:spAutoFit/>
                  </a:bodyPr>
                  <a:lstStyle/>
                  <a:p>
                    <a:r>
                      <a:rPr lang="en-IN" sz="1200" b="1" dirty="0">
                        <a:solidFill>
                          <a:schemeClr val="tx1"/>
                        </a:solidFill>
                      </a:rPr>
                      <a:t>STA1</a:t>
                    </a:r>
                  </a:p>
                </p:txBody>
              </p:sp>
              <p:sp>
                <p:nvSpPr>
                  <p:cNvPr id="34" name="TextBox 33">
                    <a:extLst>
                      <a:ext uri="{FF2B5EF4-FFF2-40B4-BE49-F238E27FC236}">
                        <a16:creationId xmlns:a16="http://schemas.microsoft.com/office/drawing/2014/main" id="{B86A833E-2AF1-473C-BDC1-669776441FE2}"/>
                      </a:ext>
                    </a:extLst>
                  </p:cNvPr>
                  <p:cNvSpPr txBox="1"/>
                  <p:nvPr/>
                </p:nvSpPr>
                <p:spPr>
                  <a:xfrm>
                    <a:off x="1176220" y="7894021"/>
                    <a:ext cx="565936" cy="339069"/>
                  </a:xfrm>
                  <a:prstGeom prst="rect">
                    <a:avLst/>
                  </a:prstGeom>
                  <a:noFill/>
                </p:spPr>
                <p:txBody>
                  <a:bodyPr wrap="none" rtlCol="0">
                    <a:spAutoFit/>
                  </a:bodyPr>
                  <a:lstStyle/>
                  <a:p>
                    <a:r>
                      <a:rPr lang="en-IN" sz="1200" b="1" dirty="0">
                        <a:solidFill>
                          <a:schemeClr val="tx1"/>
                        </a:solidFill>
                      </a:rPr>
                      <a:t>STA2</a:t>
                    </a:r>
                  </a:p>
                </p:txBody>
              </p:sp>
              <p:sp>
                <p:nvSpPr>
                  <p:cNvPr id="35" name="TextBox 34">
                    <a:extLst>
                      <a:ext uri="{FF2B5EF4-FFF2-40B4-BE49-F238E27FC236}">
                        <a16:creationId xmlns:a16="http://schemas.microsoft.com/office/drawing/2014/main" id="{BB756995-FEBF-43CC-87B1-C7E738FB2450}"/>
                      </a:ext>
                    </a:extLst>
                  </p:cNvPr>
                  <p:cNvSpPr txBox="1"/>
                  <p:nvPr/>
                </p:nvSpPr>
                <p:spPr>
                  <a:xfrm>
                    <a:off x="2043147" y="4986581"/>
                    <a:ext cx="412938" cy="1143246"/>
                  </a:xfrm>
                  <a:prstGeom prst="rect">
                    <a:avLst/>
                  </a:prstGeom>
                  <a:noFill/>
                  <a:ln>
                    <a:solidFill>
                      <a:schemeClr val="tx1"/>
                    </a:solidFill>
                  </a:ln>
                </p:spPr>
                <p:txBody>
                  <a:bodyPr vert="vert270" wrap="square" rtlCol="0">
                    <a:spAutoFit/>
                  </a:bodyPr>
                  <a:lstStyle/>
                  <a:p>
                    <a:r>
                      <a:rPr lang="en-IN" sz="1400" dirty="0">
                        <a:solidFill>
                          <a:schemeClr val="tx1"/>
                        </a:solidFill>
                      </a:rPr>
                      <a:t>Beacon </a:t>
                    </a:r>
                  </a:p>
                </p:txBody>
              </p:sp>
              <p:sp>
                <p:nvSpPr>
                  <p:cNvPr id="36" name="TextBox 35">
                    <a:extLst>
                      <a:ext uri="{FF2B5EF4-FFF2-40B4-BE49-F238E27FC236}">
                        <a16:creationId xmlns:a16="http://schemas.microsoft.com/office/drawing/2014/main" id="{755FE89B-6CD0-473D-8A52-0E3D86EF9725}"/>
                      </a:ext>
                    </a:extLst>
                  </p:cNvPr>
                  <p:cNvSpPr txBox="1"/>
                  <p:nvPr/>
                </p:nvSpPr>
                <p:spPr>
                  <a:xfrm>
                    <a:off x="14628402" y="4942363"/>
                    <a:ext cx="412938" cy="1200154"/>
                  </a:xfrm>
                  <a:prstGeom prst="rect">
                    <a:avLst/>
                  </a:prstGeom>
                  <a:noFill/>
                  <a:ln>
                    <a:solidFill>
                      <a:schemeClr val="tx1"/>
                    </a:solidFill>
                  </a:ln>
                </p:spPr>
                <p:txBody>
                  <a:bodyPr vert="vert270" wrap="square" rtlCol="0">
                    <a:spAutoFit/>
                  </a:bodyPr>
                  <a:lstStyle/>
                  <a:p>
                    <a:r>
                      <a:rPr lang="en-IN" sz="1400" dirty="0">
                        <a:solidFill>
                          <a:schemeClr val="tx1"/>
                        </a:solidFill>
                      </a:rPr>
                      <a:t>Beacon</a:t>
                    </a:r>
                  </a:p>
                </p:txBody>
              </p:sp>
              <p:cxnSp>
                <p:nvCxnSpPr>
                  <p:cNvPr id="37" name="Straight Arrow Connector 36">
                    <a:extLst>
                      <a:ext uri="{FF2B5EF4-FFF2-40B4-BE49-F238E27FC236}">
                        <a16:creationId xmlns:a16="http://schemas.microsoft.com/office/drawing/2014/main" id="{FB043C52-F042-45D8-8FB6-6358FEC1A0D3}"/>
                      </a:ext>
                    </a:extLst>
                  </p:cNvPr>
                  <p:cNvCxnSpPr/>
                  <p:nvPr/>
                </p:nvCxnSpPr>
                <p:spPr>
                  <a:xfrm>
                    <a:off x="2942315" y="4970461"/>
                    <a:ext cx="0" cy="1143961"/>
                  </a:xfrm>
                  <a:prstGeom prst="straightConnector1">
                    <a:avLst/>
                  </a:prstGeom>
                  <a:ln w="28575">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38" name="TextBox 37">
                    <a:extLst>
                      <a:ext uri="{FF2B5EF4-FFF2-40B4-BE49-F238E27FC236}">
                        <a16:creationId xmlns:a16="http://schemas.microsoft.com/office/drawing/2014/main" id="{8E20A11D-D5E2-441C-8C91-73226FE85610}"/>
                      </a:ext>
                    </a:extLst>
                  </p:cNvPr>
                  <p:cNvSpPr txBox="1"/>
                  <p:nvPr/>
                </p:nvSpPr>
                <p:spPr>
                  <a:xfrm>
                    <a:off x="2712255" y="4304613"/>
                    <a:ext cx="897014" cy="527440"/>
                  </a:xfrm>
                  <a:prstGeom prst="rect">
                    <a:avLst/>
                  </a:prstGeom>
                  <a:noFill/>
                </p:spPr>
                <p:txBody>
                  <a:bodyPr wrap="none" rtlCol="0">
                    <a:spAutoFit/>
                  </a:bodyPr>
                  <a:lstStyle/>
                  <a:p>
                    <a:pPr algn="ctr"/>
                    <a:r>
                      <a:rPr lang="en-IN" sz="1100" dirty="0">
                        <a:solidFill>
                          <a:schemeClr val="tx1"/>
                        </a:solidFill>
                      </a:rPr>
                      <a:t>Detect </a:t>
                    </a:r>
                  </a:p>
                  <a:p>
                    <a:pPr algn="ctr"/>
                    <a:r>
                      <a:rPr lang="en-IN" sz="1100" dirty="0">
                        <a:solidFill>
                          <a:schemeClr val="tx1"/>
                        </a:solidFill>
                      </a:rPr>
                      <a:t>Co-ex event</a:t>
                    </a:r>
                  </a:p>
                </p:txBody>
              </p:sp>
              <p:sp>
                <p:nvSpPr>
                  <p:cNvPr id="39" name="TextBox 38">
                    <a:extLst>
                      <a:ext uri="{FF2B5EF4-FFF2-40B4-BE49-F238E27FC236}">
                        <a16:creationId xmlns:a16="http://schemas.microsoft.com/office/drawing/2014/main" id="{623CD573-5821-4ED5-8879-9806726B2C6F}"/>
                      </a:ext>
                    </a:extLst>
                  </p:cNvPr>
                  <p:cNvSpPr txBox="1"/>
                  <p:nvPr/>
                </p:nvSpPr>
                <p:spPr>
                  <a:xfrm>
                    <a:off x="8632751" y="5758027"/>
                    <a:ext cx="5693789" cy="376743"/>
                  </a:xfrm>
                  <a:prstGeom prst="rect">
                    <a:avLst/>
                  </a:prstGeom>
                  <a:solidFill>
                    <a:schemeClr val="bg2">
                      <a:lumMod val="75000"/>
                    </a:schemeClr>
                  </a:solidFill>
                </p:spPr>
                <p:txBody>
                  <a:bodyPr wrap="square" rtlCol="0">
                    <a:spAutoFit/>
                  </a:bodyPr>
                  <a:lstStyle/>
                  <a:p>
                    <a:pPr algn="ctr"/>
                    <a:r>
                      <a:rPr lang="en-IN" sz="1400" dirty="0">
                        <a:solidFill>
                          <a:schemeClr val="tx1"/>
                        </a:solidFill>
                      </a:rPr>
                      <a:t>Co-ex Event</a:t>
                    </a:r>
                  </a:p>
                </p:txBody>
              </p:sp>
              <p:sp>
                <p:nvSpPr>
                  <p:cNvPr id="40" name="TextBox 39">
                    <a:extLst>
                      <a:ext uri="{FF2B5EF4-FFF2-40B4-BE49-F238E27FC236}">
                        <a16:creationId xmlns:a16="http://schemas.microsoft.com/office/drawing/2014/main" id="{287F6BA0-1C0A-4892-83D4-2F3195CC342E}"/>
                      </a:ext>
                    </a:extLst>
                  </p:cNvPr>
                  <p:cNvSpPr txBox="1"/>
                  <p:nvPr/>
                </p:nvSpPr>
                <p:spPr>
                  <a:xfrm>
                    <a:off x="788680" y="7156015"/>
                    <a:ext cx="1196461" cy="320231"/>
                  </a:xfrm>
                  <a:prstGeom prst="rect">
                    <a:avLst/>
                  </a:prstGeom>
                  <a:noFill/>
                </p:spPr>
                <p:txBody>
                  <a:bodyPr wrap="none" rtlCol="0">
                    <a:spAutoFit/>
                  </a:bodyPr>
                  <a:lstStyle/>
                  <a:p>
                    <a:r>
                      <a:rPr lang="en-IN" sz="1050" b="1" dirty="0">
                        <a:solidFill>
                          <a:schemeClr val="tx1"/>
                        </a:solidFill>
                      </a:rPr>
                      <a:t>(Informed STA)</a:t>
                    </a:r>
                  </a:p>
                </p:txBody>
              </p:sp>
              <p:sp>
                <p:nvSpPr>
                  <p:cNvPr id="41" name="TextBox 40">
                    <a:extLst>
                      <a:ext uri="{FF2B5EF4-FFF2-40B4-BE49-F238E27FC236}">
                        <a16:creationId xmlns:a16="http://schemas.microsoft.com/office/drawing/2014/main" id="{7E870DE9-14BE-41F3-B11E-D97492310A75}"/>
                      </a:ext>
                    </a:extLst>
                  </p:cNvPr>
                  <p:cNvSpPr txBox="1"/>
                  <p:nvPr/>
                </p:nvSpPr>
                <p:spPr>
                  <a:xfrm>
                    <a:off x="795084" y="8162438"/>
                    <a:ext cx="1196461" cy="320231"/>
                  </a:xfrm>
                  <a:prstGeom prst="rect">
                    <a:avLst/>
                  </a:prstGeom>
                  <a:noFill/>
                </p:spPr>
                <p:txBody>
                  <a:bodyPr wrap="none" rtlCol="0">
                    <a:spAutoFit/>
                  </a:bodyPr>
                  <a:lstStyle/>
                  <a:p>
                    <a:r>
                      <a:rPr lang="en-IN" sz="1050" b="1" dirty="0">
                        <a:solidFill>
                          <a:schemeClr val="tx1"/>
                        </a:solidFill>
                      </a:rPr>
                      <a:t>(Informed STA)</a:t>
                    </a:r>
                  </a:p>
                </p:txBody>
              </p:sp>
            </p:grpSp>
            <p:cxnSp>
              <p:nvCxnSpPr>
                <p:cNvPr id="25" name="Straight Connector 24">
                  <a:extLst>
                    <a:ext uri="{FF2B5EF4-FFF2-40B4-BE49-F238E27FC236}">
                      <a16:creationId xmlns:a16="http://schemas.microsoft.com/office/drawing/2014/main" id="{7B6AE8AD-F787-4FDA-AA99-82C3A984C078}"/>
                    </a:ext>
                  </a:extLst>
                </p:cNvPr>
                <p:cNvCxnSpPr/>
                <p:nvPr/>
              </p:nvCxnSpPr>
              <p:spPr>
                <a:xfrm>
                  <a:off x="13669963" y="7985260"/>
                  <a:ext cx="0" cy="2360905"/>
                </a:xfrm>
                <a:prstGeom prst="line">
                  <a:avLst/>
                </a:prstGeom>
                <a:ln w="38100">
                  <a:solidFill>
                    <a:srgbClr val="C00000"/>
                  </a:solidFill>
                  <a:prstDash val="dashDot"/>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5872344-89A6-4CF4-8486-31EFE9032028}"/>
                    </a:ext>
                  </a:extLst>
                </p:cNvPr>
                <p:cNvCxnSpPr/>
                <p:nvPr/>
              </p:nvCxnSpPr>
              <p:spPr>
                <a:xfrm>
                  <a:off x="7986207" y="7895604"/>
                  <a:ext cx="0" cy="2360905"/>
                </a:xfrm>
                <a:prstGeom prst="line">
                  <a:avLst/>
                </a:prstGeom>
                <a:ln w="38100">
                  <a:solidFill>
                    <a:srgbClr val="C00000"/>
                  </a:solidFill>
                  <a:prstDash val="dashDot"/>
                </a:ln>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1B8D6D08-4175-4E91-AD79-3AADC312BBDC}"/>
                    </a:ext>
                  </a:extLst>
                </p:cNvPr>
                <p:cNvSpPr txBox="1"/>
                <p:nvPr/>
              </p:nvSpPr>
              <p:spPr>
                <a:xfrm>
                  <a:off x="8536864" y="10102689"/>
                  <a:ext cx="4654183" cy="442108"/>
                </a:xfrm>
                <a:prstGeom prst="rect">
                  <a:avLst/>
                </a:prstGeom>
                <a:noFill/>
                <a:ln>
                  <a:solidFill>
                    <a:schemeClr val="tx1"/>
                  </a:solidFill>
                </a:ln>
              </p:spPr>
              <p:txBody>
                <a:bodyPr wrap="square" rtlCol="0">
                  <a:spAutoFit/>
                </a:bodyPr>
                <a:lstStyle/>
                <a:p>
                  <a:r>
                    <a:rPr lang="en-IN" sz="1100" dirty="0">
                      <a:solidFill>
                        <a:schemeClr val="tx1"/>
                      </a:solidFill>
                    </a:rPr>
                    <a:t>Opportunity to save power for STA 1 &amp; STA2</a:t>
                  </a:r>
                </a:p>
              </p:txBody>
            </p:sp>
            <p:cxnSp>
              <p:nvCxnSpPr>
                <p:cNvPr id="28" name="Straight Arrow Connector 27">
                  <a:extLst>
                    <a:ext uri="{FF2B5EF4-FFF2-40B4-BE49-F238E27FC236}">
                      <a16:creationId xmlns:a16="http://schemas.microsoft.com/office/drawing/2014/main" id="{E2AE5065-A88C-4707-91F9-3C971079612A}"/>
                    </a:ext>
                  </a:extLst>
                </p:cNvPr>
                <p:cNvCxnSpPr>
                  <a:cxnSpLocks/>
                  <a:stCxn id="27" idx="3"/>
                </p:cNvCxnSpPr>
                <p:nvPr/>
              </p:nvCxnSpPr>
              <p:spPr>
                <a:xfrm flipV="1">
                  <a:off x="13191047" y="10270959"/>
                  <a:ext cx="478917" cy="52784"/>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15" name="TextBox 14">
                <a:extLst>
                  <a:ext uri="{FF2B5EF4-FFF2-40B4-BE49-F238E27FC236}">
                    <a16:creationId xmlns:a16="http://schemas.microsoft.com/office/drawing/2014/main" id="{26E91E6D-593C-4A78-97B1-6273B17751FC}"/>
                  </a:ext>
                </a:extLst>
              </p:cNvPr>
              <p:cNvSpPr txBox="1"/>
              <p:nvPr/>
            </p:nvSpPr>
            <p:spPr>
              <a:xfrm>
                <a:off x="2816770" y="7398413"/>
                <a:ext cx="736394" cy="673363"/>
              </a:xfrm>
              <a:prstGeom prst="rect">
                <a:avLst/>
              </a:prstGeom>
              <a:noFill/>
              <a:ln>
                <a:solidFill>
                  <a:schemeClr val="tx1"/>
                </a:solidFill>
              </a:ln>
            </p:spPr>
            <p:txBody>
              <a:bodyPr vert="vert270" wrap="square" rtlCol="0">
                <a:spAutoFit/>
              </a:bodyPr>
              <a:lstStyle/>
              <a:p>
                <a:r>
                  <a:rPr lang="en-IN" sz="1000" dirty="0">
                    <a:solidFill>
                      <a:schemeClr val="tx1"/>
                    </a:solidFill>
                  </a:rPr>
                  <a:t>BSRP-</a:t>
                </a:r>
              </a:p>
              <a:p>
                <a:r>
                  <a:rPr lang="en-IN" sz="1000" dirty="0">
                    <a:solidFill>
                      <a:schemeClr val="tx1"/>
                    </a:solidFill>
                  </a:rPr>
                  <a:t>NTB</a:t>
                </a:r>
              </a:p>
            </p:txBody>
          </p:sp>
          <p:sp>
            <p:nvSpPr>
              <p:cNvPr id="16" name="TextBox 15">
                <a:extLst>
                  <a:ext uri="{FF2B5EF4-FFF2-40B4-BE49-F238E27FC236}">
                    <a16:creationId xmlns:a16="http://schemas.microsoft.com/office/drawing/2014/main" id="{30CE4AD0-1157-43D7-A8D6-1019A1962845}"/>
                  </a:ext>
                </a:extLst>
              </p:cNvPr>
              <p:cNvSpPr txBox="1"/>
              <p:nvPr/>
            </p:nvSpPr>
            <p:spPr>
              <a:xfrm>
                <a:off x="3846907" y="8192562"/>
                <a:ext cx="601839" cy="664936"/>
              </a:xfrm>
              <a:prstGeom prst="rect">
                <a:avLst/>
              </a:prstGeom>
              <a:noFill/>
              <a:ln>
                <a:solidFill>
                  <a:schemeClr val="tx1"/>
                </a:solidFill>
              </a:ln>
            </p:spPr>
            <p:txBody>
              <a:bodyPr vert="vert270" wrap="square" rtlCol="0">
                <a:spAutoFit/>
              </a:bodyPr>
              <a:lstStyle/>
              <a:p>
                <a:r>
                  <a:rPr lang="en-IN" sz="700" dirty="0">
                    <a:solidFill>
                      <a:schemeClr val="tx1"/>
                    </a:solidFill>
                  </a:rPr>
                  <a:t>M-STA-BA</a:t>
                </a:r>
              </a:p>
            </p:txBody>
          </p:sp>
          <p:sp>
            <p:nvSpPr>
              <p:cNvPr id="19" name="TextBox 18">
                <a:extLst>
                  <a:ext uri="{FF2B5EF4-FFF2-40B4-BE49-F238E27FC236}">
                    <a16:creationId xmlns:a16="http://schemas.microsoft.com/office/drawing/2014/main" id="{E3389DCA-1D98-4487-B362-D85C6B32797A}"/>
                  </a:ext>
                </a:extLst>
              </p:cNvPr>
              <p:cNvSpPr txBox="1"/>
              <p:nvPr/>
            </p:nvSpPr>
            <p:spPr>
              <a:xfrm>
                <a:off x="4743547" y="7655579"/>
                <a:ext cx="1486722" cy="424914"/>
              </a:xfrm>
              <a:prstGeom prst="rect">
                <a:avLst/>
              </a:prstGeom>
              <a:noFill/>
              <a:ln>
                <a:solidFill>
                  <a:schemeClr val="tx1"/>
                </a:solidFill>
              </a:ln>
            </p:spPr>
            <p:txBody>
              <a:bodyPr vert="horz" wrap="square" rtlCol="0">
                <a:spAutoFit/>
              </a:bodyPr>
              <a:lstStyle/>
              <a:p>
                <a:pPr algn="ctr"/>
                <a:r>
                  <a:rPr lang="en-IN" sz="1400" dirty="0">
                    <a:solidFill>
                      <a:schemeClr val="tx1"/>
                    </a:solidFill>
                  </a:rPr>
                  <a:t>PPDU</a:t>
                </a:r>
              </a:p>
            </p:txBody>
          </p:sp>
          <p:sp>
            <p:nvSpPr>
              <p:cNvPr id="20" name="TextBox 19">
                <a:extLst>
                  <a:ext uri="{FF2B5EF4-FFF2-40B4-BE49-F238E27FC236}">
                    <a16:creationId xmlns:a16="http://schemas.microsoft.com/office/drawing/2014/main" id="{E9A8A3E0-9A57-4E0C-8311-936CE4C8244E}"/>
                  </a:ext>
                </a:extLst>
              </p:cNvPr>
              <p:cNvSpPr txBox="1"/>
              <p:nvPr/>
            </p:nvSpPr>
            <p:spPr>
              <a:xfrm>
                <a:off x="6343942" y="8101109"/>
                <a:ext cx="514644" cy="764844"/>
              </a:xfrm>
              <a:prstGeom prst="rect">
                <a:avLst/>
              </a:prstGeom>
              <a:noFill/>
              <a:ln>
                <a:solidFill>
                  <a:schemeClr val="tx1"/>
                </a:solidFill>
              </a:ln>
            </p:spPr>
            <p:txBody>
              <a:bodyPr vert="horz" wrap="square" rtlCol="0">
                <a:spAutoFit/>
              </a:bodyPr>
              <a:lstStyle/>
              <a:p>
                <a:pPr algn="ctr"/>
                <a:r>
                  <a:rPr lang="en-IN" sz="1000" dirty="0">
                    <a:solidFill>
                      <a:schemeClr val="tx1"/>
                    </a:solidFill>
                  </a:rPr>
                  <a:t>BA</a:t>
                </a:r>
              </a:p>
              <a:p>
                <a:endParaRPr lang="en-IN" sz="1000" dirty="0">
                  <a:solidFill>
                    <a:schemeClr val="tx1"/>
                  </a:solidFill>
                </a:endParaRPr>
              </a:p>
            </p:txBody>
          </p:sp>
          <p:cxnSp>
            <p:nvCxnSpPr>
              <p:cNvPr id="21" name="Straight Arrow Connector 20">
                <a:extLst>
                  <a:ext uri="{FF2B5EF4-FFF2-40B4-BE49-F238E27FC236}">
                    <a16:creationId xmlns:a16="http://schemas.microsoft.com/office/drawing/2014/main" id="{31DC4007-1699-483F-A76D-2CFB5B46A317}"/>
                  </a:ext>
                </a:extLst>
              </p:cNvPr>
              <p:cNvCxnSpPr>
                <a:cxnSpLocks/>
              </p:cNvCxnSpPr>
              <p:nvPr/>
            </p:nvCxnSpPr>
            <p:spPr>
              <a:xfrm flipV="1">
                <a:off x="4460060" y="8827867"/>
                <a:ext cx="2507470" cy="16404"/>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D5CBCEC4-FED3-4AD0-A457-B1AADB5C02CE}"/>
                  </a:ext>
                </a:extLst>
              </p:cNvPr>
              <p:cNvSpPr txBox="1"/>
              <p:nvPr/>
            </p:nvSpPr>
            <p:spPr>
              <a:xfrm>
                <a:off x="3886995" y="9395338"/>
                <a:ext cx="3080537" cy="467404"/>
              </a:xfrm>
              <a:prstGeom prst="rect">
                <a:avLst/>
              </a:prstGeom>
              <a:solidFill>
                <a:schemeClr val="accent2">
                  <a:lumMod val="20000"/>
                  <a:lumOff val="80000"/>
                </a:schemeClr>
              </a:solidFill>
              <a:ln>
                <a:solidFill>
                  <a:schemeClr val="tx1"/>
                </a:solidFill>
              </a:ln>
            </p:spPr>
            <p:txBody>
              <a:bodyPr wrap="square" rtlCol="0">
                <a:spAutoFit/>
              </a:bodyPr>
              <a:lstStyle/>
              <a:p>
                <a:pPr algn="ctr"/>
                <a:r>
                  <a:rPr lang="en-IN" sz="1600" dirty="0">
                    <a:solidFill>
                      <a:schemeClr val="tx1"/>
                    </a:solidFill>
                  </a:rPr>
                  <a:t>NAV</a:t>
                </a:r>
              </a:p>
            </p:txBody>
          </p:sp>
          <p:sp>
            <p:nvSpPr>
              <p:cNvPr id="23" name="TextBox 22">
                <a:extLst>
                  <a:ext uri="{FF2B5EF4-FFF2-40B4-BE49-F238E27FC236}">
                    <a16:creationId xmlns:a16="http://schemas.microsoft.com/office/drawing/2014/main" id="{79484D41-1CDA-470F-8C3C-104AD3F3BEC5}"/>
                  </a:ext>
                </a:extLst>
              </p:cNvPr>
              <p:cNvSpPr txBox="1"/>
              <p:nvPr/>
            </p:nvSpPr>
            <p:spPr>
              <a:xfrm>
                <a:off x="4936467" y="8892935"/>
                <a:ext cx="1090364" cy="261611"/>
              </a:xfrm>
              <a:prstGeom prst="rect">
                <a:avLst/>
              </a:prstGeom>
              <a:noFill/>
            </p:spPr>
            <p:txBody>
              <a:bodyPr wrap="none" rtlCol="0">
                <a:spAutoFit/>
              </a:bodyPr>
              <a:lstStyle/>
              <a:p>
                <a:r>
                  <a:rPr lang="en-IN" sz="1100" dirty="0">
                    <a:solidFill>
                      <a:schemeClr val="tx1"/>
                    </a:solidFill>
                  </a:rPr>
                  <a:t>TXOP Duration</a:t>
                </a:r>
              </a:p>
            </p:txBody>
          </p:sp>
        </p:grpSp>
        <p:sp>
          <p:nvSpPr>
            <p:cNvPr id="9" name="TextBox 8">
              <a:extLst>
                <a:ext uri="{FF2B5EF4-FFF2-40B4-BE49-F238E27FC236}">
                  <a16:creationId xmlns:a16="http://schemas.microsoft.com/office/drawing/2014/main" id="{ABE9E4AD-445B-4A7B-9BFA-FE6C5348B373}"/>
                </a:ext>
              </a:extLst>
            </p:cNvPr>
            <p:cNvSpPr txBox="1"/>
            <p:nvPr/>
          </p:nvSpPr>
          <p:spPr>
            <a:xfrm>
              <a:off x="2270690" y="1502069"/>
              <a:ext cx="1237540" cy="276999"/>
            </a:xfrm>
            <a:prstGeom prst="rect">
              <a:avLst/>
            </a:prstGeom>
            <a:noFill/>
          </p:spPr>
          <p:txBody>
            <a:bodyPr wrap="square" rtlCol="0">
              <a:spAutoFit/>
            </a:bodyPr>
            <a:lstStyle/>
            <a:p>
              <a:r>
                <a:rPr lang="en-IN" sz="1200" dirty="0">
                  <a:solidFill>
                    <a:srgbClr val="00B050"/>
                  </a:solidFill>
                </a:rPr>
                <a:t>RA = Broadcast</a:t>
              </a:r>
            </a:p>
          </p:txBody>
        </p:sp>
        <p:cxnSp>
          <p:nvCxnSpPr>
            <p:cNvPr id="12" name="Connector: Curved 11">
              <a:extLst>
                <a:ext uri="{FF2B5EF4-FFF2-40B4-BE49-F238E27FC236}">
                  <a16:creationId xmlns:a16="http://schemas.microsoft.com/office/drawing/2014/main" id="{ED8A1913-9AEB-417E-BEF6-494069727876}"/>
                </a:ext>
              </a:extLst>
            </p:cNvPr>
            <p:cNvCxnSpPr>
              <a:cxnSpLocks/>
              <a:stCxn id="15" idx="0"/>
            </p:cNvCxnSpPr>
            <p:nvPr/>
          </p:nvCxnSpPr>
          <p:spPr bwMode="auto">
            <a:xfrm rot="16200000" flipH="1">
              <a:off x="4381816" y="-665753"/>
              <a:ext cx="266916" cy="4889645"/>
            </a:xfrm>
            <a:prstGeom prst="curvedConnector4">
              <a:avLst>
                <a:gd name="adj1" fmla="val -85645"/>
                <a:gd name="adj2" fmla="val 52518"/>
              </a:avLst>
            </a:prstGeom>
            <a:solidFill>
              <a:srgbClr val="00B8FF"/>
            </a:solidFill>
            <a:ln w="9525" cap="flat" cmpd="sng" algn="ctr">
              <a:solidFill>
                <a:schemeClr val="tx1"/>
              </a:solidFill>
              <a:prstDash val="solid"/>
              <a:round/>
              <a:headEnd type="none" w="med" len="med"/>
              <a:tailEnd type="triangle"/>
            </a:ln>
            <a:effectLst/>
          </p:spPr>
        </p:cxnSp>
      </p:grpSp>
      <p:cxnSp>
        <p:nvCxnSpPr>
          <p:cNvPr id="44" name="Straight Arrow Connector 43">
            <a:extLst>
              <a:ext uri="{FF2B5EF4-FFF2-40B4-BE49-F238E27FC236}">
                <a16:creationId xmlns:a16="http://schemas.microsoft.com/office/drawing/2014/main" id="{A2005AC6-1BDD-45CE-B566-A291EE444697}"/>
              </a:ext>
            </a:extLst>
          </p:cNvPr>
          <p:cNvCxnSpPr/>
          <p:nvPr/>
        </p:nvCxnSpPr>
        <p:spPr bwMode="auto">
          <a:xfrm>
            <a:off x="2279576" y="2354660"/>
            <a:ext cx="0" cy="55322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46" name="Straight Arrow Connector 45">
            <a:extLst>
              <a:ext uri="{FF2B5EF4-FFF2-40B4-BE49-F238E27FC236}">
                <a16:creationId xmlns:a16="http://schemas.microsoft.com/office/drawing/2014/main" id="{CB549605-6F4E-42EB-9BEC-9448F2922A83}"/>
              </a:ext>
            </a:extLst>
          </p:cNvPr>
          <p:cNvCxnSpPr/>
          <p:nvPr/>
        </p:nvCxnSpPr>
        <p:spPr bwMode="auto">
          <a:xfrm>
            <a:off x="2567608" y="2362178"/>
            <a:ext cx="0" cy="114569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35247666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9F5FA5-DC2F-4BC8-9BC8-B2CB3B094B68}"/>
              </a:ext>
            </a:extLst>
          </p:cNvPr>
          <p:cNvSpPr>
            <a:spLocks noGrp="1"/>
          </p:cNvSpPr>
          <p:nvPr>
            <p:ph type="title"/>
          </p:nvPr>
        </p:nvSpPr>
        <p:spPr>
          <a:xfrm>
            <a:off x="914401" y="685801"/>
            <a:ext cx="10361084" cy="510951"/>
          </a:xfrm>
        </p:spPr>
        <p:txBody>
          <a:bodyPr/>
          <a:lstStyle/>
          <a:p>
            <a:r>
              <a:rPr lang="en-IN" dirty="0"/>
              <a:t>DUO Mobile-AP Operation- Case #3 – BSRP-NTB </a:t>
            </a:r>
          </a:p>
        </p:txBody>
      </p:sp>
      <p:sp>
        <p:nvSpPr>
          <p:cNvPr id="4" name="Slide Number Placeholder 3">
            <a:extLst>
              <a:ext uri="{FF2B5EF4-FFF2-40B4-BE49-F238E27FC236}">
                <a16:creationId xmlns:a16="http://schemas.microsoft.com/office/drawing/2014/main" id="{95228E97-AF5F-424A-A079-AE78FC809050}"/>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167E1DD9-3E65-4216-90EA-D7F08E91CE18}"/>
              </a:ext>
            </a:extLst>
          </p:cNvPr>
          <p:cNvSpPr>
            <a:spLocks noGrp="1"/>
          </p:cNvSpPr>
          <p:nvPr>
            <p:ph type="ftr" idx="14"/>
          </p:nvPr>
        </p:nvSpPr>
        <p:spPr/>
        <p:txBody>
          <a:bodyPr/>
          <a:lstStyle/>
          <a:p>
            <a:r>
              <a:rPr lang="en-GB"/>
              <a:t>Manasi Ekkundi, Samsung Electronics</a:t>
            </a:r>
            <a:endParaRPr lang="en-GB" dirty="0"/>
          </a:p>
        </p:txBody>
      </p:sp>
      <p:sp>
        <p:nvSpPr>
          <p:cNvPr id="6" name="Date Placeholder 5">
            <a:extLst>
              <a:ext uri="{FF2B5EF4-FFF2-40B4-BE49-F238E27FC236}">
                <a16:creationId xmlns:a16="http://schemas.microsoft.com/office/drawing/2014/main" id="{E3C98CAE-CA7C-4A49-8DF3-A20E53126A76}"/>
              </a:ext>
            </a:extLst>
          </p:cNvPr>
          <p:cNvSpPr>
            <a:spLocks noGrp="1"/>
          </p:cNvSpPr>
          <p:nvPr>
            <p:ph type="dt" idx="15"/>
          </p:nvPr>
        </p:nvSpPr>
        <p:spPr/>
        <p:txBody>
          <a:bodyPr/>
          <a:lstStyle/>
          <a:p>
            <a:r>
              <a:rPr lang="en-US"/>
              <a:t>June 2025</a:t>
            </a:r>
            <a:endParaRPr lang="en-GB" dirty="0"/>
          </a:p>
        </p:txBody>
      </p:sp>
      <p:graphicFrame>
        <p:nvGraphicFramePr>
          <p:cNvPr id="8" name="Table 7">
            <a:extLst>
              <a:ext uri="{FF2B5EF4-FFF2-40B4-BE49-F238E27FC236}">
                <a16:creationId xmlns:a16="http://schemas.microsoft.com/office/drawing/2014/main" id="{21FD8721-8C78-4B59-B65B-F23186251AC4}"/>
              </a:ext>
            </a:extLst>
          </p:cNvPr>
          <p:cNvGraphicFramePr>
            <a:graphicFrameLocks noGrp="1"/>
          </p:cNvGraphicFramePr>
          <p:nvPr>
            <p:extLst>
              <p:ext uri="{D42A27DB-BD31-4B8C-83A1-F6EECF244321}">
                <p14:modId xmlns:p14="http://schemas.microsoft.com/office/powerpoint/2010/main" val="2258281061"/>
              </p:ext>
            </p:extLst>
          </p:nvPr>
        </p:nvGraphicFramePr>
        <p:xfrm>
          <a:off x="63888" y="1844824"/>
          <a:ext cx="6005655" cy="1767840"/>
        </p:xfrm>
        <a:graphic>
          <a:graphicData uri="http://schemas.openxmlformats.org/drawingml/2006/table">
            <a:tbl>
              <a:tblPr firstRow="1" firstCol="1" bandRow="1"/>
              <a:tblGrid>
                <a:gridCol w="525597">
                  <a:extLst>
                    <a:ext uri="{9D8B030D-6E8A-4147-A177-3AD203B41FA5}">
                      <a16:colId xmlns:a16="http://schemas.microsoft.com/office/drawing/2014/main" val="1772713807"/>
                    </a:ext>
                  </a:extLst>
                </a:gridCol>
                <a:gridCol w="609988">
                  <a:extLst>
                    <a:ext uri="{9D8B030D-6E8A-4147-A177-3AD203B41FA5}">
                      <a16:colId xmlns:a16="http://schemas.microsoft.com/office/drawing/2014/main" val="3361204783"/>
                    </a:ext>
                  </a:extLst>
                </a:gridCol>
                <a:gridCol w="119714">
                  <a:extLst>
                    <a:ext uri="{9D8B030D-6E8A-4147-A177-3AD203B41FA5}">
                      <a16:colId xmlns:a16="http://schemas.microsoft.com/office/drawing/2014/main" val="2472078664"/>
                    </a:ext>
                  </a:extLst>
                </a:gridCol>
                <a:gridCol w="592962">
                  <a:extLst>
                    <a:ext uri="{9D8B030D-6E8A-4147-A177-3AD203B41FA5}">
                      <a16:colId xmlns:a16="http://schemas.microsoft.com/office/drawing/2014/main" val="500273021"/>
                    </a:ext>
                  </a:extLst>
                </a:gridCol>
                <a:gridCol w="692899">
                  <a:extLst>
                    <a:ext uri="{9D8B030D-6E8A-4147-A177-3AD203B41FA5}">
                      <a16:colId xmlns:a16="http://schemas.microsoft.com/office/drawing/2014/main" val="2097397154"/>
                    </a:ext>
                  </a:extLst>
                </a:gridCol>
                <a:gridCol w="692899">
                  <a:extLst>
                    <a:ext uri="{9D8B030D-6E8A-4147-A177-3AD203B41FA5}">
                      <a16:colId xmlns:a16="http://schemas.microsoft.com/office/drawing/2014/main" val="1108093212"/>
                    </a:ext>
                  </a:extLst>
                </a:gridCol>
                <a:gridCol w="692899">
                  <a:extLst>
                    <a:ext uri="{9D8B030D-6E8A-4147-A177-3AD203B41FA5}">
                      <a16:colId xmlns:a16="http://schemas.microsoft.com/office/drawing/2014/main" val="2947698684"/>
                    </a:ext>
                  </a:extLst>
                </a:gridCol>
                <a:gridCol w="692899">
                  <a:extLst>
                    <a:ext uri="{9D8B030D-6E8A-4147-A177-3AD203B41FA5}">
                      <a16:colId xmlns:a16="http://schemas.microsoft.com/office/drawing/2014/main" val="3007438084"/>
                    </a:ext>
                  </a:extLst>
                </a:gridCol>
                <a:gridCol w="692899">
                  <a:extLst>
                    <a:ext uri="{9D8B030D-6E8A-4147-A177-3AD203B41FA5}">
                      <a16:colId xmlns:a16="http://schemas.microsoft.com/office/drawing/2014/main" val="1435635591"/>
                    </a:ext>
                  </a:extLst>
                </a:gridCol>
                <a:gridCol w="692899">
                  <a:extLst>
                    <a:ext uri="{9D8B030D-6E8A-4147-A177-3AD203B41FA5}">
                      <a16:colId xmlns:a16="http://schemas.microsoft.com/office/drawing/2014/main" val="1457218455"/>
                    </a:ext>
                  </a:extLst>
                </a:gridCol>
              </a:tblGrid>
              <a:tr h="0">
                <a:tc>
                  <a:txBody>
                    <a:bodyPr/>
                    <a:lstStyle/>
                    <a:p>
                      <a:pPr algn="just" eaLnBrk="0" hangingPunct="0">
                        <a:tabLst>
                          <a:tab pos="457200" algn="l"/>
                        </a:tabLst>
                      </a:pPr>
                      <a:r>
                        <a:rPr lang="en-GB" sz="1000" spc="-10">
                          <a:effectLst/>
                          <a:latin typeface="Times New Roman" panose="02020603050405020304" pitchFamily="18" charset="0"/>
                          <a:ea typeface="Times New Roman" panose="02020603050405020304" pitchFamily="18" charset="0"/>
                        </a:rPr>
                        <a:t> </a:t>
                      </a:r>
                      <a:endParaRPr lang="en-IN" sz="1100">
                        <a:effectLst/>
                        <a:latin typeface="Times New Roman" panose="02020603050405020304" pitchFamily="18" charset="0"/>
                        <a:ea typeface="Malgun Gothic" panose="020B0503020000020004" pitchFamily="34" charset="-127"/>
                      </a:endParaRPr>
                    </a:p>
                  </a:txBody>
                  <a:tcPr marL="76200" marR="76200" marT="101600" marB="63500" anchor="ctr">
                    <a:lnL>
                      <a:noFill/>
                    </a:lnL>
                    <a:lnR>
                      <a:noFill/>
                    </a:lnR>
                    <a:lnT>
                      <a:noFill/>
                    </a:lnT>
                    <a:lnB>
                      <a:noFill/>
                    </a:lnB>
                  </a:tcPr>
                </a:tc>
                <a:tc gridSpan="2">
                  <a:txBody>
                    <a:bodyPr/>
                    <a:lstStyle/>
                    <a:p>
                      <a:pPr algn="just" eaLnBrk="0" hangingPunct="0">
                        <a:tabLst>
                          <a:tab pos="457200" algn="l"/>
                        </a:tabLst>
                      </a:pPr>
                      <a:r>
                        <a:rPr lang="en-GB" sz="700" spc="-10">
                          <a:effectLst/>
                          <a:latin typeface="Times New Roman" panose="02020603050405020304" pitchFamily="18" charset="0"/>
                          <a:ea typeface="Times New Roman" panose="02020603050405020304" pitchFamily="18" charset="0"/>
                        </a:rPr>
                        <a:t>B0            B3</a:t>
                      </a:r>
                      <a:endParaRPr lang="en-IN" sz="1100">
                        <a:effectLst/>
                        <a:latin typeface="Times New Roman" panose="02020603050405020304" pitchFamily="18" charset="0"/>
                        <a:ea typeface="Malgun Gothic" panose="020B0503020000020004" pitchFamily="34" charset="-127"/>
                      </a:endParaRPr>
                    </a:p>
                  </a:txBody>
                  <a:tcPr marL="76200" marR="76200" marT="101600" marB="63500" anchor="ctr">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lgn="just" eaLnBrk="0" hangingPunct="0">
                        <a:tabLst>
                          <a:tab pos="457200" algn="l"/>
                        </a:tabLst>
                      </a:pPr>
                      <a:r>
                        <a:rPr lang="en-GB" sz="700" spc="-10">
                          <a:effectLst/>
                          <a:latin typeface="Times New Roman" panose="02020603050405020304" pitchFamily="18" charset="0"/>
                          <a:ea typeface="Times New Roman" panose="02020603050405020304" pitchFamily="18" charset="0"/>
                        </a:rPr>
                        <a:t>B4       B15</a:t>
                      </a:r>
                      <a:endParaRPr lang="en-IN" sz="1100">
                        <a:effectLst/>
                        <a:latin typeface="Times New Roman" panose="02020603050405020304" pitchFamily="18" charset="0"/>
                        <a:ea typeface="Malgun Gothic" panose="020B0503020000020004" pitchFamily="34" charset="-127"/>
                      </a:endParaRPr>
                    </a:p>
                  </a:txBody>
                  <a:tcPr marL="76200" marR="76200" marT="101600" marB="6350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just" eaLnBrk="0" hangingPunct="0">
                        <a:tabLst>
                          <a:tab pos="457200" algn="l"/>
                        </a:tabLst>
                      </a:pPr>
                      <a:r>
                        <a:rPr lang="en-GB" sz="700" spc="-10">
                          <a:effectLst/>
                          <a:latin typeface="Times New Roman" panose="02020603050405020304" pitchFamily="18" charset="0"/>
                          <a:ea typeface="Times New Roman" panose="02020603050405020304" pitchFamily="18" charset="0"/>
                        </a:rPr>
                        <a:t>B16                                 </a:t>
                      </a:r>
                      <a:endParaRPr lang="en-IN" sz="1100">
                        <a:effectLst/>
                        <a:latin typeface="Times New Roman" panose="02020603050405020304" pitchFamily="18" charset="0"/>
                        <a:ea typeface="Malgun Gothic" panose="020B0503020000020004" pitchFamily="34" charset="-127"/>
                      </a:endParaRPr>
                    </a:p>
                  </a:txBody>
                  <a:tcPr marL="76200" marR="76200" marT="76200" marB="3810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just" eaLnBrk="0" hangingPunct="0">
                        <a:tabLst>
                          <a:tab pos="457200" algn="l"/>
                        </a:tabLst>
                      </a:pPr>
                      <a:r>
                        <a:rPr lang="en-GB" sz="700" spc="-10">
                          <a:effectLst/>
                          <a:latin typeface="Times New Roman" panose="02020603050405020304" pitchFamily="18" charset="0"/>
                          <a:ea typeface="Times New Roman" panose="02020603050405020304" pitchFamily="18" charset="0"/>
                        </a:rPr>
                        <a:t>B17</a:t>
                      </a:r>
                      <a:endParaRPr lang="en-IN" sz="1100">
                        <a:effectLst/>
                        <a:latin typeface="Times New Roman" panose="02020603050405020304" pitchFamily="18" charset="0"/>
                        <a:ea typeface="Malgun Gothic" panose="020B0503020000020004" pitchFamily="34" charset="-127"/>
                      </a:endParaRPr>
                    </a:p>
                  </a:txBody>
                  <a:tcPr marL="76200" marR="76200" marT="76200" marB="3810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just" eaLnBrk="0" hangingPunct="0">
                        <a:tabLst>
                          <a:tab pos="457200" algn="l"/>
                        </a:tabLst>
                      </a:pPr>
                      <a:r>
                        <a:rPr lang="en-GB" sz="700" spc="-10">
                          <a:effectLst/>
                          <a:latin typeface="Times New Roman" panose="02020603050405020304" pitchFamily="18" charset="0"/>
                          <a:ea typeface="Times New Roman" panose="02020603050405020304" pitchFamily="18" charset="0"/>
                        </a:rPr>
                        <a:t>B18         B19</a:t>
                      </a:r>
                      <a:endParaRPr lang="en-IN" sz="1100">
                        <a:effectLst/>
                        <a:latin typeface="Times New Roman" panose="02020603050405020304" pitchFamily="18" charset="0"/>
                        <a:ea typeface="Malgun Gothic" panose="020B0503020000020004" pitchFamily="34" charset="-127"/>
                      </a:endParaRPr>
                    </a:p>
                  </a:txBody>
                  <a:tcPr marL="76200" marR="76200" marT="76200" marB="3810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just" eaLnBrk="0" hangingPunct="0">
                        <a:tabLst>
                          <a:tab pos="457200" algn="l"/>
                        </a:tabLst>
                      </a:pPr>
                      <a:r>
                        <a:rPr lang="en-GB" sz="700" spc="-10">
                          <a:effectLst/>
                          <a:latin typeface="Times New Roman" panose="02020603050405020304" pitchFamily="18" charset="0"/>
                          <a:ea typeface="Times New Roman" panose="02020603050405020304" pitchFamily="18" charset="0"/>
                        </a:rPr>
                        <a:t>B20        B21</a:t>
                      </a:r>
                      <a:endParaRPr lang="en-IN" sz="1100">
                        <a:effectLst/>
                        <a:latin typeface="Times New Roman" panose="02020603050405020304" pitchFamily="18" charset="0"/>
                        <a:ea typeface="Malgun Gothic" panose="020B0503020000020004" pitchFamily="34" charset="-127"/>
                      </a:endParaRPr>
                    </a:p>
                  </a:txBody>
                  <a:tcPr marL="76200" marR="76200" marT="76200" marB="3810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just" eaLnBrk="0" hangingPunct="0">
                        <a:tabLst>
                          <a:tab pos="457200" algn="l"/>
                        </a:tabLst>
                      </a:pPr>
                      <a:r>
                        <a:rPr lang="en-GB" sz="700" spc="-10">
                          <a:effectLst/>
                          <a:latin typeface="Times New Roman" panose="02020603050405020304" pitchFamily="18" charset="0"/>
                          <a:ea typeface="Times New Roman" panose="02020603050405020304" pitchFamily="18" charset="0"/>
                        </a:rPr>
                        <a:t>B22</a:t>
                      </a:r>
                      <a:endParaRPr lang="en-IN" sz="1100">
                        <a:effectLst/>
                        <a:latin typeface="Times New Roman" panose="02020603050405020304" pitchFamily="18" charset="0"/>
                        <a:ea typeface="Malgun Gothic" panose="020B0503020000020004" pitchFamily="34" charset="-127"/>
                      </a:endParaRPr>
                    </a:p>
                  </a:txBody>
                  <a:tcPr marL="76200" marR="76200" marT="76200" marB="3810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just" eaLnBrk="0" hangingPunct="0">
                        <a:tabLst>
                          <a:tab pos="457200" algn="l"/>
                        </a:tabLst>
                      </a:pPr>
                      <a:r>
                        <a:rPr lang="en-GB" sz="700" spc="-10">
                          <a:effectLst/>
                          <a:latin typeface="Times New Roman" panose="02020603050405020304" pitchFamily="18" charset="0"/>
                          <a:ea typeface="Times New Roman" panose="02020603050405020304" pitchFamily="18" charset="0"/>
                        </a:rPr>
                        <a:t>B23       B25</a:t>
                      </a:r>
                      <a:endParaRPr lang="en-IN" sz="1100">
                        <a:effectLst/>
                        <a:latin typeface="Times New Roman" panose="02020603050405020304" pitchFamily="18" charset="0"/>
                        <a:ea typeface="Malgun Gothic" panose="020B0503020000020004" pitchFamily="34" charset="-127"/>
                      </a:endParaRPr>
                    </a:p>
                  </a:txBody>
                  <a:tcPr marL="76200" marR="76200" marT="76200" marB="3810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69376698"/>
                  </a:ext>
                </a:extLst>
              </a:tr>
              <a:tr h="0">
                <a:tc>
                  <a:txBody>
                    <a:bodyPr/>
                    <a:lstStyle/>
                    <a:p>
                      <a:pPr algn="just" eaLnBrk="0" hangingPunct="0">
                        <a:tabLst>
                          <a:tab pos="457200" algn="l"/>
                        </a:tabLst>
                      </a:pPr>
                      <a:r>
                        <a:rPr lang="en-GB" sz="1000" spc="-10">
                          <a:effectLst/>
                          <a:latin typeface="Times New Roman" panose="02020603050405020304" pitchFamily="18" charset="0"/>
                          <a:ea typeface="Times New Roman" panose="02020603050405020304" pitchFamily="18" charset="0"/>
                        </a:rPr>
                        <a:t> </a:t>
                      </a:r>
                      <a:endParaRPr lang="en-IN" sz="1100">
                        <a:effectLst/>
                        <a:latin typeface="Times New Roman" panose="02020603050405020304" pitchFamily="18" charset="0"/>
                        <a:ea typeface="Malgun Gothic" panose="020B0503020000020004" pitchFamily="34" charset="-127"/>
                      </a:endParaRPr>
                    </a:p>
                  </a:txBody>
                  <a:tcPr marL="76200" marR="76200" marT="101600" marB="63500" anchor="ctr">
                    <a:lnL>
                      <a:noFill/>
                    </a:lnL>
                    <a:lnR w="12700" cap="flat" cmpd="sng" algn="ctr">
                      <a:solidFill>
                        <a:srgbClr val="000000"/>
                      </a:solidFill>
                      <a:prstDash val="solid"/>
                      <a:round/>
                      <a:headEnd type="none" w="med" len="med"/>
                      <a:tailEnd type="none" w="med" len="med"/>
                    </a:lnR>
                    <a:lnT>
                      <a:noFill/>
                    </a:lnT>
                    <a:lnB>
                      <a:noFill/>
                    </a:lnB>
                  </a:tcPr>
                </a:tc>
                <a:tc gridSpan="2">
                  <a:txBody>
                    <a:bodyPr/>
                    <a:lstStyle/>
                    <a:p>
                      <a:pPr algn="just" eaLnBrk="0" hangingPunct="0">
                        <a:tabLst>
                          <a:tab pos="457200" algn="l"/>
                        </a:tabLst>
                      </a:pPr>
                      <a:r>
                        <a:rPr lang="en-GB" sz="700" spc="-10">
                          <a:effectLst/>
                          <a:latin typeface="Times New Roman" panose="02020603050405020304" pitchFamily="18" charset="0"/>
                          <a:ea typeface="Times New Roman" panose="02020603050405020304" pitchFamily="18" charset="0"/>
                        </a:rPr>
                        <a:t>Trigger Type</a:t>
                      </a:r>
                      <a:endParaRPr lang="en-IN" sz="1100">
                        <a:effectLst/>
                        <a:latin typeface="Times New Roman" panose="02020603050405020304" pitchFamily="18" charset="0"/>
                        <a:ea typeface="Malgun Gothic" panose="020B0503020000020004" pitchFamily="34" charset="-127"/>
                      </a:endParaRPr>
                    </a:p>
                  </a:txBody>
                  <a:tcPr marL="76200" marR="76200" marT="101600" marB="635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lgn="just" eaLnBrk="0" hangingPunct="0">
                        <a:tabLst>
                          <a:tab pos="457200" algn="l"/>
                        </a:tabLst>
                      </a:pPr>
                      <a:r>
                        <a:rPr lang="en-GB" sz="700" spc="-10">
                          <a:effectLst/>
                          <a:latin typeface="Times New Roman" panose="02020603050405020304" pitchFamily="18" charset="0"/>
                          <a:ea typeface="Times New Roman" panose="02020603050405020304" pitchFamily="18" charset="0"/>
                        </a:rPr>
                        <a:t>UL Length</a:t>
                      </a:r>
                      <a:endParaRPr lang="en-IN" sz="1100">
                        <a:effectLst/>
                        <a:latin typeface="Times New Roman" panose="02020603050405020304" pitchFamily="18" charset="0"/>
                        <a:ea typeface="Malgun Gothic" panose="020B0503020000020004" pitchFamily="34" charset="-127"/>
                      </a:endParaRPr>
                    </a:p>
                  </a:txBody>
                  <a:tcPr marL="76200" marR="76200" marT="101600" marB="635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eaLnBrk="0" hangingPunct="0">
                        <a:tabLst>
                          <a:tab pos="457200" algn="l"/>
                        </a:tabLst>
                      </a:pPr>
                      <a:r>
                        <a:rPr lang="en-GB" sz="700" spc="-10">
                          <a:effectLst/>
                          <a:latin typeface="Times New Roman" panose="02020603050405020304" pitchFamily="18" charset="0"/>
                          <a:ea typeface="Times New Roman" panose="02020603050405020304" pitchFamily="18" charset="0"/>
                        </a:rPr>
                        <a:t>More TF</a:t>
                      </a:r>
                      <a:endParaRPr lang="en-IN" sz="1100">
                        <a:effectLst/>
                        <a:latin typeface="Times New Roman" panose="02020603050405020304" pitchFamily="18" charset="0"/>
                        <a:ea typeface="Malgun Gothic" panose="020B0503020000020004" pitchFamily="34" charset="-127"/>
                      </a:endParaRPr>
                    </a:p>
                  </a:txBody>
                  <a:tcPr marL="76200" marR="76200" marT="76200" marB="381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eaLnBrk="0" hangingPunct="0">
                        <a:tabLst>
                          <a:tab pos="457200" algn="l"/>
                        </a:tabLst>
                      </a:pPr>
                      <a:r>
                        <a:rPr lang="en-GB" sz="700" spc="-10">
                          <a:effectLst/>
                          <a:latin typeface="Times New Roman" panose="02020603050405020304" pitchFamily="18" charset="0"/>
                          <a:ea typeface="Times New Roman" panose="02020603050405020304" pitchFamily="18" charset="0"/>
                        </a:rPr>
                        <a:t>CS Required</a:t>
                      </a:r>
                      <a:endParaRPr lang="en-IN" sz="1100">
                        <a:effectLst/>
                        <a:latin typeface="Times New Roman" panose="02020603050405020304" pitchFamily="18" charset="0"/>
                        <a:ea typeface="Malgun Gothic" panose="020B0503020000020004" pitchFamily="34" charset="-127"/>
                      </a:endParaRPr>
                    </a:p>
                  </a:txBody>
                  <a:tcPr marL="76200" marR="76200" marT="76200" marB="381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eaLnBrk="0" hangingPunct="0">
                        <a:tabLst>
                          <a:tab pos="457200" algn="l"/>
                        </a:tabLst>
                      </a:pPr>
                      <a:r>
                        <a:rPr lang="en-GB" sz="700" spc="-10">
                          <a:effectLst/>
                          <a:latin typeface="Times New Roman" panose="02020603050405020304" pitchFamily="18" charset="0"/>
                          <a:ea typeface="Times New Roman" panose="02020603050405020304" pitchFamily="18" charset="0"/>
                        </a:rPr>
                        <a:t>UL BW</a:t>
                      </a:r>
                      <a:endParaRPr lang="en-IN" sz="1100">
                        <a:effectLst/>
                        <a:latin typeface="Times New Roman" panose="02020603050405020304" pitchFamily="18" charset="0"/>
                        <a:ea typeface="Malgun Gothic" panose="020B0503020000020004" pitchFamily="34" charset="-127"/>
                      </a:endParaRP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700" spc="-10">
                          <a:effectLst/>
                          <a:latin typeface="Times New Roman" panose="02020603050405020304" pitchFamily="18" charset="0"/>
                          <a:ea typeface="Times New Roman" panose="02020603050405020304" pitchFamily="18" charset="0"/>
                        </a:rPr>
                        <a:t>GI And HE/</a:t>
                      </a:r>
                      <a:endParaRPr lang="en-IN" sz="1100">
                        <a:effectLst/>
                        <a:latin typeface="Times New Roman" panose="02020603050405020304" pitchFamily="18" charset="0"/>
                        <a:ea typeface="Malgun Gothic" panose="020B0503020000020004" pitchFamily="34" charset="-127"/>
                      </a:endParaRPr>
                    </a:p>
                    <a:p>
                      <a:r>
                        <a:rPr lang="en-GB" sz="700" spc="-10">
                          <a:effectLst/>
                          <a:latin typeface="Times New Roman" panose="02020603050405020304" pitchFamily="18" charset="0"/>
                          <a:ea typeface="Times New Roman" panose="02020603050405020304" pitchFamily="18" charset="0"/>
                        </a:rPr>
                        <a:t>UHR-LTF Type/</a:t>
                      </a:r>
                      <a:endParaRPr lang="en-IN" sz="1100">
                        <a:effectLst/>
                        <a:latin typeface="Times New Roman" panose="02020603050405020304" pitchFamily="18" charset="0"/>
                        <a:ea typeface="Malgun Gothic" panose="020B0503020000020004" pitchFamily="34" charset="-127"/>
                      </a:endParaRPr>
                    </a:p>
                    <a:p>
                      <a:pPr algn="just" eaLnBrk="0" hangingPunct="0">
                        <a:tabLst>
                          <a:tab pos="457200" algn="l"/>
                        </a:tabLst>
                      </a:pPr>
                      <a:r>
                        <a:rPr lang="en-GB" sz="700" spc="-10">
                          <a:effectLst/>
                          <a:latin typeface="Times New Roman" panose="02020603050405020304" pitchFamily="18" charset="0"/>
                          <a:ea typeface="Times New Roman" panose="02020603050405020304" pitchFamily="18" charset="0"/>
                        </a:rPr>
                        <a:t>TXS Mode</a:t>
                      </a:r>
                      <a:endParaRPr lang="en-IN" sz="1100">
                        <a:effectLst/>
                        <a:latin typeface="Times New Roman" panose="02020603050405020304" pitchFamily="18" charset="0"/>
                        <a:ea typeface="Malgun Gothic" panose="020B0503020000020004" pitchFamily="34" charset="-127"/>
                      </a:endParaRP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eaLnBrk="0" hangingPunct="0">
                        <a:tabLst>
                          <a:tab pos="457200" algn="l"/>
                        </a:tabLst>
                      </a:pPr>
                      <a:r>
                        <a:rPr lang="en-GB" sz="700" spc="-10">
                          <a:solidFill>
                            <a:srgbClr val="00B050"/>
                          </a:solidFill>
                          <a:effectLst/>
                          <a:latin typeface="Times New Roman" panose="02020603050405020304" pitchFamily="18" charset="0"/>
                          <a:ea typeface="Times New Roman" panose="02020603050405020304" pitchFamily="18" charset="0"/>
                        </a:rPr>
                        <a:t>Update Flag</a:t>
                      </a:r>
                      <a:endParaRPr lang="en-IN" sz="1100">
                        <a:effectLst/>
                        <a:latin typeface="Times New Roman" panose="02020603050405020304" pitchFamily="18" charset="0"/>
                        <a:ea typeface="Malgun Gothic" panose="020B0503020000020004" pitchFamily="34" charset="-127"/>
                      </a:endParaRP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GB" sz="700" spc="-10">
                          <a:effectLst/>
                          <a:latin typeface="Times New Roman" panose="02020603050405020304" pitchFamily="18" charset="0"/>
                          <a:ea typeface="Times New Roman" panose="02020603050405020304" pitchFamily="18" charset="0"/>
                        </a:rPr>
                        <a:t>Number Of HE/</a:t>
                      </a:r>
                      <a:endParaRPr lang="en-IN" sz="1100">
                        <a:effectLst/>
                        <a:latin typeface="Times New Roman" panose="02020603050405020304" pitchFamily="18" charset="0"/>
                        <a:ea typeface="Malgun Gothic" panose="020B0503020000020004" pitchFamily="34" charset="-127"/>
                      </a:endParaRPr>
                    </a:p>
                    <a:p>
                      <a:r>
                        <a:rPr lang="en-GB" sz="700" spc="-10">
                          <a:effectLst/>
                          <a:latin typeface="Times New Roman" panose="02020603050405020304" pitchFamily="18" charset="0"/>
                          <a:ea typeface="Times New Roman" panose="02020603050405020304" pitchFamily="18" charset="0"/>
                        </a:rPr>
                        <a:t>UHR-LTF</a:t>
                      </a:r>
                      <a:endParaRPr lang="en-IN" sz="1100">
                        <a:effectLst/>
                        <a:latin typeface="Times New Roman" panose="02020603050405020304" pitchFamily="18" charset="0"/>
                        <a:ea typeface="Malgun Gothic" panose="020B0503020000020004" pitchFamily="34" charset="-127"/>
                      </a:endParaRPr>
                    </a:p>
                    <a:p>
                      <a:pPr algn="just" eaLnBrk="0" hangingPunct="0">
                        <a:tabLst>
                          <a:tab pos="457200" algn="l"/>
                        </a:tabLst>
                      </a:pPr>
                      <a:r>
                        <a:rPr lang="en-GB" sz="700" spc="-10">
                          <a:effectLst/>
                          <a:latin typeface="Times New Roman" panose="02020603050405020304" pitchFamily="18" charset="0"/>
                          <a:ea typeface="Times New Roman" panose="02020603050405020304" pitchFamily="18" charset="0"/>
                        </a:rPr>
                        <a:t>Symbols</a:t>
                      </a:r>
                      <a:endParaRPr lang="en-IN" sz="1100">
                        <a:effectLst/>
                        <a:latin typeface="Times New Roman" panose="02020603050405020304" pitchFamily="18" charset="0"/>
                        <a:ea typeface="Malgun Gothic" panose="020B0503020000020004" pitchFamily="34" charset="-127"/>
                      </a:endParaRP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96081021"/>
                  </a:ext>
                </a:extLst>
              </a:tr>
              <a:tr h="0">
                <a:tc>
                  <a:txBody>
                    <a:bodyPr/>
                    <a:lstStyle/>
                    <a:p>
                      <a:pPr algn="just" eaLnBrk="0" hangingPunct="0">
                        <a:tabLst>
                          <a:tab pos="457200" algn="l"/>
                        </a:tabLst>
                      </a:pPr>
                      <a:r>
                        <a:rPr lang="en-GB" sz="800" spc="-10">
                          <a:effectLst/>
                          <a:latin typeface="Times New Roman" panose="02020603050405020304" pitchFamily="18" charset="0"/>
                          <a:ea typeface="Times New Roman" panose="02020603050405020304" pitchFamily="18" charset="0"/>
                        </a:rPr>
                        <a:t>Bits:</a:t>
                      </a:r>
                      <a:endParaRPr lang="en-IN" sz="1100">
                        <a:effectLst/>
                        <a:latin typeface="Times New Roman" panose="02020603050405020304" pitchFamily="18" charset="0"/>
                        <a:ea typeface="Malgun Gothic" panose="020B0503020000020004" pitchFamily="34" charset="-127"/>
                      </a:endParaRPr>
                    </a:p>
                  </a:txBody>
                  <a:tcPr marL="76200" marR="76200" marT="101600" marB="63500" anchor="ctr">
                    <a:lnL>
                      <a:noFill/>
                    </a:lnL>
                    <a:lnR>
                      <a:noFill/>
                    </a:lnR>
                    <a:lnT>
                      <a:noFill/>
                    </a:lnT>
                    <a:lnB>
                      <a:noFill/>
                    </a:lnB>
                  </a:tcPr>
                </a:tc>
                <a:tc>
                  <a:txBody>
                    <a:bodyPr/>
                    <a:lstStyle/>
                    <a:p>
                      <a:pPr algn="ctr" eaLnBrk="0" hangingPunct="0">
                        <a:tabLst>
                          <a:tab pos="457200" algn="l"/>
                        </a:tabLst>
                      </a:pPr>
                      <a:r>
                        <a:rPr lang="en-GB" sz="800" spc="-10">
                          <a:effectLst/>
                          <a:latin typeface="Times New Roman" panose="02020603050405020304" pitchFamily="18" charset="0"/>
                          <a:ea typeface="Times New Roman" panose="02020603050405020304" pitchFamily="18" charset="0"/>
                        </a:rPr>
                        <a:t>4</a:t>
                      </a:r>
                      <a:endParaRPr lang="en-IN" sz="1100">
                        <a:effectLst/>
                        <a:latin typeface="Times New Roman" panose="02020603050405020304" pitchFamily="18" charset="0"/>
                        <a:ea typeface="Malgun Gothic" panose="020B0503020000020004" pitchFamily="34" charset="-127"/>
                      </a:endParaRPr>
                    </a:p>
                  </a:txBody>
                  <a:tcPr marL="76200" marR="76200" marT="101600" marB="63500">
                    <a:lnL>
                      <a:noFill/>
                    </a:lnL>
                    <a:lnR>
                      <a:noFill/>
                    </a:lnR>
                    <a:lnT w="12700" cap="flat" cmpd="sng" algn="ctr">
                      <a:solidFill>
                        <a:srgbClr val="000000"/>
                      </a:solidFill>
                      <a:prstDash val="solid"/>
                      <a:round/>
                      <a:headEnd type="none" w="med" len="med"/>
                      <a:tailEnd type="none" w="med" len="med"/>
                    </a:lnT>
                    <a:lnB>
                      <a:noFill/>
                    </a:lnB>
                  </a:tcPr>
                </a:tc>
                <a:tc gridSpan="2">
                  <a:txBody>
                    <a:bodyPr/>
                    <a:lstStyle/>
                    <a:p>
                      <a:pPr algn="ctr" eaLnBrk="0" hangingPunct="0">
                        <a:tabLst>
                          <a:tab pos="457200" algn="l"/>
                        </a:tabLst>
                      </a:pPr>
                      <a:r>
                        <a:rPr lang="en-GB" sz="800" spc="-10">
                          <a:effectLst/>
                          <a:latin typeface="Times New Roman" panose="02020603050405020304" pitchFamily="18" charset="0"/>
                          <a:ea typeface="Times New Roman" panose="02020603050405020304" pitchFamily="18" charset="0"/>
                        </a:rPr>
                        <a:t>12</a:t>
                      </a:r>
                      <a:endParaRPr lang="en-IN" sz="1100">
                        <a:effectLst/>
                        <a:latin typeface="Times New Roman" panose="02020603050405020304" pitchFamily="18" charset="0"/>
                        <a:ea typeface="Malgun Gothic" panose="020B0503020000020004" pitchFamily="34" charset="-127"/>
                      </a:endParaRPr>
                    </a:p>
                  </a:txBody>
                  <a:tcPr marL="76200" marR="76200" marT="101600" marB="63500">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en-IN"/>
                    </a:p>
                  </a:txBody>
                  <a:tcPr/>
                </a:tc>
                <a:tc>
                  <a:txBody>
                    <a:bodyPr/>
                    <a:lstStyle/>
                    <a:p>
                      <a:pPr algn="ctr" eaLnBrk="0" hangingPunct="0">
                        <a:tabLst>
                          <a:tab pos="457200" algn="l"/>
                        </a:tabLst>
                      </a:pPr>
                      <a:r>
                        <a:rPr lang="en-GB" sz="800" spc="-10">
                          <a:effectLst/>
                          <a:latin typeface="Times New Roman" panose="02020603050405020304" pitchFamily="18" charset="0"/>
                          <a:ea typeface="Times New Roman" panose="02020603050405020304" pitchFamily="18" charset="0"/>
                        </a:rPr>
                        <a:t>1</a:t>
                      </a:r>
                      <a:endParaRPr lang="en-IN" sz="1100">
                        <a:effectLst/>
                        <a:latin typeface="Times New Roman" panose="02020603050405020304" pitchFamily="18" charset="0"/>
                        <a:ea typeface="Malgun Gothic" panose="020B0503020000020004" pitchFamily="34" charset="-127"/>
                      </a:endParaRPr>
                    </a:p>
                  </a:txBody>
                  <a:tcPr marL="76200" marR="76200" marT="76200" marB="3810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eaLnBrk="0" hangingPunct="0">
                        <a:tabLst>
                          <a:tab pos="457200" algn="l"/>
                        </a:tabLst>
                      </a:pPr>
                      <a:r>
                        <a:rPr lang="en-GB" sz="800" spc="-10">
                          <a:effectLst/>
                          <a:latin typeface="Times New Roman" panose="02020603050405020304" pitchFamily="18" charset="0"/>
                          <a:ea typeface="Times New Roman" panose="02020603050405020304" pitchFamily="18" charset="0"/>
                        </a:rPr>
                        <a:t>1</a:t>
                      </a:r>
                      <a:endParaRPr lang="en-IN" sz="1100">
                        <a:effectLst/>
                        <a:latin typeface="Times New Roman" panose="02020603050405020304" pitchFamily="18" charset="0"/>
                        <a:ea typeface="Malgun Gothic" panose="020B0503020000020004" pitchFamily="34" charset="-127"/>
                      </a:endParaRPr>
                    </a:p>
                  </a:txBody>
                  <a:tcPr marL="76200" marR="76200" marT="76200" marB="3810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eaLnBrk="0" hangingPunct="0">
                        <a:tabLst>
                          <a:tab pos="457200" algn="l"/>
                        </a:tabLst>
                      </a:pPr>
                      <a:r>
                        <a:rPr lang="en-GB" sz="800" spc="-10">
                          <a:effectLst/>
                          <a:latin typeface="Times New Roman" panose="02020603050405020304" pitchFamily="18" charset="0"/>
                          <a:ea typeface="Times New Roman" panose="02020603050405020304" pitchFamily="18" charset="0"/>
                        </a:rPr>
                        <a:t>2</a:t>
                      </a:r>
                      <a:endParaRPr lang="en-IN" sz="1100">
                        <a:effectLst/>
                        <a:latin typeface="Times New Roman" panose="02020603050405020304" pitchFamily="18" charset="0"/>
                        <a:ea typeface="Malgun Gothic" panose="020B0503020000020004" pitchFamily="34" charset="-127"/>
                      </a:endParaRPr>
                    </a:p>
                  </a:txBody>
                  <a:tcPr marL="76200" marR="76200" marT="76200" marB="3810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eaLnBrk="0" hangingPunct="0">
                        <a:tabLst>
                          <a:tab pos="457200" algn="l"/>
                        </a:tabLst>
                      </a:pPr>
                      <a:r>
                        <a:rPr lang="en-GB" sz="800" spc="-10">
                          <a:effectLst/>
                          <a:latin typeface="Times New Roman" panose="02020603050405020304" pitchFamily="18" charset="0"/>
                          <a:ea typeface="Times New Roman" panose="02020603050405020304" pitchFamily="18" charset="0"/>
                        </a:rPr>
                        <a:t>2</a:t>
                      </a:r>
                      <a:endParaRPr lang="en-IN" sz="1100">
                        <a:effectLst/>
                        <a:latin typeface="Times New Roman" panose="02020603050405020304" pitchFamily="18" charset="0"/>
                        <a:ea typeface="Malgun Gothic" panose="020B0503020000020004" pitchFamily="34" charset="-127"/>
                      </a:endParaRPr>
                    </a:p>
                  </a:txBody>
                  <a:tcPr marL="76200" marR="76200" marT="76200" marB="3810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eaLnBrk="0" hangingPunct="0">
                        <a:tabLst>
                          <a:tab pos="457200" algn="l"/>
                        </a:tabLst>
                      </a:pPr>
                      <a:r>
                        <a:rPr lang="en-GB" sz="800" spc="-10">
                          <a:effectLst/>
                          <a:latin typeface="Times New Roman" panose="02020603050405020304" pitchFamily="18" charset="0"/>
                          <a:ea typeface="Times New Roman" panose="02020603050405020304" pitchFamily="18" charset="0"/>
                        </a:rPr>
                        <a:t>1</a:t>
                      </a:r>
                      <a:endParaRPr lang="en-IN" sz="1100">
                        <a:effectLst/>
                        <a:latin typeface="Times New Roman" panose="02020603050405020304" pitchFamily="18" charset="0"/>
                        <a:ea typeface="Malgun Gothic" panose="020B0503020000020004" pitchFamily="34" charset="-127"/>
                      </a:endParaRPr>
                    </a:p>
                  </a:txBody>
                  <a:tcPr marL="76200" marR="76200" marT="76200" marB="3810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eaLnBrk="0" hangingPunct="0">
                        <a:tabLst>
                          <a:tab pos="457200" algn="l"/>
                        </a:tabLst>
                      </a:pPr>
                      <a:r>
                        <a:rPr lang="en-GB" sz="800" spc="-10">
                          <a:effectLst/>
                          <a:latin typeface="Times New Roman" panose="02020603050405020304" pitchFamily="18" charset="0"/>
                          <a:ea typeface="Times New Roman" panose="02020603050405020304" pitchFamily="18" charset="0"/>
                        </a:rPr>
                        <a:t>3</a:t>
                      </a:r>
                      <a:endParaRPr lang="en-IN" sz="1100">
                        <a:effectLst/>
                        <a:latin typeface="Times New Roman" panose="02020603050405020304" pitchFamily="18" charset="0"/>
                        <a:ea typeface="Malgun Gothic" panose="020B0503020000020004" pitchFamily="34" charset="-127"/>
                      </a:endParaRPr>
                    </a:p>
                  </a:txBody>
                  <a:tcPr marL="76200" marR="76200" marT="76200" marB="3810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859639032"/>
                  </a:ext>
                </a:extLst>
              </a:tr>
              <a:tr h="0">
                <a:tc>
                  <a:txBody>
                    <a:bodyPr/>
                    <a:lstStyle/>
                    <a:p>
                      <a:pPr algn="just" eaLnBrk="0" hangingPunct="0">
                        <a:tabLst>
                          <a:tab pos="457200" algn="l"/>
                        </a:tabLst>
                      </a:pPr>
                      <a:r>
                        <a:rPr lang="en-GB" sz="1000" spc="-10">
                          <a:effectLst/>
                          <a:latin typeface="Times New Roman" panose="02020603050405020304" pitchFamily="18" charset="0"/>
                          <a:ea typeface="Times New Roman" panose="02020603050405020304" pitchFamily="18" charset="0"/>
                        </a:rPr>
                        <a:t> </a:t>
                      </a:r>
                      <a:endParaRPr lang="en-IN" sz="1100">
                        <a:effectLst/>
                        <a:latin typeface="Times New Roman" panose="02020603050405020304" pitchFamily="18" charset="0"/>
                        <a:ea typeface="Malgun Gothic" panose="020B0503020000020004" pitchFamily="34" charset="-127"/>
                      </a:endParaRPr>
                    </a:p>
                  </a:txBody>
                  <a:tcPr marL="76200" marR="76200" marT="101600" marB="63500" anchor="ctr">
                    <a:lnL>
                      <a:noFill/>
                    </a:lnL>
                    <a:lnR>
                      <a:noFill/>
                    </a:lnR>
                    <a:lnT>
                      <a:noFill/>
                    </a:lnT>
                    <a:lnB>
                      <a:noFill/>
                    </a:lnB>
                  </a:tcPr>
                </a:tc>
                <a:tc>
                  <a:txBody>
                    <a:bodyPr/>
                    <a:lstStyle/>
                    <a:p>
                      <a:pPr algn="ctr" eaLnBrk="0" hangingPunct="0">
                        <a:tabLst>
                          <a:tab pos="457200" algn="l"/>
                        </a:tabLst>
                      </a:pPr>
                      <a:r>
                        <a:rPr lang="en-GB" sz="1000" spc="-10">
                          <a:effectLst/>
                          <a:latin typeface="Times New Roman" panose="02020603050405020304" pitchFamily="18" charset="0"/>
                          <a:ea typeface="Times New Roman" panose="02020603050405020304" pitchFamily="18" charset="0"/>
                        </a:rPr>
                        <a:t> </a:t>
                      </a:r>
                      <a:endParaRPr lang="en-IN" sz="1100">
                        <a:effectLst/>
                        <a:latin typeface="Times New Roman" panose="02020603050405020304" pitchFamily="18" charset="0"/>
                        <a:ea typeface="Malgun Gothic" panose="020B0503020000020004" pitchFamily="34" charset="-127"/>
                      </a:endParaRPr>
                    </a:p>
                    <a:p>
                      <a:pPr algn="ctr" eaLnBrk="0" hangingPunct="0">
                        <a:tabLst>
                          <a:tab pos="457200" algn="l"/>
                        </a:tabLst>
                      </a:pPr>
                      <a:r>
                        <a:rPr lang="en-GB" sz="1000" spc="-10">
                          <a:effectLst/>
                          <a:latin typeface="Times New Roman" panose="02020603050405020304" pitchFamily="18" charset="0"/>
                          <a:ea typeface="Times New Roman" panose="02020603050405020304" pitchFamily="18" charset="0"/>
                        </a:rPr>
                        <a:t> </a:t>
                      </a:r>
                      <a:endParaRPr lang="en-IN" sz="1100">
                        <a:effectLst/>
                        <a:latin typeface="Times New Roman" panose="02020603050405020304" pitchFamily="18" charset="0"/>
                        <a:ea typeface="Malgun Gothic" panose="020B0503020000020004" pitchFamily="34" charset="-127"/>
                      </a:endParaRPr>
                    </a:p>
                    <a:p>
                      <a:pPr algn="ctr" eaLnBrk="0" hangingPunct="0">
                        <a:tabLst>
                          <a:tab pos="457200" algn="l"/>
                        </a:tabLst>
                      </a:pPr>
                      <a:r>
                        <a:rPr lang="en-GB" sz="1000" spc="-10">
                          <a:effectLst/>
                          <a:latin typeface="Times New Roman" panose="02020603050405020304" pitchFamily="18" charset="0"/>
                          <a:ea typeface="Times New Roman" panose="02020603050405020304" pitchFamily="18" charset="0"/>
                        </a:rPr>
                        <a:t> </a:t>
                      </a:r>
                      <a:endParaRPr lang="en-IN" sz="1100">
                        <a:effectLst/>
                        <a:latin typeface="Times New Roman" panose="02020603050405020304" pitchFamily="18" charset="0"/>
                        <a:ea typeface="Malgun Gothic" panose="020B0503020000020004" pitchFamily="34" charset="-127"/>
                      </a:endParaRPr>
                    </a:p>
                  </a:txBody>
                  <a:tcPr marL="76200" marR="76200" marT="101600" marB="63500">
                    <a:lnL>
                      <a:noFill/>
                    </a:lnL>
                    <a:lnR>
                      <a:noFill/>
                    </a:lnR>
                    <a:lnT>
                      <a:noFill/>
                    </a:lnT>
                    <a:lnB>
                      <a:noFill/>
                    </a:lnB>
                  </a:tcPr>
                </a:tc>
                <a:tc gridSpan="2">
                  <a:txBody>
                    <a:bodyPr/>
                    <a:lstStyle/>
                    <a:p>
                      <a:pPr algn="ctr" eaLnBrk="0" hangingPunct="0">
                        <a:tabLst>
                          <a:tab pos="457200" algn="l"/>
                        </a:tabLst>
                      </a:pPr>
                      <a:r>
                        <a:rPr lang="en-GB" sz="1000" spc="-10">
                          <a:effectLst/>
                          <a:latin typeface="Times New Roman" panose="02020603050405020304" pitchFamily="18" charset="0"/>
                          <a:ea typeface="Times New Roman" panose="02020603050405020304" pitchFamily="18" charset="0"/>
                        </a:rPr>
                        <a:t> </a:t>
                      </a:r>
                      <a:endParaRPr lang="en-IN" sz="1100">
                        <a:effectLst/>
                        <a:latin typeface="Times New Roman" panose="02020603050405020304" pitchFamily="18" charset="0"/>
                        <a:ea typeface="Malgun Gothic" panose="020B0503020000020004" pitchFamily="34" charset="-127"/>
                      </a:endParaRPr>
                    </a:p>
                  </a:txBody>
                  <a:tcPr marL="76200" marR="76200" marT="101600" marB="63500">
                    <a:lnL>
                      <a:noFill/>
                    </a:lnL>
                    <a:lnR>
                      <a:noFill/>
                    </a:lnR>
                    <a:lnT>
                      <a:noFill/>
                    </a:lnT>
                    <a:lnB>
                      <a:noFill/>
                    </a:lnB>
                  </a:tcPr>
                </a:tc>
                <a:tc hMerge="1">
                  <a:txBody>
                    <a:bodyPr/>
                    <a:lstStyle/>
                    <a:p>
                      <a:endParaRPr lang="en-IN"/>
                    </a:p>
                  </a:txBody>
                  <a:tcPr/>
                </a:tc>
                <a:tc>
                  <a:txBody>
                    <a:bodyPr/>
                    <a:lstStyle/>
                    <a:p>
                      <a:pPr algn="ctr" eaLnBrk="0" hangingPunct="0">
                        <a:tabLst>
                          <a:tab pos="457200" algn="l"/>
                        </a:tabLst>
                      </a:pPr>
                      <a:r>
                        <a:rPr lang="en-GB" sz="1000" spc="-10">
                          <a:effectLst/>
                          <a:latin typeface="Times New Roman" panose="02020603050405020304" pitchFamily="18" charset="0"/>
                          <a:ea typeface="Times New Roman" panose="02020603050405020304" pitchFamily="18" charset="0"/>
                        </a:rPr>
                        <a:t> </a:t>
                      </a:r>
                      <a:endParaRPr lang="en-IN" sz="1100">
                        <a:effectLst/>
                        <a:latin typeface="Times New Roman" panose="02020603050405020304" pitchFamily="18" charset="0"/>
                        <a:ea typeface="Malgun Gothic" panose="020B0503020000020004" pitchFamily="34" charset="-127"/>
                      </a:endParaRPr>
                    </a:p>
                  </a:txBody>
                  <a:tcPr marL="76200" marR="76200" marT="76200" marB="38100">
                    <a:lnL>
                      <a:noFill/>
                    </a:lnL>
                    <a:lnR>
                      <a:noFill/>
                    </a:lnR>
                    <a:lnT>
                      <a:noFill/>
                    </a:lnT>
                    <a:lnB>
                      <a:noFill/>
                    </a:lnB>
                  </a:tcPr>
                </a:tc>
                <a:tc>
                  <a:txBody>
                    <a:bodyPr/>
                    <a:lstStyle/>
                    <a:p>
                      <a:pPr algn="ctr" eaLnBrk="0" hangingPunct="0">
                        <a:tabLst>
                          <a:tab pos="457200" algn="l"/>
                        </a:tabLst>
                      </a:pPr>
                      <a:r>
                        <a:rPr lang="en-GB" sz="1000" spc="-10">
                          <a:effectLst/>
                          <a:latin typeface="Times New Roman" panose="02020603050405020304" pitchFamily="18" charset="0"/>
                          <a:ea typeface="Times New Roman" panose="02020603050405020304" pitchFamily="18" charset="0"/>
                        </a:rPr>
                        <a:t> </a:t>
                      </a:r>
                      <a:endParaRPr lang="en-IN" sz="1100">
                        <a:effectLst/>
                        <a:latin typeface="Times New Roman" panose="02020603050405020304" pitchFamily="18" charset="0"/>
                        <a:ea typeface="Malgun Gothic" panose="020B0503020000020004" pitchFamily="34" charset="-127"/>
                      </a:endParaRPr>
                    </a:p>
                  </a:txBody>
                  <a:tcPr marL="76200" marR="76200" marT="76200" marB="38100">
                    <a:lnL>
                      <a:noFill/>
                    </a:lnL>
                    <a:lnR>
                      <a:noFill/>
                    </a:lnR>
                    <a:lnT>
                      <a:noFill/>
                    </a:lnT>
                    <a:lnB>
                      <a:noFill/>
                    </a:lnB>
                  </a:tcPr>
                </a:tc>
                <a:tc>
                  <a:txBody>
                    <a:bodyPr/>
                    <a:lstStyle/>
                    <a:p>
                      <a:pPr algn="ctr" eaLnBrk="0" hangingPunct="0">
                        <a:tabLst>
                          <a:tab pos="457200" algn="l"/>
                        </a:tabLst>
                      </a:pPr>
                      <a:r>
                        <a:rPr lang="en-GB" sz="1000" spc="-10">
                          <a:effectLst/>
                          <a:latin typeface="Times New Roman" panose="02020603050405020304" pitchFamily="18" charset="0"/>
                          <a:ea typeface="Times New Roman" panose="02020603050405020304" pitchFamily="18" charset="0"/>
                        </a:rPr>
                        <a:t> </a:t>
                      </a:r>
                      <a:endParaRPr lang="en-IN" sz="1100">
                        <a:effectLst/>
                        <a:latin typeface="Times New Roman" panose="02020603050405020304" pitchFamily="18" charset="0"/>
                        <a:ea typeface="Malgun Gothic" panose="020B0503020000020004" pitchFamily="34" charset="-127"/>
                      </a:endParaRPr>
                    </a:p>
                  </a:txBody>
                  <a:tcPr marL="76200" marR="76200" marT="76200" marB="38100">
                    <a:lnL>
                      <a:noFill/>
                    </a:lnL>
                    <a:lnR>
                      <a:noFill/>
                    </a:lnR>
                    <a:lnT>
                      <a:noFill/>
                    </a:lnT>
                    <a:lnB>
                      <a:noFill/>
                    </a:lnB>
                  </a:tcPr>
                </a:tc>
                <a:tc>
                  <a:txBody>
                    <a:bodyPr/>
                    <a:lstStyle/>
                    <a:p>
                      <a:pPr algn="ctr" eaLnBrk="0" hangingPunct="0">
                        <a:tabLst>
                          <a:tab pos="457200" algn="l"/>
                        </a:tabLst>
                      </a:pPr>
                      <a:r>
                        <a:rPr lang="en-GB" sz="1000" spc="-10">
                          <a:effectLst/>
                          <a:latin typeface="Times New Roman" panose="02020603050405020304" pitchFamily="18" charset="0"/>
                          <a:ea typeface="Times New Roman" panose="02020603050405020304" pitchFamily="18" charset="0"/>
                        </a:rPr>
                        <a:t> </a:t>
                      </a:r>
                      <a:endParaRPr lang="en-IN" sz="1100">
                        <a:effectLst/>
                        <a:latin typeface="Times New Roman" panose="02020603050405020304" pitchFamily="18" charset="0"/>
                        <a:ea typeface="Malgun Gothic" panose="020B0503020000020004" pitchFamily="34" charset="-127"/>
                      </a:endParaRPr>
                    </a:p>
                  </a:txBody>
                  <a:tcPr marL="76200" marR="76200" marT="76200" marB="38100">
                    <a:lnL>
                      <a:noFill/>
                    </a:lnL>
                    <a:lnR>
                      <a:noFill/>
                    </a:lnR>
                    <a:lnT>
                      <a:noFill/>
                    </a:lnT>
                    <a:lnB>
                      <a:noFill/>
                    </a:lnB>
                  </a:tcPr>
                </a:tc>
                <a:tc>
                  <a:txBody>
                    <a:bodyPr/>
                    <a:lstStyle/>
                    <a:p>
                      <a:pPr algn="ctr" eaLnBrk="0" hangingPunct="0">
                        <a:tabLst>
                          <a:tab pos="457200" algn="l"/>
                        </a:tabLst>
                      </a:pPr>
                      <a:r>
                        <a:rPr lang="en-GB" sz="1000" spc="-10">
                          <a:effectLst/>
                          <a:latin typeface="Times New Roman" panose="02020603050405020304" pitchFamily="18" charset="0"/>
                          <a:ea typeface="Times New Roman" panose="02020603050405020304" pitchFamily="18" charset="0"/>
                        </a:rPr>
                        <a:t> </a:t>
                      </a:r>
                      <a:endParaRPr lang="en-IN" sz="1100">
                        <a:effectLst/>
                        <a:latin typeface="Times New Roman" panose="02020603050405020304" pitchFamily="18" charset="0"/>
                        <a:ea typeface="Malgun Gothic" panose="020B0503020000020004" pitchFamily="34" charset="-127"/>
                      </a:endParaRPr>
                    </a:p>
                  </a:txBody>
                  <a:tcPr marL="76200" marR="76200" marT="76200" marB="38100">
                    <a:lnL>
                      <a:noFill/>
                    </a:lnL>
                    <a:lnR>
                      <a:noFill/>
                    </a:lnR>
                    <a:lnT>
                      <a:noFill/>
                    </a:lnT>
                    <a:lnB>
                      <a:noFill/>
                    </a:lnB>
                  </a:tcPr>
                </a:tc>
                <a:tc>
                  <a:txBody>
                    <a:bodyPr/>
                    <a:lstStyle/>
                    <a:p>
                      <a:pPr algn="ctr" eaLnBrk="0" hangingPunct="0">
                        <a:tabLst>
                          <a:tab pos="457200" algn="l"/>
                        </a:tabLst>
                      </a:pPr>
                      <a:r>
                        <a:rPr lang="en-GB" sz="1000" spc="-10" dirty="0">
                          <a:effectLst/>
                          <a:latin typeface="Times New Roman" panose="02020603050405020304" pitchFamily="18" charset="0"/>
                          <a:ea typeface="Times New Roman" panose="02020603050405020304" pitchFamily="18" charset="0"/>
                        </a:rPr>
                        <a:t> </a:t>
                      </a:r>
                      <a:endParaRPr lang="en-IN" sz="1100" dirty="0">
                        <a:effectLst/>
                        <a:latin typeface="Times New Roman" panose="02020603050405020304" pitchFamily="18" charset="0"/>
                        <a:ea typeface="Malgun Gothic" panose="020B0503020000020004" pitchFamily="34" charset="-127"/>
                      </a:endParaRPr>
                    </a:p>
                  </a:txBody>
                  <a:tcPr marL="76200" marR="76200" marT="76200" marB="38100">
                    <a:lnL>
                      <a:noFill/>
                    </a:lnL>
                    <a:lnR>
                      <a:noFill/>
                    </a:lnR>
                    <a:lnT>
                      <a:noFill/>
                    </a:lnT>
                    <a:lnB>
                      <a:noFill/>
                    </a:lnB>
                  </a:tcPr>
                </a:tc>
                <a:extLst>
                  <a:ext uri="{0D108BD9-81ED-4DB2-BD59-A6C34878D82A}">
                    <a16:rowId xmlns:a16="http://schemas.microsoft.com/office/drawing/2014/main" val="1442395631"/>
                  </a:ext>
                </a:extLst>
              </a:tr>
            </a:tbl>
          </a:graphicData>
        </a:graphic>
      </p:graphicFrame>
      <p:graphicFrame>
        <p:nvGraphicFramePr>
          <p:cNvPr id="12" name="Table 11">
            <a:extLst>
              <a:ext uri="{FF2B5EF4-FFF2-40B4-BE49-F238E27FC236}">
                <a16:creationId xmlns:a16="http://schemas.microsoft.com/office/drawing/2014/main" id="{1CEA7568-38CC-4391-8C22-73249D6B9299}"/>
              </a:ext>
            </a:extLst>
          </p:cNvPr>
          <p:cNvGraphicFramePr>
            <a:graphicFrameLocks noGrp="1"/>
          </p:cNvGraphicFramePr>
          <p:nvPr>
            <p:extLst>
              <p:ext uri="{D42A27DB-BD31-4B8C-83A1-F6EECF244321}">
                <p14:modId xmlns:p14="http://schemas.microsoft.com/office/powerpoint/2010/main" val="851069827"/>
              </p:ext>
            </p:extLst>
          </p:nvPr>
        </p:nvGraphicFramePr>
        <p:xfrm>
          <a:off x="191344" y="2823263"/>
          <a:ext cx="4859023" cy="1201420"/>
        </p:xfrm>
        <a:graphic>
          <a:graphicData uri="http://schemas.openxmlformats.org/drawingml/2006/table">
            <a:tbl>
              <a:tblPr firstRow="1" firstCol="1" bandRow="1"/>
              <a:tblGrid>
                <a:gridCol w="425139">
                  <a:extLst>
                    <a:ext uri="{9D8B030D-6E8A-4147-A177-3AD203B41FA5}">
                      <a16:colId xmlns:a16="http://schemas.microsoft.com/office/drawing/2014/main" val="2830730421"/>
                    </a:ext>
                  </a:extLst>
                </a:gridCol>
                <a:gridCol w="492861">
                  <a:extLst>
                    <a:ext uri="{9D8B030D-6E8A-4147-A177-3AD203B41FA5}">
                      <a16:colId xmlns:a16="http://schemas.microsoft.com/office/drawing/2014/main" val="1699435497"/>
                    </a:ext>
                  </a:extLst>
                </a:gridCol>
                <a:gridCol w="101600">
                  <a:extLst>
                    <a:ext uri="{9D8B030D-6E8A-4147-A177-3AD203B41FA5}">
                      <a16:colId xmlns:a16="http://schemas.microsoft.com/office/drawing/2014/main" val="876247224"/>
                    </a:ext>
                  </a:extLst>
                </a:gridCol>
                <a:gridCol w="479693">
                  <a:extLst>
                    <a:ext uri="{9D8B030D-6E8A-4147-A177-3AD203B41FA5}">
                      <a16:colId xmlns:a16="http://schemas.microsoft.com/office/drawing/2014/main" val="4280787688"/>
                    </a:ext>
                  </a:extLst>
                </a:gridCol>
                <a:gridCol w="559955">
                  <a:extLst>
                    <a:ext uri="{9D8B030D-6E8A-4147-A177-3AD203B41FA5}">
                      <a16:colId xmlns:a16="http://schemas.microsoft.com/office/drawing/2014/main" val="3381530806"/>
                    </a:ext>
                  </a:extLst>
                </a:gridCol>
                <a:gridCol w="559955">
                  <a:extLst>
                    <a:ext uri="{9D8B030D-6E8A-4147-A177-3AD203B41FA5}">
                      <a16:colId xmlns:a16="http://schemas.microsoft.com/office/drawing/2014/main" val="1906504229"/>
                    </a:ext>
                  </a:extLst>
                </a:gridCol>
                <a:gridCol w="559955">
                  <a:extLst>
                    <a:ext uri="{9D8B030D-6E8A-4147-A177-3AD203B41FA5}">
                      <a16:colId xmlns:a16="http://schemas.microsoft.com/office/drawing/2014/main" val="3787876516"/>
                    </a:ext>
                  </a:extLst>
                </a:gridCol>
                <a:gridCol w="559955">
                  <a:extLst>
                    <a:ext uri="{9D8B030D-6E8A-4147-A177-3AD203B41FA5}">
                      <a16:colId xmlns:a16="http://schemas.microsoft.com/office/drawing/2014/main" val="3021480761"/>
                    </a:ext>
                  </a:extLst>
                </a:gridCol>
                <a:gridCol w="559955">
                  <a:extLst>
                    <a:ext uri="{9D8B030D-6E8A-4147-A177-3AD203B41FA5}">
                      <a16:colId xmlns:a16="http://schemas.microsoft.com/office/drawing/2014/main" val="1908289218"/>
                    </a:ext>
                  </a:extLst>
                </a:gridCol>
                <a:gridCol w="559955">
                  <a:extLst>
                    <a:ext uri="{9D8B030D-6E8A-4147-A177-3AD203B41FA5}">
                      <a16:colId xmlns:a16="http://schemas.microsoft.com/office/drawing/2014/main" val="1955008047"/>
                    </a:ext>
                  </a:extLst>
                </a:gridCol>
              </a:tblGrid>
              <a:tr h="0">
                <a:tc>
                  <a:txBody>
                    <a:bodyPr/>
                    <a:lstStyle/>
                    <a:p>
                      <a:pPr algn="just" eaLnBrk="0" hangingPunct="0">
                        <a:tabLst>
                          <a:tab pos="457200" algn="l"/>
                        </a:tabLst>
                      </a:pPr>
                      <a:r>
                        <a:rPr lang="en-GB" sz="700" spc="-10">
                          <a:effectLst/>
                          <a:latin typeface="Times New Roman" panose="02020603050405020304" pitchFamily="18" charset="0"/>
                          <a:ea typeface="Times New Roman" panose="02020603050405020304" pitchFamily="18" charset="0"/>
                        </a:rPr>
                        <a:t> </a:t>
                      </a:r>
                      <a:endParaRPr lang="en-IN" sz="1100">
                        <a:effectLst/>
                        <a:latin typeface="Times New Roman" panose="02020603050405020304" pitchFamily="18" charset="0"/>
                        <a:ea typeface="Malgun Gothic" panose="020B0503020000020004" pitchFamily="34" charset="-127"/>
                      </a:endParaRPr>
                    </a:p>
                  </a:txBody>
                  <a:tcPr marL="76200" marR="76200" marT="101600" marB="63500" anchor="ctr">
                    <a:lnL>
                      <a:noFill/>
                    </a:lnL>
                    <a:lnR>
                      <a:noFill/>
                    </a:lnR>
                    <a:lnT>
                      <a:noFill/>
                    </a:lnT>
                    <a:lnB>
                      <a:noFill/>
                    </a:lnB>
                  </a:tcPr>
                </a:tc>
                <a:tc gridSpan="2">
                  <a:txBody>
                    <a:bodyPr/>
                    <a:lstStyle/>
                    <a:p>
                      <a:pPr algn="just" eaLnBrk="0" hangingPunct="0">
                        <a:tabLst>
                          <a:tab pos="457200" algn="l"/>
                        </a:tabLst>
                      </a:pPr>
                      <a:r>
                        <a:rPr lang="en-GB" sz="700" spc="-10">
                          <a:effectLst/>
                          <a:latin typeface="Times New Roman" panose="02020603050405020304" pitchFamily="18" charset="0"/>
                          <a:ea typeface="Times New Roman" panose="02020603050405020304" pitchFamily="18" charset="0"/>
                        </a:rPr>
                        <a:t>B26</a:t>
                      </a:r>
                      <a:endParaRPr lang="en-IN" sz="1100">
                        <a:effectLst/>
                        <a:latin typeface="Times New Roman" panose="02020603050405020304" pitchFamily="18" charset="0"/>
                        <a:ea typeface="Malgun Gothic" panose="020B0503020000020004" pitchFamily="34" charset="-127"/>
                      </a:endParaRPr>
                    </a:p>
                  </a:txBody>
                  <a:tcPr marL="76200" marR="76200" marT="101600" marB="63500" anchor="ctr">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lgn="just" eaLnBrk="0" hangingPunct="0">
                        <a:tabLst>
                          <a:tab pos="457200" algn="l"/>
                        </a:tabLst>
                      </a:pPr>
                      <a:r>
                        <a:rPr lang="en-GB" sz="700" spc="-10">
                          <a:effectLst/>
                          <a:latin typeface="Times New Roman" panose="02020603050405020304" pitchFamily="18" charset="0"/>
                          <a:ea typeface="Times New Roman" panose="02020603050405020304" pitchFamily="18" charset="0"/>
                        </a:rPr>
                        <a:t>B27</a:t>
                      </a:r>
                      <a:endParaRPr lang="en-IN" sz="1100">
                        <a:effectLst/>
                        <a:latin typeface="Times New Roman" panose="02020603050405020304" pitchFamily="18" charset="0"/>
                        <a:ea typeface="Malgun Gothic" panose="020B0503020000020004" pitchFamily="34" charset="-127"/>
                      </a:endParaRPr>
                    </a:p>
                  </a:txBody>
                  <a:tcPr marL="76200" marR="76200" marT="101600" marB="6350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just" eaLnBrk="0" hangingPunct="0">
                        <a:tabLst>
                          <a:tab pos="457200" algn="l"/>
                        </a:tabLst>
                      </a:pPr>
                      <a:r>
                        <a:rPr lang="en-GB" sz="700" spc="-10">
                          <a:effectLst/>
                          <a:latin typeface="Times New Roman" panose="02020603050405020304" pitchFamily="18" charset="0"/>
                          <a:ea typeface="Times New Roman" panose="02020603050405020304" pitchFamily="18" charset="0"/>
                        </a:rPr>
                        <a:t>B28       B33                                 </a:t>
                      </a:r>
                      <a:endParaRPr lang="en-IN" sz="1100">
                        <a:effectLst/>
                        <a:latin typeface="Times New Roman" panose="02020603050405020304" pitchFamily="18" charset="0"/>
                        <a:ea typeface="Malgun Gothic" panose="020B0503020000020004" pitchFamily="34" charset="-127"/>
                      </a:endParaRPr>
                    </a:p>
                  </a:txBody>
                  <a:tcPr marL="76200" marR="76200" marT="76200" marB="3810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just" eaLnBrk="0" hangingPunct="0">
                        <a:tabLst>
                          <a:tab pos="457200" algn="l"/>
                        </a:tabLst>
                      </a:pPr>
                      <a:r>
                        <a:rPr lang="en-GB" sz="700" spc="-10">
                          <a:effectLst/>
                          <a:latin typeface="Times New Roman" panose="02020603050405020304" pitchFamily="18" charset="0"/>
                          <a:ea typeface="Times New Roman" panose="02020603050405020304" pitchFamily="18" charset="0"/>
                        </a:rPr>
                        <a:t>B34      B35</a:t>
                      </a:r>
                      <a:endParaRPr lang="en-IN" sz="1100">
                        <a:effectLst/>
                        <a:latin typeface="Times New Roman" panose="02020603050405020304" pitchFamily="18" charset="0"/>
                        <a:ea typeface="Malgun Gothic" panose="020B0503020000020004" pitchFamily="34" charset="-127"/>
                      </a:endParaRPr>
                    </a:p>
                  </a:txBody>
                  <a:tcPr marL="76200" marR="76200" marT="76200" marB="3810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just" eaLnBrk="0" hangingPunct="0">
                        <a:tabLst>
                          <a:tab pos="457200" algn="l"/>
                        </a:tabLst>
                      </a:pPr>
                      <a:r>
                        <a:rPr lang="en-GB" sz="700" spc="-10">
                          <a:effectLst/>
                          <a:latin typeface="Times New Roman" panose="02020603050405020304" pitchFamily="18" charset="0"/>
                          <a:ea typeface="Times New Roman" panose="02020603050405020304" pitchFamily="18" charset="0"/>
                        </a:rPr>
                        <a:t>B36</a:t>
                      </a:r>
                      <a:endParaRPr lang="en-IN" sz="1100">
                        <a:effectLst/>
                        <a:latin typeface="Times New Roman" panose="02020603050405020304" pitchFamily="18" charset="0"/>
                        <a:ea typeface="Malgun Gothic" panose="020B0503020000020004" pitchFamily="34" charset="-127"/>
                      </a:endParaRPr>
                    </a:p>
                  </a:txBody>
                  <a:tcPr marL="76200" marR="76200" marT="76200" marB="3810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just" eaLnBrk="0" hangingPunct="0">
                        <a:tabLst>
                          <a:tab pos="457200" algn="l"/>
                        </a:tabLst>
                      </a:pPr>
                      <a:r>
                        <a:rPr lang="en-GB" sz="700" spc="-10">
                          <a:effectLst/>
                          <a:latin typeface="Times New Roman" panose="02020603050405020304" pitchFamily="18" charset="0"/>
                          <a:ea typeface="Times New Roman" panose="02020603050405020304" pitchFamily="18" charset="0"/>
                        </a:rPr>
                        <a:t>B37    B52</a:t>
                      </a:r>
                      <a:endParaRPr lang="en-IN" sz="1100">
                        <a:effectLst/>
                        <a:latin typeface="Times New Roman" panose="02020603050405020304" pitchFamily="18" charset="0"/>
                        <a:ea typeface="Malgun Gothic" panose="020B0503020000020004" pitchFamily="34" charset="-127"/>
                      </a:endParaRPr>
                    </a:p>
                  </a:txBody>
                  <a:tcPr marL="76200" marR="76200" marT="76200" marB="3810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just" eaLnBrk="0" hangingPunct="0">
                        <a:tabLst>
                          <a:tab pos="457200" algn="l"/>
                        </a:tabLst>
                      </a:pPr>
                      <a:r>
                        <a:rPr lang="en-GB" sz="700" spc="-10">
                          <a:effectLst/>
                          <a:latin typeface="Times New Roman" panose="02020603050405020304" pitchFamily="18" charset="0"/>
                          <a:ea typeface="Times New Roman" panose="02020603050405020304" pitchFamily="18" charset="0"/>
                        </a:rPr>
                        <a:t>B53</a:t>
                      </a:r>
                      <a:endParaRPr lang="en-IN" sz="1100">
                        <a:effectLst/>
                        <a:latin typeface="Times New Roman" panose="02020603050405020304" pitchFamily="18" charset="0"/>
                        <a:ea typeface="Malgun Gothic" panose="020B0503020000020004" pitchFamily="34" charset="-127"/>
                      </a:endParaRPr>
                    </a:p>
                  </a:txBody>
                  <a:tcPr marL="76200" marR="76200" marT="76200" marB="3810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just" eaLnBrk="0" hangingPunct="0">
                        <a:tabLst>
                          <a:tab pos="457200" algn="l"/>
                        </a:tabLst>
                      </a:pPr>
                      <a:r>
                        <a:rPr lang="en-GB" sz="700" spc="-10">
                          <a:effectLst/>
                          <a:latin typeface="Times New Roman" panose="02020603050405020304" pitchFamily="18" charset="0"/>
                          <a:ea typeface="Times New Roman" panose="02020603050405020304" pitchFamily="18" charset="0"/>
                        </a:rPr>
                        <a:t>B54</a:t>
                      </a:r>
                      <a:endParaRPr lang="en-IN" sz="1100">
                        <a:effectLst/>
                        <a:latin typeface="Times New Roman" panose="02020603050405020304" pitchFamily="18" charset="0"/>
                        <a:ea typeface="Malgun Gothic" panose="020B0503020000020004" pitchFamily="34" charset="-127"/>
                      </a:endParaRPr>
                    </a:p>
                  </a:txBody>
                  <a:tcPr marL="76200" marR="76200" marT="76200" marB="3810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81493421"/>
                  </a:ext>
                </a:extLst>
              </a:tr>
              <a:tr h="0">
                <a:tc>
                  <a:txBody>
                    <a:bodyPr/>
                    <a:lstStyle/>
                    <a:p>
                      <a:pPr algn="just" eaLnBrk="0" hangingPunct="0">
                        <a:tabLst>
                          <a:tab pos="457200" algn="l"/>
                        </a:tabLst>
                      </a:pPr>
                      <a:r>
                        <a:rPr lang="en-GB" sz="700" spc="-10">
                          <a:effectLst/>
                          <a:latin typeface="Times New Roman" panose="02020603050405020304" pitchFamily="18" charset="0"/>
                          <a:ea typeface="Times New Roman" panose="02020603050405020304" pitchFamily="18" charset="0"/>
                        </a:rPr>
                        <a:t> </a:t>
                      </a:r>
                      <a:endParaRPr lang="en-IN" sz="1100">
                        <a:effectLst/>
                        <a:latin typeface="Times New Roman" panose="02020603050405020304" pitchFamily="18" charset="0"/>
                        <a:ea typeface="Malgun Gothic" panose="020B0503020000020004" pitchFamily="34" charset="-127"/>
                      </a:endParaRPr>
                    </a:p>
                  </a:txBody>
                  <a:tcPr marL="76200" marR="76200" marT="101600" marB="63500" anchor="ctr">
                    <a:lnL>
                      <a:noFill/>
                    </a:lnL>
                    <a:lnR w="12700" cap="flat" cmpd="sng" algn="ctr">
                      <a:solidFill>
                        <a:srgbClr val="000000"/>
                      </a:solidFill>
                      <a:prstDash val="solid"/>
                      <a:round/>
                      <a:headEnd type="none" w="med" len="med"/>
                      <a:tailEnd type="none" w="med" len="med"/>
                    </a:lnR>
                    <a:lnT>
                      <a:noFill/>
                    </a:lnT>
                    <a:lnB>
                      <a:noFill/>
                    </a:lnB>
                  </a:tcPr>
                </a:tc>
                <a:tc gridSpan="2">
                  <a:txBody>
                    <a:bodyPr/>
                    <a:lstStyle/>
                    <a:p>
                      <a:pPr algn="just" eaLnBrk="0" hangingPunct="0">
                        <a:tabLst>
                          <a:tab pos="457200" algn="l"/>
                        </a:tabLst>
                      </a:pPr>
                      <a:r>
                        <a:rPr lang="en-GB" sz="700" spc="-10" dirty="0">
                          <a:effectLst/>
                          <a:latin typeface="Times New Roman" panose="02020603050405020304" pitchFamily="18" charset="0"/>
                          <a:ea typeface="Times New Roman" panose="02020603050405020304" pitchFamily="18" charset="0"/>
                        </a:rPr>
                        <a:t>Reserved</a:t>
                      </a:r>
                      <a:endParaRPr lang="en-IN" sz="1100" dirty="0">
                        <a:effectLst/>
                        <a:latin typeface="Times New Roman" panose="02020603050405020304" pitchFamily="18" charset="0"/>
                        <a:ea typeface="Malgun Gothic" panose="020B0503020000020004" pitchFamily="34" charset="-127"/>
                      </a:endParaRPr>
                    </a:p>
                  </a:txBody>
                  <a:tcPr marL="76200" marR="76200" marT="101600" marB="635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lgn="just" eaLnBrk="0" hangingPunct="0">
                        <a:tabLst>
                          <a:tab pos="457200" algn="l"/>
                        </a:tabLst>
                      </a:pPr>
                      <a:r>
                        <a:rPr lang="en-GB" sz="700" spc="-10">
                          <a:effectLst/>
                          <a:latin typeface="Times New Roman" panose="02020603050405020304" pitchFamily="18" charset="0"/>
                          <a:ea typeface="Times New Roman" panose="02020603050405020304" pitchFamily="18" charset="0"/>
                        </a:rPr>
                        <a:t>LDPC Extra</a:t>
                      </a:r>
                      <a:endParaRPr lang="en-IN" sz="1100">
                        <a:effectLst/>
                        <a:latin typeface="Times New Roman" panose="02020603050405020304" pitchFamily="18" charset="0"/>
                        <a:ea typeface="Malgun Gothic" panose="020B0503020000020004" pitchFamily="34" charset="-127"/>
                      </a:endParaRPr>
                    </a:p>
                    <a:p>
                      <a:pPr algn="just" eaLnBrk="0" hangingPunct="0">
                        <a:tabLst>
                          <a:tab pos="457200" algn="l"/>
                        </a:tabLst>
                      </a:pPr>
                      <a:r>
                        <a:rPr lang="en-GB" sz="700" spc="-10">
                          <a:effectLst/>
                          <a:latin typeface="Times New Roman" panose="02020603050405020304" pitchFamily="18" charset="0"/>
                          <a:ea typeface="Times New Roman" panose="02020603050405020304" pitchFamily="18" charset="0"/>
                        </a:rPr>
                        <a:t>Symbol</a:t>
                      </a:r>
                      <a:endParaRPr lang="en-IN" sz="1100">
                        <a:effectLst/>
                        <a:latin typeface="Times New Roman" panose="02020603050405020304" pitchFamily="18" charset="0"/>
                        <a:ea typeface="Malgun Gothic" panose="020B0503020000020004" pitchFamily="34" charset="-127"/>
                      </a:endParaRPr>
                    </a:p>
                    <a:p>
                      <a:pPr algn="just" eaLnBrk="0" hangingPunct="0">
                        <a:tabLst>
                          <a:tab pos="457200" algn="l"/>
                        </a:tabLst>
                      </a:pPr>
                      <a:r>
                        <a:rPr lang="en-GB" sz="700" spc="-10">
                          <a:effectLst/>
                          <a:latin typeface="Times New Roman" panose="02020603050405020304" pitchFamily="18" charset="0"/>
                          <a:ea typeface="Times New Roman" panose="02020603050405020304" pitchFamily="18" charset="0"/>
                        </a:rPr>
                        <a:t>Segment</a:t>
                      </a:r>
                      <a:endParaRPr lang="en-IN" sz="1100">
                        <a:effectLst/>
                        <a:latin typeface="Times New Roman" panose="02020603050405020304" pitchFamily="18" charset="0"/>
                        <a:ea typeface="Malgun Gothic" panose="020B0503020000020004" pitchFamily="34" charset="-127"/>
                      </a:endParaRPr>
                    </a:p>
                  </a:txBody>
                  <a:tcPr marL="76200" marR="76200" marT="101600" marB="635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IN" sz="800">
                          <a:effectLst/>
                          <a:latin typeface="Arial" panose="020B0604020202020204" pitchFamily="34" charset="0"/>
                          <a:ea typeface="Malgun Gothic" panose="020B0503020000020004" pitchFamily="34" charset="-127"/>
                        </a:rPr>
                        <a:t>AP Tx</a:t>
                      </a:r>
                      <a:endParaRPr lang="en-IN" sz="1100">
                        <a:effectLst/>
                        <a:latin typeface="Times New Roman" panose="02020603050405020304" pitchFamily="18" charset="0"/>
                        <a:ea typeface="Malgun Gothic" panose="020B0503020000020004" pitchFamily="34" charset="-127"/>
                      </a:endParaRPr>
                    </a:p>
                    <a:p>
                      <a:pPr algn="just" eaLnBrk="0" hangingPunct="0">
                        <a:tabLst>
                          <a:tab pos="457200" algn="l"/>
                        </a:tabLst>
                      </a:pPr>
                      <a:r>
                        <a:rPr lang="en-IN" sz="800">
                          <a:effectLst/>
                          <a:latin typeface="Arial" panose="020B0604020202020204" pitchFamily="34" charset="0"/>
                          <a:ea typeface="Malgun Gothic" panose="020B0503020000020004" pitchFamily="34" charset="-127"/>
                        </a:rPr>
                        <a:t>Power</a:t>
                      </a:r>
                      <a:endParaRPr lang="en-IN" sz="1100">
                        <a:effectLst/>
                        <a:latin typeface="Times New Roman" panose="02020603050405020304" pitchFamily="18" charset="0"/>
                        <a:ea typeface="Malgun Gothic" panose="020B0503020000020004" pitchFamily="34" charset="-127"/>
                      </a:endParaRPr>
                    </a:p>
                  </a:txBody>
                  <a:tcPr marL="76200" marR="76200" marT="76200" marB="381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IN" sz="800">
                          <a:effectLst/>
                          <a:latin typeface="Arial" panose="020B0604020202020204" pitchFamily="34" charset="0"/>
                          <a:ea typeface="Malgun Gothic" panose="020B0503020000020004" pitchFamily="34" charset="-127"/>
                        </a:rPr>
                        <a:t>Pre-FEC</a:t>
                      </a:r>
                      <a:endParaRPr lang="en-IN" sz="1100">
                        <a:effectLst/>
                        <a:latin typeface="Times New Roman" panose="02020603050405020304" pitchFamily="18" charset="0"/>
                        <a:ea typeface="Malgun Gothic" panose="020B0503020000020004" pitchFamily="34" charset="-127"/>
                      </a:endParaRPr>
                    </a:p>
                    <a:p>
                      <a:r>
                        <a:rPr lang="en-IN" sz="800">
                          <a:effectLst/>
                          <a:latin typeface="Arial" panose="020B0604020202020204" pitchFamily="34" charset="0"/>
                          <a:ea typeface="Malgun Gothic" panose="020B0503020000020004" pitchFamily="34" charset="-127"/>
                        </a:rPr>
                        <a:t>Padding</a:t>
                      </a:r>
                      <a:endParaRPr lang="en-IN" sz="1100">
                        <a:effectLst/>
                        <a:latin typeface="Times New Roman" panose="02020603050405020304" pitchFamily="18" charset="0"/>
                        <a:ea typeface="Malgun Gothic" panose="020B0503020000020004" pitchFamily="34" charset="-127"/>
                      </a:endParaRPr>
                    </a:p>
                    <a:p>
                      <a:pPr algn="just" eaLnBrk="0" hangingPunct="0">
                        <a:tabLst>
                          <a:tab pos="457200" algn="l"/>
                        </a:tabLst>
                      </a:pPr>
                      <a:r>
                        <a:rPr lang="en-IN" sz="800">
                          <a:effectLst/>
                          <a:latin typeface="Arial" panose="020B0604020202020204" pitchFamily="34" charset="0"/>
                          <a:ea typeface="Malgun Gothic" panose="020B0503020000020004" pitchFamily="34" charset="-127"/>
                        </a:rPr>
                        <a:t>Factor</a:t>
                      </a:r>
                      <a:endParaRPr lang="en-IN" sz="1100">
                        <a:effectLst/>
                        <a:latin typeface="Times New Roman" panose="02020603050405020304" pitchFamily="18" charset="0"/>
                        <a:ea typeface="Malgun Gothic" panose="020B0503020000020004" pitchFamily="34" charset="-127"/>
                      </a:endParaRPr>
                    </a:p>
                  </a:txBody>
                  <a:tcPr marL="76200" marR="76200" marT="76200" marB="381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IN" sz="800">
                          <a:effectLst/>
                          <a:latin typeface="Arial" panose="020B0604020202020204" pitchFamily="34" charset="0"/>
                          <a:ea typeface="Malgun Gothic" panose="020B0503020000020004" pitchFamily="34" charset="-127"/>
                        </a:rPr>
                        <a:t>PE</a:t>
                      </a:r>
                      <a:endParaRPr lang="en-IN" sz="1100">
                        <a:effectLst/>
                        <a:latin typeface="Times New Roman" panose="02020603050405020304" pitchFamily="18" charset="0"/>
                        <a:ea typeface="Malgun Gothic" panose="020B0503020000020004" pitchFamily="34" charset="-127"/>
                      </a:endParaRPr>
                    </a:p>
                    <a:p>
                      <a:pPr algn="just" eaLnBrk="0" hangingPunct="0">
                        <a:tabLst>
                          <a:tab pos="457200" algn="l"/>
                        </a:tabLst>
                      </a:pPr>
                      <a:r>
                        <a:rPr lang="en-IN" sz="800">
                          <a:effectLst/>
                          <a:latin typeface="Arial" panose="020B0604020202020204" pitchFamily="34" charset="0"/>
                          <a:ea typeface="Malgun Gothic" panose="020B0503020000020004" pitchFamily="34" charset="-127"/>
                        </a:rPr>
                        <a:t>Disambiguity</a:t>
                      </a:r>
                      <a:endParaRPr lang="en-IN" sz="1100">
                        <a:effectLst/>
                        <a:latin typeface="Times New Roman" panose="02020603050405020304" pitchFamily="18" charset="0"/>
                        <a:ea typeface="Malgun Gothic" panose="020B0503020000020004" pitchFamily="34" charset="-127"/>
                      </a:endParaRP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IN" sz="800">
                          <a:effectLst/>
                          <a:latin typeface="Arial" panose="020B0604020202020204" pitchFamily="34" charset="0"/>
                          <a:ea typeface="Malgun Gothic" panose="020B0503020000020004" pitchFamily="34" charset="-127"/>
                        </a:rPr>
                        <a:t>UL Spatial</a:t>
                      </a:r>
                      <a:endParaRPr lang="en-IN" sz="1100">
                        <a:effectLst/>
                        <a:latin typeface="Times New Roman" panose="02020603050405020304" pitchFamily="18" charset="0"/>
                        <a:ea typeface="Malgun Gothic" panose="020B0503020000020004" pitchFamily="34" charset="-127"/>
                      </a:endParaRPr>
                    </a:p>
                    <a:p>
                      <a:r>
                        <a:rPr lang="en-IN" sz="800">
                          <a:effectLst/>
                          <a:latin typeface="Arial" panose="020B0604020202020204" pitchFamily="34" charset="0"/>
                          <a:ea typeface="Malgun Gothic" panose="020B0503020000020004" pitchFamily="34" charset="-127"/>
                        </a:rPr>
                        <a:t>Reuse</a:t>
                      </a:r>
                      <a:endParaRPr lang="en-IN" sz="1100">
                        <a:effectLst/>
                        <a:latin typeface="Times New Roman" panose="02020603050405020304" pitchFamily="18" charset="0"/>
                        <a:ea typeface="Malgun Gothic" panose="020B0503020000020004" pitchFamily="34" charset="-127"/>
                      </a:endParaRPr>
                    </a:p>
                    <a:p>
                      <a:pPr algn="just" eaLnBrk="0" hangingPunct="0">
                        <a:tabLst>
                          <a:tab pos="457200" algn="l"/>
                        </a:tabLst>
                      </a:pPr>
                      <a:r>
                        <a:rPr lang="en-IN" sz="800">
                          <a:effectLst/>
                          <a:latin typeface="Arial" panose="020B0604020202020204" pitchFamily="34" charset="0"/>
                          <a:ea typeface="Malgun Gothic" panose="020B0503020000020004" pitchFamily="34" charset="-127"/>
                        </a:rPr>
                        <a:t>(TBD)</a:t>
                      </a:r>
                      <a:endParaRPr lang="en-IN" sz="1100">
                        <a:effectLst/>
                        <a:latin typeface="Times New Roman" panose="02020603050405020304" pitchFamily="18" charset="0"/>
                        <a:ea typeface="Malgun Gothic" panose="020B0503020000020004" pitchFamily="34" charset="-127"/>
                      </a:endParaRP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eaLnBrk="0" hangingPunct="0">
                        <a:tabLst>
                          <a:tab pos="457200" algn="l"/>
                        </a:tabLst>
                      </a:pPr>
                      <a:r>
                        <a:rPr lang="en-GB" sz="700" spc="-10">
                          <a:effectLst/>
                          <a:latin typeface="Times New Roman" panose="02020603050405020304" pitchFamily="18" charset="0"/>
                          <a:ea typeface="Times New Roman" panose="02020603050405020304" pitchFamily="18" charset="0"/>
                        </a:rPr>
                        <a:t>Reserved</a:t>
                      </a:r>
                      <a:endParaRPr lang="en-IN" sz="1100">
                        <a:effectLst/>
                        <a:latin typeface="Times New Roman" panose="02020603050405020304" pitchFamily="18" charset="0"/>
                        <a:ea typeface="Malgun Gothic" panose="020B0503020000020004" pitchFamily="34" charset="-127"/>
                      </a:endParaRP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IN" sz="800">
                          <a:effectLst/>
                          <a:latin typeface="Arial" panose="020B0604020202020204" pitchFamily="34" charset="0"/>
                          <a:ea typeface="Malgun Gothic" panose="020B0503020000020004" pitchFamily="34" charset="-127"/>
                        </a:rPr>
                        <a:t>HE/UHR</a:t>
                      </a:r>
                      <a:endParaRPr lang="en-IN" sz="1100">
                        <a:effectLst/>
                        <a:latin typeface="Times New Roman" panose="02020603050405020304" pitchFamily="18" charset="0"/>
                        <a:ea typeface="Malgun Gothic" panose="020B0503020000020004" pitchFamily="34" charset="-127"/>
                      </a:endParaRPr>
                    </a:p>
                    <a:p>
                      <a:pPr algn="just" eaLnBrk="0" hangingPunct="0">
                        <a:tabLst>
                          <a:tab pos="457200" algn="l"/>
                        </a:tabLst>
                      </a:pPr>
                      <a:r>
                        <a:rPr lang="en-IN" sz="800">
                          <a:effectLst/>
                          <a:latin typeface="Arial" panose="020B0604020202020204" pitchFamily="34" charset="0"/>
                          <a:ea typeface="Malgun Gothic" panose="020B0503020000020004" pitchFamily="34" charset="-127"/>
                        </a:rPr>
                        <a:t>P160</a:t>
                      </a:r>
                      <a:endParaRPr lang="en-IN" sz="1100">
                        <a:effectLst/>
                        <a:latin typeface="Times New Roman" panose="02020603050405020304" pitchFamily="18" charset="0"/>
                        <a:ea typeface="Malgun Gothic" panose="020B0503020000020004" pitchFamily="34" charset="-127"/>
                      </a:endParaRP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1519442"/>
                  </a:ext>
                </a:extLst>
              </a:tr>
              <a:tr h="0">
                <a:tc>
                  <a:txBody>
                    <a:bodyPr/>
                    <a:lstStyle/>
                    <a:p>
                      <a:pPr algn="just" eaLnBrk="0" hangingPunct="0">
                        <a:tabLst>
                          <a:tab pos="457200" algn="l"/>
                        </a:tabLst>
                      </a:pPr>
                      <a:r>
                        <a:rPr lang="en-GB" sz="700" spc="-10">
                          <a:effectLst/>
                          <a:latin typeface="Times New Roman" panose="02020603050405020304" pitchFamily="18" charset="0"/>
                          <a:ea typeface="Times New Roman" panose="02020603050405020304" pitchFamily="18" charset="0"/>
                        </a:rPr>
                        <a:t>Bits:</a:t>
                      </a:r>
                      <a:endParaRPr lang="en-IN" sz="1100">
                        <a:effectLst/>
                        <a:latin typeface="Times New Roman" panose="02020603050405020304" pitchFamily="18" charset="0"/>
                        <a:ea typeface="Malgun Gothic" panose="020B0503020000020004" pitchFamily="34" charset="-127"/>
                      </a:endParaRPr>
                    </a:p>
                  </a:txBody>
                  <a:tcPr marL="76200" marR="76200" marT="101600" marB="63500" anchor="ctr">
                    <a:lnL>
                      <a:noFill/>
                    </a:lnL>
                    <a:lnR>
                      <a:noFill/>
                    </a:lnR>
                    <a:lnT>
                      <a:noFill/>
                    </a:lnT>
                    <a:lnB>
                      <a:noFill/>
                    </a:lnB>
                  </a:tcPr>
                </a:tc>
                <a:tc>
                  <a:txBody>
                    <a:bodyPr/>
                    <a:lstStyle/>
                    <a:p>
                      <a:pPr algn="ctr" eaLnBrk="0" hangingPunct="0">
                        <a:tabLst>
                          <a:tab pos="457200" algn="l"/>
                        </a:tabLst>
                      </a:pPr>
                      <a:r>
                        <a:rPr lang="en-GB" sz="700" spc="-10">
                          <a:effectLst/>
                          <a:latin typeface="Times New Roman" panose="02020603050405020304" pitchFamily="18" charset="0"/>
                          <a:ea typeface="Times New Roman" panose="02020603050405020304" pitchFamily="18" charset="0"/>
                        </a:rPr>
                        <a:t>1</a:t>
                      </a:r>
                      <a:endParaRPr lang="en-IN" sz="1100">
                        <a:effectLst/>
                        <a:latin typeface="Times New Roman" panose="02020603050405020304" pitchFamily="18" charset="0"/>
                        <a:ea typeface="Malgun Gothic" panose="020B0503020000020004" pitchFamily="34" charset="-127"/>
                      </a:endParaRPr>
                    </a:p>
                  </a:txBody>
                  <a:tcPr marL="76200" marR="76200" marT="101600" marB="63500">
                    <a:lnL>
                      <a:noFill/>
                    </a:lnL>
                    <a:lnR>
                      <a:noFill/>
                    </a:lnR>
                    <a:lnT w="12700" cap="flat" cmpd="sng" algn="ctr">
                      <a:solidFill>
                        <a:srgbClr val="000000"/>
                      </a:solidFill>
                      <a:prstDash val="solid"/>
                      <a:round/>
                      <a:headEnd type="none" w="med" len="med"/>
                      <a:tailEnd type="none" w="med" len="med"/>
                    </a:lnT>
                    <a:lnB>
                      <a:noFill/>
                    </a:lnB>
                  </a:tcPr>
                </a:tc>
                <a:tc gridSpan="2">
                  <a:txBody>
                    <a:bodyPr/>
                    <a:lstStyle/>
                    <a:p>
                      <a:pPr algn="ctr" eaLnBrk="0" hangingPunct="0">
                        <a:tabLst>
                          <a:tab pos="457200" algn="l"/>
                        </a:tabLst>
                      </a:pPr>
                      <a:r>
                        <a:rPr lang="en-GB" sz="700" spc="-10">
                          <a:effectLst/>
                          <a:latin typeface="Times New Roman" panose="02020603050405020304" pitchFamily="18" charset="0"/>
                          <a:ea typeface="Times New Roman" panose="02020603050405020304" pitchFamily="18" charset="0"/>
                        </a:rPr>
                        <a:t>1</a:t>
                      </a:r>
                      <a:endParaRPr lang="en-IN" sz="1100">
                        <a:effectLst/>
                        <a:latin typeface="Times New Roman" panose="02020603050405020304" pitchFamily="18" charset="0"/>
                        <a:ea typeface="Malgun Gothic" panose="020B0503020000020004" pitchFamily="34" charset="-127"/>
                      </a:endParaRPr>
                    </a:p>
                  </a:txBody>
                  <a:tcPr marL="76200" marR="76200" marT="101600" marB="63500">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en-IN"/>
                    </a:p>
                  </a:txBody>
                  <a:tcPr/>
                </a:tc>
                <a:tc>
                  <a:txBody>
                    <a:bodyPr/>
                    <a:lstStyle/>
                    <a:p>
                      <a:pPr algn="ctr" eaLnBrk="0" hangingPunct="0">
                        <a:tabLst>
                          <a:tab pos="457200" algn="l"/>
                        </a:tabLst>
                      </a:pPr>
                      <a:r>
                        <a:rPr lang="en-GB" sz="700" spc="-10">
                          <a:effectLst/>
                          <a:latin typeface="Times New Roman" panose="02020603050405020304" pitchFamily="18" charset="0"/>
                          <a:ea typeface="Times New Roman" panose="02020603050405020304" pitchFamily="18" charset="0"/>
                        </a:rPr>
                        <a:t>6</a:t>
                      </a:r>
                      <a:endParaRPr lang="en-IN" sz="1100">
                        <a:effectLst/>
                        <a:latin typeface="Times New Roman" panose="02020603050405020304" pitchFamily="18" charset="0"/>
                        <a:ea typeface="Malgun Gothic" panose="020B0503020000020004" pitchFamily="34" charset="-127"/>
                      </a:endParaRPr>
                    </a:p>
                  </a:txBody>
                  <a:tcPr marL="76200" marR="76200" marT="76200" marB="3810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eaLnBrk="0" hangingPunct="0">
                        <a:tabLst>
                          <a:tab pos="457200" algn="l"/>
                        </a:tabLst>
                      </a:pPr>
                      <a:r>
                        <a:rPr lang="en-GB" sz="700" spc="-10">
                          <a:effectLst/>
                          <a:latin typeface="Times New Roman" panose="02020603050405020304" pitchFamily="18" charset="0"/>
                          <a:ea typeface="Times New Roman" panose="02020603050405020304" pitchFamily="18" charset="0"/>
                        </a:rPr>
                        <a:t>2</a:t>
                      </a:r>
                      <a:endParaRPr lang="en-IN" sz="1100">
                        <a:effectLst/>
                        <a:latin typeface="Times New Roman" panose="02020603050405020304" pitchFamily="18" charset="0"/>
                        <a:ea typeface="Malgun Gothic" panose="020B0503020000020004" pitchFamily="34" charset="-127"/>
                      </a:endParaRPr>
                    </a:p>
                  </a:txBody>
                  <a:tcPr marL="76200" marR="76200" marT="76200" marB="3810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eaLnBrk="0" hangingPunct="0">
                        <a:tabLst>
                          <a:tab pos="457200" algn="l"/>
                        </a:tabLst>
                      </a:pPr>
                      <a:r>
                        <a:rPr lang="en-GB" sz="700" spc="-10">
                          <a:effectLst/>
                          <a:latin typeface="Times New Roman" panose="02020603050405020304" pitchFamily="18" charset="0"/>
                          <a:ea typeface="Times New Roman" panose="02020603050405020304" pitchFamily="18" charset="0"/>
                        </a:rPr>
                        <a:t>1</a:t>
                      </a:r>
                      <a:endParaRPr lang="en-IN" sz="1100">
                        <a:effectLst/>
                        <a:latin typeface="Times New Roman" panose="02020603050405020304" pitchFamily="18" charset="0"/>
                        <a:ea typeface="Malgun Gothic" panose="020B0503020000020004" pitchFamily="34" charset="-127"/>
                      </a:endParaRPr>
                    </a:p>
                  </a:txBody>
                  <a:tcPr marL="76200" marR="76200" marT="76200" marB="3810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eaLnBrk="0" hangingPunct="0">
                        <a:tabLst>
                          <a:tab pos="457200" algn="l"/>
                        </a:tabLst>
                      </a:pPr>
                      <a:r>
                        <a:rPr lang="en-GB" sz="700" spc="-10">
                          <a:effectLst/>
                          <a:latin typeface="Times New Roman" panose="02020603050405020304" pitchFamily="18" charset="0"/>
                          <a:ea typeface="Times New Roman" panose="02020603050405020304" pitchFamily="18" charset="0"/>
                        </a:rPr>
                        <a:t>16</a:t>
                      </a:r>
                      <a:endParaRPr lang="en-IN" sz="1100">
                        <a:effectLst/>
                        <a:latin typeface="Times New Roman" panose="02020603050405020304" pitchFamily="18" charset="0"/>
                        <a:ea typeface="Malgun Gothic" panose="020B0503020000020004" pitchFamily="34" charset="-127"/>
                      </a:endParaRPr>
                    </a:p>
                  </a:txBody>
                  <a:tcPr marL="76200" marR="76200" marT="76200" marB="3810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eaLnBrk="0" hangingPunct="0">
                        <a:tabLst>
                          <a:tab pos="457200" algn="l"/>
                        </a:tabLst>
                      </a:pPr>
                      <a:r>
                        <a:rPr lang="en-GB" sz="700" spc="-10">
                          <a:effectLst/>
                          <a:latin typeface="Times New Roman" panose="02020603050405020304" pitchFamily="18" charset="0"/>
                          <a:ea typeface="Times New Roman" panose="02020603050405020304" pitchFamily="18" charset="0"/>
                        </a:rPr>
                        <a:t>1</a:t>
                      </a:r>
                      <a:endParaRPr lang="en-IN" sz="1100">
                        <a:effectLst/>
                        <a:latin typeface="Times New Roman" panose="02020603050405020304" pitchFamily="18" charset="0"/>
                        <a:ea typeface="Malgun Gothic" panose="020B0503020000020004" pitchFamily="34" charset="-127"/>
                      </a:endParaRPr>
                    </a:p>
                  </a:txBody>
                  <a:tcPr marL="76200" marR="76200" marT="76200" marB="38100">
                    <a:lnL>
                      <a:noFill/>
                    </a:lnL>
                    <a:lnR>
                      <a:noFill/>
                    </a:lnR>
                    <a:lnT w="12700" cap="flat" cmpd="sng" algn="ctr">
                      <a:solidFill>
                        <a:srgbClr val="000000"/>
                      </a:solidFill>
                      <a:prstDash val="solid"/>
                      <a:round/>
                      <a:headEnd type="none" w="med" len="med"/>
                      <a:tailEnd type="none" w="med" len="med"/>
                    </a:lnT>
                    <a:lnB>
                      <a:noFill/>
                    </a:lnB>
                  </a:tcPr>
                </a:tc>
                <a:tc>
                  <a:txBody>
                    <a:bodyPr/>
                    <a:lstStyle/>
                    <a:p>
                      <a:pPr algn="ctr" eaLnBrk="0" hangingPunct="0">
                        <a:tabLst>
                          <a:tab pos="457200" algn="l"/>
                        </a:tabLst>
                      </a:pPr>
                      <a:r>
                        <a:rPr lang="en-GB" sz="700" spc="-10" dirty="0">
                          <a:effectLst/>
                          <a:latin typeface="Times New Roman" panose="02020603050405020304" pitchFamily="18" charset="0"/>
                          <a:ea typeface="Times New Roman" panose="02020603050405020304" pitchFamily="18" charset="0"/>
                        </a:rPr>
                        <a:t>1</a:t>
                      </a:r>
                      <a:endParaRPr lang="en-IN" sz="1100" dirty="0">
                        <a:effectLst/>
                        <a:latin typeface="Times New Roman" panose="02020603050405020304" pitchFamily="18" charset="0"/>
                        <a:ea typeface="Malgun Gothic" panose="020B0503020000020004" pitchFamily="34" charset="-127"/>
                      </a:endParaRPr>
                    </a:p>
                  </a:txBody>
                  <a:tcPr marL="76200" marR="76200" marT="76200" marB="3810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300125164"/>
                  </a:ext>
                </a:extLst>
              </a:tr>
            </a:tbl>
          </a:graphicData>
        </a:graphic>
      </p:graphicFrame>
      <p:graphicFrame>
        <p:nvGraphicFramePr>
          <p:cNvPr id="13" name="Table 12">
            <a:extLst>
              <a:ext uri="{FF2B5EF4-FFF2-40B4-BE49-F238E27FC236}">
                <a16:creationId xmlns:a16="http://schemas.microsoft.com/office/drawing/2014/main" id="{287A7A81-CE35-4897-85C6-2F55E6D7B864}"/>
              </a:ext>
            </a:extLst>
          </p:cNvPr>
          <p:cNvGraphicFramePr>
            <a:graphicFrameLocks noGrp="1"/>
          </p:cNvGraphicFramePr>
          <p:nvPr>
            <p:extLst>
              <p:ext uri="{D42A27DB-BD31-4B8C-83A1-F6EECF244321}">
                <p14:modId xmlns:p14="http://schemas.microsoft.com/office/powerpoint/2010/main" val="2613865579"/>
              </p:ext>
            </p:extLst>
          </p:nvPr>
        </p:nvGraphicFramePr>
        <p:xfrm>
          <a:off x="0" y="4177799"/>
          <a:ext cx="5068173" cy="1084580"/>
        </p:xfrm>
        <a:graphic>
          <a:graphicData uri="http://schemas.openxmlformats.org/drawingml/2006/table">
            <a:tbl>
              <a:tblPr firstRow="1" firstCol="1" bandRow="1"/>
              <a:tblGrid>
                <a:gridCol w="710140">
                  <a:extLst>
                    <a:ext uri="{9D8B030D-6E8A-4147-A177-3AD203B41FA5}">
                      <a16:colId xmlns:a16="http://schemas.microsoft.com/office/drawing/2014/main" val="2453991547"/>
                    </a:ext>
                  </a:extLst>
                </a:gridCol>
                <a:gridCol w="654109">
                  <a:extLst>
                    <a:ext uri="{9D8B030D-6E8A-4147-A177-3AD203B41FA5}">
                      <a16:colId xmlns:a16="http://schemas.microsoft.com/office/drawing/2014/main" val="1991950444"/>
                    </a:ext>
                  </a:extLst>
                </a:gridCol>
                <a:gridCol w="101600">
                  <a:extLst>
                    <a:ext uri="{9D8B030D-6E8A-4147-A177-3AD203B41FA5}">
                      <a16:colId xmlns:a16="http://schemas.microsoft.com/office/drawing/2014/main" val="3959172045"/>
                    </a:ext>
                  </a:extLst>
                </a:gridCol>
                <a:gridCol w="635852">
                  <a:extLst>
                    <a:ext uri="{9D8B030D-6E8A-4147-A177-3AD203B41FA5}">
                      <a16:colId xmlns:a16="http://schemas.microsoft.com/office/drawing/2014/main" val="1813052799"/>
                    </a:ext>
                  </a:extLst>
                </a:gridCol>
                <a:gridCol w="741618">
                  <a:extLst>
                    <a:ext uri="{9D8B030D-6E8A-4147-A177-3AD203B41FA5}">
                      <a16:colId xmlns:a16="http://schemas.microsoft.com/office/drawing/2014/main" val="2198640698"/>
                    </a:ext>
                  </a:extLst>
                </a:gridCol>
                <a:gridCol w="741618">
                  <a:extLst>
                    <a:ext uri="{9D8B030D-6E8A-4147-A177-3AD203B41FA5}">
                      <a16:colId xmlns:a16="http://schemas.microsoft.com/office/drawing/2014/main" val="186660570"/>
                    </a:ext>
                  </a:extLst>
                </a:gridCol>
                <a:gridCol w="741618">
                  <a:extLst>
                    <a:ext uri="{9D8B030D-6E8A-4147-A177-3AD203B41FA5}">
                      <a16:colId xmlns:a16="http://schemas.microsoft.com/office/drawing/2014/main" val="904642794"/>
                    </a:ext>
                  </a:extLst>
                </a:gridCol>
                <a:gridCol w="741618">
                  <a:extLst>
                    <a:ext uri="{9D8B030D-6E8A-4147-A177-3AD203B41FA5}">
                      <a16:colId xmlns:a16="http://schemas.microsoft.com/office/drawing/2014/main" val="468257925"/>
                    </a:ext>
                  </a:extLst>
                </a:gridCol>
              </a:tblGrid>
              <a:tr h="0">
                <a:tc>
                  <a:txBody>
                    <a:bodyPr/>
                    <a:lstStyle/>
                    <a:p>
                      <a:pPr algn="just" eaLnBrk="0" hangingPunct="0">
                        <a:tabLst>
                          <a:tab pos="457200" algn="l"/>
                        </a:tabLst>
                      </a:pPr>
                      <a:r>
                        <a:rPr lang="en-GB" sz="700" spc="-10">
                          <a:effectLst/>
                          <a:latin typeface="Times New Roman" panose="02020603050405020304" pitchFamily="18" charset="0"/>
                          <a:ea typeface="Times New Roman" panose="02020603050405020304" pitchFamily="18" charset="0"/>
                        </a:rPr>
                        <a:t> </a:t>
                      </a:r>
                      <a:endParaRPr lang="en-IN" sz="1100">
                        <a:effectLst/>
                        <a:latin typeface="Times New Roman" panose="02020603050405020304" pitchFamily="18" charset="0"/>
                        <a:ea typeface="Malgun Gothic" panose="020B0503020000020004" pitchFamily="34" charset="-127"/>
                      </a:endParaRPr>
                    </a:p>
                  </a:txBody>
                  <a:tcPr marL="76200" marR="76200" marT="76200" marB="38100">
                    <a:lnL>
                      <a:noFill/>
                    </a:lnL>
                    <a:lnR>
                      <a:noFill/>
                    </a:lnR>
                    <a:lnT>
                      <a:noFill/>
                    </a:lnT>
                    <a:lnB>
                      <a:noFill/>
                    </a:lnB>
                  </a:tcPr>
                </a:tc>
                <a:tc gridSpan="2">
                  <a:txBody>
                    <a:bodyPr/>
                    <a:lstStyle/>
                    <a:p>
                      <a:pPr algn="just" eaLnBrk="0" hangingPunct="0">
                        <a:tabLst>
                          <a:tab pos="457200" algn="l"/>
                        </a:tabLst>
                      </a:pPr>
                      <a:r>
                        <a:rPr lang="en-GB" sz="700" spc="-10">
                          <a:effectLst/>
                          <a:latin typeface="Times New Roman" panose="02020603050405020304" pitchFamily="18" charset="0"/>
                          <a:ea typeface="Times New Roman" panose="02020603050405020304" pitchFamily="18" charset="0"/>
                        </a:rPr>
                        <a:t>B55</a:t>
                      </a:r>
                      <a:endParaRPr lang="en-IN" sz="1100">
                        <a:effectLst/>
                        <a:latin typeface="Times New Roman" panose="02020603050405020304" pitchFamily="18" charset="0"/>
                        <a:ea typeface="Malgun Gothic" panose="020B0503020000020004" pitchFamily="34" charset="-127"/>
                      </a:endParaRPr>
                    </a:p>
                  </a:txBody>
                  <a:tcPr marL="76200" marR="76200" marT="101600" marB="63500" anchor="ctr">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lgn="just" eaLnBrk="0" hangingPunct="0">
                        <a:tabLst>
                          <a:tab pos="457200" algn="l"/>
                        </a:tabLst>
                      </a:pPr>
                      <a:r>
                        <a:rPr lang="en-GB" sz="700" spc="-10">
                          <a:effectLst/>
                          <a:latin typeface="Times New Roman" panose="02020603050405020304" pitchFamily="18" charset="0"/>
                          <a:ea typeface="Times New Roman" panose="02020603050405020304" pitchFamily="18" charset="0"/>
                        </a:rPr>
                        <a:t>B56     B59</a:t>
                      </a:r>
                      <a:endParaRPr lang="en-IN" sz="1100">
                        <a:effectLst/>
                        <a:latin typeface="Times New Roman" panose="02020603050405020304" pitchFamily="18" charset="0"/>
                        <a:ea typeface="Malgun Gothic" panose="020B0503020000020004" pitchFamily="34" charset="-127"/>
                      </a:endParaRPr>
                    </a:p>
                  </a:txBody>
                  <a:tcPr marL="76200" marR="76200" marT="101600" marB="6350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just" eaLnBrk="0" hangingPunct="0">
                        <a:tabLst>
                          <a:tab pos="457200" algn="l"/>
                        </a:tabLst>
                      </a:pPr>
                      <a:r>
                        <a:rPr lang="en-GB" sz="700" spc="-10">
                          <a:effectLst/>
                          <a:latin typeface="Times New Roman" panose="02020603050405020304" pitchFamily="18" charset="0"/>
                          <a:ea typeface="Times New Roman" panose="02020603050405020304" pitchFamily="18" charset="0"/>
                        </a:rPr>
                        <a:t>B60</a:t>
                      </a:r>
                      <a:endParaRPr lang="en-IN" sz="1100">
                        <a:effectLst/>
                        <a:latin typeface="Times New Roman" panose="02020603050405020304" pitchFamily="18" charset="0"/>
                        <a:ea typeface="Malgun Gothic" panose="020B0503020000020004" pitchFamily="34" charset="-127"/>
                      </a:endParaRPr>
                    </a:p>
                  </a:txBody>
                  <a:tcPr marL="76200" marR="76200" marT="76200" marB="38100">
                    <a:lnL>
                      <a:noFill/>
                    </a:lnL>
                    <a:lnR>
                      <a:noFill/>
                    </a:lnR>
                    <a:lnT>
                      <a:noFill/>
                    </a:lnT>
                    <a:lnB w="12700" cap="flat" cmpd="sng" algn="ctr">
                      <a:solidFill>
                        <a:srgbClr val="000000"/>
                      </a:solidFill>
                      <a:prstDash val="solid"/>
                      <a:round/>
                      <a:headEnd type="none" w="med" len="med"/>
                      <a:tailEnd type="none" w="med" len="med"/>
                    </a:lnB>
                  </a:tcPr>
                </a:tc>
                <a:tc>
                  <a:txBody>
                    <a:bodyPr/>
                    <a:lstStyle/>
                    <a:p>
                      <a:pPr algn="just" eaLnBrk="0" hangingPunct="0">
                        <a:tabLst>
                          <a:tab pos="457200" algn="l"/>
                        </a:tabLst>
                      </a:pPr>
                      <a:r>
                        <a:rPr lang="en-GB" sz="700" spc="-10">
                          <a:effectLst/>
                          <a:latin typeface="Times New Roman" panose="02020603050405020304" pitchFamily="18" charset="0"/>
                          <a:ea typeface="Times New Roman" panose="02020603050405020304" pitchFamily="18" charset="0"/>
                        </a:rPr>
                        <a:t>B61         B62</a:t>
                      </a:r>
                      <a:endParaRPr lang="en-IN" sz="1100">
                        <a:effectLst/>
                        <a:latin typeface="Times New Roman" panose="02020603050405020304" pitchFamily="18" charset="0"/>
                        <a:ea typeface="Malgun Gothic" panose="020B0503020000020004" pitchFamily="34" charset="-127"/>
                      </a:endParaRPr>
                    </a:p>
                  </a:txBody>
                  <a:tcPr marL="76200" marR="76200" marT="76200" marB="38100">
                    <a:lnL>
                      <a:noFill/>
                    </a:lnL>
                    <a:lnR>
                      <a:noFill/>
                    </a:lnR>
                    <a:lnT>
                      <a:noFill/>
                    </a:lnT>
                    <a:lnB w="12700" cap="flat" cmpd="sng" algn="ctr">
                      <a:solidFill>
                        <a:srgbClr val="000000"/>
                      </a:solidFill>
                      <a:prstDash val="solid"/>
                      <a:round/>
                      <a:headEnd type="none" w="med" len="med"/>
                      <a:tailEnd type="none" w="med" len="med"/>
                    </a:lnB>
                  </a:tcPr>
                </a:tc>
                <a:tc>
                  <a:txBody>
                    <a:bodyPr/>
                    <a:lstStyle/>
                    <a:p>
                      <a:pPr algn="just" eaLnBrk="0" hangingPunct="0">
                        <a:tabLst>
                          <a:tab pos="457200" algn="l"/>
                        </a:tabLst>
                      </a:pPr>
                      <a:r>
                        <a:rPr lang="en-GB" sz="700" spc="-10">
                          <a:effectLst/>
                          <a:latin typeface="Times New Roman" panose="02020603050405020304" pitchFamily="18" charset="0"/>
                          <a:ea typeface="Times New Roman" panose="02020603050405020304" pitchFamily="18" charset="0"/>
                        </a:rPr>
                        <a:t>B63</a:t>
                      </a:r>
                      <a:endParaRPr lang="en-IN" sz="1100">
                        <a:effectLst/>
                        <a:latin typeface="Times New Roman" panose="02020603050405020304" pitchFamily="18" charset="0"/>
                        <a:ea typeface="Malgun Gothic" panose="020B0503020000020004" pitchFamily="34" charset="-127"/>
                      </a:endParaRPr>
                    </a:p>
                  </a:txBody>
                  <a:tcPr marL="76200" marR="76200" marT="76200" marB="38100">
                    <a:lnL>
                      <a:noFill/>
                    </a:lnL>
                    <a:lnR>
                      <a:noFill/>
                    </a:lnR>
                    <a:lnT>
                      <a:noFill/>
                    </a:lnT>
                    <a:lnB w="12700" cap="flat" cmpd="sng" algn="ctr">
                      <a:solidFill>
                        <a:srgbClr val="000000"/>
                      </a:solidFill>
                      <a:prstDash val="solid"/>
                      <a:round/>
                      <a:headEnd type="none" w="med" len="med"/>
                      <a:tailEnd type="none" w="med" len="med"/>
                    </a:lnB>
                  </a:tcPr>
                </a:tc>
                <a:tc>
                  <a:txBody>
                    <a:bodyPr/>
                    <a:lstStyle/>
                    <a:p>
                      <a:pPr algn="just" eaLnBrk="0" hangingPunct="0">
                        <a:tabLst>
                          <a:tab pos="457200" algn="l"/>
                        </a:tabLst>
                      </a:pPr>
                      <a:r>
                        <a:rPr lang="en-GB" sz="700" spc="-10">
                          <a:effectLst/>
                          <a:latin typeface="Times New Roman" panose="02020603050405020304" pitchFamily="18" charset="0"/>
                          <a:ea typeface="Times New Roman" panose="02020603050405020304" pitchFamily="18" charset="0"/>
                        </a:rPr>
                        <a:t> </a:t>
                      </a:r>
                      <a:endParaRPr lang="en-IN" sz="1100">
                        <a:effectLst/>
                        <a:latin typeface="Times New Roman" panose="02020603050405020304" pitchFamily="18" charset="0"/>
                        <a:ea typeface="Malgun Gothic" panose="020B0503020000020004" pitchFamily="34" charset="-127"/>
                      </a:endParaRPr>
                    </a:p>
                  </a:txBody>
                  <a:tcPr marL="76200" marR="76200" marT="76200" marB="38100">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60188324"/>
                  </a:ext>
                </a:extLst>
              </a:tr>
              <a:tr h="0">
                <a:tc>
                  <a:txBody>
                    <a:bodyPr/>
                    <a:lstStyle/>
                    <a:p>
                      <a:pPr algn="just" eaLnBrk="0" hangingPunct="0">
                        <a:tabLst>
                          <a:tab pos="457200" algn="l"/>
                        </a:tabLst>
                      </a:pPr>
                      <a:r>
                        <a:rPr lang="en-GB" sz="700" spc="-10">
                          <a:effectLst/>
                          <a:latin typeface="Times New Roman" panose="02020603050405020304" pitchFamily="18" charset="0"/>
                          <a:ea typeface="Times New Roman" panose="02020603050405020304" pitchFamily="18" charset="0"/>
                        </a:rPr>
                        <a:t> </a:t>
                      </a:r>
                      <a:endParaRPr lang="en-IN" sz="1100">
                        <a:effectLst/>
                        <a:latin typeface="Times New Roman" panose="02020603050405020304" pitchFamily="18" charset="0"/>
                        <a:ea typeface="Malgun Gothic" panose="020B0503020000020004" pitchFamily="34" charset="-127"/>
                      </a:endParaRPr>
                    </a:p>
                  </a:txBody>
                  <a:tcPr marL="76200" marR="76200" marT="76200" marB="38100">
                    <a:lnL>
                      <a:noFill/>
                    </a:lnL>
                    <a:lnR w="12700" cap="flat" cmpd="sng" algn="ctr">
                      <a:solidFill>
                        <a:srgbClr val="000000"/>
                      </a:solidFill>
                      <a:prstDash val="solid"/>
                      <a:round/>
                      <a:headEnd type="none" w="med" len="med"/>
                      <a:tailEnd type="none" w="med" len="med"/>
                    </a:lnR>
                    <a:lnT>
                      <a:noFill/>
                    </a:lnT>
                    <a:lnB>
                      <a:noFill/>
                    </a:lnB>
                  </a:tcPr>
                </a:tc>
                <a:tc gridSpan="2">
                  <a:txBody>
                    <a:bodyPr/>
                    <a:lstStyle/>
                    <a:p>
                      <a:pPr algn="just" eaLnBrk="0" hangingPunct="0">
                        <a:tabLst>
                          <a:tab pos="457200" algn="l"/>
                        </a:tabLst>
                      </a:pPr>
                      <a:r>
                        <a:rPr lang="en-GB" sz="700" spc="-10">
                          <a:effectLst/>
                          <a:latin typeface="Times New Roman" panose="02020603050405020304" pitchFamily="18" charset="0"/>
                          <a:ea typeface="Times New Roman" panose="02020603050405020304" pitchFamily="18" charset="0"/>
                        </a:rPr>
                        <a:t>Special</a:t>
                      </a:r>
                      <a:endParaRPr lang="en-IN" sz="1100">
                        <a:effectLst/>
                        <a:latin typeface="Times New Roman" panose="02020603050405020304" pitchFamily="18" charset="0"/>
                        <a:ea typeface="Malgun Gothic" panose="020B0503020000020004" pitchFamily="34" charset="-127"/>
                      </a:endParaRPr>
                    </a:p>
                    <a:p>
                      <a:pPr algn="just" eaLnBrk="0" hangingPunct="0">
                        <a:tabLst>
                          <a:tab pos="457200" algn="l"/>
                        </a:tabLst>
                      </a:pPr>
                      <a:r>
                        <a:rPr lang="en-GB" sz="700" spc="-10">
                          <a:effectLst/>
                          <a:latin typeface="Times New Roman" panose="02020603050405020304" pitchFamily="18" charset="0"/>
                          <a:ea typeface="Times New Roman" panose="02020603050405020304" pitchFamily="18" charset="0"/>
                        </a:rPr>
                        <a:t>User Info</a:t>
                      </a:r>
                      <a:endParaRPr lang="en-IN" sz="1100">
                        <a:effectLst/>
                        <a:latin typeface="Times New Roman" panose="02020603050405020304" pitchFamily="18" charset="0"/>
                        <a:ea typeface="Malgun Gothic" panose="020B0503020000020004" pitchFamily="34" charset="-127"/>
                      </a:endParaRPr>
                    </a:p>
                    <a:p>
                      <a:pPr algn="just" eaLnBrk="0" hangingPunct="0">
                        <a:tabLst>
                          <a:tab pos="457200" algn="l"/>
                        </a:tabLst>
                      </a:pPr>
                      <a:r>
                        <a:rPr lang="en-GB" sz="700" spc="-10">
                          <a:effectLst/>
                          <a:latin typeface="Times New Roman" panose="02020603050405020304" pitchFamily="18" charset="0"/>
                          <a:ea typeface="Times New Roman" panose="02020603050405020304" pitchFamily="18" charset="0"/>
                        </a:rPr>
                        <a:t>Field Flag</a:t>
                      </a:r>
                      <a:endParaRPr lang="en-IN" sz="1100">
                        <a:effectLst/>
                        <a:latin typeface="Times New Roman" panose="02020603050405020304" pitchFamily="18" charset="0"/>
                        <a:ea typeface="Malgun Gothic" panose="020B0503020000020004" pitchFamily="34" charset="-127"/>
                      </a:endParaRPr>
                    </a:p>
                  </a:txBody>
                  <a:tcPr marL="76200" marR="76200" marT="101600" marB="635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IN"/>
                    </a:p>
                  </a:txBody>
                  <a:tcPr/>
                </a:tc>
                <a:tc>
                  <a:txBody>
                    <a:bodyPr/>
                    <a:lstStyle/>
                    <a:p>
                      <a:pPr algn="just" eaLnBrk="0" hangingPunct="0">
                        <a:tabLst>
                          <a:tab pos="457200" algn="l"/>
                        </a:tabLst>
                      </a:pPr>
                      <a:r>
                        <a:rPr lang="en-GB" sz="700" spc="-10">
                          <a:effectLst/>
                          <a:latin typeface="Times New Roman" panose="02020603050405020304" pitchFamily="18" charset="0"/>
                          <a:ea typeface="Times New Roman" panose="02020603050405020304" pitchFamily="18" charset="0"/>
                        </a:rPr>
                        <a:t>DRU/RRU</a:t>
                      </a:r>
                      <a:endParaRPr lang="en-IN" sz="1100">
                        <a:effectLst/>
                        <a:latin typeface="Times New Roman" panose="02020603050405020304" pitchFamily="18" charset="0"/>
                        <a:ea typeface="Malgun Gothic" panose="020B0503020000020004" pitchFamily="34" charset="-127"/>
                      </a:endParaRPr>
                    </a:p>
                    <a:p>
                      <a:pPr algn="just" eaLnBrk="0" hangingPunct="0">
                        <a:tabLst>
                          <a:tab pos="457200" algn="l"/>
                        </a:tabLst>
                      </a:pPr>
                      <a:r>
                        <a:rPr lang="en-GB" sz="700" spc="-10">
                          <a:effectLst/>
                          <a:latin typeface="Times New Roman" panose="02020603050405020304" pitchFamily="18" charset="0"/>
                          <a:ea typeface="Times New Roman" panose="02020603050405020304" pitchFamily="18" charset="0"/>
                        </a:rPr>
                        <a:t>Indication</a:t>
                      </a:r>
                      <a:endParaRPr lang="en-IN" sz="1100">
                        <a:effectLst/>
                        <a:latin typeface="Times New Roman" panose="02020603050405020304" pitchFamily="18" charset="0"/>
                        <a:ea typeface="Malgun Gothic" panose="020B0503020000020004" pitchFamily="34" charset="-127"/>
                      </a:endParaRPr>
                    </a:p>
                  </a:txBody>
                  <a:tcPr marL="76200" marR="76200" marT="101600" marB="635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eaLnBrk="0" hangingPunct="0">
                        <a:tabLst>
                          <a:tab pos="457200" algn="l"/>
                        </a:tabLst>
                      </a:pPr>
                      <a:r>
                        <a:rPr lang="en-GB" sz="700" spc="-10">
                          <a:effectLst/>
                          <a:latin typeface="Times New Roman" panose="02020603050405020304" pitchFamily="18" charset="0"/>
                          <a:ea typeface="Times New Roman" panose="02020603050405020304" pitchFamily="18" charset="0"/>
                        </a:rPr>
                        <a:t>IFCS</a:t>
                      </a:r>
                      <a:endParaRPr lang="en-IN" sz="1100">
                        <a:effectLst/>
                        <a:latin typeface="Times New Roman" panose="02020603050405020304" pitchFamily="18" charset="0"/>
                        <a:ea typeface="Malgun Gothic" panose="020B0503020000020004" pitchFamily="34" charset="-127"/>
                      </a:endParaRPr>
                    </a:p>
                    <a:p>
                      <a:pPr algn="just" eaLnBrk="0" hangingPunct="0">
                        <a:tabLst>
                          <a:tab pos="457200" algn="l"/>
                        </a:tabLst>
                      </a:pPr>
                      <a:r>
                        <a:rPr lang="en-GB" sz="700" spc="-10">
                          <a:effectLst/>
                          <a:latin typeface="Times New Roman" panose="02020603050405020304" pitchFamily="18" charset="0"/>
                          <a:ea typeface="Times New Roman" panose="02020603050405020304" pitchFamily="18" charset="0"/>
                        </a:rPr>
                        <a:t>Present</a:t>
                      </a:r>
                      <a:endParaRPr lang="en-IN" sz="1100">
                        <a:effectLst/>
                        <a:latin typeface="Times New Roman" panose="02020603050405020304" pitchFamily="18" charset="0"/>
                        <a:ea typeface="Malgun Gothic" panose="020B0503020000020004" pitchFamily="34" charset="-127"/>
                      </a:endParaRPr>
                    </a:p>
                    <a:p>
                      <a:pPr algn="just" eaLnBrk="0" hangingPunct="0">
                        <a:tabLst>
                          <a:tab pos="457200" algn="l"/>
                        </a:tabLst>
                      </a:pPr>
                      <a:r>
                        <a:rPr lang="en-GB" sz="700" spc="-10">
                          <a:effectLst/>
                          <a:latin typeface="Times New Roman" panose="02020603050405020304" pitchFamily="18" charset="0"/>
                          <a:ea typeface="Times New Roman" panose="02020603050405020304" pitchFamily="18" charset="0"/>
                        </a:rPr>
                        <a:t>Flag</a:t>
                      </a:r>
                      <a:endParaRPr lang="en-IN" sz="1100">
                        <a:effectLst/>
                        <a:latin typeface="Times New Roman" panose="02020603050405020304" pitchFamily="18" charset="0"/>
                        <a:ea typeface="Malgun Gothic" panose="020B0503020000020004" pitchFamily="34" charset="-127"/>
                      </a:endParaRPr>
                    </a:p>
                  </a:txBody>
                  <a:tcPr marL="76200" marR="76200" marT="76200" marB="381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eaLnBrk="0" hangingPunct="0">
                        <a:tabLst>
                          <a:tab pos="457200" algn="l"/>
                        </a:tabLst>
                      </a:pPr>
                      <a:r>
                        <a:rPr lang="en-GB" sz="700" spc="-10">
                          <a:effectLst/>
                          <a:latin typeface="Times New Roman" panose="02020603050405020304" pitchFamily="18" charset="0"/>
                          <a:ea typeface="Times New Roman" panose="02020603050405020304" pitchFamily="18" charset="0"/>
                        </a:rPr>
                        <a:t>UHR</a:t>
                      </a:r>
                      <a:endParaRPr lang="en-IN" sz="1100">
                        <a:effectLst/>
                        <a:latin typeface="Times New Roman" panose="02020603050405020304" pitchFamily="18" charset="0"/>
                        <a:ea typeface="Malgun Gothic" panose="020B0503020000020004" pitchFamily="34" charset="-127"/>
                      </a:endParaRPr>
                    </a:p>
                    <a:p>
                      <a:pPr algn="just" eaLnBrk="0" hangingPunct="0">
                        <a:tabLst>
                          <a:tab pos="457200" algn="l"/>
                        </a:tabLst>
                      </a:pPr>
                      <a:r>
                        <a:rPr lang="en-GB" sz="700" spc="-10">
                          <a:effectLst/>
                          <a:latin typeface="Times New Roman" panose="02020603050405020304" pitchFamily="18" charset="0"/>
                          <a:ea typeface="Times New Roman" panose="02020603050405020304" pitchFamily="18" charset="0"/>
                        </a:rPr>
                        <a:t>Reserved</a:t>
                      </a:r>
                      <a:endParaRPr lang="en-IN" sz="1100">
                        <a:effectLst/>
                        <a:latin typeface="Times New Roman" panose="02020603050405020304" pitchFamily="18" charset="0"/>
                        <a:ea typeface="Malgun Gothic" panose="020B0503020000020004" pitchFamily="34" charset="-127"/>
                      </a:endParaRPr>
                    </a:p>
                  </a:txBody>
                  <a:tcPr marL="76200" marR="76200" marT="76200" marB="381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eaLnBrk="0" hangingPunct="0">
                        <a:tabLst>
                          <a:tab pos="457200" algn="l"/>
                        </a:tabLst>
                      </a:pPr>
                      <a:r>
                        <a:rPr lang="en-GB" sz="700" spc="-10">
                          <a:effectLst/>
                          <a:latin typeface="Times New Roman" panose="02020603050405020304" pitchFamily="18" charset="0"/>
                          <a:ea typeface="Times New Roman" panose="02020603050405020304" pitchFamily="18" charset="0"/>
                        </a:rPr>
                        <a:t>Reserved</a:t>
                      </a:r>
                      <a:endParaRPr lang="en-IN" sz="1100">
                        <a:effectLst/>
                        <a:latin typeface="Times New Roman" panose="02020603050405020304" pitchFamily="18" charset="0"/>
                        <a:ea typeface="Malgun Gothic" panose="020B0503020000020004" pitchFamily="34" charset="-127"/>
                      </a:endParaRP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eaLnBrk="0" hangingPunct="0">
                        <a:tabLst>
                          <a:tab pos="457200" algn="l"/>
                        </a:tabLst>
                      </a:pPr>
                      <a:r>
                        <a:rPr lang="en-GB" sz="700" spc="-10">
                          <a:effectLst/>
                          <a:latin typeface="Times New Roman" panose="02020603050405020304" pitchFamily="18" charset="0"/>
                          <a:ea typeface="Times New Roman" panose="02020603050405020304" pitchFamily="18" charset="0"/>
                        </a:rPr>
                        <a:t>Trigger</a:t>
                      </a:r>
                      <a:endParaRPr lang="en-IN" sz="1100">
                        <a:effectLst/>
                        <a:latin typeface="Times New Roman" panose="02020603050405020304" pitchFamily="18" charset="0"/>
                        <a:ea typeface="Malgun Gothic" panose="020B0503020000020004" pitchFamily="34" charset="-127"/>
                      </a:endParaRPr>
                    </a:p>
                    <a:p>
                      <a:pPr algn="just" eaLnBrk="0" hangingPunct="0">
                        <a:tabLst>
                          <a:tab pos="457200" algn="l"/>
                        </a:tabLst>
                      </a:pPr>
                      <a:r>
                        <a:rPr lang="en-GB" sz="700" spc="-10">
                          <a:effectLst/>
                          <a:latin typeface="Times New Roman" panose="02020603050405020304" pitchFamily="18" charset="0"/>
                          <a:ea typeface="Times New Roman" panose="02020603050405020304" pitchFamily="18" charset="0"/>
                        </a:rPr>
                        <a:t>Dependent</a:t>
                      </a:r>
                      <a:endParaRPr lang="en-IN" sz="1100">
                        <a:effectLst/>
                        <a:latin typeface="Times New Roman" panose="02020603050405020304" pitchFamily="18" charset="0"/>
                        <a:ea typeface="Malgun Gothic" panose="020B0503020000020004" pitchFamily="34" charset="-127"/>
                      </a:endParaRPr>
                    </a:p>
                    <a:p>
                      <a:pPr algn="just" eaLnBrk="0" hangingPunct="0">
                        <a:tabLst>
                          <a:tab pos="457200" algn="l"/>
                        </a:tabLst>
                      </a:pPr>
                      <a:r>
                        <a:rPr lang="en-GB" sz="700" spc="-10">
                          <a:effectLst/>
                          <a:latin typeface="Times New Roman" panose="02020603050405020304" pitchFamily="18" charset="0"/>
                          <a:ea typeface="Times New Roman" panose="02020603050405020304" pitchFamily="18" charset="0"/>
                        </a:rPr>
                        <a:t>Common</a:t>
                      </a:r>
                      <a:endParaRPr lang="en-IN" sz="1100">
                        <a:effectLst/>
                        <a:latin typeface="Times New Roman" panose="02020603050405020304" pitchFamily="18" charset="0"/>
                        <a:ea typeface="Malgun Gothic" panose="020B0503020000020004" pitchFamily="34" charset="-127"/>
                      </a:endParaRPr>
                    </a:p>
                    <a:p>
                      <a:pPr algn="just" eaLnBrk="0" hangingPunct="0">
                        <a:tabLst>
                          <a:tab pos="457200" algn="l"/>
                        </a:tabLst>
                      </a:pPr>
                      <a:r>
                        <a:rPr lang="en-GB" sz="700" spc="-10">
                          <a:effectLst/>
                          <a:latin typeface="Times New Roman" panose="02020603050405020304" pitchFamily="18" charset="0"/>
                          <a:ea typeface="Times New Roman" panose="02020603050405020304" pitchFamily="18" charset="0"/>
                        </a:rPr>
                        <a:t>Info</a:t>
                      </a:r>
                      <a:endParaRPr lang="en-IN" sz="1100">
                        <a:effectLst/>
                        <a:latin typeface="Times New Roman" panose="02020603050405020304" pitchFamily="18" charset="0"/>
                        <a:ea typeface="Malgun Gothic" panose="020B0503020000020004" pitchFamily="34" charset="-127"/>
                      </a:endParaRPr>
                    </a:p>
                  </a:txBody>
                  <a:tcPr marL="76200" marR="76200" marT="76200" marB="381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56522995"/>
                  </a:ext>
                </a:extLst>
              </a:tr>
              <a:tr h="0">
                <a:tc>
                  <a:txBody>
                    <a:bodyPr/>
                    <a:lstStyle/>
                    <a:p>
                      <a:pPr algn="just" eaLnBrk="0" hangingPunct="0">
                        <a:tabLst>
                          <a:tab pos="457200" algn="l"/>
                        </a:tabLst>
                      </a:pPr>
                      <a:r>
                        <a:rPr lang="en-GB" sz="700" spc="-10" dirty="0">
                          <a:effectLst/>
                          <a:latin typeface="Times New Roman" panose="02020603050405020304" pitchFamily="18" charset="0"/>
                          <a:ea typeface="Times New Roman" panose="02020603050405020304" pitchFamily="18" charset="0"/>
                        </a:rPr>
                        <a:t>Bits:</a:t>
                      </a:r>
                      <a:endParaRPr lang="en-IN" sz="1100" dirty="0">
                        <a:effectLst/>
                        <a:latin typeface="Times New Roman" panose="02020603050405020304" pitchFamily="18" charset="0"/>
                        <a:ea typeface="Malgun Gothic" panose="020B0503020000020004" pitchFamily="34" charset="-127"/>
                      </a:endParaRPr>
                    </a:p>
                  </a:txBody>
                  <a:tcPr marL="76200" marR="76200" marT="76200" marB="38100">
                    <a:lnL>
                      <a:noFill/>
                    </a:lnL>
                    <a:lnR>
                      <a:noFill/>
                    </a:lnR>
                    <a:lnT>
                      <a:noFill/>
                    </a:lnT>
                    <a:lnB>
                      <a:noFill/>
                    </a:lnB>
                  </a:tcPr>
                </a:tc>
                <a:tc>
                  <a:txBody>
                    <a:bodyPr/>
                    <a:lstStyle/>
                    <a:p>
                      <a:pPr algn="just" eaLnBrk="0" hangingPunct="0">
                        <a:tabLst>
                          <a:tab pos="457200" algn="l"/>
                        </a:tabLst>
                      </a:pPr>
                      <a:r>
                        <a:rPr lang="en-GB" sz="700" spc="-10" dirty="0">
                          <a:effectLst/>
                          <a:latin typeface="Times New Roman" panose="02020603050405020304" pitchFamily="18" charset="0"/>
                          <a:ea typeface="Times New Roman" panose="02020603050405020304" pitchFamily="18" charset="0"/>
                        </a:rPr>
                        <a:t>1</a:t>
                      </a:r>
                      <a:endParaRPr lang="en-IN" sz="1100" dirty="0">
                        <a:effectLst/>
                        <a:latin typeface="Times New Roman" panose="02020603050405020304" pitchFamily="18" charset="0"/>
                        <a:ea typeface="Malgun Gothic" panose="020B0503020000020004" pitchFamily="34" charset="-127"/>
                      </a:endParaRPr>
                    </a:p>
                  </a:txBody>
                  <a:tcPr marL="76200" marR="76200" marT="101600" marB="63500">
                    <a:lnL>
                      <a:noFill/>
                    </a:lnL>
                    <a:lnR>
                      <a:noFill/>
                    </a:lnR>
                    <a:lnT w="12700" cap="flat" cmpd="sng" algn="ctr">
                      <a:solidFill>
                        <a:srgbClr val="000000"/>
                      </a:solidFill>
                      <a:prstDash val="solid"/>
                      <a:round/>
                      <a:headEnd type="none" w="med" len="med"/>
                      <a:tailEnd type="none" w="med" len="med"/>
                    </a:lnT>
                    <a:lnB>
                      <a:noFill/>
                    </a:lnB>
                  </a:tcPr>
                </a:tc>
                <a:tc gridSpan="2">
                  <a:txBody>
                    <a:bodyPr/>
                    <a:lstStyle/>
                    <a:p>
                      <a:pPr algn="just" eaLnBrk="0" hangingPunct="0">
                        <a:tabLst>
                          <a:tab pos="457200" algn="l"/>
                        </a:tabLst>
                      </a:pPr>
                      <a:r>
                        <a:rPr lang="en-GB" sz="700" spc="-10" dirty="0">
                          <a:effectLst/>
                          <a:latin typeface="Times New Roman" panose="02020603050405020304" pitchFamily="18" charset="0"/>
                          <a:ea typeface="Times New Roman" panose="02020603050405020304" pitchFamily="18" charset="0"/>
                        </a:rPr>
                        <a:t>4</a:t>
                      </a:r>
                      <a:endParaRPr lang="en-IN" sz="1100" dirty="0">
                        <a:effectLst/>
                        <a:latin typeface="Times New Roman" panose="02020603050405020304" pitchFamily="18" charset="0"/>
                        <a:ea typeface="Malgun Gothic" panose="020B0503020000020004" pitchFamily="34" charset="-127"/>
                      </a:endParaRPr>
                    </a:p>
                  </a:txBody>
                  <a:tcPr marL="76200" marR="76200" marT="101600" marB="63500">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en-IN"/>
                    </a:p>
                  </a:txBody>
                  <a:tcPr/>
                </a:tc>
                <a:tc>
                  <a:txBody>
                    <a:bodyPr/>
                    <a:lstStyle/>
                    <a:p>
                      <a:pPr algn="just" eaLnBrk="0" hangingPunct="0">
                        <a:tabLst>
                          <a:tab pos="457200" algn="l"/>
                        </a:tabLst>
                      </a:pPr>
                      <a:r>
                        <a:rPr lang="en-GB" sz="700" spc="-10">
                          <a:effectLst/>
                          <a:latin typeface="Times New Roman" panose="02020603050405020304" pitchFamily="18" charset="0"/>
                          <a:ea typeface="Times New Roman" panose="02020603050405020304" pitchFamily="18" charset="0"/>
                        </a:rPr>
                        <a:t>1</a:t>
                      </a:r>
                      <a:endParaRPr lang="en-IN" sz="1100">
                        <a:effectLst/>
                        <a:latin typeface="Times New Roman" panose="02020603050405020304" pitchFamily="18" charset="0"/>
                        <a:ea typeface="Malgun Gothic" panose="020B0503020000020004" pitchFamily="34" charset="-127"/>
                      </a:endParaRPr>
                    </a:p>
                  </a:txBody>
                  <a:tcPr marL="76200" marR="76200" marT="76200" marB="38100">
                    <a:lnL>
                      <a:noFill/>
                    </a:lnL>
                    <a:lnR>
                      <a:noFill/>
                    </a:lnR>
                    <a:lnT w="12700" cap="flat" cmpd="sng" algn="ctr">
                      <a:solidFill>
                        <a:srgbClr val="000000"/>
                      </a:solidFill>
                      <a:prstDash val="solid"/>
                      <a:round/>
                      <a:headEnd type="none" w="med" len="med"/>
                      <a:tailEnd type="none" w="med" len="med"/>
                    </a:lnT>
                    <a:lnB>
                      <a:noFill/>
                    </a:lnB>
                  </a:tcPr>
                </a:tc>
                <a:tc>
                  <a:txBody>
                    <a:bodyPr/>
                    <a:lstStyle/>
                    <a:p>
                      <a:pPr algn="just" eaLnBrk="0" hangingPunct="0">
                        <a:tabLst>
                          <a:tab pos="457200" algn="l"/>
                        </a:tabLst>
                      </a:pPr>
                      <a:r>
                        <a:rPr lang="en-GB" sz="700" spc="-10">
                          <a:effectLst/>
                          <a:latin typeface="Times New Roman" panose="02020603050405020304" pitchFamily="18" charset="0"/>
                          <a:ea typeface="Times New Roman" panose="02020603050405020304" pitchFamily="18" charset="0"/>
                        </a:rPr>
                        <a:t>2</a:t>
                      </a:r>
                      <a:endParaRPr lang="en-IN" sz="1100">
                        <a:effectLst/>
                        <a:latin typeface="Times New Roman" panose="02020603050405020304" pitchFamily="18" charset="0"/>
                        <a:ea typeface="Malgun Gothic" panose="020B0503020000020004" pitchFamily="34" charset="-127"/>
                      </a:endParaRPr>
                    </a:p>
                  </a:txBody>
                  <a:tcPr marL="76200" marR="76200" marT="76200" marB="38100">
                    <a:lnL>
                      <a:noFill/>
                    </a:lnL>
                    <a:lnR>
                      <a:noFill/>
                    </a:lnR>
                    <a:lnT w="12700" cap="flat" cmpd="sng" algn="ctr">
                      <a:solidFill>
                        <a:srgbClr val="000000"/>
                      </a:solidFill>
                      <a:prstDash val="solid"/>
                      <a:round/>
                      <a:headEnd type="none" w="med" len="med"/>
                      <a:tailEnd type="none" w="med" len="med"/>
                    </a:lnT>
                    <a:lnB>
                      <a:noFill/>
                    </a:lnB>
                  </a:tcPr>
                </a:tc>
                <a:tc>
                  <a:txBody>
                    <a:bodyPr/>
                    <a:lstStyle/>
                    <a:p>
                      <a:pPr algn="just" eaLnBrk="0" hangingPunct="0">
                        <a:tabLst>
                          <a:tab pos="457200" algn="l"/>
                        </a:tabLst>
                      </a:pPr>
                      <a:r>
                        <a:rPr lang="en-GB" sz="700" spc="-10">
                          <a:effectLst/>
                          <a:latin typeface="Times New Roman" panose="02020603050405020304" pitchFamily="18" charset="0"/>
                          <a:ea typeface="Times New Roman" panose="02020603050405020304" pitchFamily="18" charset="0"/>
                        </a:rPr>
                        <a:t>1</a:t>
                      </a:r>
                      <a:endParaRPr lang="en-IN" sz="1100">
                        <a:effectLst/>
                        <a:latin typeface="Times New Roman" panose="02020603050405020304" pitchFamily="18" charset="0"/>
                        <a:ea typeface="Malgun Gothic" panose="020B0503020000020004" pitchFamily="34" charset="-127"/>
                      </a:endParaRPr>
                    </a:p>
                  </a:txBody>
                  <a:tcPr marL="76200" marR="76200" marT="76200" marB="38100">
                    <a:lnL>
                      <a:noFill/>
                    </a:lnL>
                    <a:lnR>
                      <a:noFill/>
                    </a:lnR>
                    <a:lnT w="12700" cap="flat" cmpd="sng" algn="ctr">
                      <a:solidFill>
                        <a:srgbClr val="000000"/>
                      </a:solidFill>
                      <a:prstDash val="solid"/>
                      <a:round/>
                      <a:headEnd type="none" w="med" len="med"/>
                      <a:tailEnd type="none" w="med" len="med"/>
                    </a:lnT>
                    <a:lnB>
                      <a:noFill/>
                    </a:lnB>
                  </a:tcPr>
                </a:tc>
                <a:tc>
                  <a:txBody>
                    <a:bodyPr/>
                    <a:lstStyle/>
                    <a:p>
                      <a:pPr algn="just" eaLnBrk="0" hangingPunct="0">
                        <a:tabLst>
                          <a:tab pos="457200" algn="l"/>
                        </a:tabLst>
                      </a:pPr>
                      <a:r>
                        <a:rPr lang="en-GB" sz="700" spc="-10" dirty="0">
                          <a:effectLst/>
                          <a:latin typeface="Times New Roman" panose="02020603050405020304" pitchFamily="18" charset="0"/>
                          <a:ea typeface="Times New Roman" panose="02020603050405020304" pitchFamily="18" charset="0"/>
                        </a:rPr>
                        <a:t>variable</a:t>
                      </a:r>
                      <a:endParaRPr lang="en-IN" sz="1100" dirty="0">
                        <a:effectLst/>
                        <a:latin typeface="Times New Roman" panose="02020603050405020304" pitchFamily="18" charset="0"/>
                        <a:ea typeface="Malgun Gothic" panose="020B0503020000020004" pitchFamily="34" charset="-127"/>
                      </a:endParaRPr>
                    </a:p>
                  </a:txBody>
                  <a:tcPr marL="76200" marR="76200" marT="76200" marB="3810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4285977403"/>
                  </a:ext>
                </a:extLst>
              </a:tr>
            </a:tbl>
          </a:graphicData>
        </a:graphic>
      </p:graphicFrame>
      <p:sp>
        <p:nvSpPr>
          <p:cNvPr id="14" name="Rectangle 2">
            <a:extLst>
              <a:ext uri="{FF2B5EF4-FFF2-40B4-BE49-F238E27FC236}">
                <a16:creationId xmlns:a16="http://schemas.microsoft.com/office/drawing/2014/main" id="{DD77BD19-AB69-4B46-8578-DA3698B58102}"/>
              </a:ext>
            </a:extLst>
          </p:cNvPr>
          <p:cNvSpPr>
            <a:spLocks noChangeArrowheads="1"/>
          </p:cNvSpPr>
          <p:nvPr/>
        </p:nvSpPr>
        <p:spPr bwMode="auto">
          <a:xfrm>
            <a:off x="2075227" y="4907431"/>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IN"/>
          </a:p>
        </p:txBody>
      </p:sp>
      <p:cxnSp>
        <p:nvCxnSpPr>
          <p:cNvPr id="16" name="Straight Connector 15">
            <a:extLst>
              <a:ext uri="{FF2B5EF4-FFF2-40B4-BE49-F238E27FC236}">
                <a16:creationId xmlns:a16="http://schemas.microsoft.com/office/drawing/2014/main" id="{CE867B4C-C701-4143-9002-39EB7BB33BDC}"/>
              </a:ext>
            </a:extLst>
          </p:cNvPr>
          <p:cNvCxnSpPr>
            <a:cxnSpLocks/>
          </p:cNvCxnSpPr>
          <p:nvPr/>
        </p:nvCxnSpPr>
        <p:spPr bwMode="auto">
          <a:xfrm>
            <a:off x="6384032" y="1399830"/>
            <a:ext cx="0" cy="3862549"/>
          </a:xfrm>
          <a:prstGeom prst="line">
            <a:avLst/>
          </a:prstGeom>
          <a:solidFill>
            <a:srgbClr val="00B8FF"/>
          </a:solidFill>
          <a:ln w="9525" cap="flat" cmpd="sng" algn="ctr">
            <a:solidFill>
              <a:schemeClr val="tx1"/>
            </a:solidFill>
            <a:prstDash val="solid"/>
            <a:round/>
            <a:headEnd type="none" w="med" len="med"/>
            <a:tailEnd type="none" w="med" len="med"/>
          </a:ln>
          <a:effectLst/>
        </p:spPr>
      </p:cxnSp>
      <p:graphicFrame>
        <p:nvGraphicFramePr>
          <p:cNvPr id="18" name="Table 17">
            <a:extLst>
              <a:ext uri="{FF2B5EF4-FFF2-40B4-BE49-F238E27FC236}">
                <a16:creationId xmlns:a16="http://schemas.microsoft.com/office/drawing/2014/main" id="{5CEC242E-37CF-4705-B1FE-4280DECCD510}"/>
              </a:ext>
            </a:extLst>
          </p:cNvPr>
          <p:cNvGraphicFramePr>
            <a:graphicFrameLocks noGrp="1"/>
          </p:cNvGraphicFramePr>
          <p:nvPr>
            <p:extLst>
              <p:ext uri="{D42A27DB-BD31-4B8C-83A1-F6EECF244321}">
                <p14:modId xmlns:p14="http://schemas.microsoft.com/office/powerpoint/2010/main" val="1675240422"/>
              </p:ext>
            </p:extLst>
          </p:nvPr>
        </p:nvGraphicFramePr>
        <p:xfrm>
          <a:off x="7746061" y="1698950"/>
          <a:ext cx="2658745" cy="935990"/>
        </p:xfrm>
        <a:graphic>
          <a:graphicData uri="http://schemas.openxmlformats.org/drawingml/2006/table">
            <a:tbl>
              <a:tblPr/>
              <a:tblGrid>
                <a:gridCol w="434975">
                  <a:extLst>
                    <a:ext uri="{9D8B030D-6E8A-4147-A177-3AD203B41FA5}">
                      <a16:colId xmlns:a16="http://schemas.microsoft.com/office/drawing/2014/main" val="3512263535"/>
                    </a:ext>
                  </a:extLst>
                </a:gridCol>
                <a:gridCol w="692785">
                  <a:extLst>
                    <a:ext uri="{9D8B030D-6E8A-4147-A177-3AD203B41FA5}">
                      <a16:colId xmlns:a16="http://schemas.microsoft.com/office/drawing/2014/main" val="1176666338"/>
                    </a:ext>
                  </a:extLst>
                </a:gridCol>
                <a:gridCol w="725170">
                  <a:extLst>
                    <a:ext uri="{9D8B030D-6E8A-4147-A177-3AD203B41FA5}">
                      <a16:colId xmlns:a16="http://schemas.microsoft.com/office/drawing/2014/main" val="2879053565"/>
                    </a:ext>
                  </a:extLst>
                </a:gridCol>
                <a:gridCol w="805815">
                  <a:extLst>
                    <a:ext uri="{9D8B030D-6E8A-4147-A177-3AD203B41FA5}">
                      <a16:colId xmlns:a16="http://schemas.microsoft.com/office/drawing/2014/main" val="1649539089"/>
                    </a:ext>
                  </a:extLst>
                </a:gridCol>
              </a:tblGrid>
              <a:tr h="0">
                <a:tc>
                  <a:txBody>
                    <a:bodyPr/>
                    <a:lstStyle/>
                    <a:p>
                      <a:pPr algn="ctr">
                        <a:lnSpc>
                          <a:spcPts val="800"/>
                        </a:lnSpc>
                      </a:pPr>
                      <a:r>
                        <a:rPr lang="en-US" sz="800">
                          <a:solidFill>
                            <a:srgbClr val="000000"/>
                          </a:solidFill>
                          <a:effectLst/>
                          <a:latin typeface="Arial" panose="020B0604020202020204" pitchFamily="34" charset="0"/>
                          <a:ea typeface="Malgun Gothic" panose="020B0503020000020004" pitchFamily="34" charset="-127"/>
                        </a:rPr>
                        <a:t> </a:t>
                      </a:r>
                      <a:endParaRPr lang="en-IN" sz="800">
                        <a:solidFill>
                          <a:srgbClr val="000000"/>
                        </a:solidFill>
                        <a:effectLst/>
                        <a:latin typeface="Arial" panose="020B0604020202020204" pitchFamily="34" charset="0"/>
                        <a:ea typeface="Malgun Gothic" panose="020B0503020000020004" pitchFamily="34" charset="-127"/>
                      </a:endParaRPr>
                    </a:p>
                  </a:txBody>
                  <a:tcPr marL="76200" marR="76200" marT="101600" marB="63500" anchor="ctr">
                    <a:lnL>
                      <a:noFill/>
                    </a:lnL>
                    <a:lnR>
                      <a:noFill/>
                    </a:lnR>
                    <a:lnT>
                      <a:noFill/>
                    </a:lnT>
                    <a:lnB>
                      <a:noFill/>
                    </a:lnB>
                  </a:tcPr>
                </a:tc>
                <a:tc>
                  <a:txBody>
                    <a:bodyPr/>
                    <a:lstStyle/>
                    <a:p>
                      <a:pPr algn="ctr">
                        <a:lnSpc>
                          <a:spcPts val="800"/>
                        </a:lnSpc>
                      </a:pPr>
                      <a:r>
                        <a:rPr lang="en-US" sz="800">
                          <a:solidFill>
                            <a:srgbClr val="000000"/>
                          </a:solidFill>
                          <a:effectLst/>
                          <a:latin typeface="Arial" panose="020B0604020202020204" pitchFamily="34" charset="0"/>
                          <a:ea typeface="Malgun Gothic" panose="020B0503020000020004" pitchFamily="34" charset="-127"/>
                        </a:rPr>
                        <a:t>B0        B11</a:t>
                      </a:r>
                      <a:endParaRPr lang="en-IN" sz="800">
                        <a:solidFill>
                          <a:srgbClr val="000000"/>
                        </a:solidFill>
                        <a:effectLst/>
                        <a:latin typeface="Arial" panose="020B0604020202020204" pitchFamily="34" charset="0"/>
                        <a:ea typeface="Malgun Gothic" panose="020B0503020000020004" pitchFamily="34" charset="-127"/>
                      </a:endParaRPr>
                    </a:p>
                  </a:txBody>
                  <a:tcPr marL="76200" marR="76200" marT="101600" marB="6350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algn="ctr">
                        <a:lnSpc>
                          <a:spcPts val="800"/>
                        </a:lnSpc>
                      </a:pPr>
                      <a:r>
                        <a:rPr lang="en-US" sz="800">
                          <a:solidFill>
                            <a:srgbClr val="000000"/>
                          </a:solidFill>
                          <a:effectLst/>
                          <a:latin typeface="Arial" panose="020B0604020202020204" pitchFamily="34" charset="0"/>
                          <a:ea typeface="Malgun Gothic" panose="020B0503020000020004" pitchFamily="34" charset="-127"/>
                        </a:rPr>
                        <a:t>B12      B15</a:t>
                      </a:r>
                      <a:endParaRPr lang="en-IN" sz="800">
                        <a:solidFill>
                          <a:srgbClr val="000000"/>
                        </a:solidFill>
                        <a:effectLst/>
                        <a:latin typeface="Arial" panose="020B0604020202020204" pitchFamily="34" charset="0"/>
                        <a:ea typeface="Malgun Gothic" panose="020B0503020000020004" pitchFamily="34" charset="-127"/>
                      </a:endParaRPr>
                    </a:p>
                  </a:txBody>
                  <a:tcPr marL="76200" marR="76200" marT="101600" marB="6350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algn="ctr">
                        <a:lnSpc>
                          <a:spcPts val="800"/>
                        </a:lnSpc>
                      </a:pPr>
                      <a:r>
                        <a:rPr lang="en-US" sz="800">
                          <a:solidFill>
                            <a:srgbClr val="000000"/>
                          </a:solidFill>
                          <a:effectLst/>
                          <a:latin typeface="Arial" panose="020B0604020202020204" pitchFamily="34" charset="0"/>
                          <a:ea typeface="Malgun Gothic" panose="020B0503020000020004" pitchFamily="34" charset="-127"/>
                        </a:rPr>
                        <a:t> </a:t>
                      </a:r>
                      <a:endParaRPr lang="en-IN" sz="800">
                        <a:solidFill>
                          <a:srgbClr val="000000"/>
                        </a:solidFill>
                        <a:effectLst/>
                        <a:latin typeface="Arial" panose="020B0604020202020204" pitchFamily="34" charset="0"/>
                        <a:ea typeface="Malgun Gothic" panose="020B0503020000020004" pitchFamily="34" charset="-127"/>
                      </a:endParaRPr>
                    </a:p>
                  </a:txBody>
                  <a:tcPr marL="76200" marR="76200" marT="101600" marB="63500" anchor="ctr">
                    <a:lnL>
                      <a:noFill/>
                    </a:lnL>
                    <a:lnR>
                      <a:noFill/>
                    </a:lnR>
                    <a:lnT>
                      <a:noFill/>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51006727"/>
                  </a:ext>
                </a:extLst>
              </a:tr>
              <a:tr h="402590">
                <a:tc>
                  <a:txBody>
                    <a:bodyPr/>
                    <a:lstStyle/>
                    <a:p>
                      <a:pPr algn="ctr">
                        <a:lnSpc>
                          <a:spcPts val="800"/>
                        </a:lnSpc>
                      </a:pPr>
                      <a:r>
                        <a:rPr lang="en-US" sz="800">
                          <a:solidFill>
                            <a:srgbClr val="000000"/>
                          </a:solidFill>
                          <a:effectLst/>
                          <a:latin typeface="Arial" panose="020B0604020202020204" pitchFamily="34" charset="0"/>
                          <a:ea typeface="Malgun Gothic" panose="020B0503020000020004" pitchFamily="34" charset="-127"/>
                        </a:rPr>
                        <a:t> </a:t>
                      </a:r>
                      <a:endParaRPr lang="en-IN" sz="800">
                        <a:solidFill>
                          <a:srgbClr val="000000"/>
                        </a:solidFill>
                        <a:effectLst/>
                        <a:latin typeface="Arial" panose="020B0604020202020204" pitchFamily="34" charset="0"/>
                        <a:ea typeface="Malgun Gothic" panose="020B0503020000020004" pitchFamily="34" charset="-127"/>
                      </a:endParaRPr>
                    </a:p>
                  </a:txBody>
                  <a:tcPr marL="76200" marR="76200" marT="101600" marB="63500" anchor="ctr">
                    <a:lnL>
                      <a:noFill/>
                    </a:lnL>
                    <a:lnR w="19050" cap="flat" cmpd="sng" algn="ctr">
                      <a:solidFill>
                        <a:srgbClr val="000000"/>
                      </a:solidFill>
                      <a:prstDash val="solid"/>
                      <a:round/>
                      <a:headEnd type="none" w="med" len="med"/>
                      <a:tailEnd type="none" w="med" len="med"/>
                    </a:lnR>
                    <a:lnT>
                      <a:noFill/>
                    </a:lnT>
                    <a:lnB>
                      <a:noFill/>
                    </a:lnB>
                  </a:tcPr>
                </a:tc>
                <a:tc>
                  <a:txBody>
                    <a:bodyPr/>
                    <a:lstStyle/>
                    <a:p>
                      <a:pPr algn="ctr">
                        <a:lnSpc>
                          <a:spcPts val="800"/>
                        </a:lnSpc>
                      </a:pPr>
                      <a:r>
                        <a:rPr lang="en-US" sz="800">
                          <a:solidFill>
                            <a:srgbClr val="000000"/>
                          </a:solidFill>
                          <a:effectLst/>
                          <a:latin typeface="Arial" panose="020B0604020202020204" pitchFamily="34" charset="0"/>
                          <a:ea typeface="Malgun Gothic" panose="020B0503020000020004" pitchFamily="34" charset="-127"/>
                        </a:rPr>
                        <a:t>AID12</a:t>
                      </a:r>
                      <a:endParaRPr lang="en-IN" sz="800">
                        <a:solidFill>
                          <a:srgbClr val="000000"/>
                        </a:solidFill>
                        <a:effectLst/>
                        <a:latin typeface="Arial" panose="020B0604020202020204" pitchFamily="34" charset="0"/>
                        <a:ea typeface="Malgun Gothic" panose="020B0503020000020004" pitchFamily="34" charset="-127"/>
                      </a:endParaRPr>
                    </a:p>
                  </a:txBody>
                  <a:tcPr marL="76200" marR="76200" marT="101600" marB="6350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ts val="800"/>
                        </a:lnSpc>
                      </a:pPr>
                      <a:r>
                        <a:rPr lang="en-US" sz="800">
                          <a:solidFill>
                            <a:srgbClr val="000000"/>
                          </a:solidFill>
                          <a:effectLst/>
                          <a:latin typeface="Arial" panose="020B0604020202020204" pitchFamily="34" charset="0"/>
                          <a:ea typeface="Malgun Gothic" panose="020B0503020000020004" pitchFamily="34" charset="-127"/>
                        </a:rPr>
                        <a:t>Feedback Type</a:t>
                      </a:r>
                      <a:endParaRPr lang="en-IN" sz="800">
                        <a:solidFill>
                          <a:srgbClr val="000000"/>
                        </a:solidFill>
                        <a:effectLst/>
                        <a:latin typeface="Arial" panose="020B0604020202020204" pitchFamily="34" charset="0"/>
                        <a:ea typeface="Malgun Gothic" panose="020B0503020000020004" pitchFamily="34" charset="-127"/>
                      </a:endParaRPr>
                    </a:p>
                  </a:txBody>
                  <a:tcPr marL="76200" marR="76200" marT="101600" marB="6350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ts val="800"/>
                        </a:lnSpc>
                      </a:pPr>
                      <a:r>
                        <a:rPr lang="en-US" sz="800">
                          <a:solidFill>
                            <a:srgbClr val="000000"/>
                          </a:solidFill>
                          <a:effectLst/>
                          <a:latin typeface="Arial" panose="020B0604020202020204" pitchFamily="34" charset="0"/>
                          <a:ea typeface="Malgun Gothic" panose="020B0503020000020004" pitchFamily="34" charset="-127"/>
                        </a:rPr>
                        <a:t>Feedback Information</a:t>
                      </a:r>
                      <a:endParaRPr lang="en-IN" sz="800">
                        <a:solidFill>
                          <a:srgbClr val="000000"/>
                        </a:solidFill>
                        <a:effectLst/>
                        <a:latin typeface="Arial" panose="020B0604020202020204" pitchFamily="34" charset="0"/>
                        <a:ea typeface="Malgun Gothic" panose="020B0503020000020004" pitchFamily="34" charset="-127"/>
                      </a:endParaRPr>
                    </a:p>
                  </a:txBody>
                  <a:tcPr marL="76200" marR="76200" marT="101600" marB="6350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35242537"/>
                  </a:ext>
                </a:extLst>
              </a:tr>
              <a:tr h="0">
                <a:tc>
                  <a:txBody>
                    <a:bodyPr/>
                    <a:lstStyle/>
                    <a:p>
                      <a:pPr algn="ctr">
                        <a:lnSpc>
                          <a:spcPts val="800"/>
                        </a:lnSpc>
                      </a:pPr>
                      <a:r>
                        <a:rPr lang="en-US" sz="800">
                          <a:solidFill>
                            <a:srgbClr val="000000"/>
                          </a:solidFill>
                          <a:effectLst/>
                          <a:latin typeface="Arial" panose="020B0604020202020204" pitchFamily="34" charset="0"/>
                          <a:ea typeface="Malgun Gothic" panose="020B0503020000020004" pitchFamily="34" charset="-127"/>
                        </a:rPr>
                        <a:t>Bits:</a:t>
                      </a:r>
                      <a:endParaRPr lang="en-IN" sz="800">
                        <a:solidFill>
                          <a:srgbClr val="000000"/>
                        </a:solidFill>
                        <a:effectLst/>
                        <a:latin typeface="Arial" panose="020B0604020202020204" pitchFamily="34" charset="0"/>
                        <a:ea typeface="Malgun Gothic" panose="020B0503020000020004" pitchFamily="34" charset="-127"/>
                      </a:endParaRPr>
                    </a:p>
                  </a:txBody>
                  <a:tcPr marL="76200" marR="76200" marT="101600" marB="63500" anchor="ctr">
                    <a:lnL>
                      <a:noFill/>
                    </a:lnL>
                    <a:lnR>
                      <a:noFill/>
                    </a:lnR>
                    <a:lnT>
                      <a:noFill/>
                    </a:lnT>
                    <a:lnB>
                      <a:noFill/>
                    </a:lnB>
                  </a:tcPr>
                </a:tc>
                <a:tc>
                  <a:txBody>
                    <a:bodyPr/>
                    <a:lstStyle/>
                    <a:p>
                      <a:pPr algn="ctr">
                        <a:lnSpc>
                          <a:spcPts val="800"/>
                        </a:lnSpc>
                      </a:pPr>
                      <a:r>
                        <a:rPr lang="en-US" sz="800">
                          <a:solidFill>
                            <a:srgbClr val="000000"/>
                          </a:solidFill>
                          <a:effectLst/>
                          <a:latin typeface="Arial" panose="020B0604020202020204" pitchFamily="34" charset="0"/>
                          <a:ea typeface="Malgun Gothic" panose="020B0503020000020004" pitchFamily="34" charset="-127"/>
                        </a:rPr>
                        <a:t>12</a:t>
                      </a:r>
                      <a:endParaRPr lang="en-IN" sz="800">
                        <a:solidFill>
                          <a:srgbClr val="000000"/>
                        </a:solidFill>
                        <a:effectLst/>
                        <a:latin typeface="Arial" panose="020B0604020202020204" pitchFamily="34" charset="0"/>
                        <a:ea typeface="Malgun Gothic" panose="020B0503020000020004" pitchFamily="34" charset="-127"/>
                      </a:endParaRPr>
                    </a:p>
                  </a:txBody>
                  <a:tcPr marL="76200" marR="76200" marT="101600" marB="6350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algn="ctr">
                        <a:lnSpc>
                          <a:spcPts val="800"/>
                        </a:lnSpc>
                      </a:pPr>
                      <a:r>
                        <a:rPr lang="en-US" sz="800">
                          <a:solidFill>
                            <a:srgbClr val="000000"/>
                          </a:solidFill>
                          <a:effectLst/>
                          <a:latin typeface="Arial" panose="020B0604020202020204" pitchFamily="34" charset="0"/>
                          <a:ea typeface="Malgun Gothic" panose="020B0503020000020004" pitchFamily="34" charset="-127"/>
                        </a:rPr>
                        <a:t>4</a:t>
                      </a:r>
                      <a:endParaRPr lang="en-IN" sz="800">
                        <a:solidFill>
                          <a:srgbClr val="000000"/>
                        </a:solidFill>
                        <a:effectLst/>
                        <a:latin typeface="Arial" panose="020B0604020202020204" pitchFamily="34" charset="0"/>
                        <a:ea typeface="Malgun Gothic" panose="020B0503020000020004" pitchFamily="34" charset="-127"/>
                      </a:endParaRPr>
                    </a:p>
                  </a:txBody>
                  <a:tcPr marL="76200" marR="76200" marT="101600" marB="6350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algn="ctr">
                        <a:lnSpc>
                          <a:spcPts val="800"/>
                        </a:lnSpc>
                      </a:pPr>
                      <a:r>
                        <a:rPr lang="en-US" sz="800" dirty="0">
                          <a:solidFill>
                            <a:srgbClr val="000000"/>
                          </a:solidFill>
                          <a:effectLst/>
                          <a:latin typeface="Arial" panose="020B0604020202020204" pitchFamily="34" charset="0"/>
                          <a:ea typeface="Malgun Gothic" panose="020B0503020000020004" pitchFamily="34" charset="-127"/>
                        </a:rPr>
                        <a:t>variable</a:t>
                      </a:r>
                      <a:endParaRPr lang="en-IN" sz="800" dirty="0">
                        <a:solidFill>
                          <a:srgbClr val="000000"/>
                        </a:solidFill>
                        <a:effectLst/>
                        <a:latin typeface="Arial" panose="020B0604020202020204" pitchFamily="34" charset="0"/>
                        <a:ea typeface="Malgun Gothic" panose="020B0503020000020004" pitchFamily="34" charset="-127"/>
                      </a:endParaRPr>
                    </a:p>
                  </a:txBody>
                  <a:tcPr marL="76200" marR="76200" marT="101600" marB="63500" anchor="ctr">
                    <a:lnL>
                      <a:noFill/>
                    </a:lnL>
                    <a:lnR>
                      <a:noFill/>
                    </a:lnR>
                    <a:lnT w="190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658732815"/>
                  </a:ext>
                </a:extLst>
              </a:tr>
            </a:tbl>
          </a:graphicData>
        </a:graphic>
      </p:graphicFrame>
      <p:graphicFrame>
        <p:nvGraphicFramePr>
          <p:cNvPr id="20" name="Table 19">
            <a:extLst>
              <a:ext uri="{FF2B5EF4-FFF2-40B4-BE49-F238E27FC236}">
                <a16:creationId xmlns:a16="http://schemas.microsoft.com/office/drawing/2014/main" id="{879DED45-98D0-411E-B02C-CF66E9E76246}"/>
              </a:ext>
            </a:extLst>
          </p:cNvPr>
          <p:cNvGraphicFramePr>
            <a:graphicFrameLocks noGrp="1"/>
          </p:cNvGraphicFramePr>
          <p:nvPr>
            <p:extLst>
              <p:ext uri="{D42A27DB-BD31-4B8C-83A1-F6EECF244321}">
                <p14:modId xmlns:p14="http://schemas.microsoft.com/office/powerpoint/2010/main" val="2877933771"/>
              </p:ext>
            </p:extLst>
          </p:nvPr>
        </p:nvGraphicFramePr>
        <p:xfrm>
          <a:off x="6672064" y="3111014"/>
          <a:ext cx="4482465" cy="1003300"/>
        </p:xfrm>
        <a:graphic>
          <a:graphicData uri="http://schemas.openxmlformats.org/drawingml/2006/table">
            <a:tbl>
              <a:tblPr/>
              <a:tblGrid>
                <a:gridCol w="492125">
                  <a:extLst>
                    <a:ext uri="{9D8B030D-6E8A-4147-A177-3AD203B41FA5}">
                      <a16:colId xmlns:a16="http://schemas.microsoft.com/office/drawing/2014/main" val="3522299828"/>
                    </a:ext>
                  </a:extLst>
                </a:gridCol>
                <a:gridCol w="783590">
                  <a:extLst>
                    <a:ext uri="{9D8B030D-6E8A-4147-A177-3AD203B41FA5}">
                      <a16:colId xmlns:a16="http://schemas.microsoft.com/office/drawing/2014/main" val="569467034"/>
                    </a:ext>
                  </a:extLst>
                </a:gridCol>
                <a:gridCol w="783590">
                  <a:extLst>
                    <a:ext uri="{9D8B030D-6E8A-4147-A177-3AD203B41FA5}">
                      <a16:colId xmlns:a16="http://schemas.microsoft.com/office/drawing/2014/main" val="2311833842"/>
                    </a:ext>
                  </a:extLst>
                </a:gridCol>
                <a:gridCol w="783590">
                  <a:extLst>
                    <a:ext uri="{9D8B030D-6E8A-4147-A177-3AD203B41FA5}">
                      <a16:colId xmlns:a16="http://schemas.microsoft.com/office/drawing/2014/main" val="153916718"/>
                    </a:ext>
                  </a:extLst>
                </a:gridCol>
                <a:gridCol w="819785">
                  <a:extLst>
                    <a:ext uri="{9D8B030D-6E8A-4147-A177-3AD203B41FA5}">
                      <a16:colId xmlns:a16="http://schemas.microsoft.com/office/drawing/2014/main" val="1845807065"/>
                    </a:ext>
                  </a:extLst>
                </a:gridCol>
                <a:gridCol w="819785">
                  <a:extLst>
                    <a:ext uri="{9D8B030D-6E8A-4147-A177-3AD203B41FA5}">
                      <a16:colId xmlns:a16="http://schemas.microsoft.com/office/drawing/2014/main" val="3046717554"/>
                    </a:ext>
                  </a:extLst>
                </a:gridCol>
              </a:tblGrid>
              <a:tr h="0">
                <a:tc>
                  <a:txBody>
                    <a:bodyPr/>
                    <a:lstStyle/>
                    <a:p>
                      <a:pPr algn="ctr">
                        <a:lnSpc>
                          <a:spcPts val="800"/>
                        </a:lnSpc>
                      </a:pPr>
                      <a:r>
                        <a:rPr lang="en-US" sz="800">
                          <a:solidFill>
                            <a:srgbClr val="000000"/>
                          </a:solidFill>
                          <a:effectLst/>
                          <a:latin typeface="Arial" panose="020B0604020202020204" pitchFamily="34" charset="0"/>
                          <a:ea typeface="Malgun Gothic" panose="020B0503020000020004" pitchFamily="34" charset="-127"/>
                        </a:rPr>
                        <a:t> </a:t>
                      </a:r>
                      <a:endParaRPr lang="en-IN" sz="800">
                        <a:solidFill>
                          <a:srgbClr val="000000"/>
                        </a:solidFill>
                        <a:effectLst/>
                        <a:latin typeface="Arial" panose="020B0604020202020204" pitchFamily="34" charset="0"/>
                        <a:ea typeface="Malgun Gothic" panose="020B0503020000020004" pitchFamily="34" charset="-127"/>
                      </a:endParaRPr>
                    </a:p>
                  </a:txBody>
                  <a:tcPr marL="76200" marR="76200" marT="101600" marB="63500" anchor="ctr">
                    <a:lnL>
                      <a:noFill/>
                    </a:lnL>
                    <a:lnR>
                      <a:noFill/>
                    </a:lnR>
                    <a:lnT>
                      <a:noFill/>
                    </a:lnT>
                    <a:lnB>
                      <a:noFill/>
                    </a:lnB>
                  </a:tcPr>
                </a:tc>
                <a:tc>
                  <a:txBody>
                    <a:bodyPr/>
                    <a:lstStyle/>
                    <a:p>
                      <a:pPr algn="l">
                        <a:lnSpc>
                          <a:spcPts val="800"/>
                        </a:lnSpc>
                      </a:pPr>
                      <a:r>
                        <a:rPr lang="en-US" sz="800">
                          <a:solidFill>
                            <a:srgbClr val="000000"/>
                          </a:solidFill>
                          <a:effectLst/>
                          <a:latin typeface="Arial" panose="020B0604020202020204" pitchFamily="34" charset="0"/>
                          <a:ea typeface="Malgun Gothic" panose="020B0503020000020004" pitchFamily="34" charset="-127"/>
                        </a:rPr>
                        <a:t>B0             B7</a:t>
                      </a:r>
                      <a:endParaRPr lang="en-IN" sz="800">
                        <a:solidFill>
                          <a:srgbClr val="000000"/>
                        </a:solidFill>
                        <a:effectLst/>
                        <a:latin typeface="Arial" panose="020B0604020202020204" pitchFamily="34" charset="0"/>
                        <a:ea typeface="Malgun Gothic" panose="020B0503020000020004" pitchFamily="34" charset="-127"/>
                      </a:endParaRPr>
                    </a:p>
                  </a:txBody>
                  <a:tcPr marL="76200" marR="76200" marT="76200" marB="3810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algn="ctr">
                        <a:lnSpc>
                          <a:spcPts val="800"/>
                        </a:lnSpc>
                      </a:pPr>
                      <a:r>
                        <a:rPr lang="en-US" sz="800">
                          <a:solidFill>
                            <a:srgbClr val="000000"/>
                          </a:solidFill>
                          <a:effectLst/>
                          <a:latin typeface="Arial" panose="020B0604020202020204" pitchFamily="34" charset="0"/>
                          <a:ea typeface="Malgun Gothic" panose="020B0503020000020004" pitchFamily="34" charset="-127"/>
                        </a:rPr>
                        <a:t>B8         B12</a:t>
                      </a:r>
                      <a:endParaRPr lang="en-IN" sz="800">
                        <a:solidFill>
                          <a:srgbClr val="000000"/>
                        </a:solidFill>
                        <a:effectLst/>
                        <a:latin typeface="Arial" panose="020B0604020202020204" pitchFamily="34" charset="0"/>
                        <a:ea typeface="Malgun Gothic" panose="020B0503020000020004" pitchFamily="34" charset="-127"/>
                      </a:endParaRPr>
                    </a:p>
                  </a:txBody>
                  <a:tcPr marL="76200" marR="76200" marT="76200" marB="3810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algn="ctr">
                        <a:lnSpc>
                          <a:spcPts val="800"/>
                        </a:lnSpc>
                      </a:pPr>
                      <a:r>
                        <a:rPr lang="en-US" sz="800">
                          <a:solidFill>
                            <a:srgbClr val="000000"/>
                          </a:solidFill>
                          <a:effectLst/>
                          <a:latin typeface="Arial" panose="020B0604020202020204" pitchFamily="34" charset="0"/>
                          <a:ea typeface="Malgun Gothic" panose="020B0503020000020004" pitchFamily="34" charset="-127"/>
                        </a:rPr>
                        <a:t>B13      B22</a:t>
                      </a:r>
                      <a:endParaRPr lang="en-IN" sz="800">
                        <a:solidFill>
                          <a:srgbClr val="000000"/>
                        </a:solidFill>
                        <a:effectLst/>
                        <a:latin typeface="Arial" panose="020B0604020202020204" pitchFamily="34" charset="0"/>
                        <a:ea typeface="Malgun Gothic" panose="020B0503020000020004" pitchFamily="34" charset="-127"/>
                      </a:endParaRPr>
                    </a:p>
                  </a:txBody>
                  <a:tcPr marL="76200" marR="76200" marT="101600" marB="6350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algn="ctr">
                        <a:lnSpc>
                          <a:spcPts val="800"/>
                        </a:lnSpc>
                      </a:pPr>
                      <a:r>
                        <a:rPr lang="en-US" sz="800">
                          <a:solidFill>
                            <a:srgbClr val="000000"/>
                          </a:solidFill>
                          <a:effectLst/>
                          <a:latin typeface="Arial" panose="020B0604020202020204" pitchFamily="34" charset="0"/>
                          <a:ea typeface="Malgun Gothic" panose="020B0503020000020004" pitchFamily="34" charset="-127"/>
                        </a:rPr>
                        <a:t>B23         B32</a:t>
                      </a:r>
                      <a:endParaRPr lang="en-IN" sz="800">
                        <a:solidFill>
                          <a:srgbClr val="000000"/>
                        </a:solidFill>
                        <a:effectLst/>
                        <a:latin typeface="Arial" panose="020B0604020202020204" pitchFamily="34" charset="0"/>
                        <a:ea typeface="Malgun Gothic" panose="020B0503020000020004" pitchFamily="34" charset="-127"/>
                      </a:endParaRPr>
                    </a:p>
                  </a:txBody>
                  <a:tcPr marL="76200" marR="76200" marT="101600" marB="63500" anchor="ctr">
                    <a:lnL>
                      <a:noFill/>
                    </a:lnL>
                    <a:lnR>
                      <a:noFill/>
                    </a:lnR>
                    <a:lnT>
                      <a:noFill/>
                    </a:lnT>
                    <a:lnB w="19050" cap="flat" cmpd="sng" algn="ctr">
                      <a:solidFill>
                        <a:srgbClr val="000000"/>
                      </a:solidFill>
                      <a:prstDash val="solid"/>
                      <a:round/>
                      <a:headEnd type="none" w="med" len="med"/>
                      <a:tailEnd type="none" w="med" len="med"/>
                    </a:lnB>
                  </a:tcPr>
                </a:tc>
                <a:tc>
                  <a:txBody>
                    <a:bodyPr/>
                    <a:lstStyle/>
                    <a:p>
                      <a:pPr algn="ctr">
                        <a:lnSpc>
                          <a:spcPts val="800"/>
                        </a:lnSpc>
                      </a:pPr>
                      <a:r>
                        <a:rPr lang="en-US" sz="800">
                          <a:solidFill>
                            <a:srgbClr val="000000"/>
                          </a:solidFill>
                          <a:effectLst/>
                          <a:latin typeface="Arial" panose="020B0604020202020204" pitchFamily="34" charset="0"/>
                          <a:ea typeface="Malgun Gothic" panose="020B0503020000020004" pitchFamily="34" charset="-127"/>
                        </a:rPr>
                        <a:t> </a:t>
                      </a:r>
                      <a:endParaRPr lang="en-IN" sz="800">
                        <a:solidFill>
                          <a:srgbClr val="000000"/>
                        </a:solidFill>
                        <a:effectLst/>
                        <a:latin typeface="Arial" panose="020B0604020202020204" pitchFamily="34" charset="0"/>
                        <a:ea typeface="Malgun Gothic" panose="020B0503020000020004" pitchFamily="34" charset="-127"/>
                      </a:endParaRPr>
                    </a:p>
                  </a:txBody>
                  <a:tcPr marL="76200" marR="76200" marT="76200" marB="38100" anchor="ctr">
                    <a:lnL>
                      <a:noFill/>
                    </a:lnL>
                    <a:lnR>
                      <a:noFill/>
                    </a:lnR>
                    <a:lnT>
                      <a:noFill/>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98501228"/>
                  </a:ext>
                </a:extLst>
              </a:tr>
              <a:tr h="394335">
                <a:tc>
                  <a:txBody>
                    <a:bodyPr/>
                    <a:lstStyle/>
                    <a:p>
                      <a:pPr algn="ctr">
                        <a:lnSpc>
                          <a:spcPts val="800"/>
                        </a:lnSpc>
                      </a:pPr>
                      <a:r>
                        <a:rPr lang="en-US" sz="800">
                          <a:solidFill>
                            <a:srgbClr val="000000"/>
                          </a:solidFill>
                          <a:effectLst/>
                          <a:latin typeface="Arial" panose="020B0604020202020204" pitchFamily="34" charset="0"/>
                          <a:ea typeface="Malgun Gothic" panose="020B0503020000020004" pitchFamily="34" charset="-127"/>
                        </a:rPr>
                        <a:t> </a:t>
                      </a:r>
                      <a:endParaRPr lang="en-IN" sz="800">
                        <a:solidFill>
                          <a:srgbClr val="000000"/>
                        </a:solidFill>
                        <a:effectLst/>
                        <a:latin typeface="Arial" panose="020B0604020202020204" pitchFamily="34" charset="0"/>
                        <a:ea typeface="Malgun Gothic" panose="020B0503020000020004" pitchFamily="34" charset="-127"/>
                      </a:endParaRPr>
                    </a:p>
                  </a:txBody>
                  <a:tcPr marL="76200" marR="76200" marT="101600" marB="63500" anchor="ctr">
                    <a:lnL>
                      <a:noFill/>
                    </a:lnL>
                    <a:lnR w="19050" cap="flat" cmpd="sng" algn="ctr">
                      <a:solidFill>
                        <a:srgbClr val="000000"/>
                      </a:solidFill>
                      <a:prstDash val="solid"/>
                      <a:round/>
                      <a:headEnd type="none" w="med" len="med"/>
                      <a:tailEnd type="none" w="med" len="med"/>
                    </a:lnR>
                    <a:lnT>
                      <a:noFill/>
                    </a:lnT>
                    <a:lnB>
                      <a:noFill/>
                    </a:lnB>
                  </a:tcPr>
                </a:tc>
                <a:tc>
                  <a:txBody>
                    <a:bodyPr/>
                    <a:lstStyle/>
                    <a:p>
                      <a:pPr algn="ctr">
                        <a:lnSpc>
                          <a:spcPts val="800"/>
                        </a:lnSpc>
                      </a:pPr>
                      <a:r>
                        <a:rPr lang="en-US" sz="800" dirty="0">
                          <a:solidFill>
                            <a:srgbClr val="00B050"/>
                          </a:solidFill>
                          <a:effectLst/>
                          <a:latin typeface="Arial" panose="020B0604020202020204" pitchFamily="34" charset="0"/>
                          <a:ea typeface="Malgun Gothic" panose="020B0503020000020004" pitchFamily="34" charset="-127"/>
                        </a:rPr>
                        <a:t>Length of Feedback</a:t>
                      </a:r>
                      <a:endParaRPr lang="en-IN" sz="800" dirty="0">
                        <a:solidFill>
                          <a:srgbClr val="00B050"/>
                        </a:solidFill>
                        <a:effectLst/>
                        <a:latin typeface="Arial" panose="020B0604020202020204" pitchFamily="34" charset="0"/>
                        <a:ea typeface="Malgun Gothic" panose="020B0503020000020004" pitchFamily="34" charset="-127"/>
                      </a:endParaRPr>
                    </a:p>
                  </a:txBody>
                  <a:tcPr marL="76200" marR="76200" marT="76200" marB="381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ts val="800"/>
                        </a:lnSpc>
                      </a:pPr>
                      <a:r>
                        <a:rPr lang="en-US" sz="800" dirty="0">
                          <a:solidFill>
                            <a:srgbClr val="00B050"/>
                          </a:solidFill>
                          <a:effectLst/>
                          <a:latin typeface="Arial" panose="020B0604020202020204" pitchFamily="34" charset="0"/>
                          <a:ea typeface="Malgun Gothic" panose="020B0503020000020004" pitchFamily="34" charset="-127"/>
                        </a:rPr>
                        <a:t>Link ID</a:t>
                      </a:r>
                      <a:endParaRPr lang="en-IN" sz="800" dirty="0">
                        <a:solidFill>
                          <a:srgbClr val="00B050"/>
                        </a:solidFill>
                        <a:effectLst/>
                        <a:latin typeface="Arial" panose="020B0604020202020204" pitchFamily="34" charset="0"/>
                        <a:ea typeface="Malgun Gothic" panose="020B0503020000020004" pitchFamily="34" charset="-127"/>
                      </a:endParaRPr>
                    </a:p>
                  </a:txBody>
                  <a:tcPr marL="76200" marR="76200" marT="76200" marB="381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ts val="800"/>
                        </a:lnSpc>
                      </a:pPr>
                      <a:r>
                        <a:rPr lang="en-US" sz="800">
                          <a:solidFill>
                            <a:srgbClr val="000000"/>
                          </a:solidFill>
                          <a:effectLst/>
                          <a:latin typeface="Arial" panose="020B0604020202020204" pitchFamily="34" charset="0"/>
                          <a:ea typeface="Malgun Gothic" panose="020B0503020000020004" pitchFamily="34" charset="-127"/>
                        </a:rPr>
                        <a:t>Unavailability Target Start Time</a:t>
                      </a:r>
                      <a:endParaRPr lang="en-IN" sz="800">
                        <a:solidFill>
                          <a:srgbClr val="000000"/>
                        </a:solidFill>
                        <a:effectLst/>
                        <a:latin typeface="Arial" panose="020B0604020202020204" pitchFamily="34" charset="0"/>
                        <a:ea typeface="Malgun Gothic" panose="020B0503020000020004" pitchFamily="34" charset="-127"/>
                      </a:endParaRPr>
                    </a:p>
                  </a:txBody>
                  <a:tcPr marL="76200" marR="76200" marT="101600" marB="635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ts val="800"/>
                        </a:lnSpc>
                      </a:pPr>
                      <a:r>
                        <a:rPr lang="en-US" sz="800">
                          <a:solidFill>
                            <a:srgbClr val="000000"/>
                          </a:solidFill>
                          <a:effectLst/>
                          <a:latin typeface="Arial" panose="020B0604020202020204" pitchFamily="34" charset="0"/>
                          <a:ea typeface="Malgun Gothic" panose="020B0503020000020004" pitchFamily="34" charset="-127"/>
                        </a:rPr>
                        <a:t>Unavailability Duration</a:t>
                      </a:r>
                      <a:endParaRPr lang="en-IN" sz="800">
                        <a:solidFill>
                          <a:srgbClr val="000000"/>
                        </a:solidFill>
                        <a:effectLst/>
                        <a:latin typeface="Arial" panose="020B0604020202020204" pitchFamily="34" charset="0"/>
                        <a:ea typeface="Malgun Gothic" panose="020B0503020000020004" pitchFamily="34" charset="-127"/>
                      </a:endParaRPr>
                    </a:p>
                  </a:txBody>
                  <a:tcPr marL="76200" marR="76200" marT="101600" marB="635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lnSpc>
                          <a:spcPts val="800"/>
                        </a:lnSpc>
                      </a:pPr>
                      <a:r>
                        <a:rPr lang="en-US" sz="800">
                          <a:solidFill>
                            <a:srgbClr val="000000"/>
                          </a:solidFill>
                          <a:effectLst/>
                          <a:latin typeface="Arial" panose="020B0604020202020204" pitchFamily="34" charset="0"/>
                          <a:ea typeface="Malgun Gothic" panose="020B0503020000020004" pitchFamily="34" charset="-127"/>
                        </a:rPr>
                        <a:t>Reserved</a:t>
                      </a:r>
                      <a:endParaRPr lang="en-IN" sz="800">
                        <a:solidFill>
                          <a:srgbClr val="000000"/>
                        </a:solidFill>
                        <a:effectLst/>
                        <a:latin typeface="Arial" panose="020B0604020202020204" pitchFamily="34" charset="0"/>
                        <a:ea typeface="Malgun Gothic" panose="020B0503020000020004" pitchFamily="34" charset="-127"/>
                      </a:endParaRPr>
                    </a:p>
                  </a:txBody>
                  <a:tcPr marL="76200" marR="76200" marT="76200" marB="381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44964261"/>
                  </a:ext>
                </a:extLst>
              </a:tr>
              <a:tr h="0">
                <a:tc>
                  <a:txBody>
                    <a:bodyPr/>
                    <a:lstStyle/>
                    <a:p>
                      <a:pPr algn="ctr">
                        <a:lnSpc>
                          <a:spcPts val="800"/>
                        </a:lnSpc>
                      </a:pPr>
                      <a:r>
                        <a:rPr lang="en-US" sz="800">
                          <a:solidFill>
                            <a:srgbClr val="000000"/>
                          </a:solidFill>
                          <a:effectLst/>
                          <a:latin typeface="Arial" panose="020B0604020202020204" pitchFamily="34" charset="0"/>
                          <a:ea typeface="Malgun Gothic" panose="020B0503020000020004" pitchFamily="34" charset="-127"/>
                        </a:rPr>
                        <a:t>Bits:</a:t>
                      </a:r>
                      <a:endParaRPr lang="en-IN" sz="800">
                        <a:solidFill>
                          <a:srgbClr val="000000"/>
                        </a:solidFill>
                        <a:effectLst/>
                        <a:latin typeface="Arial" panose="020B0604020202020204" pitchFamily="34" charset="0"/>
                        <a:ea typeface="Malgun Gothic" panose="020B0503020000020004" pitchFamily="34" charset="-127"/>
                      </a:endParaRPr>
                    </a:p>
                  </a:txBody>
                  <a:tcPr marL="76200" marR="76200" marT="101600" marB="63500" anchor="ctr">
                    <a:lnL>
                      <a:noFill/>
                    </a:lnL>
                    <a:lnR>
                      <a:noFill/>
                    </a:lnR>
                    <a:lnT>
                      <a:noFill/>
                    </a:lnT>
                    <a:lnB>
                      <a:noFill/>
                    </a:lnB>
                  </a:tcPr>
                </a:tc>
                <a:tc>
                  <a:txBody>
                    <a:bodyPr/>
                    <a:lstStyle/>
                    <a:p>
                      <a:pPr algn="ctr">
                        <a:lnSpc>
                          <a:spcPts val="800"/>
                        </a:lnSpc>
                      </a:pPr>
                      <a:r>
                        <a:rPr lang="en-US" sz="800">
                          <a:solidFill>
                            <a:srgbClr val="000000"/>
                          </a:solidFill>
                          <a:effectLst/>
                          <a:latin typeface="Arial" panose="020B0604020202020204" pitchFamily="34" charset="0"/>
                          <a:ea typeface="Malgun Gothic" panose="020B0503020000020004" pitchFamily="34" charset="-127"/>
                        </a:rPr>
                        <a:t>8</a:t>
                      </a:r>
                      <a:endParaRPr lang="en-IN" sz="800">
                        <a:solidFill>
                          <a:srgbClr val="000000"/>
                        </a:solidFill>
                        <a:effectLst/>
                        <a:latin typeface="Arial" panose="020B0604020202020204" pitchFamily="34" charset="0"/>
                        <a:ea typeface="Malgun Gothic" panose="020B0503020000020004" pitchFamily="34" charset="-127"/>
                      </a:endParaRPr>
                    </a:p>
                  </a:txBody>
                  <a:tcPr marL="76200" marR="76200" marT="76200" marB="38100">
                    <a:lnL>
                      <a:noFill/>
                    </a:lnL>
                    <a:lnR>
                      <a:noFill/>
                    </a:lnR>
                    <a:lnT w="19050" cap="flat" cmpd="sng" algn="ctr">
                      <a:solidFill>
                        <a:srgbClr val="000000"/>
                      </a:solidFill>
                      <a:prstDash val="solid"/>
                      <a:round/>
                      <a:headEnd type="none" w="med" len="med"/>
                      <a:tailEnd type="none" w="med" len="med"/>
                    </a:lnT>
                    <a:lnB>
                      <a:noFill/>
                    </a:lnB>
                  </a:tcPr>
                </a:tc>
                <a:tc>
                  <a:txBody>
                    <a:bodyPr/>
                    <a:lstStyle/>
                    <a:p>
                      <a:pPr algn="ctr">
                        <a:lnSpc>
                          <a:spcPts val="800"/>
                        </a:lnSpc>
                      </a:pPr>
                      <a:r>
                        <a:rPr lang="en-US" sz="800">
                          <a:solidFill>
                            <a:srgbClr val="000000"/>
                          </a:solidFill>
                          <a:effectLst/>
                          <a:latin typeface="Arial" panose="020B0604020202020204" pitchFamily="34" charset="0"/>
                          <a:ea typeface="Malgun Gothic" panose="020B0503020000020004" pitchFamily="34" charset="-127"/>
                        </a:rPr>
                        <a:t>4</a:t>
                      </a:r>
                      <a:endParaRPr lang="en-IN" sz="800">
                        <a:solidFill>
                          <a:srgbClr val="000000"/>
                        </a:solidFill>
                        <a:effectLst/>
                        <a:latin typeface="Arial" panose="020B0604020202020204" pitchFamily="34" charset="0"/>
                        <a:ea typeface="Malgun Gothic" panose="020B0503020000020004" pitchFamily="34" charset="-127"/>
                      </a:endParaRPr>
                    </a:p>
                  </a:txBody>
                  <a:tcPr marL="76200" marR="76200" marT="76200" marB="38100">
                    <a:lnL>
                      <a:noFill/>
                    </a:lnL>
                    <a:lnR>
                      <a:noFill/>
                    </a:lnR>
                    <a:lnT w="19050" cap="flat" cmpd="sng" algn="ctr">
                      <a:solidFill>
                        <a:srgbClr val="000000"/>
                      </a:solidFill>
                      <a:prstDash val="solid"/>
                      <a:round/>
                      <a:headEnd type="none" w="med" len="med"/>
                      <a:tailEnd type="none" w="med" len="med"/>
                    </a:lnT>
                    <a:lnB>
                      <a:noFill/>
                    </a:lnB>
                  </a:tcPr>
                </a:tc>
                <a:tc>
                  <a:txBody>
                    <a:bodyPr/>
                    <a:lstStyle/>
                    <a:p>
                      <a:pPr algn="ctr">
                        <a:lnSpc>
                          <a:spcPts val="800"/>
                        </a:lnSpc>
                      </a:pPr>
                      <a:r>
                        <a:rPr lang="en-US" sz="800">
                          <a:solidFill>
                            <a:srgbClr val="000000"/>
                          </a:solidFill>
                          <a:effectLst/>
                          <a:latin typeface="Arial" panose="020B0604020202020204" pitchFamily="34" charset="0"/>
                          <a:ea typeface="Malgun Gothic" panose="020B0503020000020004" pitchFamily="34" charset="-127"/>
                        </a:rPr>
                        <a:t>10</a:t>
                      </a:r>
                      <a:endParaRPr lang="en-IN" sz="800">
                        <a:solidFill>
                          <a:srgbClr val="000000"/>
                        </a:solidFill>
                        <a:effectLst/>
                        <a:latin typeface="Arial" panose="020B0604020202020204" pitchFamily="34" charset="0"/>
                        <a:ea typeface="Malgun Gothic" panose="020B0503020000020004" pitchFamily="34" charset="-127"/>
                      </a:endParaRPr>
                    </a:p>
                  </a:txBody>
                  <a:tcPr marL="76200" marR="76200" marT="101600" marB="6350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algn="ctr">
                        <a:lnSpc>
                          <a:spcPts val="800"/>
                        </a:lnSpc>
                      </a:pPr>
                      <a:r>
                        <a:rPr lang="en-US" sz="800">
                          <a:solidFill>
                            <a:srgbClr val="000000"/>
                          </a:solidFill>
                          <a:effectLst/>
                          <a:latin typeface="Arial" panose="020B0604020202020204" pitchFamily="34" charset="0"/>
                          <a:ea typeface="Malgun Gothic" panose="020B0503020000020004" pitchFamily="34" charset="-127"/>
                        </a:rPr>
                        <a:t>10</a:t>
                      </a:r>
                      <a:endParaRPr lang="en-IN" sz="800">
                        <a:solidFill>
                          <a:srgbClr val="000000"/>
                        </a:solidFill>
                        <a:effectLst/>
                        <a:latin typeface="Arial" panose="020B0604020202020204" pitchFamily="34" charset="0"/>
                        <a:ea typeface="Malgun Gothic" panose="020B0503020000020004" pitchFamily="34" charset="-127"/>
                      </a:endParaRPr>
                    </a:p>
                  </a:txBody>
                  <a:tcPr marL="76200" marR="76200" marT="101600" marB="6350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algn="ctr">
                        <a:lnSpc>
                          <a:spcPts val="800"/>
                        </a:lnSpc>
                      </a:pPr>
                      <a:r>
                        <a:rPr lang="en-US" sz="800" dirty="0">
                          <a:solidFill>
                            <a:srgbClr val="000000"/>
                          </a:solidFill>
                          <a:effectLst/>
                          <a:latin typeface="Arial" panose="020B0604020202020204" pitchFamily="34" charset="0"/>
                          <a:ea typeface="Malgun Gothic" panose="020B0503020000020004" pitchFamily="34" charset="-127"/>
                        </a:rPr>
                        <a:t>variable</a:t>
                      </a:r>
                      <a:endParaRPr lang="en-IN" sz="800" dirty="0">
                        <a:solidFill>
                          <a:srgbClr val="000000"/>
                        </a:solidFill>
                        <a:effectLst/>
                        <a:latin typeface="Arial" panose="020B0604020202020204" pitchFamily="34" charset="0"/>
                        <a:ea typeface="Malgun Gothic" panose="020B0503020000020004" pitchFamily="34" charset="-127"/>
                      </a:endParaRPr>
                    </a:p>
                  </a:txBody>
                  <a:tcPr marL="76200" marR="76200" marT="76200" marB="38100">
                    <a:lnL>
                      <a:noFill/>
                    </a:lnL>
                    <a:lnR>
                      <a:noFill/>
                    </a:lnR>
                    <a:lnT w="190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2971628134"/>
                  </a:ext>
                </a:extLst>
              </a:tr>
            </a:tbl>
          </a:graphicData>
        </a:graphic>
      </p:graphicFrame>
      <p:sp>
        <p:nvSpPr>
          <p:cNvPr id="23" name="TextBox 22">
            <a:extLst>
              <a:ext uri="{FF2B5EF4-FFF2-40B4-BE49-F238E27FC236}">
                <a16:creationId xmlns:a16="http://schemas.microsoft.com/office/drawing/2014/main" id="{E356DE85-FE3E-425C-86D9-2491F53B0B1F}"/>
              </a:ext>
            </a:extLst>
          </p:cNvPr>
          <p:cNvSpPr txBox="1"/>
          <p:nvPr/>
        </p:nvSpPr>
        <p:spPr>
          <a:xfrm>
            <a:off x="1037183" y="5341677"/>
            <a:ext cx="4030990" cy="261610"/>
          </a:xfrm>
          <a:prstGeom prst="rect">
            <a:avLst/>
          </a:prstGeom>
          <a:noFill/>
        </p:spPr>
        <p:txBody>
          <a:bodyPr wrap="square">
            <a:spAutoFit/>
          </a:bodyPr>
          <a:lstStyle/>
          <a:p>
            <a:r>
              <a:rPr lang="en-IN" sz="1100" b="1" dirty="0">
                <a:solidFill>
                  <a:schemeClr val="tx1"/>
                </a:solidFill>
                <a:effectLst/>
                <a:latin typeface="Times New Roman" panose="02020603050405020304" pitchFamily="18" charset="0"/>
                <a:ea typeface="Malgun Gothic" panose="020B0503020000020004" pitchFamily="34" charset="-127"/>
              </a:rPr>
              <a:t>UHR variant Common Info field format for DUO Mobile-AP</a:t>
            </a:r>
            <a:endParaRPr lang="en-IN" sz="1100" dirty="0">
              <a:solidFill>
                <a:schemeClr val="tx1"/>
              </a:solidFill>
            </a:endParaRPr>
          </a:p>
        </p:txBody>
      </p:sp>
      <p:sp>
        <p:nvSpPr>
          <p:cNvPr id="26" name="TextBox 25">
            <a:extLst>
              <a:ext uri="{FF2B5EF4-FFF2-40B4-BE49-F238E27FC236}">
                <a16:creationId xmlns:a16="http://schemas.microsoft.com/office/drawing/2014/main" id="{01F0BD96-22A2-4511-B8B6-D2CDBAC9C580}"/>
              </a:ext>
            </a:extLst>
          </p:cNvPr>
          <p:cNvSpPr txBox="1"/>
          <p:nvPr/>
        </p:nvSpPr>
        <p:spPr>
          <a:xfrm>
            <a:off x="6672064" y="4346609"/>
            <a:ext cx="4603421" cy="230641"/>
          </a:xfrm>
          <a:prstGeom prst="rect">
            <a:avLst/>
          </a:prstGeom>
          <a:noFill/>
        </p:spPr>
        <p:txBody>
          <a:bodyPr wrap="square">
            <a:spAutoFit/>
          </a:bodyPr>
          <a:lstStyle/>
          <a:p>
            <a:pPr algn="ctr">
              <a:lnSpc>
                <a:spcPts val="1000"/>
              </a:lnSpc>
              <a:spcAft>
                <a:spcPts val="600"/>
              </a:spcAft>
              <a:tabLst>
                <a:tab pos="457200" algn="l"/>
                <a:tab pos="914400" algn="l"/>
                <a:tab pos="1371600" algn="l"/>
                <a:tab pos="1828800" algn="l"/>
                <a:tab pos="2286000" algn="l"/>
                <a:tab pos="2743200" algn="l"/>
                <a:tab pos="3200400" algn="l"/>
                <a:tab pos="3657600" algn="l"/>
                <a:tab pos="4114800" algn="l"/>
                <a:tab pos="4572000" algn="l"/>
                <a:tab pos="5029200" algn="l"/>
              </a:tabLst>
            </a:pPr>
            <a:r>
              <a:rPr lang="en-US" sz="1200" b="1" dirty="0">
                <a:solidFill>
                  <a:srgbClr val="000000"/>
                </a:solidFill>
                <a:effectLst/>
                <a:latin typeface="Times New Roman" panose="02020603050405020304" pitchFamily="18" charset="0"/>
                <a:ea typeface="Malgun Gothic" panose="020B0503020000020004" pitchFamily="34" charset="-127"/>
              </a:rPr>
              <a:t>Feedback Information field format if the Feedback Type is set to 0</a:t>
            </a:r>
            <a:endParaRPr lang="en-IN" sz="1200" dirty="0">
              <a:solidFill>
                <a:srgbClr val="000000"/>
              </a:solidFill>
              <a:effectLst/>
              <a:latin typeface="Times New Roman" panose="02020603050405020304" pitchFamily="18" charset="0"/>
              <a:ea typeface="Malgun Gothic" panose="020B0503020000020004" pitchFamily="34" charset="-127"/>
            </a:endParaRPr>
          </a:p>
        </p:txBody>
      </p:sp>
      <p:cxnSp>
        <p:nvCxnSpPr>
          <p:cNvPr id="28" name="Straight Arrow Connector 27">
            <a:extLst>
              <a:ext uri="{FF2B5EF4-FFF2-40B4-BE49-F238E27FC236}">
                <a16:creationId xmlns:a16="http://schemas.microsoft.com/office/drawing/2014/main" id="{8C579C0B-7AAF-4963-A2D8-5B750214221B}"/>
              </a:ext>
            </a:extLst>
          </p:cNvPr>
          <p:cNvCxnSpPr>
            <a:endCxn id="20" idx="0"/>
          </p:cNvCxnSpPr>
          <p:nvPr/>
        </p:nvCxnSpPr>
        <p:spPr bwMode="auto">
          <a:xfrm flipH="1">
            <a:off x="8913296" y="2440302"/>
            <a:ext cx="1071136" cy="67071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30" name="TextBox 29">
            <a:extLst>
              <a:ext uri="{FF2B5EF4-FFF2-40B4-BE49-F238E27FC236}">
                <a16:creationId xmlns:a16="http://schemas.microsoft.com/office/drawing/2014/main" id="{618B72F9-E85B-460D-A0D6-ACABAAE3630D}"/>
              </a:ext>
            </a:extLst>
          </p:cNvPr>
          <p:cNvSpPr txBox="1"/>
          <p:nvPr/>
        </p:nvSpPr>
        <p:spPr>
          <a:xfrm>
            <a:off x="289811" y="5694812"/>
            <a:ext cx="11711861" cy="738664"/>
          </a:xfrm>
          <a:prstGeom prst="rect">
            <a:avLst/>
          </a:prstGeom>
          <a:noFill/>
        </p:spPr>
        <p:txBody>
          <a:bodyPr wrap="none" rtlCol="0">
            <a:spAutoFit/>
          </a:bodyPr>
          <a:lstStyle/>
          <a:p>
            <a:r>
              <a:rPr lang="en-IN" sz="1400" dirty="0">
                <a:solidFill>
                  <a:schemeClr val="tx1"/>
                </a:solidFill>
              </a:rPr>
              <a:t>BSRP-NTB frame format contains the Common Info field, in which Bit 22 that is reserved, can be used to indicate whether the following </a:t>
            </a:r>
            <a:r>
              <a:rPr lang="en-IN" sz="1400" dirty="0" err="1">
                <a:solidFill>
                  <a:schemeClr val="tx1"/>
                </a:solidFill>
              </a:rPr>
              <a:t>userinfo</a:t>
            </a:r>
            <a:r>
              <a:rPr lang="en-IN" sz="1400" dirty="0">
                <a:solidFill>
                  <a:schemeClr val="tx1"/>
                </a:solidFill>
              </a:rPr>
              <a:t> field contains</a:t>
            </a:r>
          </a:p>
          <a:p>
            <a:r>
              <a:rPr lang="en-IN" sz="1400" dirty="0">
                <a:solidFill>
                  <a:schemeClr val="tx1"/>
                </a:solidFill>
              </a:rPr>
              <a:t>Updated feedback information from previous Beacon broadcast. </a:t>
            </a:r>
          </a:p>
          <a:p>
            <a:r>
              <a:rPr lang="en-IN" sz="1400" dirty="0">
                <a:solidFill>
                  <a:schemeClr val="tx1"/>
                </a:solidFill>
              </a:rPr>
              <a:t>The feedback User info field, further contains feedback information which can include per link ID unavailability target start time and duration fields.</a:t>
            </a:r>
          </a:p>
        </p:txBody>
      </p:sp>
    </p:spTree>
    <p:extLst>
      <p:ext uri="{BB962C8B-B14F-4D97-AF65-F5344CB8AC3E}">
        <p14:creationId xmlns:p14="http://schemas.microsoft.com/office/powerpoint/2010/main" val="8967848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DD6DAC-4B86-4731-96EA-BEE6F4B1BB91}"/>
              </a:ext>
            </a:extLst>
          </p:cNvPr>
          <p:cNvSpPr>
            <a:spLocks noGrp="1"/>
          </p:cNvSpPr>
          <p:nvPr>
            <p:ph type="title"/>
          </p:nvPr>
        </p:nvSpPr>
        <p:spPr>
          <a:xfrm>
            <a:off x="914401" y="685801"/>
            <a:ext cx="10361084" cy="510951"/>
          </a:xfrm>
        </p:spPr>
        <p:txBody>
          <a:bodyPr/>
          <a:lstStyle/>
          <a:p>
            <a:r>
              <a:rPr lang="en-IN" dirty="0"/>
              <a:t>Reference Comments</a:t>
            </a:r>
          </a:p>
        </p:txBody>
      </p:sp>
      <p:sp>
        <p:nvSpPr>
          <p:cNvPr id="4" name="Slide Number Placeholder 3">
            <a:extLst>
              <a:ext uri="{FF2B5EF4-FFF2-40B4-BE49-F238E27FC236}">
                <a16:creationId xmlns:a16="http://schemas.microsoft.com/office/drawing/2014/main" id="{BC1B125B-B8D6-44C0-9FB6-4E947DC2573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22D1514C-201F-4CDA-ADB9-1042BB7AE9A0}"/>
              </a:ext>
            </a:extLst>
          </p:cNvPr>
          <p:cNvSpPr>
            <a:spLocks noGrp="1"/>
          </p:cNvSpPr>
          <p:nvPr>
            <p:ph type="ftr" idx="14"/>
          </p:nvPr>
        </p:nvSpPr>
        <p:spPr/>
        <p:txBody>
          <a:bodyPr/>
          <a:lstStyle/>
          <a:p>
            <a:r>
              <a:rPr lang="en-GB"/>
              <a:t>Manasi Ekkundi, Samsung Electronics</a:t>
            </a:r>
            <a:endParaRPr lang="en-GB" dirty="0"/>
          </a:p>
        </p:txBody>
      </p:sp>
      <p:sp>
        <p:nvSpPr>
          <p:cNvPr id="6" name="Date Placeholder 5">
            <a:extLst>
              <a:ext uri="{FF2B5EF4-FFF2-40B4-BE49-F238E27FC236}">
                <a16:creationId xmlns:a16="http://schemas.microsoft.com/office/drawing/2014/main" id="{15595D28-8DDC-4E97-ABDB-DD1E71B1E37C}"/>
              </a:ext>
            </a:extLst>
          </p:cNvPr>
          <p:cNvSpPr>
            <a:spLocks noGrp="1"/>
          </p:cNvSpPr>
          <p:nvPr>
            <p:ph type="dt" idx="15"/>
          </p:nvPr>
        </p:nvSpPr>
        <p:spPr/>
        <p:txBody>
          <a:bodyPr/>
          <a:lstStyle/>
          <a:p>
            <a:r>
              <a:rPr lang="en-US"/>
              <a:t>June 2025</a:t>
            </a:r>
            <a:endParaRPr lang="en-GB" dirty="0"/>
          </a:p>
        </p:txBody>
      </p:sp>
      <p:graphicFrame>
        <p:nvGraphicFramePr>
          <p:cNvPr id="7" name="Table 6">
            <a:extLst>
              <a:ext uri="{FF2B5EF4-FFF2-40B4-BE49-F238E27FC236}">
                <a16:creationId xmlns:a16="http://schemas.microsoft.com/office/drawing/2014/main" id="{3EC598DA-E870-48D1-80E6-F40FD04A0F12}"/>
              </a:ext>
            </a:extLst>
          </p:cNvPr>
          <p:cNvGraphicFramePr>
            <a:graphicFrameLocks noGrp="1"/>
          </p:cNvGraphicFramePr>
          <p:nvPr>
            <p:extLst>
              <p:ext uri="{D42A27DB-BD31-4B8C-83A1-F6EECF244321}">
                <p14:modId xmlns:p14="http://schemas.microsoft.com/office/powerpoint/2010/main" val="3300891483"/>
              </p:ext>
            </p:extLst>
          </p:nvPr>
        </p:nvGraphicFramePr>
        <p:xfrm>
          <a:off x="1198399" y="1506529"/>
          <a:ext cx="9793088" cy="4955317"/>
        </p:xfrm>
        <a:graphic>
          <a:graphicData uri="http://schemas.openxmlformats.org/drawingml/2006/table">
            <a:tbl>
              <a:tblPr firstRow="1" firstCol="1" bandRow="1"/>
              <a:tblGrid>
                <a:gridCol w="785157">
                  <a:extLst>
                    <a:ext uri="{9D8B030D-6E8A-4147-A177-3AD203B41FA5}">
                      <a16:colId xmlns:a16="http://schemas.microsoft.com/office/drawing/2014/main" val="2169452723"/>
                    </a:ext>
                  </a:extLst>
                </a:gridCol>
                <a:gridCol w="518959">
                  <a:extLst>
                    <a:ext uri="{9D8B030D-6E8A-4147-A177-3AD203B41FA5}">
                      <a16:colId xmlns:a16="http://schemas.microsoft.com/office/drawing/2014/main" val="2428324108"/>
                    </a:ext>
                  </a:extLst>
                </a:gridCol>
                <a:gridCol w="696018">
                  <a:extLst>
                    <a:ext uri="{9D8B030D-6E8A-4147-A177-3AD203B41FA5}">
                      <a16:colId xmlns:a16="http://schemas.microsoft.com/office/drawing/2014/main" val="2621919528"/>
                    </a:ext>
                  </a:extLst>
                </a:gridCol>
                <a:gridCol w="696018">
                  <a:extLst>
                    <a:ext uri="{9D8B030D-6E8A-4147-A177-3AD203B41FA5}">
                      <a16:colId xmlns:a16="http://schemas.microsoft.com/office/drawing/2014/main" val="3219630315"/>
                    </a:ext>
                  </a:extLst>
                </a:gridCol>
                <a:gridCol w="4673085">
                  <a:extLst>
                    <a:ext uri="{9D8B030D-6E8A-4147-A177-3AD203B41FA5}">
                      <a16:colId xmlns:a16="http://schemas.microsoft.com/office/drawing/2014/main" val="3067125456"/>
                    </a:ext>
                  </a:extLst>
                </a:gridCol>
                <a:gridCol w="2423851">
                  <a:extLst>
                    <a:ext uri="{9D8B030D-6E8A-4147-A177-3AD203B41FA5}">
                      <a16:colId xmlns:a16="http://schemas.microsoft.com/office/drawing/2014/main" val="445244137"/>
                    </a:ext>
                  </a:extLst>
                </a:gridCol>
              </a:tblGrid>
              <a:tr h="300033">
                <a:tc>
                  <a:txBody>
                    <a:bodyPr/>
                    <a:lstStyle/>
                    <a:p>
                      <a:r>
                        <a:rPr lang="en-US" sz="1000" b="1">
                          <a:effectLst/>
                          <a:latin typeface="Arial" panose="020B0604020202020204" pitchFamily="34" charset="0"/>
                          <a:ea typeface="Malgun Gothic" panose="020B0503020000020004" pitchFamily="34" charset="-127"/>
                        </a:rPr>
                        <a:t>CID</a:t>
                      </a:r>
                      <a:endParaRPr lang="en-IN" sz="1100">
                        <a:effectLst/>
                        <a:latin typeface="Times New Roman" panose="02020603050405020304" pitchFamily="18" charset="0"/>
                        <a:ea typeface="Malgun Gothic" panose="020B0503020000020004" pitchFamily="34" charset="-127"/>
                      </a:endParaRPr>
                    </a:p>
                  </a:txBody>
                  <a:tcPr marL="62865" marR="62865" marT="0" marB="0">
                    <a:lnL w="12700" cap="flat" cmpd="sng" algn="ctr">
                      <a:solidFill>
                        <a:srgbClr val="333300"/>
                      </a:solidFill>
                      <a:prstDash val="solid"/>
                      <a:round/>
                      <a:headEnd type="none" w="med" len="med"/>
                      <a:tailEnd type="none" w="med" len="med"/>
                    </a:lnL>
                    <a:lnR w="12700" cap="flat" cmpd="sng" algn="ctr">
                      <a:solidFill>
                        <a:srgbClr val="333300"/>
                      </a:solidFill>
                      <a:prstDash val="solid"/>
                      <a:round/>
                      <a:headEnd type="none" w="med" len="med"/>
                      <a:tailEnd type="none" w="med" len="med"/>
                    </a:lnR>
                    <a:lnT w="12700" cap="flat" cmpd="sng" algn="ctr">
                      <a:solidFill>
                        <a:srgbClr val="333300"/>
                      </a:solidFill>
                      <a:prstDash val="solid"/>
                      <a:round/>
                      <a:headEnd type="none" w="med" len="med"/>
                      <a:tailEnd type="none" w="med" len="med"/>
                    </a:lnT>
                    <a:lnB w="12700" cap="flat" cmpd="sng" algn="ctr">
                      <a:solidFill>
                        <a:srgbClr val="333300"/>
                      </a:solidFill>
                      <a:prstDash val="solid"/>
                      <a:round/>
                      <a:headEnd type="none" w="med" len="med"/>
                      <a:tailEnd type="none" w="med" len="med"/>
                    </a:lnB>
                  </a:tcPr>
                </a:tc>
                <a:tc>
                  <a:txBody>
                    <a:bodyPr/>
                    <a:lstStyle/>
                    <a:p>
                      <a:r>
                        <a:rPr lang="en-US" sz="1000" b="1" dirty="0">
                          <a:effectLst/>
                          <a:latin typeface="Arial" panose="020B0604020202020204" pitchFamily="34" charset="0"/>
                          <a:ea typeface="Malgun Gothic" panose="020B0503020000020004" pitchFamily="34" charset="-127"/>
                        </a:rPr>
                        <a:t>T/E/G</a:t>
                      </a:r>
                      <a:endParaRPr lang="en-IN" sz="1100" dirty="0">
                        <a:effectLst/>
                        <a:latin typeface="Times New Roman" panose="02020603050405020304" pitchFamily="18" charset="0"/>
                        <a:ea typeface="Malgun Gothic" panose="020B0503020000020004" pitchFamily="34" charset="-127"/>
                      </a:endParaRPr>
                    </a:p>
                  </a:txBody>
                  <a:tcPr marL="62865" marR="62865" marT="0" marB="0">
                    <a:lnL w="12700" cap="flat" cmpd="sng" algn="ctr">
                      <a:solidFill>
                        <a:srgbClr val="333300"/>
                      </a:solidFill>
                      <a:prstDash val="solid"/>
                      <a:round/>
                      <a:headEnd type="none" w="med" len="med"/>
                      <a:tailEnd type="none" w="med" len="med"/>
                    </a:lnL>
                    <a:lnR w="12700" cap="flat" cmpd="sng" algn="ctr">
                      <a:solidFill>
                        <a:srgbClr val="333300"/>
                      </a:solidFill>
                      <a:prstDash val="solid"/>
                      <a:round/>
                      <a:headEnd type="none" w="med" len="med"/>
                      <a:tailEnd type="none" w="med" len="med"/>
                    </a:lnR>
                    <a:lnT w="12700" cap="flat" cmpd="sng" algn="ctr">
                      <a:solidFill>
                        <a:srgbClr val="333300"/>
                      </a:solidFill>
                      <a:prstDash val="solid"/>
                      <a:round/>
                      <a:headEnd type="none" w="med" len="med"/>
                      <a:tailEnd type="none" w="med" len="med"/>
                    </a:lnT>
                    <a:lnB w="12700" cap="flat" cmpd="sng" algn="ctr">
                      <a:solidFill>
                        <a:srgbClr val="333300"/>
                      </a:solidFill>
                      <a:prstDash val="solid"/>
                      <a:round/>
                      <a:headEnd type="none" w="med" len="med"/>
                      <a:tailEnd type="none" w="med" len="med"/>
                    </a:lnB>
                  </a:tcPr>
                </a:tc>
                <a:tc>
                  <a:txBody>
                    <a:bodyPr/>
                    <a:lstStyle/>
                    <a:p>
                      <a:r>
                        <a:rPr lang="en-US" sz="1000" b="1">
                          <a:effectLst/>
                          <a:latin typeface="Arial" panose="020B0604020202020204" pitchFamily="34" charset="0"/>
                          <a:ea typeface="Malgun Gothic" panose="020B0503020000020004" pitchFamily="34" charset="-127"/>
                        </a:rPr>
                        <a:t>Clause</a:t>
                      </a:r>
                      <a:endParaRPr lang="en-IN" sz="1100">
                        <a:effectLst/>
                        <a:latin typeface="Times New Roman" panose="02020603050405020304" pitchFamily="18" charset="0"/>
                        <a:ea typeface="Malgun Gothic" panose="020B0503020000020004" pitchFamily="34" charset="-127"/>
                      </a:endParaRPr>
                    </a:p>
                  </a:txBody>
                  <a:tcPr marL="62865" marR="62865" marT="0" marB="0">
                    <a:lnL w="12700" cap="flat" cmpd="sng" algn="ctr">
                      <a:solidFill>
                        <a:srgbClr val="333300"/>
                      </a:solidFill>
                      <a:prstDash val="solid"/>
                      <a:round/>
                      <a:headEnd type="none" w="med" len="med"/>
                      <a:tailEnd type="none" w="med" len="med"/>
                    </a:lnL>
                    <a:lnR w="12700" cap="flat" cmpd="sng" algn="ctr">
                      <a:solidFill>
                        <a:srgbClr val="333300"/>
                      </a:solidFill>
                      <a:prstDash val="solid"/>
                      <a:round/>
                      <a:headEnd type="none" w="med" len="med"/>
                      <a:tailEnd type="none" w="med" len="med"/>
                    </a:lnR>
                    <a:lnT w="12700" cap="flat" cmpd="sng" algn="ctr">
                      <a:solidFill>
                        <a:srgbClr val="333300"/>
                      </a:solidFill>
                      <a:prstDash val="solid"/>
                      <a:round/>
                      <a:headEnd type="none" w="med" len="med"/>
                      <a:tailEnd type="none" w="med" len="med"/>
                    </a:lnT>
                    <a:lnB w="12700" cap="flat" cmpd="sng" algn="ctr">
                      <a:solidFill>
                        <a:srgbClr val="333300"/>
                      </a:solidFill>
                      <a:prstDash val="solid"/>
                      <a:round/>
                      <a:headEnd type="none" w="med" len="med"/>
                      <a:tailEnd type="none" w="med" len="med"/>
                    </a:lnB>
                  </a:tcPr>
                </a:tc>
                <a:tc>
                  <a:txBody>
                    <a:bodyPr/>
                    <a:lstStyle/>
                    <a:p>
                      <a:r>
                        <a:rPr lang="en-US" sz="1000" b="1">
                          <a:effectLst/>
                          <a:latin typeface="Arial" panose="020B0604020202020204" pitchFamily="34" charset="0"/>
                          <a:ea typeface="Malgun Gothic" panose="020B0503020000020004" pitchFamily="34" charset="-127"/>
                        </a:rPr>
                        <a:t>Page</a:t>
                      </a:r>
                      <a:endParaRPr lang="en-IN" sz="1100">
                        <a:effectLst/>
                        <a:latin typeface="Times New Roman" panose="02020603050405020304" pitchFamily="18" charset="0"/>
                        <a:ea typeface="Malgun Gothic" panose="020B0503020000020004" pitchFamily="34" charset="-127"/>
                      </a:endParaRPr>
                    </a:p>
                  </a:txBody>
                  <a:tcPr marL="62865" marR="62865" marT="0" marB="0">
                    <a:lnL w="12700" cap="flat" cmpd="sng" algn="ctr">
                      <a:solidFill>
                        <a:srgbClr val="333300"/>
                      </a:solidFill>
                      <a:prstDash val="solid"/>
                      <a:round/>
                      <a:headEnd type="none" w="med" len="med"/>
                      <a:tailEnd type="none" w="med" len="med"/>
                    </a:lnL>
                    <a:lnR w="12700" cap="flat" cmpd="sng" algn="ctr">
                      <a:solidFill>
                        <a:srgbClr val="333300"/>
                      </a:solidFill>
                      <a:prstDash val="solid"/>
                      <a:round/>
                      <a:headEnd type="none" w="med" len="med"/>
                      <a:tailEnd type="none" w="med" len="med"/>
                    </a:lnR>
                    <a:lnT w="12700" cap="flat" cmpd="sng" algn="ctr">
                      <a:solidFill>
                        <a:srgbClr val="333300"/>
                      </a:solidFill>
                      <a:prstDash val="solid"/>
                      <a:round/>
                      <a:headEnd type="none" w="med" len="med"/>
                      <a:tailEnd type="none" w="med" len="med"/>
                    </a:lnT>
                    <a:lnB w="12700" cap="flat" cmpd="sng" algn="ctr">
                      <a:solidFill>
                        <a:srgbClr val="333300"/>
                      </a:solidFill>
                      <a:prstDash val="solid"/>
                      <a:round/>
                      <a:headEnd type="none" w="med" len="med"/>
                      <a:tailEnd type="none" w="med" len="med"/>
                    </a:lnB>
                  </a:tcPr>
                </a:tc>
                <a:tc>
                  <a:txBody>
                    <a:bodyPr/>
                    <a:lstStyle/>
                    <a:p>
                      <a:r>
                        <a:rPr lang="en-US" sz="1000" b="1">
                          <a:effectLst/>
                          <a:latin typeface="Arial" panose="020B0604020202020204" pitchFamily="34" charset="0"/>
                          <a:ea typeface="Malgun Gothic" panose="020B0503020000020004" pitchFamily="34" charset="-127"/>
                        </a:rPr>
                        <a:t>Comment</a:t>
                      </a:r>
                      <a:endParaRPr lang="en-IN" sz="1100">
                        <a:effectLst/>
                        <a:latin typeface="Times New Roman" panose="02020603050405020304" pitchFamily="18" charset="0"/>
                        <a:ea typeface="Malgun Gothic" panose="020B0503020000020004" pitchFamily="34" charset="-127"/>
                      </a:endParaRPr>
                    </a:p>
                  </a:txBody>
                  <a:tcPr marL="62865" marR="62865" marT="0" marB="0">
                    <a:lnL w="12700" cap="flat" cmpd="sng" algn="ctr">
                      <a:solidFill>
                        <a:srgbClr val="333300"/>
                      </a:solidFill>
                      <a:prstDash val="solid"/>
                      <a:round/>
                      <a:headEnd type="none" w="med" len="med"/>
                      <a:tailEnd type="none" w="med" len="med"/>
                    </a:lnL>
                    <a:lnR w="12700" cap="flat" cmpd="sng" algn="ctr">
                      <a:solidFill>
                        <a:srgbClr val="333300"/>
                      </a:solidFill>
                      <a:prstDash val="solid"/>
                      <a:round/>
                      <a:headEnd type="none" w="med" len="med"/>
                      <a:tailEnd type="none" w="med" len="med"/>
                    </a:lnR>
                    <a:lnT w="12700" cap="flat" cmpd="sng" algn="ctr">
                      <a:solidFill>
                        <a:srgbClr val="333300"/>
                      </a:solidFill>
                      <a:prstDash val="solid"/>
                      <a:round/>
                      <a:headEnd type="none" w="med" len="med"/>
                      <a:tailEnd type="none" w="med" len="med"/>
                    </a:lnT>
                    <a:lnB w="12700" cap="flat" cmpd="sng" algn="ctr">
                      <a:solidFill>
                        <a:srgbClr val="333300"/>
                      </a:solidFill>
                      <a:prstDash val="solid"/>
                      <a:round/>
                      <a:headEnd type="none" w="med" len="med"/>
                      <a:tailEnd type="none" w="med" len="med"/>
                    </a:lnB>
                  </a:tcPr>
                </a:tc>
                <a:tc>
                  <a:txBody>
                    <a:bodyPr/>
                    <a:lstStyle/>
                    <a:p>
                      <a:r>
                        <a:rPr lang="en-US" sz="1000" b="1">
                          <a:effectLst/>
                          <a:latin typeface="Arial" panose="020B0604020202020204" pitchFamily="34" charset="0"/>
                          <a:ea typeface="Malgun Gothic" panose="020B0503020000020004" pitchFamily="34" charset="-127"/>
                        </a:rPr>
                        <a:t>Proposed Change</a:t>
                      </a:r>
                      <a:endParaRPr lang="en-IN" sz="1100">
                        <a:effectLst/>
                        <a:latin typeface="Times New Roman" panose="02020603050405020304" pitchFamily="18" charset="0"/>
                        <a:ea typeface="Malgun Gothic" panose="020B0503020000020004" pitchFamily="34" charset="-127"/>
                      </a:endParaRPr>
                    </a:p>
                  </a:txBody>
                  <a:tcPr marL="62865" marR="62865" marT="0" marB="0">
                    <a:lnL w="12700" cap="flat" cmpd="sng" algn="ctr">
                      <a:solidFill>
                        <a:srgbClr val="333300"/>
                      </a:solidFill>
                      <a:prstDash val="solid"/>
                      <a:round/>
                      <a:headEnd type="none" w="med" len="med"/>
                      <a:tailEnd type="none" w="med" len="med"/>
                    </a:lnL>
                    <a:lnR w="12700" cap="flat" cmpd="sng" algn="ctr">
                      <a:solidFill>
                        <a:srgbClr val="333300"/>
                      </a:solidFill>
                      <a:prstDash val="solid"/>
                      <a:round/>
                      <a:headEnd type="none" w="med" len="med"/>
                      <a:tailEnd type="none" w="med" len="med"/>
                    </a:lnR>
                    <a:lnT w="12700" cap="flat" cmpd="sng" algn="ctr">
                      <a:solidFill>
                        <a:srgbClr val="333300"/>
                      </a:solidFill>
                      <a:prstDash val="solid"/>
                      <a:round/>
                      <a:headEnd type="none" w="med" len="med"/>
                      <a:tailEnd type="none" w="med" len="med"/>
                    </a:lnT>
                    <a:lnB w="12700" cap="flat" cmpd="sng" algn="ctr">
                      <a:solidFill>
                        <a:srgbClr val="333300"/>
                      </a:solidFill>
                      <a:prstDash val="solid"/>
                      <a:round/>
                      <a:headEnd type="none" w="med" len="med"/>
                      <a:tailEnd type="none" w="med" len="med"/>
                    </a:lnB>
                  </a:tcPr>
                </a:tc>
                <a:extLst>
                  <a:ext uri="{0D108BD9-81ED-4DB2-BD59-A6C34878D82A}">
                    <a16:rowId xmlns:a16="http://schemas.microsoft.com/office/drawing/2014/main" val="3480647592"/>
                  </a:ext>
                </a:extLst>
              </a:tr>
              <a:tr h="600067">
                <a:tc>
                  <a:txBody>
                    <a:bodyPr/>
                    <a:lstStyle/>
                    <a:p>
                      <a:pPr algn="r"/>
                      <a:r>
                        <a:rPr lang="en-US" sz="1000">
                          <a:effectLst/>
                          <a:latin typeface="Arial" panose="020B0604020202020204" pitchFamily="34" charset="0"/>
                          <a:ea typeface="Malgun Gothic" panose="020B0503020000020004" pitchFamily="34" charset="-127"/>
                        </a:rPr>
                        <a:t>432</a:t>
                      </a:r>
                      <a:endParaRPr lang="en-IN" sz="1100">
                        <a:effectLst/>
                        <a:latin typeface="Times New Roman" panose="02020603050405020304" pitchFamily="18" charset="0"/>
                        <a:ea typeface="Malgun Gothic" panose="020B0503020000020004" pitchFamily="34" charset="-127"/>
                      </a:endParaRPr>
                    </a:p>
                  </a:txBody>
                  <a:tcPr marL="62865" marR="62865" marT="0" marB="0">
                    <a:lnL w="12700" cap="flat" cmpd="sng" algn="ctr">
                      <a:solidFill>
                        <a:srgbClr val="333300"/>
                      </a:solidFill>
                      <a:prstDash val="solid"/>
                      <a:round/>
                      <a:headEnd type="none" w="med" len="med"/>
                      <a:tailEnd type="none" w="med" len="med"/>
                    </a:lnL>
                    <a:lnR w="12700" cap="flat" cmpd="sng" algn="ctr">
                      <a:solidFill>
                        <a:srgbClr val="333300"/>
                      </a:solidFill>
                      <a:prstDash val="solid"/>
                      <a:round/>
                      <a:headEnd type="none" w="med" len="med"/>
                      <a:tailEnd type="none" w="med" len="med"/>
                    </a:lnR>
                    <a:lnT w="12700" cap="flat" cmpd="sng" algn="ctr">
                      <a:solidFill>
                        <a:srgbClr val="333300"/>
                      </a:solidFill>
                      <a:prstDash val="solid"/>
                      <a:round/>
                      <a:headEnd type="none" w="med" len="med"/>
                      <a:tailEnd type="none" w="med" len="med"/>
                    </a:lnT>
                    <a:lnB w="12700" cap="flat" cmpd="sng" algn="ctr">
                      <a:solidFill>
                        <a:srgbClr val="333300"/>
                      </a:solidFill>
                      <a:prstDash val="solid"/>
                      <a:round/>
                      <a:headEnd type="none" w="med" len="med"/>
                      <a:tailEnd type="none" w="med" len="med"/>
                    </a:lnB>
                  </a:tcPr>
                </a:tc>
                <a:tc>
                  <a:txBody>
                    <a:bodyPr/>
                    <a:lstStyle/>
                    <a:p>
                      <a:r>
                        <a:rPr lang="en-US" sz="1000" dirty="0">
                          <a:effectLst/>
                          <a:latin typeface="Arial" panose="020B0604020202020204" pitchFamily="34" charset="0"/>
                          <a:ea typeface="Malgun Gothic" panose="020B0503020000020004" pitchFamily="34" charset="-127"/>
                        </a:rPr>
                        <a:t>T</a:t>
                      </a:r>
                      <a:endParaRPr lang="en-IN" sz="1100" dirty="0">
                        <a:effectLst/>
                        <a:latin typeface="Times New Roman" panose="02020603050405020304" pitchFamily="18" charset="0"/>
                        <a:ea typeface="Malgun Gothic" panose="020B0503020000020004" pitchFamily="34" charset="-127"/>
                      </a:endParaRPr>
                    </a:p>
                  </a:txBody>
                  <a:tcPr marL="62865" marR="62865" marT="0" marB="0">
                    <a:lnL w="12700" cap="flat" cmpd="sng" algn="ctr">
                      <a:solidFill>
                        <a:srgbClr val="333300"/>
                      </a:solidFill>
                      <a:prstDash val="solid"/>
                      <a:round/>
                      <a:headEnd type="none" w="med" len="med"/>
                      <a:tailEnd type="none" w="med" len="med"/>
                    </a:lnL>
                    <a:lnR w="12700" cap="flat" cmpd="sng" algn="ctr">
                      <a:solidFill>
                        <a:srgbClr val="333300"/>
                      </a:solidFill>
                      <a:prstDash val="solid"/>
                      <a:round/>
                      <a:headEnd type="none" w="med" len="med"/>
                      <a:tailEnd type="none" w="med" len="med"/>
                    </a:lnR>
                    <a:lnT w="12700" cap="flat" cmpd="sng" algn="ctr">
                      <a:solidFill>
                        <a:srgbClr val="333300"/>
                      </a:solidFill>
                      <a:prstDash val="solid"/>
                      <a:round/>
                      <a:headEnd type="none" w="med" len="med"/>
                      <a:tailEnd type="none" w="med" len="med"/>
                    </a:lnT>
                    <a:lnB w="12700" cap="flat" cmpd="sng" algn="ctr">
                      <a:solidFill>
                        <a:srgbClr val="333300"/>
                      </a:solidFill>
                      <a:prstDash val="solid"/>
                      <a:round/>
                      <a:headEnd type="none" w="med" len="med"/>
                      <a:tailEnd type="none" w="med" len="med"/>
                    </a:lnB>
                  </a:tcPr>
                </a:tc>
                <a:tc>
                  <a:txBody>
                    <a:bodyPr/>
                    <a:lstStyle/>
                    <a:p>
                      <a:r>
                        <a:rPr lang="en-US" sz="1000">
                          <a:effectLst/>
                          <a:latin typeface="Arial" panose="020B0604020202020204" pitchFamily="34" charset="0"/>
                          <a:ea typeface="Malgun Gothic" panose="020B0503020000020004" pitchFamily="34" charset="-127"/>
                        </a:rPr>
                        <a:t>37.11</a:t>
                      </a:r>
                      <a:endParaRPr lang="en-IN" sz="1100">
                        <a:effectLst/>
                        <a:latin typeface="Times New Roman" panose="02020603050405020304" pitchFamily="18" charset="0"/>
                        <a:ea typeface="Malgun Gothic" panose="020B0503020000020004" pitchFamily="34" charset="-127"/>
                      </a:endParaRPr>
                    </a:p>
                  </a:txBody>
                  <a:tcPr marL="62865" marR="62865" marT="0" marB="0">
                    <a:lnL w="12700" cap="flat" cmpd="sng" algn="ctr">
                      <a:solidFill>
                        <a:srgbClr val="333300"/>
                      </a:solidFill>
                      <a:prstDash val="solid"/>
                      <a:round/>
                      <a:headEnd type="none" w="med" len="med"/>
                      <a:tailEnd type="none" w="med" len="med"/>
                    </a:lnL>
                    <a:lnR w="12700" cap="flat" cmpd="sng" algn="ctr">
                      <a:solidFill>
                        <a:srgbClr val="333300"/>
                      </a:solidFill>
                      <a:prstDash val="solid"/>
                      <a:round/>
                      <a:headEnd type="none" w="med" len="med"/>
                      <a:tailEnd type="none" w="med" len="med"/>
                    </a:lnR>
                    <a:lnT w="12700" cap="flat" cmpd="sng" algn="ctr">
                      <a:solidFill>
                        <a:srgbClr val="333300"/>
                      </a:solidFill>
                      <a:prstDash val="solid"/>
                      <a:round/>
                      <a:headEnd type="none" w="med" len="med"/>
                      <a:tailEnd type="none" w="med" len="med"/>
                    </a:lnT>
                    <a:lnB w="12700" cap="flat" cmpd="sng" algn="ctr">
                      <a:solidFill>
                        <a:srgbClr val="333300"/>
                      </a:solidFill>
                      <a:prstDash val="solid"/>
                      <a:round/>
                      <a:headEnd type="none" w="med" len="med"/>
                      <a:tailEnd type="none" w="med" len="med"/>
                    </a:lnB>
                  </a:tcPr>
                </a:tc>
                <a:tc>
                  <a:txBody>
                    <a:bodyPr/>
                    <a:lstStyle/>
                    <a:p>
                      <a:pPr algn="r"/>
                      <a:r>
                        <a:rPr lang="en-US" sz="1000">
                          <a:effectLst/>
                          <a:latin typeface="Arial" panose="020B0604020202020204" pitchFamily="34" charset="0"/>
                          <a:ea typeface="Malgun Gothic" panose="020B0503020000020004" pitchFamily="34" charset="-127"/>
                        </a:rPr>
                        <a:t>80.54</a:t>
                      </a:r>
                      <a:endParaRPr lang="en-IN" sz="1100">
                        <a:effectLst/>
                        <a:latin typeface="Times New Roman" panose="02020603050405020304" pitchFamily="18" charset="0"/>
                        <a:ea typeface="Malgun Gothic" panose="020B0503020000020004" pitchFamily="34" charset="-127"/>
                      </a:endParaRPr>
                    </a:p>
                  </a:txBody>
                  <a:tcPr marL="62865" marR="62865" marT="0" marB="0">
                    <a:lnL w="12700" cap="flat" cmpd="sng" algn="ctr">
                      <a:solidFill>
                        <a:srgbClr val="333300"/>
                      </a:solidFill>
                      <a:prstDash val="solid"/>
                      <a:round/>
                      <a:headEnd type="none" w="med" len="med"/>
                      <a:tailEnd type="none" w="med" len="med"/>
                    </a:lnL>
                    <a:lnR w="12700" cap="flat" cmpd="sng" algn="ctr">
                      <a:solidFill>
                        <a:srgbClr val="333300"/>
                      </a:solidFill>
                      <a:prstDash val="solid"/>
                      <a:round/>
                      <a:headEnd type="none" w="med" len="med"/>
                      <a:tailEnd type="none" w="med" len="med"/>
                    </a:lnR>
                    <a:lnT w="12700" cap="flat" cmpd="sng" algn="ctr">
                      <a:solidFill>
                        <a:srgbClr val="333300"/>
                      </a:solidFill>
                      <a:prstDash val="solid"/>
                      <a:round/>
                      <a:headEnd type="none" w="med" len="med"/>
                      <a:tailEnd type="none" w="med" len="med"/>
                    </a:lnT>
                    <a:lnB w="12700" cap="flat" cmpd="sng" algn="ctr">
                      <a:solidFill>
                        <a:srgbClr val="333300"/>
                      </a:solidFill>
                      <a:prstDash val="solid"/>
                      <a:round/>
                      <a:headEnd type="none" w="med" len="med"/>
                      <a:tailEnd type="none" w="med" len="med"/>
                    </a:lnB>
                  </a:tcPr>
                </a:tc>
                <a:tc>
                  <a:txBody>
                    <a:bodyPr/>
                    <a:lstStyle/>
                    <a:p>
                      <a:r>
                        <a:rPr lang="en-US" sz="1000" dirty="0">
                          <a:effectLst/>
                          <a:latin typeface="Arial" panose="020B0604020202020204" pitchFamily="34" charset="0"/>
                          <a:ea typeface="Malgun Gothic" panose="020B0503020000020004" pitchFamily="34" charset="-127"/>
                        </a:rPr>
                        <a:t>The aperiodic unavailability operation for AP ,at least for mobile AP, should be considered. Add a subclause to </a:t>
                      </a:r>
                      <a:r>
                        <a:rPr lang="en-US" sz="1000" dirty="0" err="1">
                          <a:effectLst/>
                          <a:latin typeface="Arial" panose="020B0604020202020204" pitchFamily="34" charset="0"/>
                          <a:ea typeface="Malgun Gothic" panose="020B0503020000020004" pitchFamily="34" charset="-127"/>
                        </a:rPr>
                        <a:t>describle</a:t>
                      </a:r>
                      <a:r>
                        <a:rPr lang="en-US" sz="1000" dirty="0">
                          <a:effectLst/>
                          <a:latin typeface="Arial" panose="020B0604020202020204" pitchFamily="34" charset="0"/>
                          <a:ea typeface="Malgun Gothic" panose="020B0503020000020004" pitchFamily="34" charset="-127"/>
                        </a:rPr>
                        <a:t> how an AP or mobile AP indicate its aperiodic unavailability to  its associated non-AP STAs.</a:t>
                      </a:r>
                      <a:endParaRPr lang="en-IN" sz="1100" dirty="0">
                        <a:effectLst/>
                        <a:latin typeface="Times New Roman" panose="02020603050405020304" pitchFamily="18" charset="0"/>
                        <a:ea typeface="Malgun Gothic" panose="020B0503020000020004" pitchFamily="34" charset="-127"/>
                      </a:endParaRPr>
                    </a:p>
                  </a:txBody>
                  <a:tcPr marL="62865" marR="62865" marT="0" marB="0">
                    <a:lnL w="12700" cap="flat" cmpd="sng" algn="ctr">
                      <a:solidFill>
                        <a:srgbClr val="333300"/>
                      </a:solidFill>
                      <a:prstDash val="solid"/>
                      <a:round/>
                      <a:headEnd type="none" w="med" len="med"/>
                      <a:tailEnd type="none" w="med" len="med"/>
                    </a:lnL>
                    <a:lnR w="12700" cap="flat" cmpd="sng" algn="ctr">
                      <a:solidFill>
                        <a:srgbClr val="333300"/>
                      </a:solidFill>
                      <a:prstDash val="solid"/>
                      <a:round/>
                      <a:headEnd type="none" w="med" len="med"/>
                      <a:tailEnd type="none" w="med" len="med"/>
                    </a:lnR>
                    <a:lnT w="12700" cap="flat" cmpd="sng" algn="ctr">
                      <a:solidFill>
                        <a:srgbClr val="333300"/>
                      </a:solidFill>
                      <a:prstDash val="solid"/>
                      <a:round/>
                      <a:headEnd type="none" w="med" len="med"/>
                      <a:tailEnd type="none" w="med" len="med"/>
                    </a:lnT>
                    <a:lnB w="12700" cap="flat" cmpd="sng" algn="ctr">
                      <a:solidFill>
                        <a:srgbClr val="333300"/>
                      </a:solidFill>
                      <a:prstDash val="solid"/>
                      <a:round/>
                      <a:headEnd type="none" w="med" len="med"/>
                      <a:tailEnd type="none" w="med" len="med"/>
                    </a:lnB>
                  </a:tcPr>
                </a:tc>
                <a:tc>
                  <a:txBody>
                    <a:bodyPr/>
                    <a:lstStyle/>
                    <a:p>
                      <a:r>
                        <a:rPr lang="en-US" sz="1000" dirty="0">
                          <a:effectLst/>
                          <a:latin typeface="Arial" panose="020B0604020202020204" pitchFamily="34" charset="0"/>
                          <a:ea typeface="Malgun Gothic" panose="020B0503020000020004" pitchFamily="34" charset="-127"/>
                        </a:rPr>
                        <a:t>as  in comment</a:t>
                      </a:r>
                      <a:endParaRPr lang="en-IN" sz="1100" dirty="0">
                        <a:effectLst/>
                        <a:latin typeface="Times New Roman" panose="02020603050405020304" pitchFamily="18" charset="0"/>
                        <a:ea typeface="Malgun Gothic" panose="020B0503020000020004" pitchFamily="34" charset="-127"/>
                      </a:endParaRPr>
                    </a:p>
                  </a:txBody>
                  <a:tcPr marL="62865" marR="62865" marT="0" marB="0">
                    <a:lnL w="12700" cap="flat" cmpd="sng" algn="ctr">
                      <a:solidFill>
                        <a:srgbClr val="333300"/>
                      </a:solidFill>
                      <a:prstDash val="solid"/>
                      <a:round/>
                      <a:headEnd type="none" w="med" len="med"/>
                      <a:tailEnd type="none" w="med" len="med"/>
                    </a:lnL>
                    <a:lnR w="12700" cap="flat" cmpd="sng" algn="ctr">
                      <a:solidFill>
                        <a:srgbClr val="333300"/>
                      </a:solidFill>
                      <a:prstDash val="solid"/>
                      <a:round/>
                      <a:headEnd type="none" w="med" len="med"/>
                      <a:tailEnd type="none" w="med" len="med"/>
                    </a:lnR>
                    <a:lnT w="12700" cap="flat" cmpd="sng" algn="ctr">
                      <a:solidFill>
                        <a:srgbClr val="333300"/>
                      </a:solidFill>
                      <a:prstDash val="solid"/>
                      <a:round/>
                      <a:headEnd type="none" w="med" len="med"/>
                      <a:tailEnd type="none" w="med" len="med"/>
                    </a:lnT>
                    <a:lnB w="12700" cap="flat" cmpd="sng" algn="ctr">
                      <a:solidFill>
                        <a:srgbClr val="333300"/>
                      </a:solidFill>
                      <a:prstDash val="solid"/>
                      <a:round/>
                      <a:headEnd type="none" w="med" len="med"/>
                      <a:tailEnd type="none" w="med" len="med"/>
                    </a:lnB>
                  </a:tcPr>
                </a:tc>
                <a:extLst>
                  <a:ext uri="{0D108BD9-81ED-4DB2-BD59-A6C34878D82A}">
                    <a16:rowId xmlns:a16="http://schemas.microsoft.com/office/drawing/2014/main" val="1634618097"/>
                  </a:ext>
                </a:extLst>
              </a:tr>
              <a:tr h="300033">
                <a:tc>
                  <a:txBody>
                    <a:bodyPr/>
                    <a:lstStyle/>
                    <a:p>
                      <a:pPr algn="r"/>
                      <a:r>
                        <a:rPr lang="en-IN" sz="1100" dirty="0">
                          <a:solidFill>
                            <a:schemeClr val="tx1"/>
                          </a:solidFill>
                          <a:effectLst/>
                          <a:latin typeface="Times New Roman" panose="02020603050405020304" pitchFamily="18" charset="0"/>
                          <a:ea typeface="Malgun Gothic" panose="020B0503020000020004" pitchFamily="34" charset="-127"/>
                        </a:rPr>
                        <a:t>1601</a:t>
                      </a:r>
                    </a:p>
                  </a:txBody>
                  <a:tcPr marL="62865" marR="62865" marT="0" marB="0">
                    <a:lnL w="12700" cap="flat" cmpd="sng" algn="ctr">
                      <a:solidFill>
                        <a:srgbClr val="333300"/>
                      </a:solidFill>
                      <a:prstDash val="solid"/>
                      <a:round/>
                      <a:headEnd type="none" w="med" len="med"/>
                      <a:tailEnd type="none" w="med" len="med"/>
                    </a:lnL>
                    <a:lnR w="12700" cap="flat" cmpd="sng" algn="ctr">
                      <a:solidFill>
                        <a:srgbClr val="333300"/>
                      </a:solidFill>
                      <a:prstDash val="solid"/>
                      <a:round/>
                      <a:headEnd type="none" w="med" len="med"/>
                      <a:tailEnd type="none" w="med" len="med"/>
                    </a:lnR>
                    <a:lnT w="12700" cap="flat" cmpd="sng" algn="ctr">
                      <a:solidFill>
                        <a:srgbClr val="333300"/>
                      </a:solidFill>
                      <a:prstDash val="solid"/>
                      <a:round/>
                      <a:headEnd type="none" w="med" len="med"/>
                      <a:tailEnd type="none" w="med" len="med"/>
                    </a:lnT>
                    <a:lnB w="12700" cap="flat" cmpd="sng" algn="ctr">
                      <a:solidFill>
                        <a:srgbClr val="333300"/>
                      </a:solidFill>
                      <a:prstDash val="solid"/>
                      <a:round/>
                      <a:headEnd type="none" w="med" len="med"/>
                      <a:tailEnd type="none" w="med" len="med"/>
                    </a:lnB>
                  </a:tcPr>
                </a:tc>
                <a:tc>
                  <a:txBody>
                    <a:bodyPr/>
                    <a:lstStyle/>
                    <a:p>
                      <a:r>
                        <a:rPr lang="en-US" sz="1000" dirty="0">
                          <a:effectLst/>
                          <a:latin typeface="Arial" panose="020B0604020202020204" pitchFamily="34" charset="0"/>
                          <a:ea typeface="Malgun Gothic" panose="020B0503020000020004" pitchFamily="34" charset="-127"/>
                        </a:rPr>
                        <a:t>T</a:t>
                      </a:r>
                      <a:endParaRPr lang="en-IN" sz="1100" dirty="0">
                        <a:effectLst/>
                        <a:latin typeface="Times New Roman" panose="02020603050405020304" pitchFamily="18" charset="0"/>
                        <a:ea typeface="Malgun Gothic" panose="020B0503020000020004" pitchFamily="34" charset="-127"/>
                      </a:endParaRPr>
                    </a:p>
                  </a:txBody>
                  <a:tcPr marL="62865" marR="62865" marT="0" marB="0">
                    <a:lnL w="12700" cap="flat" cmpd="sng" algn="ctr">
                      <a:solidFill>
                        <a:srgbClr val="333300"/>
                      </a:solidFill>
                      <a:prstDash val="solid"/>
                      <a:round/>
                      <a:headEnd type="none" w="med" len="med"/>
                      <a:tailEnd type="none" w="med" len="med"/>
                    </a:lnL>
                    <a:lnR w="12700" cap="flat" cmpd="sng" algn="ctr">
                      <a:solidFill>
                        <a:srgbClr val="333300"/>
                      </a:solidFill>
                      <a:prstDash val="solid"/>
                      <a:round/>
                      <a:headEnd type="none" w="med" len="med"/>
                      <a:tailEnd type="none" w="med" len="med"/>
                    </a:lnR>
                    <a:lnT w="12700" cap="flat" cmpd="sng" algn="ctr">
                      <a:solidFill>
                        <a:srgbClr val="333300"/>
                      </a:solidFill>
                      <a:prstDash val="solid"/>
                      <a:round/>
                      <a:headEnd type="none" w="med" len="med"/>
                      <a:tailEnd type="none" w="med" len="med"/>
                    </a:lnT>
                    <a:lnB w="12700" cap="flat" cmpd="sng" algn="ctr">
                      <a:solidFill>
                        <a:srgbClr val="333300"/>
                      </a:solidFill>
                      <a:prstDash val="solid"/>
                      <a:round/>
                      <a:headEnd type="none" w="med" len="med"/>
                      <a:tailEnd type="none" w="med" len="med"/>
                    </a:lnB>
                  </a:tcPr>
                </a:tc>
                <a:tc>
                  <a:txBody>
                    <a:bodyPr/>
                    <a:lstStyle/>
                    <a:p>
                      <a:r>
                        <a:rPr lang="en-US" sz="1000">
                          <a:effectLst/>
                          <a:latin typeface="Arial" panose="020B0604020202020204" pitchFamily="34" charset="0"/>
                          <a:ea typeface="Malgun Gothic" panose="020B0503020000020004" pitchFamily="34" charset="-127"/>
                        </a:rPr>
                        <a:t>37.11.2</a:t>
                      </a:r>
                      <a:endParaRPr lang="en-IN" sz="1100">
                        <a:effectLst/>
                        <a:latin typeface="Times New Roman" panose="02020603050405020304" pitchFamily="18" charset="0"/>
                        <a:ea typeface="Malgun Gothic" panose="020B0503020000020004" pitchFamily="34" charset="-127"/>
                      </a:endParaRPr>
                    </a:p>
                  </a:txBody>
                  <a:tcPr marL="62865" marR="62865" marT="0" marB="0">
                    <a:lnL w="12700" cap="flat" cmpd="sng" algn="ctr">
                      <a:solidFill>
                        <a:srgbClr val="333300"/>
                      </a:solidFill>
                      <a:prstDash val="solid"/>
                      <a:round/>
                      <a:headEnd type="none" w="med" len="med"/>
                      <a:tailEnd type="none" w="med" len="med"/>
                    </a:lnL>
                    <a:lnR w="12700" cap="flat" cmpd="sng" algn="ctr">
                      <a:solidFill>
                        <a:srgbClr val="333300"/>
                      </a:solidFill>
                      <a:prstDash val="solid"/>
                      <a:round/>
                      <a:headEnd type="none" w="med" len="med"/>
                      <a:tailEnd type="none" w="med" len="med"/>
                    </a:lnR>
                    <a:lnT w="12700" cap="flat" cmpd="sng" algn="ctr">
                      <a:solidFill>
                        <a:srgbClr val="333300"/>
                      </a:solidFill>
                      <a:prstDash val="solid"/>
                      <a:round/>
                      <a:headEnd type="none" w="med" len="med"/>
                      <a:tailEnd type="none" w="med" len="med"/>
                    </a:lnT>
                    <a:lnB w="12700" cap="flat" cmpd="sng" algn="ctr">
                      <a:solidFill>
                        <a:srgbClr val="333300"/>
                      </a:solidFill>
                      <a:prstDash val="solid"/>
                      <a:round/>
                      <a:headEnd type="none" w="med" len="med"/>
                      <a:tailEnd type="none" w="med" len="med"/>
                    </a:lnB>
                  </a:tcPr>
                </a:tc>
                <a:tc>
                  <a:txBody>
                    <a:bodyPr/>
                    <a:lstStyle/>
                    <a:p>
                      <a:pPr algn="r"/>
                      <a:r>
                        <a:rPr lang="en-US" sz="1000">
                          <a:effectLst/>
                          <a:latin typeface="Arial" panose="020B0604020202020204" pitchFamily="34" charset="0"/>
                          <a:ea typeface="Malgun Gothic" panose="020B0503020000020004" pitchFamily="34" charset="-127"/>
                        </a:rPr>
                        <a:t>0.00</a:t>
                      </a:r>
                      <a:endParaRPr lang="en-IN" sz="1100">
                        <a:effectLst/>
                        <a:latin typeface="Times New Roman" panose="02020603050405020304" pitchFamily="18" charset="0"/>
                        <a:ea typeface="Malgun Gothic" panose="020B0503020000020004" pitchFamily="34" charset="-127"/>
                      </a:endParaRPr>
                    </a:p>
                  </a:txBody>
                  <a:tcPr marL="62865" marR="62865" marT="0" marB="0">
                    <a:lnL w="12700" cap="flat" cmpd="sng" algn="ctr">
                      <a:solidFill>
                        <a:srgbClr val="333300"/>
                      </a:solidFill>
                      <a:prstDash val="solid"/>
                      <a:round/>
                      <a:headEnd type="none" w="med" len="med"/>
                      <a:tailEnd type="none" w="med" len="med"/>
                    </a:lnL>
                    <a:lnR w="12700" cap="flat" cmpd="sng" algn="ctr">
                      <a:solidFill>
                        <a:srgbClr val="333300"/>
                      </a:solidFill>
                      <a:prstDash val="solid"/>
                      <a:round/>
                      <a:headEnd type="none" w="med" len="med"/>
                      <a:tailEnd type="none" w="med" len="med"/>
                    </a:lnR>
                    <a:lnT w="12700" cap="flat" cmpd="sng" algn="ctr">
                      <a:solidFill>
                        <a:srgbClr val="333300"/>
                      </a:solidFill>
                      <a:prstDash val="solid"/>
                      <a:round/>
                      <a:headEnd type="none" w="med" len="med"/>
                      <a:tailEnd type="none" w="med" len="med"/>
                    </a:lnT>
                    <a:lnB w="12700" cap="flat" cmpd="sng" algn="ctr">
                      <a:solidFill>
                        <a:srgbClr val="333300"/>
                      </a:solidFill>
                      <a:prstDash val="solid"/>
                      <a:round/>
                      <a:headEnd type="none" w="med" len="med"/>
                      <a:tailEnd type="none" w="med" len="med"/>
                    </a:lnB>
                  </a:tcPr>
                </a:tc>
                <a:tc>
                  <a:txBody>
                    <a:bodyPr/>
                    <a:lstStyle/>
                    <a:p>
                      <a:r>
                        <a:rPr lang="en-US" sz="1000" dirty="0">
                          <a:effectLst/>
                          <a:latin typeface="Arial" panose="020B0604020202020204" pitchFamily="34" charset="0"/>
                          <a:ea typeface="Malgun Gothic" panose="020B0503020000020004" pitchFamily="34" charset="-127"/>
                        </a:rPr>
                        <a:t>Restricting DUO mode to non-AP unavailability fails to solve other use cases, </a:t>
                      </a:r>
                      <a:r>
                        <a:rPr lang="en-US" sz="1000" dirty="0" err="1">
                          <a:effectLst/>
                          <a:latin typeface="Arial" panose="020B0604020202020204" pitchFamily="34" charset="0"/>
                          <a:ea typeface="Malgun Gothic" panose="020B0503020000020004" pitchFamily="34" charset="-127"/>
                        </a:rPr>
                        <a:t>e.g</a:t>
                      </a:r>
                      <a:r>
                        <a:rPr lang="en-US" sz="1000" dirty="0">
                          <a:effectLst/>
                          <a:latin typeface="Arial" panose="020B0604020202020204" pitchFamily="34" charset="0"/>
                          <a:ea typeface="Malgun Gothic" panose="020B0503020000020004" pitchFamily="34" charset="-127"/>
                        </a:rPr>
                        <a:t> Mobile AP.</a:t>
                      </a:r>
                      <a:endParaRPr lang="en-IN" sz="1100" dirty="0">
                        <a:effectLst/>
                        <a:latin typeface="Times New Roman" panose="02020603050405020304" pitchFamily="18" charset="0"/>
                        <a:ea typeface="Malgun Gothic" panose="020B0503020000020004" pitchFamily="34" charset="-127"/>
                      </a:endParaRPr>
                    </a:p>
                  </a:txBody>
                  <a:tcPr marL="62865" marR="62865" marT="0" marB="0">
                    <a:lnL w="12700" cap="flat" cmpd="sng" algn="ctr">
                      <a:solidFill>
                        <a:srgbClr val="333300"/>
                      </a:solidFill>
                      <a:prstDash val="solid"/>
                      <a:round/>
                      <a:headEnd type="none" w="med" len="med"/>
                      <a:tailEnd type="none" w="med" len="med"/>
                    </a:lnL>
                    <a:lnR w="12700" cap="flat" cmpd="sng" algn="ctr">
                      <a:solidFill>
                        <a:srgbClr val="333300"/>
                      </a:solidFill>
                      <a:prstDash val="solid"/>
                      <a:round/>
                      <a:headEnd type="none" w="med" len="med"/>
                      <a:tailEnd type="none" w="med" len="med"/>
                    </a:lnR>
                    <a:lnT w="12700" cap="flat" cmpd="sng" algn="ctr">
                      <a:solidFill>
                        <a:srgbClr val="333300"/>
                      </a:solidFill>
                      <a:prstDash val="solid"/>
                      <a:round/>
                      <a:headEnd type="none" w="med" len="med"/>
                      <a:tailEnd type="none" w="med" len="med"/>
                    </a:lnT>
                    <a:lnB w="12700" cap="flat" cmpd="sng" algn="ctr">
                      <a:solidFill>
                        <a:srgbClr val="333300"/>
                      </a:solidFill>
                      <a:prstDash val="solid"/>
                      <a:round/>
                      <a:headEnd type="none" w="med" len="med"/>
                      <a:tailEnd type="none" w="med" len="med"/>
                    </a:lnB>
                  </a:tcPr>
                </a:tc>
                <a:tc>
                  <a:txBody>
                    <a:bodyPr/>
                    <a:lstStyle/>
                    <a:p>
                      <a:endParaRPr lang="en-IN" sz="1100" dirty="0">
                        <a:effectLst/>
                        <a:latin typeface="Times New Roman" panose="02020603050405020304" pitchFamily="18" charset="0"/>
                        <a:ea typeface="Malgun Gothic" panose="020B0503020000020004" pitchFamily="34" charset="-127"/>
                      </a:endParaRPr>
                    </a:p>
                  </a:txBody>
                  <a:tcPr marL="62865" marR="62865" marT="0" marB="0">
                    <a:lnL w="12700" cap="flat" cmpd="sng" algn="ctr">
                      <a:solidFill>
                        <a:srgbClr val="333300"/>
                      </a:solidFill>
                      <a:prstDash val="solid"/>
                      <a:round/>
                      <a:headEnd type="none" w="med" len="med"/>
                      <a:tailEnd type="none" w="med" len="med"/>
                    </a:lnL>
                    <a:lnR w="12700" cap="flat" cmpd="sng" algn="ctr">
                      <a:solidFill>
                        <a:srgbClr val="333300"/>
                      </a:solidFill>
                      <a:prstDash val="solid"/>
                      <a:round/>
                      <a:headEnd type="none" w="med" len="med"/>
                      <a:tailEnd type="none" w="med" len="med"/>
                    </a:lnR>
                    <a:lnT w="12700" cap="flat" cmpd="sng" algn="ctr">
                      <a:solidFill>
                        <a:srgbClr val="333300"/>
                      </a:solidFill>
                      <a:prstDash val="solid"/>
                      <a:round/>
                      <a:headEnd type="none" w="med" len="med"/>
                      <a:tailEnd type="none" w="med" len="med"/>
                    </a:lnT>
                    <a:lnB w="12700" cap="flat" cmpd="sng" algn="ctr">
                      <a:solidFill>
                        <a:srgbClr val="333300"/>
                      </a:solidFill>
                      <a:prstDash val="solid"/>
                      <a:round/>
                      <a:headEnd type="none" w="med" len="med"/>
                      <a:tailEnd type="none" w="med" len="med"/>
                    </a:lnB>
                  </a:tcPr>
                </a:tc>
                <a:extLst>
                  <a:ext uri="{0D108BD9-81ED-4DB2-BD59-A6C34878D82A}">
                    <a16:rowId xmlns:a16="http://schemas.microsoft.com/office/drawing/2014/main" val="3319191097"/>
                  </a:ext>
                </a:extLst>
              </a:tr>
              <a:tr h="1050117">
                <a:tc>
                  <a:txBody>
                    <a:bodyPr/>
                    <a:lstStyle/>
                    <a:p>
                      <a:pPr algn="r"/>
                      <a:r>
                        <a:rPr lang="en-IN" sz="1100" dirty="0">
                          <a:solidFill>
                            <a:schemeClr val="tx1"/>
                          </a:solidFill>
                          <a:effectLst/>
                          <a:latin typeface="Times New Roman" panose="02020603050405020304" pitchFamily="18" charset="0"/>
                          <a:ea typeface="Malgun Gothic" panose="020B0503020000020004" pitchFamily="34" charset="-127"/>
                        </a:rPr>
                        <a:t>2423</a:t>
                      </a:r>
                    </a:p>
                  </a:txBody>
                  <a:tcPr marL="62865" marR="62865" marT="0" marB="0">
                    <a:lnL w="12700" cap="flat" cmpd="sng" algn="ctr">
                      <a:solidFill>
                        <a:srgbClr val="333300"/>
                      </a:solidFill>
                      <a:prstDash val="solid"/>
                      <a:round/>
                      <a:headEnd type="none" w="med" len="med"/>
                      <a:tailEnd type="none" w="med" len="med"/>
                    </a:lnL>
                    <a:lnR w="12700" cap="flat" cmpd="sng" algn="ctr">
                      <a:solidFill>
                        <a:srgbClr val="333300"/>
                      </a:solidFill>
                      <a:prstDash val="solid"/>
                      <a:round/>
                      <a:headEnd type="none" w="med" len="med"/>
                      <a:tailEnd type="none" w="med" len="med"/>
                    </a:lnR>
                    <a:lnT w="12700" cap="flat" cmpd="sng" algn="ctr">
                      <a:solidFill>
                        <a:srgbClr val="333300"/>
                      </a:solidFill>
                      <a:prstDash val="solid"/>
                      <a:round/>
                      <a:headEnd type="none" w="med" len="med"/>
                      <a:tailEnd type="none" w="med" len="med"/>
                    </a:lnT>
                    <a:lnB w="12700" cap="flat" cmpd="sng" algn="ctr">
                      <a:solidFill>
                        <a:srgbClr val="333300"/>
                      </a:solidFill>
                      <a:prstDash val="solid"/>
                      <a:round/>
                      <a:headEnd type="none" w="med" len="med"/>
                      <a:tailEnd type="none" w="med" len="med"/>
                    </a:lnB>
                  </a:tcPr>
                </a:tc>
                <a:tc>
                  <a:txBody>
                    <a:bodyPr/>
                    <a:lstStyle/>
                    <a:p>
                      <a:r>
                        <a:rPr lang="en-US" sz="1000" dirty="0">
                          <a:effectLst/>
                          <a:latin typeface="Arial" panose="020B0604020202020204" pitchFamily="34" charset="0"/>
                          <a:ea typeface="Malgun Gothic" panose="020B0503020000020004" pitchFamily="34" charset="-127"/>
                        </a:rPr>
                        <a:t>T</a:t>
                      </a:r>
                      <a:endParaRPr lang="en-IN" sz="1100" dirty="0">
                        <a:effectLst/>
                        <a:latin typeface="Times New Roman" panose="02020603050405020304" pitchFamily="18" charset="0"/>
                        <a:ea typeface="Malgun Gothic" panose="020B0503020000020004" pitchFamily="34" charset="-127"/>
                      </a:endParaRPr>
                    </a:p>
                  </a:txBody>
                  <a:tcPr marL="62865" marR="62865" marT="0" marB="0">
                    <a:lnL w="12700" cap="flat" cmpd="sng" algn="ctr">
                      <a:solidFill>
                        <a:srgbClr val="333300"/>
                      </a:solidFill>
                      <a:prstDash val="solid"/>
                      <a:round/>
                      <a:headEnd type="none" w="med" len="med"/>
                      <a:tailEnd type="none" w="med" len="med"/>
                    </a:lnL>
                    <a:lnR w="12700" cap="flat" cmpd="sng" algn="ctr">
                      <a:solidFill>
                        <a:srgbClr val="333300"/>
                      </a:solidFill>
                      <a:prstDash val="solid"/>
                      <a:round/>
                      <a:headEnd type="none" w="med" len="med"/>
                      <a:tailEnd type="none" w="med" len="med"/>
                    </a:lnR>
                    <a:lnT w="12700" cap="flat" cmpd="sng" algn="ctr">
                      <a:solidFill>
                        <a:srgbClr val="333300"/>
                      </a:solidFill>
                      <a:prstDash val="solid"/>
                      <a:round/>
                      <a:headEnd type="none" w="med" len="med"/>
                      <a:tailEnd type="none" w="med" len="med"/>
                    </a:lnT>
                    <a:lnB w="12700" cap="flat" cmpd="sng" algn="ctr">
                      <a:solidFill>
                        <a:srgbClr val="333300"/>
                      </a:solidFill>
                      <a:prstDash val="solid"/>
                      <a:round/>
                      <a:headEnd type="none" w="med" len="med"/>
                      <a:tailEnd type="none" w="med" len="med"/>
                    </a:lnB>
                  </a:tcPr>
                </a:tc>
                <a:tc>
                  <a:txBody>
                    <a:bodyPr/>
                    <a:lstStyle/>
                    <a:p>
                      <a:r>
                        <a:rPr lang="en-US" sz="1000">
                          <a:effectLst/>
                          <a:latin typeface="Arial" panose="020B0604020202020204" pitchFamily="34" charset="0"/>
                          <a:ea typeface="Malgun Gothic" panose="020B0503020000020004" pitchFamily="34" charset="-127"/>
                        </a:rPr>
                        <a:t>37.11.1</a:t>
                      </a:r>
                      <a:endParaRPr lang="en-IN" sz="1100">
                        <a:effectLst/>
                        <a:latin typeface="Times New Roman" panose="02020603050405020304" pitchFamily="18" charset="0"/>
                        <a:ea typeface="Malgun Gothic" panose="020B0503020000020004" pitchFamily="34" charset="-127"/>
                      </a:endParaRPr>
                    </a:p>
                  </a:txBody>
                  <a:tcPr marL="62865" marR="62865" marT="0" marB="0">
                    <a:lnL w="12700" cap="flat" cmpd="sng" algn="ctr">
                      <a:solidFill>
                        <a:srgbClr val="333300"/>
                      </a:solidFill>
                      <a:prstDash val="solid"/>
                      <a:round/>
                      <a:headEnd type="none" w="med" len="med"/>
                      <a:tailEnd type="none" w="med" len="med"/>
                    </a:lnL>
                    <a:lnR w="12700" cap="flat" cmpd="sng" algn="ctr">
                      <a:solidFill>
                        <a:srgbClr val="333300"/>
                      </a:solidFill>
                      <a:prstDash val="solid"/>
                      <a:round/>
                      <a:headEnd type="none" w="med" len="med"/>
                      <a:tailEnd type="none" w="med" len="med"/>
                    </a:lnR>
                    <a:lnT w="12700" cap="flat" cmpd="sng" algn="ctr">
                      <a:solidFill>
                        <a:srgbClr val="333300"/>
                      </a:solidFill>
                      <a:prstDash val="solid"/>
                      <a:round/>
                      <a:headEnd type="none" w="med" len="med"/>
                      <a:tailEnd type="none" w="med" len="med"/>
                    </a:lnT>
                    <a:lnB w="12700" cap="flat" cmpd="sng" algn="ctr">
                      <a:solidFill>
                        <a:srgbClr val="333300"/>
                      </a:solidFill>
                      <a:prstDash val="solid"/>
                      <a:round/>
                      <a:headEnd type="none" w="med" len="med"/>
                      <a:tailEnd type="none" w="med" len="med"/>
                    </a:lnB>
                  </a:tcPr>
                </a:tc>
                <a:tc>
                  <a:txBody>
                    <a:bodyPr/>
                    <a:lstStyle/>
                    <a:p>
                      <a:pPr algn="r"/>
                      <a:r>
                        <a:rPr lang="en-US" sz="1000">
                          <a:effectLst/>
                          <a:latin typeface="Arial" panose="020B0604020202020204" pitchFamily="34" charset="0"/>
                          <a:ea typeface="Malgun Gothic" panose="020B0503020000020004" pitchFamily="34" charset="-127"/>
                        </a:rPr>
                        <a:t>80.63</a:t>
                      </a:r>
                      <a:endParaRPr lang="en-IN" sz="1100">
                        <a:effectLst/>
                        <a:latin typeface="Times New Roman" panose="02020603050405020304" pitchFamily="18" charset="0"/>
                        <a:ea typeface="Malgun Gothic" panose="020B0503020000020004" pitchFamily="34" charset="-127"/>
                      </a:endParaRPr>
                    </a:p>
                  </a:txBody>
                  <a:tcPr marL="62865" marR="62865" marT="0" marB="0">
                    <a:lnL w="12700" cap="flat" cmpd="sng" algn="ctr">
                      <a:solidFill>
                        <a:srgbClr val="333300"/>
                      </a:solidFill>
                      <a:prstDash val="solid"/>
                      <a:round/>
                      <a:headEnd type="none" w="med" len="med"/>
                      <a:tailEnd type="none" w="med" len="med"/>
                    </a:lnL>
                    <a:lnR w="12700" cap="flat" cmpd="sng" algn="ctr">
                      <a:solidFill>
                        <a:srgbClr val="333300"/>
                      </a:solidFill>
                      <a:prstDash val="solid"/>
                      <a:round/>
                      <a:headEnd type="none" w="med" len="med"/>
                      <a:tailEnd type="none" w="med" len="med"/>
                    </a:lnR>
                    <a:lnT w="12700" cap="flat" cmpd="sng" algn="ctr">
                      <a:solidFill>
                        <a:srgbClr val="333300"/>
                      </a:solidFill>
                      <a:prstDash val="solid"/>
                      <a:round/>
                      <a:headEnd type="none" w="med" len="med"/>
                      <a:tailEnd type="none" w="med" len="med"/>
                    </a:lnT>
                    <a:lnB w="12700" cap="flat" cmpd="sng" algn="ctr">
                      <a:solidFill>
                        <a:srgbClr val="333300"/>
                      </a:solidFill>
                      <a:prstDash val="solid"/>
                      <a:round/>
                      <a:headEnd type="none" w="med" len="med"/>
                      <a:tailEnd type="none" w="med" len="med"/>
                    </a:lnB>
                  </a:tcPr>
                </a:tc>
                <a:tc>
                  <a:txBody>
                    <a:bodyPr/>
                    <a:lstStyle/>
                    <a:p>
                      <a:r>
                        <a:rPr lang="en-US" sz="1000">
                          <a:effectLst/>
                          <a:latin typeface="Arial" panose="020B0604020202020204" pitchFamily="34" charset="0"/>
                          <a:ea typeface="Malgun Gothic" panose="020B0503020000020004" pitchFamily="34" charset="-127"/>
                        </a:rPr>
                        <a:t>Dynamic Unavailability reporting for a Mobile-AP needs further clarification as some motions (#138, #271) are open ended to including feedback from AP side.</a:t>
                      </a:r>
                      <a:endParaRPr lang="en-IN" sz="1100">
                        <a:effectLst/>
                        <a:latin typeface="Times New Roman" panose="02020603050405020304" pitchFamily="18" charset="0"/>
                        <a:ea typeface="Malgun Gothic" panose="020B0503020000020004" pitchFamily="34" charset="-127"/>
                      </a:endParaRPr>
                    </a:p>
                  </a:txBody>
                  <a:tcPr marL="62865" marR="62865" marT="0" marB="0">
                    <a:lnL w="12700" cap="flat" cmpd="sng" algn="ctr">
                      <a:solidFill>
                        <a:srgbClr val="333300"/>
                      </a:solidFill>
                      <a:prstDash val="solid"/>
                      <a:round/>
                      <a:headEnd type="none" w="med" len="med"/>
                      <a:tailEnd type="none" w="med" len="med"/>
                    </a:lnL>
                    <a:lnR w="12700" cap="flat" cmpd="sng" algn="ctr">
                      <a:solidFill>
                        <a:srgbClr val="333300"/>
                      </a:solidFill>
                      <a:prstDash val="solid"/>
                      <a:round/>
                      <a:headEnd type="none" w="med" len="med"/>
                      <a:tailEnd type="none" w="med" len="med"/>
                    </a:lnR>
                    <a:lnT w="12700" cap="flat" cmpd="sng" algn="ctr">
                      <a:solidFill>
                        <a:srgbClr val="333300"/>
                      </a:solidFill>
                      <a:prstDash val="solid"/>
                      <a:round/>
                      <a:headEnd type="none" w="med" len="med"/>
                      <a:tailEnd type="none" w="med" len="med"/>
                    </a:lnT>
                    <a:lnB w="12700" cap="flat" cmpd="sng" algn="ctr">
                      <a:solidFill>
                        <a:srgbClr val="333300"/>
                      </a:solidFill>
                      <a:prstDash val="solid"/>
                      <a:round/>
                      <a:headEnd type="none" w="med" len="med"/>
                      <a:tailEnd type="none" w="med" len="med"/>
                    </a:lnB>
                  </a:tcPr>
                </a:tc>
                <a:tc>
                  <a:txBody>
                    <a:bodyPr/>
                    <a:lstStyle/>
                    <a:p>
                      <a:r>
                        <a:rPr lang="en-US" sz="1000" dirty="0">
                          <a:effectLst/>
                          <a:latin typeface="Arial" panose="020B0604020202020204" pitchFamily="34" charset="0"/>
                          <a:ea typeface="Malgun Gothic" panose="020B0503020000020004" pitchFamily="34" charset="-127"/>
                        </a:rPr>
                        <a:t>Propose to have below change until group decides "It is TBD whether a Mobile-AP can report dynamic unavailability and support DUO mode of operation."</a:t>
                      </a:r>
                      <a:endParaRPr lang="en-IN" sz="1100" dirty="0">
                        <a:effectLst/>
                        <a:latin typeface="Times New Roman" panose="02020603050405020304" pitchFamily="18" charset="0"/>
                        <a:ea typeface="Malgun Gothic" panose="020B0503020000020004" pitchFamily="34" charset="-127"/>
                      </a:endParaRPr>
                    </a:p>
                  </a:txBody>
                  <a:tcPr marL="62865" marR="62865" marT="0" marB="0">
                    <a:lnL w="12700" cap="flat" cmpd="sng" algn="ctr">
                      <a:solidFill>
                        <a:srgbClr val="333300"/>
                      </a:solidFill>
                      <a:prstDash val="solid"/>
                      <a:round/>
                      <a:headEnd type="none" w="med" len="med"/>
                      <a:tailEnd type="none" w="med" len="med"/>
                    </a:lnL>
                    <a:lnR w="12700" cap="flat" cmpd="sng" algn="ctr">
                      <a:solidFill>
                        <a:srgbClr val="333300"/>
                      </a:solidFill>
                      <a:prstDash val="solid"/>
                      <a:round/>
                      <a:headEnd type="none" w="med" len="med"/>
                      <a:tailEnd type="none" w="med" len="med"/>
                    </a:lnR>
                    <a:lnT w="12700" cap="flat" cmpd="sng" algn="ctr">
                      <a:solidFill>
                        <a:srgbClr val="333300"/>
                      </a:solidFill>
                      <a:prstDash val="solid"/>
                      <a:round/>
                      <a:headEnd type="none" w="med" len="med"/>
                      <a:tailEnd type="none" w="med" len="med"/>
                    </a:lnT>
                    <a:lnB w="12700" cap="flat" cmpd="sng" algn="ctr">
                      <a:solidFill>
                        <a:srgbClr val="333300"/>
                      </a:solidFill>
                      <a:prstDash val="solid"/>
                      <a:round/>
                      <a:headEnd type="none" w="med" len="med"/>
                      <a:tailEnd type="none" w="med" len="med"/>
                    </a:lnB>
                  </a:tcPr>
                </a:tc>
                <a:extLst>
                  <a:ext uri="{0D108BD9-81ED-4DB2-BD59-A6C34878D82A}">
                    <a16:rowId xmlns:a16="http://schemas.microsoft.com/office/drawing/2014/main" val="1634389830"/>
                  </a:ext>
                </a:extLst>
              </a:tr>
              <a:tr h="1350150">
                <a:tc>
                  <a:txBody>
                    <a:bodyPr/>
                    <a:lstStyle/>
                    <a:p>
                      <a:pPr algn="r"/>
                      <a:r>
                        <a:rPr lang="en-IN" sz="1100" dirty="0">
                          <a:solidFill>
                            <a:schemeClr val="tx1"/>
                          </a:solidFill>
                          <a:effectLst/>
                          <a:latin typeface="Times New Roman" panose="02020603050405020304" pitchFamily="18" charset="0"/>
                          <a:ea typeface="Malgun Gothic" panose="020B0503020000020004" pitchFamily="34" charset="-127"/>
                        </a:rPr>
                        <a:t>2426</a:t>
                      </a:r>
                    </a:p>
                  </a:txBody>
                  <a:tcPr marL="62865" marR="62865" marT="0" marB="0">
                    <a:lnL w="12700" cap="flat" cmpd="sng" algn="ctr">
                      <a:solidFill>
                        <a:srgbClr val="333300"/>
                      </a:solidFill>
                      <a:prstDash val="solid"/>
                      <a:round/>
                      <a:headEnd type="none" w="med" len="med"/>
                      <a:tailEnd type="none" w="med" len="med"/>
                    </a:lnL>
                    <a:lnR w="12700" cap="flat" cmpd="sng" algn="ctr">
                      <a:solidFill>
                        <a:srgbClr val="333300"/>
                      </a:solidFill>
                      <a:prstDash val="solid"/>
                      <a:round/>
                      <a:headEnd type="none" w="med" len="med"/>
                      <a:tailEnd type="none" w="med" len="med"/>
                    </a:lnR>
                    <a:lnT w="12700" cap="flat" cmpd="sng" algn="ctr">
                      <a:solidFill>
                        <a:srgbClr val="333300"/>
                      </a:solidFill>
                      <a:prstDash val="solid"/>
                      <a:round/>
                      <a:headEnd type="none" w="med" len="med"/>
                      <a:tailEnd type="none" w="med" len="med"/>
                    </a:lnT>
                    <a:lnB w="12700" cap="flat" cmpd="sng" algn="ctr">
                      <a:solidFill>
                        <a:srgbClr val="333300"/>
                      </a:solidFill>
                      <a:prstDash val="solid"/>
                      <a:round/>
                      <a:headEnd type="none" w="med" len="med"/>
                      <a:tailEnd type="none" w="med" len="med"/>
                    </a:lnB>
                  </a:tcPr>
                </a:tc>
                <a:tc>
                  <a:txBody>
                    <a:bodyPr/>
                    <a:lstStyle/>
                    <a:p>
                      <a:r>
                        <a:rPr lang="en-US" sz="1000" dirty="0">
                          <a:effectLst/>
                          <a:latin typeface="Arial" panose="020B0604020202020204" pitchFamily="34" charset="0"/>
                          <a:ea typeface="Malgun Gothic" panose="020B0503020000020004" pitchFamily="34" charset="-127"/>
                        </a:rPr>
                        <a:t>T</a:t>
                      </a:r>
                      <a:endParaRPr lang="en-IN" sz="1100" dirty="0">
                        <a:effectLst/>
                        <a:latin typeface="Times New Roman" panose="02020603050405020304" pitchFamily="18" charset="0"/>
                        <a:ea typeface="Malgun Gothic" panose="020B0503020000020004" pitchFamily="34" charset="-127"/>
                      </a:endParaRPr>
                    </a:p>
                  </a:txBody>
                  <a:tcPr marL="62865" marR="62865" marT="0" marB="0">
                    <a:lnL w="12700" cap="flat" cmpd="sng" algn="ctr">
                      <a:solidFill>
                        <a:srgbClr val="333300"/>
                      </a:solidFill>
                      <a:prstDash val="solid"/>
                      <a:round/>
                      <a:headEnd type="none" w="med" len="med"/>
                      <a:tailEnd type="none" w="med" len="med"/>
                    </a:lnL>
                    <a:lnR w="12700" cap="flat" cmpd="sng" algn="ctr">
                      <a:solidFill>
                        <a:srgbClr val="333300"/>
                      </a:solidFill>
                      <a:prstDash val="solid"/>
                      <a:round/>
                      <a:headEnd type="none" w="med" len="med"/>
                      <a:tailEnd type="none" w="med" len="med"/>
                    </a:lnR>
                    <a:lnT w="12700" cap="flat" cmpd="sng" algn="ctr">
                      <a:solidFill>
                        <a:srgbClr val="333300"/>
                      </a:solidFill>
                      <a:prstDash val="solid"/>
                      <a:round/>
                      <a:headEnd type="none" w="med" len="med"/>
                      <a:tailEnd type="none" w="med" len="med"/>
                    </a:lnT>
                    <a:lnB w="12700" cap="flat" cmpd="sng" algn="ctr">
                      <a:solidFill>
                        <a:srgbClr val="333300"/>
                      </a:solidFill>
                      <a:prstDash val="solid"/>
                      <a:round/>
                      <a:headEnd type="none" w="med" len="med"/>
                      <a:tailEnd type="none" w="med" len="med"/>
                    </a:lnB>
                  </a:tcPr>
                </a:tc>
                <a:tc>
                  <a:txBody>
                    <a:bodyPr/>
                    <a:lstStyle/>
                    <a:p>
                      <a:r>
                        <a:rPr lang="en-US" sz="1000">
                          <a:effectLst/>
                          <a:latin typeface="Arial" panose="020B0604020202020204" pitchFamily="34" charset="0"/>
                          <a:ea typeface="Malgun Gothic" panose="020B0503020000020004" pitchFamily="34" charset="-127"/>
                        </a:rPr>
                        <a:t>37.11.2</a:t>
                      </a:r>
                      <a:endParaRPr lang="en-IN" sz="1100">
                        <a:effectLst/>
                        <a:latin typeface="Times New Roman" panose="02020603050405020304" pitchFamily="18" charset="0"/>
                        <a:ea typeface="Malgun Gothic" panose="020B0503020000020004" pitchFamily="34" charset="-127"/>
                      </a:endParaRPr>
                    </a:p>
                  </a:txBody>
                  <a:tcPr marL="62865" marR="62865" marT="0" marB="0">
                    <a:lnL w="12700" cap="flat" cmpd="sng" algn="ctr">
                      <a:solidFill>
                        <a:srgbClr val="333300"/>
                      </a:solidFill>
                      <a:prstDash val="solid"/>
                      <a:round/>
                      <a:headEnd type="none" w="med" len="med"/>
                      <a:tailEnd type="none" w="med" len="med"/>
                    </a:lnL>
                    <a:lnR w="12700" cap="flat" cmpd="sng" algn="ctr">
                      <a:solidFill>
                        <a:srgbClr val="333300"/>
                      </a:solidFill>
                      <a:prstDash val="solid"/>
                      <a:round/>
                      <a:headEnd type="none" w="med" len="med"/>
                      <a:tailEnd type="none" w="med" len="med"/>
                    </a:lnR>
                    <a:lnT w="12700" cap="flat" cmpd="sng" algn="ctr">
                      <a:solidFill>
                        <a:srgbClr val="333300"/>
                      </a:solidFill>
                      <a:prstDash val="solid"/>
                      <a:round/>
                      <a:headEnd type="none" w="med" len="med"/>
                      <a:tailEnd type="none" w="med" len="med"/>
                    </a:lnT>
                    <a:lnB w="12700" cap="flat" cmpd="sng" algn="ctr">
                      <a:solidFill>
                        <a:srgbClr val="333300"/>
                      </a:solidFill>
                      <a:prstDash val="solid"/>
                      <a:round/>
                      <a:headEnd type="none" w="med" len="med"/>
                      <a:tailEnd type="none" w="med" len="med"/>
                    </a:lnB>
                  </a:tcPr>
                </a:tc>
                <a:tc>
                  <a:txBody>
                    <a:bodyPr/>
                    <a:lstStyle/>
                    <a:p>
                      <a:pPr algn="r"/>
                      <a:r>
                        <a:rPr lang="en-US" sz="1000">
                          <a:effectLst/>
                          <a:latin typeface="Arial" panose="020B0604020202020204" pitchFamily="34" charset="0"/>
                          <a:ea typeface="Malgun Gothic" panose="020B0503020000020004" pitchFamily="34" charset="-127"/>
                        </a:rPr>
                        <a:t>81.13</a:t>
                      </a:r>
                      <a:endParaRPr lang="en-IN" sz="1100">
                        <a:effectLst/>
                        <a:latin typeface="Times New Roman" panose="02020603050405020304" pitchFamily="18" charset="0"/>
                        <a:ea typeface="Malgun Gothic" panose="020B0503020000020004" pitchFamily="34" charset="-127"/>
                      </a:endParaRPr>
                    </a:p>
                  </a:txBody>
                  <a:tcPr marL="62865" marR="62865" marT="0" marB="0">
                    <a:lnL w="12700" cap="flat" cmpd="sng" algn="ctr">
                      <a:solidFill>
                        <a:srgbClr val="333300"/>
                      </a:solidFill>
                      <a:prstDash val="solid"/>
                      <a:round/>
                      <a:headEnd type="none" w="med" len="med"/>
                      <a:tailEnd type="none" w="med" len="med"/>
                    </a:lnL>
                    <a:lnR w="12700" cap="flat" cmpd="sng" algn="ctr">
                      <a:solidFill>
                        <a:srgbClr val="333300"/>
                      </a:solidFill>
                      <a:prstDash val="solid"/>
                      <a:round/>
                      <a:headEnd type="none" w="med" len="med"/>
                      <a:tailEnd type="none" w="med" len="med"/>
                    </a:lnR>
                    <a:lnT w="12700" cap="flat" cmpd="sng" algn="ctr">
                      <a:solidFill>
                        <a:srgbClr val="333300"/>
                      </a:solidFill>
                      <a:prstDash val="solid"/>
                      <a:round/>
                      <a:headEnd type="none" w="med" len="med"/>
                      <a:tailEnd type="none" w="med" len="med"/>
                    </a:lnT>
                    <a:lnB w="12700" cap="flat" cmpd="sng" algn="ctr">
                      <a:solidFill>
                        <a:srgbClr val="333300"/>
                      </a:solidFill>
                      <a:prstDash val="solid"/>
                      <a:round/>
                      <a:headEnd type="none" w="med" len="med"/>
                      <a:tailEnd type="none" w="med" len="med"/>
                    </a:lnB>
                  </a:tcPr>
                </a:tc>
                <a:tc>
                  <a:txBody>
                    <a:bodyPr/>
                    <a:lstStyle/>
                    <a:p>
                      <a:r>
                        <a:rPr lang="en-US" sz="1000" dirty="0">
                          <a:effectLst/>
                          <a:latin typeface="Arial" panose="020B0604020202020204" pitchFamily="34" charset="0"/>
                          <a:ea typeface="Malgun Gothic" panose="020B0503020000020004" pitchFamily="34" charset="-127"/>
                        </a:rPr>
                        <a:t>A common DUO Support Field is used to mean two different things for a non-AP STA and an AP. In Non-AP STA it means it is a DUO Non-AP STA, while in an AP it is DUO Supporting AP. It is recommended to use two separate fields to denote DUO Support and DUO Assistance (Similar concept is in use for DPS also)</a:t>
                      </a:r>
                      <a:endParaRPr lang="en-IN" sz="1100" dirty="0">
                        <a:effectLst/>
                        <a:latin typeface="Times New Roman" panose="02020603050405020304" pitchFamily="18" charset="0"/>
                        <a:ea typeface="Malgun Gothic" panose="020B0503020000020004" pitchFamily="34" charset="-127"/>
                      </a:endParaRPr>
                    </a:p>
                  </a:txBody>
                  <a:tcPr marL="62865" marR="62865" marT="0" marB="0">
                    <a:lnL w="12700" cap="flat" cmpd="sng" algn="ctr">
                      <a:solidFill>
                        <a:srgbClr val="333300"/>
                      </a:solidFill>
                      <a:prstDash val="solid"/>
                      <a:round/>
                      <a:headEnd type="none" w="med" len="med"/>
                      <a:tailEnd type="none" w="med" len="med"/>
                    </a:lnL>
                    <a:lnR w="12700" cap="flat" cmpd="sng" algn="ctr">
                      <a:solidFill>
                        <a:srgbClr val="333300"/>
                      </a:solidFill>
                      <a:prstDash val="solid"/>
                      <a:round/>
                      <a:headEnd type="none" w="med" len="med"/>
                      <a:tailEnd type="none" w="med" len="med"/>
                    </a:lnR>
                    <a:lnT w="12700" cap="flat" cmpd="sng" algn="ctr">
                      <a:solidFill>
                        <a:srgbClr val="333300"/>
                      </a:solidFill>
                      <a:prstDash val="solid"/>
                      <a:round/>
                      <a:headEnd type="none" w="med" len="med"/>
                      <a:tailEnd type="none" w="med" len="med"/>
                    </a:lnT>
                    <a:lnB w="12700" cap="flat" cmpd="sng" algn="ctr">
                      <a:solidFill>
                        <a:srgbClr val="333300"/>
                      </a:solidFill>
                      <a:prstDash val="solid"/>
                      <a:round/>
                      <a:headEnd type="none" w="med" len="med"/>
                      <a:tailEnd type="none" w="med" len="med"/>
                    </a:lnB>
                  </a:tcPr>
                </a:tc>
                <a:tc>
                  <a:txBody>
                    <a:bodyPr/>
                    <a:lstStyle/>
                    <a:p>
                      <a:r>
                        <a:rPr lang="en-US" sz="1000" dirty="0">
                          <a:effectLst/>
                          <a:latin typeface="Arial" panose="020B0604020202020204" pitchFamily="34" charset="0"/>
                          <a:ea typeface="Malgun Gothic" panose="020B0503020000020004" pitchFamily="34" charset="-127"/>
                        </a:rPr>
                        <a:t>Consider adding a new field to distinguish AP side assistance for DUO and AP side support for DUO as it is still TBD for a Mobile-AP. It needs to be reflected in UHR MAC Capabilities Information field as well.</a:t>
                      </a:r>
                      <a:endParaRPr lang="en-IN" sz="1100" dirty="0">
                        <a:effectLst/>
                        <a:latin typeface="Times New Roman" panose="02020603050405020304" pitchFamily="18" charset="0"/>
                        <a:ea typeface="Malgun Gothic" panose="020B0503020000020004" pitchFamily="34" charset="-127"/>
                      </a:endParaRPr>
                    </a:p>
                  </a:txBody>
                  <a:tcPr marL="62865" marR="62865" marT="0" marB="0">
                    <a:lnL w="12700" cap="flat" cmpd="sng" algn="ctr">
                      <a:solidFill>
                        <a:srgbClr val="333300"/>
                      </a:solidFill>
                      <a:prstDash val="solid"/>
                      <a:round/>
                      <a:headEnd type="none" w="med" len="med"/>
                      <a:tailEnd type="none" w="med" len="med"/>
                    </a:lnL>
                    <a:lnR w="12700" cap="flat" cmpd="sng" algn="ctr">
                      <a:solidFill>
                        <a:srgbClr val="333300"/>
                      </a:solidFill>
                      <a:prstDash val="solid"/>
                      <a:round/>
                      <a:headEnd type="none" w="med" len="med"/>
                      <a:tailEnd type="none" w="med" len="med"/>
                    </a:lnR>
                    <a:lnT w="12700" cap="flat" cmpd="sng" algn="ctr">
                      <a:solidFill>
                        <a:srgbClr val="333300"/>
                      </a:solidFill>
                      <a:prstDash val="solid"/>
                      <a:round/>
                      <a:headEnd type="none" w="med" len="med"/>
                      <a:tailEnd type="none" w="med" len="med"/>
                    </a:lnT>
                    <a:lnB w="12700" cap="flat" cmpd="sng" algn="ctr">
                      <a:solidFill>
                        <a:srgbClr val="333300"/>
                      </a:solidFill>
                      <a:prstDash val="solid"/>
                      <a:round/>
                      <a:headEnd type="none" w="med" len="med"/>
                      <a:tailEnd type="none" w="med" len="med"/>
                    </a:lnB>
                  </a:tcPr>
                </a:tc>
                <a:extLst>
                  <a:ext uri="{0D108BD9-81ED-4DB2-BD59-A6C34878D82A}">
                    <a16:rowId xmlns:a16="http://schemas.microsoft.com/office/drawing/2014/main" val="2262972130"/>
                  </a:ext>
                </a:extLst>
              </a:tr>
              <a:tr h="1350150">
                <a:tc>
                  <a:txBody>
                    <a:bodyPr/>
                    <a:lstStyle/>
                    <a:p>
                      <a:pPr algn="r"/>
                      <a:r>
                        <a:rPr lang="en-IN" sz="1100" dirty="0">
                          <a:solidFill>
                            <a:schemeClr val="tx1"/>
                          </a:solidFill>
                          <a:effectLst/>
                          <a:latin typeface="Times New Roman" panose="02020603050405020304" pitchFamily="18" charset="0"/>
                          <a:ea typeface="Malgun Gothic" panose="020B0503020000020004" pitchFamily="34" charset="-127"/>
                        </a:rPr>
                        <a:t>3120</a:t>
                      </a:r>
                    </a:p>
                  </a:txBody>
                  <a:tcPr marL="62865" marR="62865" marT="0" marB="0">
                    <a:lnL w="12700" cap="flat" cmpd="sng" algn="ctr">
                      <a:solidFill>
                        <a:srgbClr val="333300"/>
                      </a:solidFill>
                      <a:prstDash val="solid"/>
                      <a:round/>
                      <a:headEnd type="none" w="med" len="med"/>
                      <a:tailEnd type="none" w="med" len="med"/>
                    </a:lnL>
                    <a:lnR w="12700" cap="flat" cmpd="sng" algn="ctr">
                      <a:solidFill>
                        <a:srgbClr val="333300"/>
                      </a:solidFill>
                      <a:prstDash val="solid"/>
                      <a:round/>
                      <a:headEnd type="none" w="med" len="med"/>
                      <a:tailEnd type="none" w="med" len="med"/>
                    </a:lnR>
                    <a:lnT w="12700" cap="flat" cmpd="sng" algn="ctr">
                      <a:solidFill>
                        <a:srgbClr val="3333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1000" dirty="0">
                          <a:effectLst/>
                          <a:latin typeface="Arial" panose="020B0604020202020204" pitchFamily="34" charset="0"/>
                          <a:ea typeface="Malgun Gothic" panose="020B0503020000020004" pitchFamily="34" charset="-127"/>
                        </a:rPr>
                        <a:t>T</a:t>
                      </a:r>
                      <a:endParaRPr lang="en-IN" sz="1100" dirty="0">
                        <a:effectLst/>
                        <a:latin typeface="Times New Roman" panose="02020603050405020304" pitchFamily="18" charset="0"/>
                        <a:ea typeface="Malgun Gothic" panose="020B0503020000020004" pitchFamily="34" charset="-127"/>
                      </a:endParaRPr>
                    </a:p>
                  </a:txBody>
                  <a:tcPr marL="62865" marR="62865" marT="0" marB="0">
                    <a:lnL w="12700" cap="flat" cmpd="sng" algn="ctr">
                      <a:solidFill>
                        <a:srgbClr val="333300"/>
                      </a:solidFill>
                      <a:prstDash val="solid"/>
                      <a:round/>
                      <a:headEnd type="none" w="med" len="med"/>
                      <a:tailEnd type="none" w="med" len="med"/>
                    </a:lnL>
                    <a:lnR w="12700" cap="flat" cmpd="sng" algn="ctr">
                      <a:solidFill>
                        <a:srgbClr val="333300"/>
                      </a:solidFill>
                      <a:prstDash val="solid"/>
                      <a:round/>
                      <a:headEnd type="none" w="med" len="med"/>
                      <a:tailEnd type="none" w="med" len="med"/>
                    </a:lnR>
                    <a:lnT w="12700" cap="flat" cmpd="sng" algn="ctr">
                      <a:solidFill>
                        <a:srgbClr val="3333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1000">
                          <a:effectLst/>
                          <a:latin typeface="Arial" panose="020B0604020202020204" pitchFamily="34" charset="0"/>
                          <a:ea typeface="Malgun Gothic" panose="020B0503020000020004" pitchFamily="34" charset="-127"/>
                        </a:rPr>
                        <a:t>37</a:t>
                      </a:r>
                      <a:endParaRPr lang="en-IN" sz="1100">
                        <a:effectLst/>
                        <a:latin typeface="Times New Roman" panose="02020603050405020304" pitchFamily="18" charset="0"/>
                        <a:ea typeface="Malgun Gothic" panose="020B0503020000020004" pitchFamily="34" charset="-127"/>
                      </a:endParaRPr>
                    </a:p>
                  </a:txBody>
                  <a:tcPr marL="62865" marR="62865" marT="0" marB="0">
                    <a:lnL w="12700" cap="flat" cmpd="sng" algn="ctr">
                      <a:solidFill>
                        <a:srgbClr val="333300"/>
                      </a:solidFill>
                      <a:prstDash val="solid"/>
                      <a:round/>
                      <a:headEnd type="none" w="med" len="med"/>
                      <a:tailEnd type="none" w="med" len="med"/>
                    </a:lnL>
                    <a:lnR w="12700" cap="flat" cmpd="sng" algn="ctr">
                      <a:solidFill>
                        <a:srgbClr val="333300"/>
                      </a:solidFill>
                      <a:prstDash val="solid"/>
                      <a:round/>
                      <a:headEnd type="none" w="med" len="med"/>
                      <a:tailEnd type="none" w="med" len="med"/>
                    </a:lnR>
                    <a:lnT w="12700" cap="flat" cmpd="sng" algn="ctr">
                      <a:solidFill>
                        <a:srgbClr val="3333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r>
                        <a:rPr lang="en-US" sz="1000">
                          <a:effectLst/>
                          <a:latin typeface="Arial" panose="020B0604020202020204" pitchFamily="34" charset="0"/>
                          <a:ea typeface="Malgun Gothic" panose="020B0503020000020004" pitchFamily="34" charset="-127"/>
                        </a:rPr>
                        <a:t>0.00</a:t>
                      </a:r>
                      <a:endParaRPr lang="en-IN" sz="1100">
                        <a:effectLst/>
                        <a:latin typeface="Times New Roman" panose="02020603050405020304" pitchFamily="18" charset="0"/>
                        <a:ea typeface="Malgun Gothic" panose="020B0503020000020004" pitchFamily="34" charset="-127"/>
                      </a:endParaRPr>
                    </a:p>
                  </a:txBody>
                  <a:tcPr marL="62865" marR="62865" marT="0" marB="0">
                    <a:lnL w="12700" cap="flat" cmpd="sng" algn="ctr">
                      <a:solidFill>
                        <a:srgbClr val="333300"/>
                      </a:solidFill>
                      <a:prstDash val="solid"/>
                      <a:round/>
                      <a:headEnd type="none" w="med" len="med"/>
                      <a:tailEnd type="none" w="med" len="med"/>
                    </a:lnL>
                    <a:lnR w="12700" cap="flat" cmpd="sng" algn="ctr">
                      <a:solidFill>
                        <a:srgbClr val="333300"/>
                      </a:solidFill>
                      <a:prstDash val="solid"/>
                      <a:round/>
                      <a:headEnd type="none" w="med" len="med"/>
                      <a:tailEnd type="none" w="med" len="med"/>
                    </a:lnR>
                    <a:lnT w="12700" cap="flat" cmpd="sng" algn="ctr">
                      <a:solidFill>
                        <a:srgbClr val="3333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1000" dirty="0">
                          <a:effectLst/>
                          <a:latin typeface="Arial" panose="020B0604020202020204" pitchFamily="34" charset="0"/>
                          <a:ea typeface="Malgun Gothic" panose="020B0503020000020004" pitchFamily="34" charset="-127"/>
                        </a:rPr>
                        <a:t>It would be helpful to have a signal that an AP is mobile.  This could influence a STA's scanning algorithm</a:t>
                      </a:r>
                      <a:endParaRPr lang="en-IN" sz="1100" dirty="0">
                        <a:effectLst/>
                        <a:latin typeface="Times New Roman" panose="02020603050405020304" pitchFamily="18" charset="0"/>
                        <a:ea typeface="Malgun Gothic" panose="020B0503020000020004" pitchFamily="34" charset="-127"/>
                      </a:endParaRPr>
                    </a:p>
                  </a:txBody>
                  <a:tcPr marL="62865" marR="62865" marT="0" marB="0">
                    <a:lnL w="12700" cap="flat" cmpd="sng" algn="ctr">
                      <a:solidFill>
                        <a:srgbClr val="333300"/>
                      </a:solidFill>
                      <a:prstDash val="solid"/>
                      <a:round/>
                      <a:headEnd type="none" w="med" len="med"/>
                      <a:tailEnd type="none" w="med" len="med"/>
                    </a:lnL>
                    <a:lnR w="12700" cap="flat" cmpd="sng" algn="ctr">
                      <a:solidFill>
                        <a:srgbClr val="333300"/>
                      </a:solidFill>
                      <a:prstDash val="solid"/>
                      <a:round/>
                      <a:headEnd type="none" w="med" len="med"/>
                      <a:tailEnd type="none" w="med" len="med"/>
                    </a:lnR>
                    <a:lnT w="12700" cap="flat" cmpd="sng" algn="ctr">
                      <a:solidFill>
                        <a:srgbClr val="3333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r>
                        <a:rPr lang="en-US" sz="1000" dirty="0">
                          <a:effectLst/>
                          <a:latin typeface="Arial" panose="020B0604020202020204" pitchFamily="34" charset="0"/>
                          <a:ea typeface="Malgun Gothic" panose="020B0503020000020004" pitchFamily="34" charset="-127"/>
                        </a:rPr>
                        <a:t>As it says in the comment</a:t>
                      </a:r>
                      <a:endParaRPr lang="en-IN" sz="1100" dirty="0">
                        <a:effectLst/>
                        <a:latin typeface="Times New Roman" panose="02020603050405020304" pitchFamily="18" charset="0"/>
                        <a:ea typeface="Malgun Gothic" panose="020B0503020000020004" pitchFamily="34" charset="-127"/>
                      </a:endParaRPr>
                    </a:p>
                  </a:txBody>
                  <a:tcPr marL="62865" marR="62865" marT="0" marB="0">
                    <a:lnL w="12700" cap="flat" cmpd="sng" algn="ctr">
                      <a:solidFill>
                        <a:srgbClr val="333300"/>
                      </a:solidFill>
                      <a:prstDash val="solid"/>
                      <a:round/>
                      <a:headEnd type="none" w="med" len="med"/>
                      <a:tailEnd type="none" w="med" len="med"/>
                    </a:lnL>
                    <a:lnR w="12700" cap="flat" cmpd="sng" algn="ctr">
                      <a:solidFill>
                        <a:srgbClr val="333300"/>
                      </a:solidFill>
                      <a:prstDash val="solid"/>
                      <a:round/>
                      <a:headEnd type="none" w="med" len="med"/>
                      <a:tailEnd type="none" w="med" len="med"/>
                    </a:lnR>
                    <a:lnT w="12700" cap="flat" cmpd="sng" algn="ctr">
                      <a:solidFill>
                        <a:srgbClr val="3333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29406926"/>
                  </a:ext>
                </a:extLst>
              </a:tr>
            </a:tbl>
          </a:graphicData>
        </a:graphic>
      </p:graphicFrame>
    </p:spTree>
    <p:extLst>
      <p:ext uri="{BB962C8B-B14F-4D97-AF65-F5344CB8AC3E}">
        <p14:creationId xmlns:p14="http://schemas.microsoft.com/office/powerpoint/2010/main" val="29283387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437EB6-50A9-473F-A518-61D0509099D0}"/>
              </a:ext>
            </a:extLst>
          </p:cNvPr>
          <p:cNvSpPr>
            <a:spLocks noGrp="1"/>
          </p:cNvSpPr>
          <p:nvPr>
            <p:ph type="title"/>
          </p:nvPr>
        </p:nvSpPr>
        <p:spPr/>
        <p:txBody>
          <a:bodyPr/>
          <a:lstStyle/>
          <a:p>
            <a:r>
              <a:rPr lang="en-GB" dirty="0"/>
              <a:t>Abstract</a:t>
            </a:r>
            <a:endParaRPr lang="en-IN" dirty="0"/>
          </a:p>
        </p:txBody>
      </p:sp>
      <p:sp>
        <p:nvSpPr>
          <p:cNvPr id="3" name="Content Placeholder 2">
            <a:extLst>
              <a:ext uri="{FF2B5EF4-FFF2-40B4-BE49-F238E27FC236}">
                <a16:creationId xmlns:a16="http://schemas.microsoft.com/office/drawing/2014/main" id="{7598B01E-9AF0-4E25-99BF-AB086C54F6D2}"/>
              </a:ext>
            </a:extLst>
          </p:cNvPr>
          <p:cNvSpPr>
            <a:spLocks noGrp="1"/>
          </p:cNvSpPr>
          <p:nvPr>
            <p:ph idx="1"/>
          </p:nvPr>
        </p:nvSpPr>
        <p:spPr>
          <a:xfrm>
            <a:off x="695400" y="1556792"/>
            <a:ext cx="10361084" cy="4113213"/>
          </a:xfrm>
        </p:spPr>
        <p:txBody>
          <a:bodyPr/>
          <a:lstStyle/>
          <a:p>
            <a:pPr>
              <a:buFont typeface="Arial" panose="020B0604020202020204" pitchFamily="34" charset="0"/>
              <a:buChar char="•"/>
            </a:pPr>
            <a:r>
              <a:rPr lang="en-IN" sz="2000" dirty="0"/>
              <a:t>Dynamic Unavailability Operation (DUO) is currently defined for only non-AP STA(s). However there is enough motivation to define DUO for a Mobile-AP. </a:t>
            </a:r>
          </a:p>
          <a:p>
            <a:pPr>
              <a:buFont typeface="Arial" panose="020B0604020202020204" pitchFamily="34" charset="0"/>
              <a:buChar char="•"/>
            </a:pPr>
            <a:r>
              <a:rPr lang="en-IN" sz="2000" dirty="0"/>
              <a:t>The following motions are referenced here that indicates possible options which can enable unavailability feedback indication by a Mobile-AP:</a:t>
            </a:r>
          </a:p>
          <a:p>
            <a:pPr lvl="1">
              <a:buFont typeface="Arial" panose="020B0604020202020204" pitchFamily="34" charset="0"/>
              <a:buChar char="•"/>
            </a:pPr>
            <a:r>
              <a:rPr lang="en-IN" sz="1800" b="1" dirty="0"/>
              <a:t>Motion 138: </a:t>
            </a:r>
            <a:r>
              <a:rPr lang="en-US" sz="1800" dirty="0" err="1"/>
              <a:t>TGbn</a:t>
            </a:r>
            <a:r>
              <a:rPr lang="en-US" sz="1800" dirty="0"/>
              <a:t> uses Multi-STA BA for Initial Control Response frame (ICR) for DL and UL, at least when carrying the unavailability information</a:t>
            </a:r>
          </a:p>
          <a:p>
            <a:pPr lvl="1">
              <a:buFont typeface="Arial" panose="020B0604020202020204" pitchFamily="34" charset="0"/>
              <a:buChar char="•"/>
            </a:pPr>
            <a:r>
              <a:rPr lang="en-US" sz="1800" b="1" dirty="0"/>
              <a:t>Motion 271 </a:t>
            </a:r>
            <a:r>
              <a:rPr lang="en-US" sz="1800" dirty="0"/>
              <a:t>: In response to BSRP Trigger frame as an ICF transmitted by a non-AP STA as the TXOP holder, an AP transmits a Multi-STA </a:t>
            </a:r>
            <a:r>
              <a:rPr lang="en-US" sz="1800" dirty="0" err="1"/>
              <a:t>BlockAck</a:t>
            </a:r>
            <a:r>
              <a:rPr lang="en-US" sz="1800" dirty="0"/>
              <a:t> frame</a:t>
            </a:r>
          </a:p>
          <a:p>
            <a:pPr lvl="2">
              <a:buFont typeface="Arial" panose="020B0604020202020204" pitchFamily="34" charset="0"/>
              <a:buChar char="•"/>
            </a:pPr>
            <a:r>
              <a:rPr lang="en-US" sz="1600" dirty="0"/>
              <a:t>Whether Block Ack Starting Sequence Control subfield and Block Ack Bitmap subfield are present or not is TBD</a:t>
            </a:r>
          </a:p>
          <a:p>
            <a:pPr lvl="2">
              <a:buFont typeface="Arial" panose="020B0604020202020204" pitchFamily="34" charset="0"/>
              <a:buChar char="•"/>
            </a:pPr>
            <a:r>
              <a:rPr lang="en-US" sz="1600" dirty="0"/>
              <a:t>Values of Ack Type and TID are TBD</a:t>
            </a:r>
          </a:p>
          <a:p>
            <a:pPr>
              <a:buFont typeface="Arial" panose="020B0604020202020204" pitchFamily="34" charset="0"/>
              <a:buChar char="•"/>
            </a:pPr>
            <a:r>
              <a:rPr lang="en-US" sz="2200" dirty="0"/>
              <a:t>In this presentation, we discuss  Mobile-AP mode management including solutions to indicate capability, enable and disable DUO mode and further discuss various options a Mobile-AP can use to indicate unavailability. The solution(s) discussed here also accounts for Multi-link DUO operation.</a:t>
            </a:r>
          </a:p>
          <a:p>
            <a:pPr lvl="1">
              <a:buFont typeface="Arial" panose="020B0604020202020204" pitchFamily="34" charset="0"/>
              <a:buChar char="•"/>
            </a:pPr>
            <a:endParaRPr lang="en-US" sz="1800" dirty="0"/>
          </a:p>
          <a:p>
            <a:pPr>
              <a:buFont typeface="Arial" panose="020B0604020202020204" pitchFamily="34" charset="0"/>
              <a:buChar char="•"/>
            </a:pPr>
            <a:endParaRPr lang="en-IN" sz="2000" dirty="0"/>
          </a:p>
        </p:txBody>
      </p:sp>
      <p:sp>
        <p:nvSpPr>
          <p:cNvPr id="4" name="Slide Number Placeholder 3">
            <a:extLst>
              <a:ext uri="{FF2B5EF4-FFF2-40B4-BE49-F238E27FC236}">
                <a16:creationId xmlns:a16="http://schemas.microsoft.com/office/drawing/2014/main" id="{D93C49DF-CCD7-4CAF-80AF-91F334256E90}"/>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214AF4AF-B65C-4671-84E7-75E93C1C80FD}"/>
              </a:ext>
            </a:extLst>
          </p:cNvPr>
          <p:cNvSpPr>
            <a:spLocks noGrp="1"/>
          </p:cNvSpPr>
          <p:nvPr>
            <p:ph type="ftr" idx="14"/>
          </p:nvPr>
        </p:nvSpPr>
        <p:spPr/>
        <p:txBody>
          <a:bodyPr/>
          <a:lstStyle/>
          <a:p>
            <a:r>
              <a:rPr lang="en-GB"/>
              <a:t>Manasi Ekkundi, Samsung Electronics</a:t>
            </a:r>
            <a:endParaRPr lang="en-GB" dirty="0"/>
          </a:p>
        </p:txBody>
      </p:sp>
      <p:sp>
        <p:nvSpPr>
          <p:cNvPr id="6" name="Date Placeholder 5">
            <a:extLst>
              <a:ext uri="{FF2B5EF4-FFF2-40B4-BE49-F238E27FC236}">
                <a16:creationId xmlns:a16="http://schemas.microsoft.com/office/drawing/2014/main" id="{26E33B76-53DF-49B3-8170-DD422ED5993D}"/>
              </a:ext>
            </a:extLst>
          </p:cNvPr>
          <p:cNvSpPr>
            <a:spLocks noGrp="1"/>
          </p:cNvSpPr>
          <p:nvPr>
            <p:ph type="dt" idx="15"/>
          </p:nvPr>
        </p:nvSpPr>
        <p:spPr/>
        <p:txBody>
          <a:bodyPr/>
          <a:lstStyle/>
          <a:p>
            <a:r>
              <a:rPr lang="en-US"/>
              <a:t>June 2025</a:t>
            </a:r>
            <a:endParaRPr lang="en-GB" dirty="0"/>
          </a:p>
        </p:txBody>
      </p:sp>
    </p:spTree>
    <p:extLst>
      <p:ext uri="{BB962C8B-B14F-4D97-AF65-F5344CB8AC3E}">
        <p14:creationId xmlns:p14="http://schemas.microsoft.com/office/powerpoint/2010/main" val="1313538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C46C72-3BF8-44DF-A28E-365FFBE43FBD}"/>
              </a:ext>
            </a:extLst>
          </p:cNvPr>
          <p:cNvSpPr>
            <a:spLocks noGrp="1"/>
          </p:cNvSpPr>
          <p:nvPr>
            <p:ph type="title"/>
          </p:nvPr>
        </p:nvSpPr>
        <p:spPr>
          <a:xfrm>
            <a:off x="914401" y="685801"/>
            <a:ext cx="10361084" cy="582959"/>
          </a:xfrm>
        </p:spPr>
        <p:txBody>
          <a:bodyPr/>
          <a:lstStyle/>
          <a:p>
            <a:r>
              <a:rPr lang="en-IN" dirty="0"/>
              <a:t>Motivation</a:t>
            </a:r>
          </a:p>
        </p:txBody>
      </p:sp>
      <p:sp>
        <p:nvSpPr>
          <p:cNvPr id="3" name="Content Placeholder 2">
            <a:extLst>
              <a:ext uri="{FF2B5EF4-FFF2-40B4-BE49-F238E27FC236}">
                <a16:creationId xmlns:a16="http://schemas.microsoft.com/office/drawing/2014/main" id="{F8CA7382-09B1-457D-B670-914CB2DA5788}"/>
              </a:ext>
            </a:extLst>
          </p:cNvPr>
          <p:cNvSpPr>
            <a:spLocks noGrp="1"/>
          </p:cNvSpPr>
          <p:nvPr>
            <p:ph idx="1"/>
          </p:nvPr>
        </p:nvSpPr>
        <p:spPr>
          <a:xfrm>
            <a:off x="313094" y="1372393"/>
            <a:ext cx="11665296" cy="4113213"/>
          </a:xfrm>
        </p:spPr>
        <p:txBody>
          <a:bodyPr/>
          <a:lstStyle/>
          <a:p>
            <a:pPr>
              <a:buFont typeface="Arial" panose="020B0604020202020204" pitchFamily="34" charset="0"/>
              <a:buChar char="•"/>
            </a:pPr>
            <a:r>
              <a:rPr lang="en-IN" sz="2000" dirty="0"/>
              <a:t>Technical Aspects:</a:t>
            </a:r>
          </a:p>
          <a:p>
            <a:pPr lvl="1">
              <a:buFont typeface="Arial" panose="020B0604020202020204" pitchFamily="34" charset="0"/>
              <a:buChar char="•"/>
            </a:pPr>
            <a:r>
              <a:rPr lang="en-IN" sz="1600" b="0" dirty="0"/>
              <a:t>A mobile-AP just as a non-AP STA (</a:t>
            </a:r>
            <a:r>
              <a:rPr lang="en-IN" sz="1600" b="0" dirty="0" err="1"/>
              <a:t>i.e</a:t>
            </a:r>
            <a:r>
              <a:rPr lang="en-IN" sz="1600" b="0" dirty="0"/>
              <a:t> a Mobile phone) supports multiple technologies (</a:t>
            </a:r>
            <a:r>
              <a:rPr lang="en-IN" sz="1600" b="0" dirty="0" err="1"/>
              <a:t>e.g</a:t>
            </a:r>
            <a:r>
              <a:rPr lang="en-IN" sz="1600" b="0" dirty="0"/>
              <a:t> Bluetooth, NR, Wi-Fi) with shared radio resources.</a:t>
            </a:r>
          </a:p>
          <a:p>
            <a:pPr lvl="1">
              <a:buFont typeface="Arial" panose="020B0604020202020204" pitchFamily="34" charset="0"/>
              <a:buChar char="•"/>
            </a:pPr>
            <a:r>
              <a:rPr lang="en-IN" sz="1600" dirty="0"/>
              <a:t>A mobile-AP can also function as a non-AP STA associated with infrastructure AP or be part of a P2P network</a:t>
            </a:r>
            <a:endParaRPr lang="en-IN" sz="1400" b="0" dirty="0"/>
          </a:p>
          <a:p>
            <a:pPr lvl="1">
              <a:buFont typeface="Arial" panose="020B0604020202020204" pitchFamily="34" charset="0"/>
              <a:buChar char="•"/>
            </a:pPr>
            <a:r>
              <a:rPr lang="en-IN" sz="1600" dirty="0"/>
              <a:t>Co-existence events:</a:t>
            </a:r>
          </a:p>
          <a:p>
            <a:pPr lvl="2">
              <a:buFont typeface="Arial" panose="020B0604020202020204" pitchFamily="34" charset="0"/>
              <a:buChar char="•"/>
            </a:pPr>
            <a:r>
              <a:rPr lang="en-IN" sz="1400" b="0" dirty="0"/>
              <a:t>Dynamic </a:t>
            </a:r>
            <a:r>
              <a:rPr lang="en-IN" sz="1400" dirty="0"/>
              <a:t>events that occur at other technologies trigger blockage of shared radio resources for Wi-Fi.</a:t>
            </a:r>
          </a:p>
          <a:p>
            <a:pPr lvl="2">
              <a:buFont typeface="Arial" panose="020B0604020202020204" pitchFamily="34" charset="0"/>
              <a:buChar char="•"/>
            </a:pPr>
            <a:r>
              <a:rPr lang="en-IN" sz="1400" dirty="0"/>
              <a:t>Mobile-AP may become unavailable to the associated STAs causing retransmissions at non-AP STA side</a:t>
            </a:r>
          </a:p>
          <a:p>
            <a:pPr lvl="2">
              <a:buFont typeface="Arial" panose="020B0604020202020204" pitchFamily="34" charset="0"/>
              <a:buChar char="•"/>
            </a:pPr>
            <a:r>
              <a:rPr lang="en-IN" sz="1400" dirty="0"/>
              <a:t>Impacts : Data rate due to rate adaptation, longer transmission and reception times , increased power consumption at both non-AP STA and Mobile-AP</a:t>
            </a:r>
          </a:p>
          <a:p>
            <a:pPr lvl="1">
              <a:buFont typeface="Arial" panose="020B0604020202020204" pitchFamily="34" charset="0"/>
              <a:buChar char="•"/>
            </a:pPr>
            <a:r>
              <a:rPr lang="en-IN" sz="1600" dirty="0" err="1"/>
              <a:t>Tgbn</a:t>
            </a:r>
            <a:r>
              <a:rPr lang="en-IN" sz="1600" dirty="0"/>
              <a:t> group is discussing solutions to handle these issues for a non-AP STA and hence they need to be addressed for a Mobile-AP as well. </a:t>
            </a:r>
          </a:p>
          <a:p>
            <a:pPr>
              <a:buFont typeface="Arial" panose="020B0604020202020204" pitchFamily="34" charset="0"/>
              <a:buChar char="•"/>
            </a:pPr>
            <a:r>
              <a:rPr lang="en-IN" sz="2000" dirty="0"/>
              <a:t>Other Considerations:</a:t>
            </a:r>
          </a:p>
          <a:p>
            <a:pPr lvl="1">
              <a:buFont typeface="Arial" panose="020B0604020202020204" pitchFamily="34" charset="0"/>
              <a:buChar char="•"/>
            </a:pPr>
            <a:r>
              <a:rPr lang="en-IN" sz="1600" b="1" dirty="0"/>
              <a:t>D0.1 Comments: </a:t>
            </a:r>
            <a:r>
              <a:rPr lang="en-IN" sz="1600" dirty="0"/>
              <a:t>There are comments on need to include DUO for a Mobile-AP. The group needs to discuss technical feasibility to accept or reject these comments and then draw consensus accordingly. Few examples:  </a:t>
            </a:r>
            <a:r>
              <a:rPr lang="en-IN" sz="1600" dirty="0">
                <a:hlinkClick r:id="rId2" action="ppaction://hlinksldjump"/>
              </a:rPr>
              <a:t>(Mobile-AP Comments)</a:t>
            </a:r>
            <a:endParaRPr lang="en-IN" sz="1600" dirty="0"/>
          </a:p>
          <a:p>
            <a:pPr lvl="1">
              <a:buFont typeface="Arial" panose="020B0604020202020204" pitchFamily="34" charset="0"/>
              <a:buChar char="•"/>
            </a:pPr>
            <a:r>
              <a:rPr lang="en-IN" sz="1600" b="1" dirty="0"/>
              <a:t>Contributions: </a:t>
            </a:r>
            <a:r>
              <a:rPr lang="en-IN" sz="1600" dirty="0"/>
              <a:t>There is interest from mobile manufacturers to consider defining DUO for a Mobile-AP </a:t>
            </a:r>
          </a:p>
          <a:p>
            <a:pPr lvl="1">
              <a:buFont typeface="Arial" panose="020B0604020202020204" pitchFamily="34" charset="0"/>
              <a:buChar char="•"/>
            </a:pPr>
            <a:r>
              <a:rPr lang="en-IN" sz="1600" b="1" dirty="0"/>
              <a:t>Motions: </a:t>
            </a:r>
            <a:r>
              <a:rPr lang="en-IN" sz="1600" dirty="0"/>
              <a:t>The current agreement so far does not seem to restrict the definition of DUO for a Mobile-AP (#Motion 138)</a:t>
            </a:r>
            <a:endParaRPr lang="en-IN" sz="1600" b="1" dirty="0"/>
          </a:p>
          <a:p>
            <a:pPr>
              <a:buFont typeface="Arial" panose="020B0604020202020204" pitchFamily="34" charset="0"/>
              <a:buChar char="•"/>
            </a:pPr>
            <a:r>
              <a:rPr lang="en-IN" sz="2000" dirty="0"/>
              <a:t>Hence there is a strong need to discuss operations for dynamic unavailability for a Mobile-AP</a:t>
            </a:r>
          </a:p>
          <a:p>
            <a:pPr lvl="2">
              <a:buFont typeface="Arial" panose="020B0604020202020204" pitchFamily="34" charset="0"/>
              <a:buChar char="•"/>
            </a:pPr>
            <a:endParaRPr lang="en-IN" sz="1400" dirty="0"/>
          </a:p>
          <a:p>
            <a:pPr lvl="2">
              <a:buFont typeface="Arial" panose="020B0604020202020204" pitchFamily="34" charset="0"/>
              <a:buChar char="•"/>
            </a:pPr>
            <a:endParaRPr lang="en-IN" sz="1400" b="0" dirty="0"/>
          </a:p>
        </p:txBody>
      </p:sp>
      <p:sp>
        <p:nvSpPr>
          <p:cNvPr id="4" name="Slide Number Placeholder 3">
            <a:extLst>
              <a:ext uri="{FF2B5EF4-FFF2-40B4-BE49-F238E27FC236}">
                <a16:creationId xmlns:a16="http://schemas.microsoft.com/office/drawing/2014/main" id="{D21BB6F5-154F-4AE9-97E9-0A6D51D485F9}"/>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F095CA09-FB19-48D9-8AB8-ACC6916D948B}"/>
              </a:ext>
            </a:extLst>
          </p:cNvPr>
          <p:cNvSpPr>
            <a:spLocks noGrp="1"/>
          </p:cNvSpPr>
          <p:nvPr>
            <p:ph type="ftr" idx="14"/>
          </p:nvPr>
        </p:nvSpPr>
        <p:spPr/>
        <p:txBody>
          <a:bodyPr/>
          <a:lstStyle/>
          <a:p>
            <a:r>
              <a:rPr lang="en-GB"/>
              <a:t>Manasi Ekkundi, Samsung Electronics</a:t>
            </a:r>
            <a:endParaRPr lang="en-GB" dirty="0"/>
          </a:p>
        </p:txBody>
      </p:sp>
      <p:sp>
        <p:nvSpPr>
          <p:cNvPr id="6" name="Date Placeholder 5">
            <a:extLst>
              <a:ext uri="{FF2B5EF4-FFF2-40B4-BE49-F238E27FC236}">
                <a16:creationId xmlns:a16="http://schemas.microsoft.com/office/drawing/2014/main" id="{CDF478B7-EA23-4347-BFF7-3485094F0CB6}"/>
              </a:ext>
            </a:extLst>
          </p:cNvPr>
          <p:cNvSpPr>
            <a:spLocks noGrp="1"/>
          </p:cNvSpPr>
          <p:nvPr>
            <p:ph type="dt" idx="15"/>
          </p:nvPr>
        </p:nvSpPr>
        <p:spPr/>
        <p:txBody>
          <a:bodyPr/>
          <a:lstStyle/>
          <a:p>
            <a:r>
              <a:rPr lang="en-US"/>
              <a:t>June 2025</a:t>
            </a:r>
            <a:endParaRPr lang="en-GB" dirty="0"/>
          </a:p>
        </p:txBody>
      </p:sp>
    </p:spTree>
    <p:extLst>
      <p:ext uri="{BB962C8B-B14F-4D97-AF65-F5344CB8AC3E}">
        <p14:creationId xmlns:p14="http://schemas.microsoft.com/office/powerpoint/2010/main" val="38366638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A4E715-0479-427B-8B11-393305C2435C}"/>
              </a:ext>
            </a:extLst>
          </p:cNvPr>
          <p:cNvSpPr>
            <a:spLocks noGrp="1"/>
          </p:cNvSpPr>
          <p:nvPr>
            <p:ph type="title"/>
          </p:nvPr>
        </p:nvSpPr>
        <p:spPr>
          <a:xfrm>
            <a:off x="898054" y="560917"/>
            <a:ext cx="10361084" cy="582959"/>
          </a:xfrm>
        </p:spPr>
        <p:txBody>
          <a:bodyPr/>
          <a:lstStyle/>
          <a:p>
            <a:r>
              <a:rPr lang="en-IN" dirty="0"/>
              <a:t>Overview</a:t>
            </a:r>
          </a:p>
        </p:txBody>
      </p:sp>
      <p:sp>
        <p:nvSpPr>
          <p:cNvPr id="3" name="Content Placeholder 2">
            <a:extLst>
              <a:ext uri="{FF2B5EF4-FFF2-40B4-BE49-F238E27FC236}">
                <a16:creationId xmlns:a16="http://schemas.microsoft.com/office/drawing/2014/main" id="{EB3CEE5B-3246-4634-BFBB-C59332862FE6}"/>
              </a:ext>
            </a:extLst>
          </p:cNvPr>
          <p:cNvSpPr>
            <a:spLocks noGrp="1"/>
          </p:cNvSpPr>
          <p:nvPr>
            <p:ph idx="1"/>
          </p:nvPr>
        </p:nvSpPr>
        <p:spPr>
          <a:xfrm>
            <a:off x="482130" y="1268760"/>
            <a:ext cx="11374510" cy="4961184"/>
          </a:xfrm>
        </p:spPr>
        <p:txBody>
          <a:bodyPr/>
          <a:lstStyle/>
          <a:p>
            <a:pPr>
              <a:buFont typeface="Arial" panose="020B0604020202020204" pitchFamily="34" charset="0"/>
              <a:buChar char="•"/>
            </a:pPr>
            <a:r>
              <a:rPr lang="en-IN" sz="1800" b="0" dirty="0"/>
              <a:t>DUO for non-AP STA has solution(s) to address unavailability indication via ICF-ICR mechanism. </a:t>
            </a:r>
          </a:p>
          <a:p>
            <a:pPr>
              <a:buFont typeface="Arial" panose="020B0604020202020204" pitchFamily="34" charset="0"/>
              <a:buChar char="•"/>
            </a:pPr>
            <a:r>
              <a:rPr lang="en-IN" sz="1800" b="0" dirty="0"/>
              <a:t>Additional </a:t>
            </a:r>
            <a:r>
              <a:rPr lang="en-IN" sz="1800" dirty="0"/>
              <a:t>Requirements</a:t>
            </a:r>
            <a:r>
              <a:rPr lang="en-IN" sz="1800" b="0" dirty="0"/>
              <a:t> need to be considered to design the solution for a Mobile-AP to indicate it’s unavailability:</a:t>
            </a:r>
          </a:p>
          <a:p>
            <a:pPr lvl="1">
              <a:buFont typeface="Arial" panose="020B0604020202020204" pitchFamily="34" charset="0"/>
              <a:buChar char="•"/>
            </a:pPr>
            <a:r>
              <a:rPr lang="en-IN" sz="1400" dirty="0"/>
              <a:t>Handling Legacy STAs or UHR STAs that do not assist DUO</a:t>
            </a:r>
          </a:p>
          <a:p>
            <a:pPr lvl="1">
              <a:buFont typeface="Arial" panose="020B0604020202020204" pitchFamily="34" charset="0"/>
              <a:buChar char="•"/>
            </a:pPr>
            <a:r>
              <a:rPr lang="en-IN" sz="1400" dirty="0"/>
              <a:t>Informing all associated STAs of Unavailability feedback </a:t>
            </a:r>
          </a:p>
          <a:p>
            <a:pPr lvl="1">
              <a:buFont typeface="Arial" panose="020B0604020202020204" pitchFamily="34" charset="0"/>
              <a:buChar char="•"/>
            </a:pPr>
            <a:r>
              <a:rPr lang="en-IN" sz="1400" dirty="0"/>
              <a:t>Flexible design to minimize DUO impact</a:t>
            </a:r>
          </a:p>
          <a:p>
            <a:pPr lvl="1">
              <a:buFont typeface="Arial" panose="020B0604020202020204" pitchFamily="34" charset="0"/>
              <a:buChar char="•"/>
            </a:pPr>
            <a:r>
              <a:rPr lang="en-IN" sz="1400" dirty="0"/>
              <a:t>Minimize design changes to ICF-ICR frame formats already defined for non-AP STAs.</a:t>
            </a:r>
          </a:p>
          <a:p>
            <a:pPr>
              <a:buFont typeface="Arial" panose="020B0604020202020204" pitchFamily="34" charset="0"/>
              <a:buChar char="•"/>
            </a:pPr>
            <a:r>
              <a:rPr lang="en-IN" sz="1800" b="0" dirty="0"/>
              <a:t>With the above requirements, </a:t>
            </a:r>
            <a:r>
              <a:rPr lang="en-IN" sz="1800" dirty="0"/>
              <a:t>Design considerations </a:t>
            </a:r>
            <a:r>
              <a:rPr lang="en-IN" sz="1800" b="0" dirty="0"/>
              <a:t>for DUO Mobile-AP can be listed as below:</a:t>
            </a:r>
          </a:p>
          <a:p>
            <a:pPr lvl="1">
              <a:buFont typeface="Arial" panose="020B0604020202020204" pitchFamily="34" charset="0"/>
              <a:buChar char="•"/>
            </a:pPr>
            <a:r>
              <a:rPr lang="en-IN" sz="1400" dirty="0"/>
              <a:t>DUO Support and DUO Assisting Support indication to be designed for both non-AP STA and Mobile-AP</a:t>
            </a:r>
          </a:p>
          <a:p>
            <a:pPr lvl="1">
              <a:buFont typeface="Arial" panose="020B0604020202020204" pitchFamily="34" charset="0"/>
              <a:buChar char="•"/>
            </a:pPr>
            <a:r>
              <a:rPr lang="en-IN" sz="1400" b="0" dirty="0"/>
              <a:t>Enable/Disable D</a:t>
            </a:r>
            <a:r>
              <a:rPr lang="en-IN" sz="1400" dirty="0"/>
              <a:t>UO considering unsupported non-AP STAs</a:t>
            </a:r>
          </a:p>
          <a:p>
            <a:pPr lvl="1">
              <a:buFont typeface="Arial" panose="020B0604020202020204" pitchFamily="34" charset="0"/>
              <a:buChar char="•"/>
            </a:pPr>
            <a:r>
              <a:rPr lang="en-IN" sz="1400" b="0" dirty="0"/>
              <a:t>Link based Enable/Disable and/or Link based Indication of DUO Support to minimize impact and create a flexible design.</a:t>
            </a:r>
          </a:p>
          <a:p>
            <a:pPr lvl="1">
              <a:buFont typeface="Arial" panose="020B0604020202020204" pitchFamily="34" charset="0"/>
              <a:buChar char="•"/>
            </a:pPr>
            <a:r>
              <a:rPr lang="en-IN" sz="1400" b="0" dirty="0"/>
              <a:t>Design multiple </a:t>
            </a:r>
            <a:r>
              <a:rPr lang="en-IN" sz="1400" dirty="0"/>
              <a:t>options to </a:t>
            </a:r>
            <a:r>
              <a:rPr lang="en-IN" sz="1400" b="0" dirty="0"/>
              <a:t> enable flexible indication of unavailability at a Mobile-AP</a:t>
            </a:r>
          </a:p>
          <a:p>
            <a:pPr>
              <a:buFont typeface="Arial" panose="020B0604020202020204" pitchFamily="34" charset="0"/>
              <a:buChar char="•"/>
            </a:pPr>
            <a:r>
              <a:rPr lang="en-IN" sz="1600" b="0" dirty="0"/>
              <a:t>Summary of solutions:</a:t>
            </a:r>
          </a:p>
          <a:p>
            <a:pPr lvl="1">
              <a:buFont typeface="Arial" panose="020B0604020202020204" pitchFamily="34" charset="0"/>
              <a:buChar char="•"/>
            </a:pPr>
            <a:r>
              <a:rPr lang="en-IN" sz="1200" dirty="0"/>
              <a:t>DUO Mobile-AP Capability </a:t>
            </a:r>
          </a:p>
          <a:p>
            <a:pPr lvl="1">
              <a:buFont typeface="Arial" panose="020B0604020202020204" pitchFamily="34" charset="0"/>
              <a:buChar char="•"/>
            </a:pPr>
            <a:r>
              <a:rPr lang="en-IN" sz="1200" b="0" dirty="0"/>
              <a:t>DUO Mobile-AP Enable/Disable Indication (including link based aspects) and criteria </a:t>
            </a:r>
          </a:p>
          <a:p>
            <a:pPr lvl="1">
              <a:buFont typeface="Arial" panose="020B0604020202020204" pitchFamily="34" charset="0"/>
              <a:buChar char="•"/>
            </a:pPr>
            <a:r>
              <a:rPr lang="en-IN" sz="1200" dirty="0"/>
              <a:t>DUO Mobile-AP Operation with link based indications:</a:t>
            </a:r>
          </a:p>
          <a:p>
            <a:pPr lvl="2">
              <a:buFont typeface="Arial" panose="020B0604020202020204" pitchFamily="34" charset="0"/>
              <a:buChar char="•"/>
            </a:pPr>
            <a:r>
              <a:rPr lang="en-IN" sz="1100" dirty="0"/>
              <a:t>Option 1: Broadcast frame (</a:t>
            </a:r>
            <a:r>
              <a:rPr lang="en-IN" sz="1100" dirty="0" err="1"/>
              <a:t>eg.</a:t>
            </a:r>
            <a:r>
              <a:rPr lang="en-IN" sz="1100" dirty="0"/>
              <a:t> Beacon)</a:t>
            </a:r>
          </a:p>
          <a:p>
            <a:pPr lvl="2">
              <a:buFont typeface="Arial" panose="020B0604020202020204" pitchFamily="34" charset="0"/>
              <a:buChar char="•"/>
            </a:pPr>
            <a:r>
              <a:rPr lang="en-IN" sz="1100" b="0" dirty="0"/>
              <a:t>Option 2: </a:t>
            </a:r>
            <a:r>
              <a:rPr lang="en-IN" sz="1100" dirty="0"/>
              <a:t>M-STA-BA as ICR/CRF</a:t>
            </a:r>
          </a:p>
          <a:p>
            <a:pPr lvl="2">
              <a:buFont typeface="Arial" panose="020B0604020202020204" pitchFamily="34" charset="0"/>
              <a:buChar char="•"/>
            </a:pPr>
            <a:r>
              <a:rPr lang="en-IN" sz="1100" b="0" dirty="0"/>
              <a:t>Option 3: BSRP-NTB  as ICF/Unsolicited announcement </a:t>
            </a:r>
          </a:p>
          <a:p>
            <a:pPr lvl="1">
              <a:buFont typeface="Arial" panose="020B0604020202020204" pitchFamily="34" charset="0"/>
              <a:buChar char="•"/>
            </a:pPr>
            <a:endParaRPr lang="en-IN" sz="1400" dirty="0"/>
          </a:p>
          <a:p>
            <a:pPr lvl="1">
              <a:buFont typeface="Arial" panose="020B0604020202020204" pitchFamily="34" charset="0"/>
              <a:buChar char="•"/>
            </a:pPr>
            <a:endParaRPr lang="en-IN" sz="1400" b="0" dirty="0"/>
          </a:p>
        </p:txBody>
      </p:sp>
      <p:sp>
        <p:nvSpPr>
          <p:cNvPr id="4" name="Slide Number Placeholder 3">
            <a:extLst>
              <a:ext uri="{FF2B5EF4-FFF2-40B4-BE49-F238E27FC236}">
                <a16:creationId xmlns:a16="http://schemas.microsoft.com/office/drawing/2014/main" id="{F3B8EEAE-11D7-4235-84EE-D92641C6E209}"/>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3604E458-390A-4511-A718-58E229E096DD}"/>
              </a:ext>
            </a:extLst>
          </p:cNvPr>
          <p:cNvSpPr>
            <a:spLocks noGrp="1"/>
          </p:cNvSpPr>
          <p:nvPr>
            <p:ph type="ftr" idx="14"/>
          </p:nvPr>
        </p:nvSpPr>
        <p:spPr/>
        <p:txBody>
          <a:bodyPr/>
          <a:lstStyle/>
          <a:p>
            <a:r>
              <a:rPr lang="en-GB"/>
              <a:t>Manasi Ekkundi, Samsung Electronics</a:t>
            </a:r>
            <a:endParaRPr lang="en-GB" dirty="0"/>
          </a:p>
        </p:txBody>
      </p:sp>
      <p:sp>
        <p:nvSpPr>
          <p:cNvPr id="6" name="Date Placeholder 5">
            <a:extLst>
              <a:ext uri="{FF2B5EF4-FFF2-40B4-BE49-F238E27FC236}">
                <a16:creationId xmlns:a16="http://schemas.microsoft.com/office/drawing/2014/main" id="{AA3EF903-872E-4DCB-BDFA-DC0BB67B061A}"/>
              </a:ext>
            </a:extLst>
          </p:cNvPr>
          <p:cNvSpPr>
            <a:spLocks noGrp="1"/>
          </p:cNvSpPr>
          <p:nvPr>
            <p:ph type="dt" idx="15"/>
          </p:nvPr>
        </p:nvSpPr>
        <p:spPr/>
        <p:txBody>
          <a:bodyPr/>
          <a:lstStyle/>
          <a:p>
            <a:r>
              <a:rPr lang="en-US"/>
              <a:t>June 2025</a:t>
            </a:r>
            <a:endParaRPr lang="en-GB" dirty="0"/>
          </a:p>
        </p:txBody>
      </p:sp>
    </p:spTree>
    <p:extLst>
      <p:ext uri="{BB962C8B-B14F-4D97-AF65-F5344CB8AC3E}">
        <p14:creationId xmlns:p14="http://schemas.microsoft.com/office/powerpoint/2010/main" val="6027201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06CF14-C35E-4D03-A6C3-4D94B14AE345}"/>
              </a:ext>
            </a:extLst>
          </p:cNvPr>
          <p:cNvSpPr>
            <a:spLocks noGrp="1"/>
          </p:cNvSpPr>
          <p:nvPr>
            <p:ph type="title"/>
          </p:nvPr>
        </p:nvSpPr>
        <p:spPr/>
        <p:txBody>
          <a:bodyPr/>
          <a:lstStyle/>
          <a:p>
            <a:endParaRPr lang="en-IN" dirty="0"/>
          </a:p>
        </p:txBody>
      </p:sp>
      <p:sp>
        <p:nvSpPr>
          <p:cNvPr id="4" name="Slide Number Placeholder 3">
            <a:extLst>
              <a:ext uri="{FF2B5EF4-FFF2-40B4-BE49-F238E27FC236}">
                <a16:creationId xmlns:a16="http://schemas.microsoft.com/office/drawing/2014/main" id="{C4F6BA7A-88DB-4208-B760-863480F0FAC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3A3BE383-3BF3-4A23-BE02-D794B94223AF}"/>
              </a:ext>
            </a:extLst>
          </p:cNvPr>
          <p:cNvSpPr>
            <a:spLocks noGrp="1"/>
          </p:cNvSpPr>
          <p:nvPr>
            <p:ph type="ftr" idx="14"/>
          </p:nvPr>
        </p:nvSpPr>
        <p:spPr/>
        <p:txBody>
          <a:bodyPr/>
          <a:lstStyle/>
          <a:p>
            <a:r>
              <a:rPr lang="en-GB"/>
              <a:t>Manasi Ekkundi, Samsung Electronics</a:t>
            </a:r>
            <a:endParaRPr lang="en-GB" dirty="0"/>
          </a:p>
        </p:txBody>
      </p:sp>
      <p:sp>
        <p:nvSpPr>
          <p:cNvPr id="6" name="Date Placeholder 5">
            <a:extLst>
              <a:ext uri="{FF2B5EF4-FFF2-40B4-BE49-F238E27FC236}">
                <a16:creationId xmlns:a16="http://schemas.microsoft.com/office/drawing/2014/main" id="{AC0DFB85-4F49-4BB1-B2D8-38BFFF290FDB}"/>
              </a:ext>
            </a:extLst>
          </p:cNvPr>
          <p:cNvSpPr>
            <a:spLocks noGrp="1"/>
          </p:cNvSpPr>
          <p:nvPr>
            <p:ph type="dt" idx="15"/>
          </p:nvPr>
        </p:nvSpPr>
        <p:spPr/>
        <p:txBody>
          <a:bodyPr/>
          <a:lstStyle/>
          <a:p>
            <a:r>
              <a:rPr lang="en-US"/>
              <a:t>June 2025</a:t>
            </a:r>
            <a:endParaRPr lang="en-GB" dirty="0"/>
          </a:p>
        </p:txBody>
      </p:sp>
      <p:sp>
        <p:nvSpPr>
          <p:cNvPr id="7" name="Title 1">
            <a:extLst>
              <a:ext uri="{FF2B5EF4-FFF2-40B4-BE49-F238E27FC236}">
                <a16:creationId xmlns:a16="http://schemas.microsoft.com/office/drawing/2014/main" id="{584D82D5-4061-455A-8120-051E76692BF7}"/>
              </a:ext>
            </a:extLst>
          </p:cNvPr>
          <p:cNvSpPr txBox="1">
            <a:spLocks/>
          </p:cNvSpPr>
          <p:nvPr/>
        </p:nvSpPr>
        <p:spPr bwMode="auto">
          <a:xfrm>
            <a:off x="2423592" y="270892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6000" kern="0" dirty="0"/>
              <a:t>DUO-Mobile-AP</a:t>
            </a:r>
          </a:p>
          <a:p>
            <a:r>
              <a:rPr lang="en-US" sz="6000" kern="0" dirty="0"/>
              <a:t>Details</a:t>
            </a:r>
            <a:endParaRPr lang="en-GB" sz="6000" kern="0" dirty="0"/>
          </a:p>
        </p:txBody>
      </p:sp>
    </p:spTree>
    <p:extLst>
      <p:ext uri="{BB962C8B-B14F-4D97-AF65-F5344CB8AC3E}">
        <p14:creationId xmlns:p14="http://schemas.microsoft.com/office/powerpoint/2010/main" val="237549517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55413E-2F2A-407E-9A81-7CFC09C1F6EB}"/>
              </a:ext>
            </a:extLst>
          </p:cNvPr>
          <p:cNvSpPr>
            <a:spLocks noGrp="1"/>
          </p:cNvSpPr>
          <p:nvPr>
            <p:ph type="title"/>
          </p:nvPr>
        </p:nvSpPr>
        <p:spPr/>
        <p:txBody>
          <a:bodyPr/>
          <a:lstStyle/>
          <a:p>
            <a:r>
              <a:rPr lang="en-IN" dirty="0"/>
              <a:t>DUO Mobile-AP Capability</a:t>
            </a:r>
          </a:p>
        </p:txBody>
      </p:sp>
      <p:graphicFrame>
        <p:nvGraphicFramePr>
          <p:cNvPr id="9" name="Content Placeholder 8">
            <a:extLst>
              <a:ext uri="{FF2B5EF4-FFF2-40B4-BE49-F238E27FC236}">
                <a16:creationId xmlns:a16="http://schemas.microsoft.com/office/drawing/2014/main" id="{6EB4581A-D395-4F3C-AD0C-4F4109B2DCA7}"/>
              </a:ext>
            </a:extLst>
          </p:cNvPr>
          <p:cNvGraphicFramePr>
            <a:graphicFrameLocks noGrp="1"/>
          </p:cNvGraphicFramePr>
          <p:nvPr>
            <p:ph idx="1"/>
            <p:extLst>
              <p:ext uri="{D42A27DB-BD31-4B8C-83A1-F6EECF244321}">
                <p14:modId xmlns:p14="http://schemas.microsoft.com/office/powerpoint/2010/main" val="3480900556"/>
              </p:ext>
            </p:extLst>
          </p:nvPr>
        </p:nvGraphicFramePr>
        <p:xfrm>
          <a:off x="5663952" y="1628800"/>
          <a:ext cx="5757862" cy="1248378"/>
        </p:xfrm>
        <a:graphic>
          <a:graphicData uri="http://schemas.openxmlformats.org/drawingml/2006/table">
            <a:tbl>
              <a:tblPr firstRow="1" firstCol="1" bandRow="1"/>
              <a:tblGrid>
                <a:gridCol w="357787">
                  <a:extLst>
                    <a:ext uri="{9D8B030D-6E8A-4147-A177-3AD203B41FA5}">
                      <a16:colId xmlns:a16="http://schemas.microsoft.com/office/drawing/2014/main" val="2823224111"/>
                    </a:ext>
                  </a:extLst>
                </a:gridCol>
                <a:gridCol w="511046">
                  <a:extLst>
                    <a:ext uri="{9D8B030D-6E8A-4147-A177-3AD203B41FA5}">
                      <a16:colId xmlns:a16="http://schemas.microsoft.com/office/drawing/2014/main" val="96310343"/>
                    </a:ext>
                  </a:extLst>
                </a:gridCol>
                <a:gridCol w="578132">
                  <a:extLst>
                    <a:ext uri="{9D8B030D-6E8A-4147-A177-3AD203B41FA5}">
                      <a16:colId xmlns:a16="http://schemas.microsoft.com/office/drawing/2014/main" val="1396992424"/>
                    </a:ext>
                  </a:extLst>
                </a:gridCol>
                <a:gridCol w="743935">
                  <a:extLst>
                    <a:ext uri="{9D8B030D-6E8A-4147-A177-3AD203B41FA5}">
                      <a16:colId xmlns:a16="http://schemas.microsoft.com/office/drawing/2014/main" val="3807694342"/>
                    </a:ext>
                  </a:extLst>
                </a:gridCol>
                <a:gridCol w="511046">
                  <a:extLst>
                    <a:ext uri="{9D8B030D-6E8A-4147-A177-3AD203B41FA5}">
                      <a16:colId xmlns:a16="http://schemas.microsoft.com/office/drawing/2014/main" val="2457528234"/>
                    </a:ext>
                  </a:extLst>
                </a:gridCol>
                <a:gridCol w="784295">
                  <a:extLst>
                    <a:ext uri="{9D8B030D-6E8A-4147-A177-3AD203B41FA5}">
                      <a16:colId xmlns:a16="http://schemas.microsoft.com/office/drawing/2014/main" val="2689123489"/>
                    </a:ext>
                  </a:extLst>
                </a:gridCol>
                <a:gridCol w="644671">
                  <a:extLst>
                    <a:ext uri="{9D8B030D-6E8A-4147-A177-3AD203B41FA5}">
                      <a16:colId xmlns:a16="http://schemas.microsoft.com/office/drawing/2014/main" val="2309444390"/>
                    </a:ext>
                  </a:extLst>
                </a:gridCol>
                <a:gridCol w="551407">
                  <a:extLst>
                    <a:ext uri="{9D8B030D-6E8A-4147-A177-3AD203B41FA5}">
                      <a16:colId xmlns:a16="http://schemas.microsoft.com/office/drawing/2014/main" val="1195591050"/>
                    </a:ext>
                  </a:extLst>
                </a:gridCol>
                <a:gridCol w="591221">
                  <a:extLst>
                    <a:ext uri="{9D8B030D-6E8A-4147-A177-3AD203B41FA5}">
                      <a16:colId xmlns:a16="http://schemas.microsoft.com/office/drawing/2014/main" val="2561219880"/>
                    </a:ext>
                  </a:extLst>
                </a:gridCol>
                <a:gridCol w="484322">
                  <a:extLst>
                    <a:ext uri="{9D8B030D-6E8A-4147-A177-3AD203B41FA5}">
                      <a16:colId xmlns:a16="http://schemas.microsoft.com/office/drawing/2014/main" val="3454206461"/>
                    </a:ext>
                  </a:extLst>
                </a:gridCol>
              </a:tblGrid>
              <a:tr h="272704">
                <a:tc>
                  <a:txBody>
                    <a:bodyPr/>
                    <a:lstStyle/>
                    <a:p>
                      <a:endParaRPr lang="en-IN" sz="900">
                        <a:effectLst/>
                        <a:latin typeface="Times New Roman" panose="02020603050405020304" pitchFamily="18" charset="0"/>
                      </a:endParaRPr>
                    </a:p>
                  </a:txBody>
                  <a:tcPr marL="65449" marR="65449" marT="87265" marB="54541" anchor="ctr">
                    <a:lnL>
                      <a:noFill/>
                    </a:lnL>
                    <a:lnR>
                      <a:noFill/>
                    </a:lnR>
                    <a:lnT>
                      <a:noFill/>
                    </a:lnT>
                    <a:lnB>
                      <a:noFill/>
                    </a:lnB>
                  </a:tcPr>
                </a:tc>
                <a:tc>
                  <a:txBody>
                    <a:bodyPr/>
                    <a:lstStyle/>
                    <a:p>
                      <a:pPr algn="ctr"/>
                      <a:r>
                        <a:rPr lang="en-GB" sz="900" dirty="0">
                          <a:effectLst/>
                          <a:latin typeface="Times New Roman" panose="02020603050405020304" pitchFamily="18" charset="0"/>
                          <a:ea typeface="Malgun Gothic" panose="020B0503020000020004" pitchFamily="34" charset="-127"/>
                        </a:rPr>
                        <a:t>B0</a:t>
                      </a:r>
                      <a:endParaRPr lang="en-IN" sz="900" dirty="0">
                        <a:effectLst/>
                        <a:latin typeface="Times New Roman" panose="02020603050405020304" pitchFamily="18" charset="0"/>
                        <a:ea typeface="Malgun Gothic" panose="020B0503020000020004" pitchFamily="34" charset="-127"/>
                      </a:endParaRPr>
                    </a:p>
                  </a:txBody>
                  <a:tcPr marL="65449" marR="65449" marT="87265" marB="54541"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r>
                        <a:rPr lang="en-GB" sz="900" dirty="0">
                          <a:effectLst/>
                          <a:latin typeface="Times New Roman" panose="02020603050405020304" pitchFamily="18" charset="0"/>
                          <a:ea typeface="Malgun Gothic" panose="020B0503020000020004" pitchFamily="34" charset="-127"/>
                        </a:rPr>
                        <a:t>B1                  </a:t>
                      </a:r>
                      <a:endParaRPr lang="en-IN" sz="900" dirty="0">
                        <a:effectLst/>
                        <a:latin typeface="Times New Roman" panose="02020603050405020304" pitchFamily="18" charset="0"/>
                        <a:ea typeface="Malgun Gothic" panose="020B0503020000020004" pitchFamily="34" charset="-127"/>
                      </a:endParaRPr>
                    </a:p>
                  </a:txBody>
                  <a:tcPr marL="65449" marR="65449" marT="87265" marB="54541"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r>
                        <a:rPr lang="en-GB" sz="900">
                          <a:effectLst/>
                          <a:latin typeface="Times New Roman" panose="02020603050405020304" pitchFamily="18" charset="0"/>
                          <a:ea typeface="Malgun Gothic" panose="020B0503020000020004" pitchFamily="34" charset="-127"/>
                        </a:rPr>
                        <a:t>B2</a:t>
                      </a:r>
                      <a:endParaRPr lang="en-IN" sz="900">
                        <a:effectLst/>
                        <a:latin typeface="Times New Roman" panose="02020603050405020304" pitchFamily="18" charset="0"/>
                        <a:ea typeface="Malgun Gothic" panose="020B0503020000020004" pitchFamily="34" charset="-127"/>
                      </a:endParaRPr>
                    </a:p>
                  </a:txBody>
                  <a:tcPr marL="65449" marR="65449" marT="87265" marB="54541"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r>
                        <a:rPr lang="en-GB" sz="900">
                          <a:effectLst/>
                          <a:latin typeface="Times New Roman" panose="02020603050405020304" pitchFamily="18" charset="0"/>
                          <a:ea typeface="Malgun Gothic" panose="020B0503020000020004" pitchFamily="34" charset="-127"/>
                        </a:rPr>
                        <a:t>B3</a:t>
                      </a:r>
                      <a:endParaRPr lang="en-IN" sz="900">
                        <a:effectLst/>
                        <a:latin typeface="Times New Roman" panose="02020603050405020304" pitchFamily="18" charset="0"/>
                        <a:ea typeface="Malgun Gothic" panose="020B0503020000020004" pitchFamily="34" charset="-127"/>
                      </a:endParaRPr>
                    </a:p>
                  </a:txBody>
                  <a:tcPr marL="65449" marR="65449" marT="87265" marB="54541"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r>
                        <a:rPr lang="en-GB" sz="900">
                          <a:effectLst/>
                          <a:latin typeface="Times New Roman" panose="02020603050405020304" pitchFamily="18" charset="0"/>
                          <a:ea typeface="Malgun Gothic" panose="020B0503020000020004" pitchFamily="34" charset="-127"/>
                        </a:rPr>
                        <a:t>B4</a:t>
                      </a:r>
                      <a:endParaRPr lang="en-IN" sz="900">
                        <a:effectLst/>
                        <a:latin typeface="Times New Roman" panose="02020603050405020304" pitchFamily="18" charset="0"/>
                        <a:ea typeface="Malgun Gothic" panose="020B0503020000020004" pitchFamily="34" charset="-127"/>
                      </a:endParaRPr>
                    </a:p>
                  </a:txBody>
                  <a:tcPr marL="65449" marR="65449" marT="87265" marB="54541"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r>
                        <a:rPr lang="en-GB" sz="900">
                          <a:effectLst/>
                          <a:latin typeface="Times New Roman" panose="02020603050405020304" pitchFamily="18" charset="0"/>
                          <a:ea typeface="Malgun Gothic" panose="020B0503020000020004" pitchFamily="34" charset="-127"/>
                        </a:rPr>
                        <a:t>B5</a:t>
                      </a:r>
                      <a:endParaRPr lang="en-IN" sz="900">
                        <a:effectLst/>
                        <a:latin typeface="Times New Roman" panose="02020603050405020304" pitchFamily="18" charset="0"/>
                        <a:ea typeface="Malgun Gothic" panose="020B0503020000020004" pitchFamily="34" charset="-127"/>
                      </a:endParaRPr>
                    </a:p>
                  </a:txBody>
                  <a:tcPr marL="65449" marR="65449" marT="87265" marB="54541"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r>
                        <a:rPr lang="en-GB" sz="900">
                          <a:effectLst/>
                          <a:latin typeface="Times New Roman" panose="02020603050405020304" pitchFamily="18" charset="0"/>
                          <a:ea typeface="Malgun Gothic" panose="020B0503020000020004" pitchFamily="34" charset="-127"/>
                        </a:rPr>
                        <a:t>B6</a:t>
                      </a:r>
                      <a:endParaRPr lang="en-IN" sz="900">
                        <a:effectLst/>
                        <a:latin typeface="Times New Roman" panose="02020603050405020304" pitchFamily="18" charset="0"/>
                        <a:ea typeface="Malgun Gothic" panose="020B0503020000020004" pitchFamily="34" charset="-127"/>
                      </a:endParaRPr>
                    </a:p>
                  </a:txBody>
                  <a:tcPr marL="65449" marR="65449" marT="87265" marB="54541"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r>
                        <a:rPr lang="en-GB" sz="900" dirty="0">
                          <a:effectLst/>
                          <a:latin typeface="Times New Roman" panose="02020603050405020304" pitchFamily="18" charset="0"/>
                          <a:ea typeface="Malgun Gothic" panose="020B0503020000020004" pitchFamily="34" charset="-127"/>
                        </a:rPr>
                        <a:t>B7</a:t>
                      </a:r>
                      <a:endParaRPr lang="en-IN" sz="900" dirty="0">
                        <a:effectLst/>
                        <a:latin typeface="Times New Roman" panose="02020603050405020304" pitchFamily="18" charset="0"/>
                        <a:ea typeface="Malgun Gothic" panose="020B0503020000020004" pitchFamily="34" charset="-127"/>
                      </a:endParaRPr>
                    </a:p>
                  </a:txBody>
                  <a:tcPr marL="65449" marR="65449" marT="87265" marB="54541"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r>
                        <a:rPr lang="en-GB" sz="900" dirty="0">
                          <a:effectLst/>
                          <a:latin typeface="Times New Roman" panose="02020603050405020304" pitchFamily="18" charset="0"/>
                          <a:ea typeface="Malgun Gothic" panose="020B0503020000020004" pitchFamily="34" charset="-127"/>
                        </a:rPr>
                        <a:t>B8     </a:t>
                      </a:r>
                      <a:r>
                        <a:rPr lang="en-GB" sz="900" dirty="0" err="1">
                          <a:effectLst/>
                          <a:latin typeface="Times New Roman" panose="02020603050405020304" pitchFamily="18" charset="0"/>
                          <a:ea typeface="Malgun Gothic" panose="020B0503020000020004" pitchFamily="34" charset="-127"/>
                        </a:rPr>
                        <a:t>Bx</a:t>
                      </a:r>
                      <a:r>
                        <a:rPr lang="en-GB" sz="900" dirty="0">
                          <a:effectLst/>
                          <a:latin typeface="Times New Roman" panose="02020603050405020304" pitchFamily="18" charset="0"/>
                          <a:ea typeface="Malgun Gothic" panose="020B0503020000020004" pitchFamily="34" charset="-127"/>
                        </a:rPr>
                        <a:t>            </a:t>
                      </a:r>
                      <a:endParaRPr lang="en-IN" sz="900" dirty="0">
                        <a:effectLst/>
                        <a:latin typeface="Times New Roman" panose="02020603050405020304" pitchFamily="18" charset="0"/>
                        <a:ea typeface="Malgun Gothic" panose="020B0503020000020004" pitchFamily="34" charset="-127"/>
                      </a:endParaRPr>
                    </a:p>
                  </a:txBody>
                  <a:tcPr marL="0" marR="0" marT="0" marB="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88632806"/>
                  </a:ext>
                </a:extLst>
              </a:tr>
              <a:tr h="665397">
                <a:tc>
                  <a:txBody>
                    <a:bodyPr/>
                    <a:lstStyle/>
                    <a:p>
                      <a:endParaRPr lang="en-IN" sz="900">
                        <a:effectLst/>
                        <a:latin typeface="Times New Roman" panose="02020603050405020304" pitchFamily="18" charset="0"/>
                      </a:endParaRPr>
                    </a:p>
                  </a:txBody>
                  <a:tcPr marL="65449" marR="65449" marT="87265" marB="54541"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ctr"/>
                      <a:r>
                        <a:rPr lang="en-GB" sz="900" dirty="0">
                          <a:effectLst/>
                          <a:latin typeface="Times New Roman" panose="02020603050405020304" pitchFamily="18" charset="0"/>
                          <a:ea typeface="Malgun Gothic" panose="020B0503020000020004" pitchFamily="34" charset="-127"/>
                        </a:rPr>
                        <a:t>DPS Support</a:t>
                      </a:r>
                      <a:endParaRPr lang="en-IN" sz="900" dirty="0">
                        <a:effectLst/>
                        <a:latin typeface="Times New Roman" panose="02020603050405020304" pitchFamily="18" charset="0"/>
                        <a:ea typeface="Malgun Gothic" panose="020B0503020000020004" pitchFamily="34" charset="-127"/>
                      </a:endParaRPr>
                    </a:p>
                  </a:txBody>
                  <a:tcPr marL="65449" marR="65449" marT="87265" marB="5454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GB" sz="900" dirty="0">
                          <a:effectLst/>
                          <a:latin typeface="Times New Roman" panose="02020603050405020304" pitchFamily="18" charset="0"/>
                          <a:ea typeface="Malgun Gothic" panose="020B0503020000020004" pitchFamily="34" charset="-127"/>
                        </a:rPr>
                        <a:t>DPS Assisting Support</a:t>
                      </a:r>
                      <a:endParaRPr lang="en-IN" sz="900" dirty="0">
                        <a:effectLst/>
                        <a:latin typeface="Times New Roman" panose="02020603050405020304" pitchFamily="18" charset="0"/>
                        <a:ea typeface="Malgun Gothic" panose="020B0503020000020004" pitchFamily="34" charset="-127"/>
                      </a:endParaRPr>
                    </a:p>
                  </a:txBody>
                  <a:tcPr marL="65449" marR="65449" marT="87265" marB="5454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GB" sz="900">
                          <a:effectLst/>
                          <a:latin typeface="Times New Roman" panose="02020603050405020304" pitchFamily="18" charset="0"/>
                          <a:ea typeface="Malgun Gothic" panose="020B0503020000020004" pitchFamily="34" charset="-127"/>
                        </a:rPr>
                        <a:t>Multi-Link Power management</a:t>
                      </a:r>
                      <a:endParaRPr lang="en-IN" sz="900">
                        <a:effectLst/>
                        <a:latin typeface="Times New Roman" panose="02020603050405020304" pitchFamily="18" charset="0"/>
                        <a:ea typeface="Malgun Gothic" panose="020B0503020000020004" pitchFamily="34" charset="-127"/>
                      </a:endParaRPr>
                    </a:p>
                  </a:txBody>
                  <a:tcPr marL="65449" marR="65449" marT="87265" marB="5454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GB" sz="900">
                          <a:effectLst/>
                          <a:latin typeface="Times New Roman" panose="02020603050405020304" pitchFamily="18" charset="0"/>
                          <a:ea typeface="Malgun Gothic" panose="020B0503020000020004" pitchFamily="34" charset="-127"/>
                        </a:rPr>
                        <a:t>NPCA Support</a:t>
                      </a:r>
                      <a:endParaRPr lang="en-IN" sz="900">
                        <a:effectLst/>
                        <a:latin typeface="Times New Roman" panose="02020603050405020304" pitchFamily="18" charset="0"/>
                        <a:ea typeface="Malgun Gothic" panose="020B0503020000020004" pitchFamily="34" charset="-127"/>
                      </a:endParaRPr>
                    </a:p>
                  </a:txBody>
                  <a:tcPr marL="65449" marR="65449" marT="87265" marB="5454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GB" sz="900">
                          <a:effectLst/>
                          <a:latin typeface="Times New Roman" panose="02020603050405020304" pitchFamily="18" charset="0"/>
                          <a:ea typeface="Malgun Gothic" panose="020B0503020000020004" pitchFamily="34" charset="-127"/>
                        </a:rPr>
                        <a:t>BSR Enhancement</a:t>
                      </a:r>
                      <a:endParaRPr lang="en-IN" sz="900">
                        <a:effectLst/>
                        <a:latin typeface="Times New Roman" panose="02020603050405020304" pitchFamily="18" charset="0"/>
                        <a:ea typeface="Malgun Gothic" panose="020B0503020000020004" pitchFamily="34" charset="-127"/>
                      </a:endParaRPr>
                    </a:p>
                  </a:txBody>
                  <a:tcPr marL="65449" marR="65449" marT="87265" marB="5454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GB" sz="900">
                          <a:effectLst/>
                          <a:latin typeface="Times New Roman" panose="02020603050405020304" pitchFamily="18" charset="0"/>
                          <a:ea typeface="Malgun Gothic" panose="020B0503020000020004" pitchFamily="34" charset="-127"/>
                        </a:rPr>
                        <a:t>Additional Mapped TID Support</a:t>
                      </a:r>
                      <a:endParaRPr lang="en-IN" sz="900">
                        <a:effectLst/>
                        <a:latin typeface="Times New Roman" panose="02020603050405020304" pitchFamily="18" charset="0"/>
                        <a:ea typeface="Malgun Gothic" panose="020B0503020000020004" pitchFamily="34" charset="-127"/>
                      </a:endParaRPr>
                    </a:p>
                  </a:txBody>
                  <a:tcPr marL="65449" marR="65449" marT="87265" marB="5454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GB" sz="900" b="1" dirty="0">
                          <a:solidFill>
                            <a:srgbClr val="00B050"/>
                          </a:solidFill>
                          <a:effectLst/>
                          <a:latin typeface="Times New Roman" panose="02020603050405020304" pitchFamily="18" charset="0"/>
                          <a:ea typeface="Malgun Gothic" panose="020B0503020000020004" pitchFamily="34" charset="-127"/>
                        </a:rPr>
                        <a:t>DUO Support</a:t>
                      </a:r>
                      <a:endParaRPr lang="en-IN" sz="900" b="1" dirty="0">
                        <a:solidFill>
                          <a:srgbClr val="00B050"/>
                        </a:solidFill>
                        <a:effectLst/>
                        <a:latin typeface="Times New Roman" panose="02020603050405020304" pitchFamily="18" charset="0"/>
                        <a:ea typeface="Malgun Gothic" panose="020B0503020000020004" pitchFamily="34" charset="-127"/>
                      </a:endParaRPr>
                    </a:p>
                  </a:txBody>
                  <a:tcPr marL="65449" marR="65449" marT="87265" marB="5454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GB" sz="900" b="1" dirty="0">
                          <a:solidFill>
                            <a:srgbClr val="00B050"/>
                          </a:solidFill>
                          <a:effectLst/>
                          <a:latin typeface="Times New Roman" panose="02020603050405020304" pitchFamily="18" charset="0"/>
                          <a:ea typeface="Malgun Gothic" panose="020B0503020000020004" pitchFamily="34" charset="-127"/>
                        </a:rPr>
                        <a:t>DUO Assisting Support</a:t>
                      </a:r>
                      <a:endParaRPr lang="en-IN" sz="900" dirty="0">
                        <a:solidFill>
                          <a:srgbClr val="00B050"/>
                        </a:solidFill>
                        <a:effectLst/>
                        <a:latin typeface="Times New Roman" panose="02020603050405020304" pitchFamily="18" charset="0"/>
                        <a:ea typeface="Malgun Gothic" panose="020B0503020000020004" pitchFamily="34" charset="-127"/>
                      </a:endParaRPr>
                    </a:p>
                  </a:txBody>
                  <a:tcPr marL="65449" marR="65449" marT="87265" marB="5454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GB" sz="900">
                          <a:effectLst/>
                          <a:latin typeface="Times New Roman" panose="02020603050405020304" pitchFamily="18" charset="0"/>
                          <a:ea typeface="Malgun Gothic" panose="020B0503020000020004" pitchFamily="34" charset="-127"/>
                        </a:rPr>
                        <a:t>Reserved</a:t>
                      </a:r>
                      <a:endParaRPr lang="en-IN" sz="900">
                        <a:effectLst/>
                        <a:latin typeface="Times New Roman" panose="02020603050405020304" pitchFamily="18" charset="0"/>
                        <a:ea typeface="Malgun Gothic" panose="020B0503020000020004" pitchFamily="34" charset="-127"/>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19127161"/>
                  </a:ext>
                </a:extLst>
              </a:tr>
              <a:tr h="272704">
                <a:tc>
                  <a:txBody>
                    <a:bodyPr/>
                    <a:lstStyle/>
                    <a:p>
                      <a:pPr algn="ctr"/>
                      <a:r>
                        <a:rPr lang="en-GB" sz="900">
                          <a:effectLst/>
                          <a:latin typeface="Times New Roman" panose="02020603050405020304" pitchFamily="18" charset="0"/>
                          <a:ea typeface="Malgun Gothic" panose="020B0503020000020004" pitchFamily="34" charset="-127"/>
                        </a:rPr>
                        <a:t>Bits:</a:t>
                      </a:r>
                      <a:endParaRPr lang="en-IN" sz="900">
                        <a:effectLst/>
                        <a:latin typeface="Times New Roman" panose="02020603050405020304" pitchFamily="18" charset="0"/>
                        <a:ea typeface="Malgun Gothic" panose="020B0503020000020004" pitchFamily="34" charset="-127"/>
                      </a:endParaRPr>
                    </a:p>
                  </a:txBody>
                  <a:tcPr marL="65449" marR="65449" marT="87265" marB="54541" anchor="ctr">
                    <a:lnL>
                      <a:noFill/>
                    </a:lnL>
                    <a:lnR>
                      <a:noFill/>
                    </a:lnR>
                    <a:lnT>
                      <a:noFill/>
                    </a:lnT>
                    <a:lnB>
                      <a:noFill/>
                    </a:lnB>
                  </a:tcPr>
                </a:tc>
                <a:tc>
                  <a:txBody>
                    <a:bodyPr/>
                    <a:lstStyle/>
                    <a:p>
                      <a:pPr algn="ctr"/>
                      <a:r>
                        <a:rPr lang="en-GB" sz="900">
                          <a:effectLst/>
                          <a:latin typeface="Times New Roman" panose="02020603050405020304" pitchFamily="18" charset="0"/>
                          <a:ea typeface="Malgun Gothic" panose="020B0503020000020004" pitchFamily="34" charset="-127"/>
                        </a:rPr>
                        <a:t>1</a:t>
                      </a:r>
                      <a:endParaRPr lang="en-IN" sz="900">
                        <a:effectLst/>
                        <a:latin typeface="Times New Roman" panose="02020603050405020304" pitchFamily="18" charset="0"/>
                        <a:ea typeface="Malgun Gothic" panose="020B0503020000020004" pitchFamily="34" charset="-127"/>
                      </a:endParaRPr>
                    </a:p>
                  </a:txBody>
                  <a:tcPr marL="65449" marR="65449" marT="87265" marB="54541"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r>
                        <a:rPr lang="en-GB" sz="900" dirty="0">
                          <a:effectLst/>
                          <a:latin typeface="Times New Roman" panose="02020603050405020304" pitchFamily="18" charset="0"/>
                          <a:ea typeface="Malgun Gothic" panose="020B0503020000020004" pitchFamily="34" charset="-127"/>
                        </a:rPr>
                        <a:t>1</a:t>
                      </a:r>
                      <a:endParaRPr lang="en-IN" sz="900" dirty="0">
                        <a:effectLst/>
                        <a:latin typeface="Times New Roman" panose="02020603050405020304" pitchFamily="18" charset="0"/>
                        <a:ea typeface="Malgun Gothic" panose="020B0503020000020004" pitchFamily="34" charset="-127"/>
                      </a:endParaRPr>
                    </a:p>
                  </a:txBody>
                  <a:tcPr marL="65449" marR="65449" marT="87265" marB="54541"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r>
                        <a:rPr lang="en-GB" sz="900">
                          <a:effectLst/>
                          <a:latin typeface="Times New Roman" panose="02020603050405020304" pitchFamily="18" charset="0"/>
                          <a:ea typeface="Malgun Gothic" panose="020B0503020000020004" pitchFamily="34" charset="-127"/>
                        </a:rPr>
                        <a:t>1</a:t>
                      </a:r>
                      <a:endParaRPr lang="en-IN" sz="900">
                        <a:effectLst/>
                        <a:latin typeface="Times New Roman" panose="02020603050405020304" pitchFamily="18" charset="0"/>
                        <a:ea typeface="Malgun Gothic" panose="020B0503020000020004" pitchFamily="34" charset="-127"/>
                      </a:endParaRPr>
                    </a:p>
                  </a:txBody>
                  <a:tcPr marL="65449" marR="65449" marT="87265" marB="54541"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r>
                        <a:rPr lang="en-GB" sz="900">
                          <a:effectLst/>
                          <a:latin typeface="Times New Roman" panose="02020603050405020304" pitchFamily="18" charset="0"/>
                          <a:ea typeface="Malgun Gothic" panose="020B0503020000020004" pitchFamily="34" charset="-127"/>
                        </a:rPr>
                        <a:t>1</a:t>
                      </a:r>
                      <a:endParaRPr lang="en-IN" sz="900">
                        <a:effectLst/>
                        <a:latin typeface="Times New Roman" panose="02020603050405020304" pitchFamily="18" charset="0"/>
                        <a:ea typeface="Malgun Gothic" panose="020B0503020000020004" pitchFamily="34" charset="-127"/>
                      </a:endParaRPr>
                    </a:p>
                  </a:txBody>
                  <a:tcPr marL="65449" marR="65449" marT="87265" marB="54541"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r>
                        <a:rPr lang="en-GB" sz="900">
                          <a:effectLst/>
                          <a:latin typeface="Times New Roman" panose="02020603050405020304" pitchFamily="18" charset="0"/>
                          <a:ea typeface="Malgun Gothic" panose="020B0503020000020004" pitchFamily="34" charset="-127"/>
                        </a:rPr>
                        <a:t>1</a:t>
                      </a:r>
                      <a:endParaRPr lang="en-IN" sz="900">
                        <a:effectLst/>
                        <a:latin typeface="Times New Roman" panose="02020603050405020304" pitchFamily="18" charset="0"/>
                        <a:ea typeface="Malgun Gothic" panose="020B0503020000020004" pitchFamily="34" charset="-127"/>
                      </a:endParaRPr>
                    </a:p>
                  </a:txBody>
                  <a:tcPr marL="65449" marR="65449" marT="87265" marB="54541"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r>
                        <a:rPr lang="en-GB" sz="900">
                          <a:effectLst/>
                          <a:latin typeface="Times New Roman" panose="02020603050405020304" pitchFamily="18" charset="0"/>
                          <a:ea typeface="Malgun Gothic" panose="020B0503020000020004" pitchFamily="34" charset="-127"/>
                        </a:rPr>
                        <a:t>1</a:t>
                      </a:r>
                      <a:endParaRPr lang="en-IN" sz="900">
                        <a:effectLst/>
                        <a:latin typeface="Times New Roman" panose="02020603050405020304" pitchFamily="18" charset="0"/>
                        <a:ea typeface="Malgun Gothic" panose="020B0503020000020004" pitchFamily="34" charset="-127"/>
                      </a:endParaRPr>
                    </a:p>
                  </a:txBody>
                  <a:tcPr marL="65449" marR="65449" marT="87265" marB="54541"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r>
                        <a:rPr lang="en-GB" sz="900">
                          <a:effectLst/>
                          <a:latin typeface="Times New Roman" panose="02020603050405020304" pitchFamily="18" charset="0"/>
                          <a:ea typeface="Malgun Gothic" panose="020B0503020000020004" pitchFamily="34" charset="-127"/>
                        </a:rPr>
                        <a:t>1</a:t>
                      </a:r>
                      <a:endParaRPr lang="en-IN" sz="900">
                        <a:effectLst/>
                        <a:latin typeface="Times New Roman" panose="02020603050405020304" pitchFamily="18" charset="0"/>
                        <a:ea typeface="Malgun Gothic" panose="020B0503020000020004" pitchFamily="34" charset="-127"/>
                      </a:endParaRPr>
                    </a:p>
                  </a:txBody>
                  <a:tcPr marL="65449" marR="65449" marT="87265" marB="54541"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r>
                        <a:rPr lang="en-GB" sz="900">
                          <a:effectLst/>
                          <a:latin typeface="Times New Roman" panose="02020603050405020304" pitchFamily="18" charset="0"/>
                          <a:ea typeface="Malgun Gothic" panose="020B0503020000020004" pitchFamily="34" charset="-127"/>
                        </a:rPr>
                        <a:t>1</a:t>
                      </a:r>
                      <a:endParaRPr lang="en-IN" sz="900">
                        <a:effectLst/>
                        <a:latin typeface="Times New Roman" panose="02020603050405020304" pitchFamily="18" charset="0"/>
                        <a:ea typeface="Malgun Gothic" panose="020B0503020000020004" pitchFamily="34" charset="-127"/>
                      </a:endParaRPr>
                    </a:p>
                  </a:txBody>
                  <a:tcPr marL="65449" marR="65449" marT="87265" marB="54541"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r>
                        <a:rPr lang="en-GB" sz="900" dirty="0">
                          <a:effectLst/>
                          <a:latin typeface="Times New Roman" panose="02020603050405020304" pitchFamily="18" charset="0"/>
                          <a:ea typeface="Malgun Gothic" panose="020B0503020000020004" pitchFamily="34" charset="-127"/>
                        </a:rPr>
                        <a:t>TBD</a:t>
                      </a:r>
                      <a:endParaRPr lang="en-IN" sz="900" dirty="0">
                        <a:effectLst/>
                        <a:latin typeface="Times New Roman" panose="02020603050405020304" pitchFamily="18" charset="0"/>
                        <a:ea typeface="Malgun Gothic" panose="020B0503020000020004" pitchFamily="34" charset="-127"/>
                      </a:endParaRPr>
                    </a:p>
                  </a:txBody>
                  <a:tcPr marL="0" marR="0" marT="0" marB="0">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200301006"/>
                  </a:ext>
                </a:extLst>
              </a:tr>
            </a:tbl>
          </a:graphicData>
        </a:graphic>
      </p:graphicFrame>
      <p:sp>
        <p:nvSpPr>
          <p:cNvPr id="4" name="Slide Number Placeholder 3">
            <a:extLst>
              <a:ext uri="{FF2B5EF4-FFF2-40B4-BE49-F238E27FC236}">
                <a16:creationId xmlns:a16="http://schemas.microsoft.com/office/drawing/2014/main" id="{353D8A59-C024-4C84-9A55-7E5C773B12CB}"/>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BB32618A-B6DD-4477-9E4F-E1524B35BFDE}"/>
              </a:ext>
            </a:extLst>
          </p:cNvPr>
          <p:cNvSpPr>
            <a:spLocks noGrp="1"/>
          </p:cNvSpPr>
          <p:nvPr>
            <p:ph type="ftr" idx="14"/>
          </p:nvPr>
        </p:nvSpPr>
        <p:spPr/>
        <p:txBody>
          <a:bodyPr/>
          <a:lstStyle/>
          <a:p>
            <a:r>
              <a:rPr lang="en-GB"/>
              <a:t>Manasi Ekkundi, Samsung Electronics</a:t>
            </a:r>
            <a:endParaRPr lang="en-GB" dirty="0"/>
          </a:p>
        </p:txBody>
      </p:sp>
      <p:sp>
        <p:nvSpPr>
          <p:cNvPr id="6" name="Date Placeholder 5">
            <a:extLst>
              <a:ext uri="{FF2B5EF4-FFF2-40B4-BE49-F238E27FC236}">
                <a16:creationId xmlns:a16="http://schemas.microsoft.com/office/drawing/2014/main" id="{787DCB80-B24D-4FB1-9E5F-0F701E1CA200}"/>
              </a:ext>
            </a:extLst>
          </p:cNvPr>
          <p:cNvSpPr>
            <a:spLocks noGrp="1"/>
          </p:cNvSpPr>
          <p:nvPr>
            <p:ph type="dt" idx="15"/>
          </p:nvPr>
        </p:nvSpPr>
        <p:spPr/>
        <p:txBody>
          <a:bodyPr/>
          <a:lstStyle/>
          <a:p>
            <a:r>
              <a:rPr lang="en-US"/>
              <a:t>June 2025</a:t>
            </a:r>
            <a:endParaRPr lang="en-GB" dirty="0"/>
          </a:p>
        </p:txBody>
      </p:sp>
      <p:graphicFrame>
        <p:nvGraphicFramePr>
          <p:cNvPr id="17" name="Table 16">
            <a:extLst>
              <a:ext uri="{FF2B5EF4-FFF2-40B4-BE49-F238E27FC236}">
                <a16:creationId xmlns:a16="http://schemas.microsoft.com/office/drawing/2014/main" id="{031366FA-08D1-4D1B-AEF2-A7EB88782431}"/>
              </a:ext>
            </a:extLst>
          </p:cNvPr>
          <p:cNvGraphicFramePr>
            <a:graphicFrameLocks noGrp="1"/>
          </p:cNvGraphicFramePr>
          <p:nvPr>
            <p:extLst>
              <p:ext uri="{D42A27DB-BD31-4B8C-83A1-F6EECF244321}">
                <p14:modId xmlns:p14="http://schemas.microsoft.com/office/powerpoint/2010/main" val="1373957531"/>
              </p:ext>
            </p:extLst>
          </p:nvPr>
        </p:nvGraphicFramePr>
        <p:xfrm>
          <a:off x="5793318" y="3168542"/>
          <a:ext cx="6238575" cy="2256374"/>
        </p:xfrm>
        <a:graphic>
          <a:graphicData uri="http://schemas.openxmlformats.org/drawingml/2006/table">
            <a:tbl>
              <a:tblPr firstRow="1" firstCol="1" lastRow="1" lastCol="1" bandRow="1" bandCol="1"/>
              <a:tblGrid>
                <a:gridCol w="1350063">
                  <a:extLst>
                    <a:ext uri="{9D8B030D-6E8A-4147-A177-3AD203B41FA5}">
                      <a16:colId xmlns:a16="http://schemas.microsoft.com/office/drawing/2014/main" val="4079811064"/>
                    </a:ext>
                  </a:extLst>
                </a:gridCol>
                <a:gridCol w="2221715">
                  <a:extLst>
                    <a:ext uri="{9D8B030D-6E8A-4147-A177-3AD203B41FA5}">
                      <a16:colId xmlns:a16="http://schemas.microsoft.com/office/drawing/2014/main" val="3007591808"/>
                    </a:ext>
                  </a:extLst>
                </a:gridCol>
                <a:gridCol w="2666797">
                  <a:extLst>
                    <a:ext uri="{9D8B030D-6E8A-4147-A177-3AD203B41FA5}">
                      <a16:colId xmlns:a16="http://schemas.microsoft.com/office/drawing/2014/main" val="3058710799"/>
                    </a:ext>
                  </a:extLst>
                </a:gridCol>
              </a:tblGrid>
              <a:tr h="272126">
                <a:tc>
                  <a:txBody>
                    <a:bodyPr/>
                    <a:lstStyle/>
                    <a:p>
                      <a:pPr marL="373380">
                        <a:spcBef>
                          <a:spcPts val="380"/>
                        </a:spcBef>
                        <a:spcAft>
                          <a:spcPts val="0"/>
                        </a:spcAft>
                      </a:pPr>
                      <a:r>
                        <a:rPr lang="en-US" sz="1000" b="1" u="none" strike="noStrike" spc="-10">
                          <a:effectLst/>
                          <a:latin typeface="Times New Roman" panose="02020603050405020304" pitchFamily="18" charset="0"/>
                          <a:ea typeface="Malgun Gothic" panose="020B0503020000020004" pitchFamily="34" charset="-127"/>
                        </a:rPr>
                        <a:t>Field</a:t>
                      </a:r>
                      <a:endParaRPr lang="en-IN" sz="1200" u="sng">
                        <a:effectLst/>
                        <a:latin typeface="Times New Roman" panose="02020603050405020304" pitchFamily="18" charset="0"/>
                        <a:ea typeface="Malgun Gothic" panose="020B0503020000020004" pitchFamily="34" charset="-127"/>
                      </a:endParaRPr>
                    </a:p>
                  </a:txBody>
                  <a:tcPr marL="0" marR="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18415" marR="1905" algn="ctr">
                        <a:spcBef>
                          <a:spcPts val="380"/>
                        </a:spcBef>
                        <a:spcAft>
                          <a:spcPts val="0"/>
                        </a:spcAft>
                      </a:pPr>
                      <a:r>
                        <a:rPr lang="en-US" sz="1000" b="1" u="none" strike="noStrike" spc="-10" dirty="0">
                          <a:effectLst/>
                          <a:latin typeface="Times New Roman" panose="02020603050405020304" pitchFamily="18" charset="0"/>
                          <a:ea typeface="Malgun Gothic" panose="020B0503020000020004" pitchFamily="34" charset="-127"/>
                        </a:rPr>
                        <a:t>Definition</a:t>
                      </a:r>
                      <a:endParaRPr lang="en-IN" sz="1200" u="sng" dirty="0">
                        <a:effectLst/>
                        <a:latin typeface="Times New Roman" panose="02020603050405020304" pitchFamily="18" charset="0"/>
                        <a:ea typeface="Malgun Gothic" panose="020B0503020000020004" pitchFamily="34" charset="-127"/>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23495" algn="ctr">
                        <a:spcBef>
                          <a:spcPts val="380"/>
                        </a:spcBef>
                        <a:spcAft>
                          <a:spcPts val="0"/>
                        </a:spcAft>
                      </a:pPr>
                      <a:r>
                        <a:rPr lang="en-US" sz="1000" b="1" u="none" strike="noStrike" spc="-10">
                          <a:effectLst/>
                          <a:latin typeface="Times New Roman" panose="02020603050405020304" pitchFamily="18" charset="0"/>
                          <a:ea typeface="Malgun Gothic" panose="020B0503020000020004" pitchFamily="34" charset="-127"/>
                        </a:rPr>
                        <a:t>Encoding</a:t>
                      </a:r>
                      <a:endParaRPr lang="en-IN" sz="1200" u="sng">
                        <a:effectLst/>
                        <a:latin typeface="Times New Roman" panose="02020603050405020304" pitchFamily="18" charset="0"/>
                        <a:ea typeface="Malgun Gothic" panose="020B0503020000020004" pitchFamily="34" charset="-127"/>
                      </a:endParaRPr>
                    </a:p>
                  </a:txBody>
                  <a:tcPr marL="0" marR="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4585653"/>
                  </a:ext>
                </a:extLst>
              </a:tr>
              <a:tr h="577215">
                <a:tc>
                  <a:txBody>
                    <a:bodyPr/>
                    <a:lstStyle/>
                    <a:p>
                      <a:pPr marL="73660">
                        <a:lnSpc>
                          <a:spcPct val="96000"/>
                        </a:lnSpc>
                        <a:spcBef>
                          <a:spcPts val="205"/>
                        </a:spcBef>
                        <a:spcAft>
                          <a:spcPts val="0"/>
                        </a:spcAft>
                      </a:pPr>
                      <a:r>
                        <a:rPr lang="en-US" sz="1000" u="none" strike="noStrike" spc="-10" dirty="0">
                          <a:effectLst/>
                          <a:latin typeface="Times New Roman" panose="02020603050405020304" pitchFamily="18" charset="0"/>
                          <a:ea typeface="Malgun Gothic" panose="020B0503020000020004" pitchFamily="34" charset="-127"/>
                        </a:rPr>
                        <a:t>DUO Support</a:t>
                      </a:r>
                      <a:endParaRPr lang="en-IN" sz="1200" u="sng" dirty="0">
                        <a:effectLst/>
                        <a:latin typeface="Times New Roman" panose="02020603050405020304" pitchFamily="18" charset="0"/>
                        <a:ea typeface="Malgun Gothic" panose="020B0503020000020004" pitchFamily="34" charset="-127"/>
                      </a:endParaRPr>
                    </a:p>
                  </a:txBody>
                  <a:tcPr marL="0" marR="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80645" marR="85090">
                        <a:lnSpc>
                          <a:spcPct val="96000"/>
                        </a:lnSpc>
                        <a:spcBef>
                          <a:spcPts val="205"/>
                        </a:spcBef>
                        <a:spcAft>
                          <a:spcPts val="0"/>
                        </a:spcAft>
                      </a:pPr>
                      <a:r>
                        <a:rPr lang="en-US" sz="1000" u="none" strike="noStrike" dirty="0">
                          <a:effectLst/>
                          <a:latin typeface="Times New Roman" panose="02020603050405020304" pitchFamily="18" charset="0"/>
                          <a:ea typeface="Malgun Gothic" panose="020B0503020000020004" pitchFamily="34" charset="-127"/>
                        </a:rPr>
                        <a:t>Indicates whether or not DUO is supported</a:t>
                      </a:r>
                      <a:endParaRPr lang="en-IN" sz="1200" u="sng" dirty="0">
                        <a:effectLst/>
                        <a:latin typeface="Times New Roman" panose="02020603050405020304" pitchFamily="18" charset="0"/>
                        <a:ea typeface="Malgun Gothic" panose="020B0503020000020004" pitchFamily="34" charset="-127"/>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80645" marR="52070">
                        <a:lnSpc>
                          <a:spcPct val="96000"/>
                        </a:lnSpc>
                        <a:spcBef>
                          <a:spcPts val="205"/>
                        </a:spcBef>
                        <a:spcAft>
                          <a:spcPts val="0"/>
                        </a:spcAft>
                      </a:pPr>
                      <a:r>
                        <a:rPr lang="en-GB" sz="1000" u="sng" dirty="0">
                          <a:effectLst/>
                          <a:latin typeface="Times New Roman" panose="02020603050405020304" pitchFamily="18" charset="0"/>
                          <a:ea typeface="Malgun Gothic" panose="020B0503020000020004" pitchFamily="34" charset="-127"/>
                        </a:rPr>
                        <a:t>For a non-AP STA and  a Mobile-AP</a:t>
                      </a:r>
                      <a:endParaRPr lang="en-IN" sz="1200" u="sng" dirty="0">
                        <a:effectLst/>
                        <a:latin typeface="Times New Roman" panose="02020603050405020304" pitchFamily="18" charset="0"/>
                        <a:ea typeface="Malgun Gothic" panose="020B0503020000020004" pitchFamily="34" charset="-127"/>
                      </a:endParaRPr>
                    </a:p>
                    <a:p>
                      <a:pPr marL="80645" marR="52070">
                        <a:lnSpc>
                          <a:spcPct val="96000"/>
                        </a:lnSpc>
                        <a:spcBef>
                          <a:spcPts val="205"/>
                        </a:spcBef>
                        <a:spcAft>
                          <a:spcPts val="0"/>
                        </a:spcAft>
                      </a:pPr>
                      <a:r>
                        <a:rPr lang="en-GB" sz="1000" u="sng" dirty="0">
                          <a:effectLst/>
                          <a:latin typeface="Times New Roman" panose="02020603050405020304" pitchFamily="18" charset="0"/>
                          <a:ea typeface="Malgun Gothic" panose="020B0503020000020004" pitchFamily="34" charset="-127"/>
                        </a:rPr>
                        <a:t>Set to 1 if dot11DUOOptionImplemented is true (see 37.11.2 (Dynamic Unavailability Operation (DUO) mode)) and set to 0 or false otherwise.</a:t>
                      </a:r>
                    </a:p>
                    <a:p>
                      <a:pPr marL="80645" marR="52070">
                        <a:lnSpc>
                          <a:spcPct val="96000"/>
                        </a:lnSpc>
                        <a:spcBef>
                          <a:spcPts val="205"/>
                        </a:spcBef>
                        <a:spcAft>
                          <a:spcPts val="0"/>
                        </a:spcAft>
                      </a:pPr>
                      <a:r>
                        <a:rPr lang="en-GB" sz="1000" u="sng" dirty="0">
                          <a:effectLst/>
                          <a:latin typeface="Times New Roman" panose="02020603050405020304" pitchFamily="18" charset="0"/>
                          <a:ea typeface="Malgun Gothic" panose="020B0503020000020004" pitchFamily="34" charset="-127"/>
                        </a:rPr>
                        <a:t>For a AP STA this bit is reserved</a:t>
                      </a:r>
                      <a:endParaRPr lang="en-IN" sz="1200" u="sng" dirty="0">
                        <a:effectLst/>
                        <a:latin typeface="Times New Roman" panose="02020603050405020304" pitchFamily="18" charset="0"/>
                        <a:ea typeface="Malgun Gothic" panose="020B0503020000020004" pitchFamily="34" charset="-127"/>
                      </a:endParaRPr>
                    </a:p>
                    <a:p>
                      <a:pPr marL="80645">
                        <a:lnSpc>
                          <a:spcPts val="1000"/>
                        </a:lnSpc>
                      </a:pPr>
                      <a:r>
                        <a:rPr lang="en-IN" sz="1000" u="none" strike="noStrike" dirty="0">
                          <a:effectLst/>
                          <a:latin typeface="Times New Roman" panose="02020603050405020304" pitchFamily="18" charset="0"/>
                          <a:ea typeface="Malgun Gothic" panose="020B0503020000020004" pitchFamily="34" charset="-127"/>
                        </a:rPr>
                        <a:t> </a:t>
                      </a:r>
                      <a:endParaRPr lang="en-IN" sz="1200" u="sng" dirty="0">
                        <a:effectLst/>
                        <a:latin typeface="Times New Roman" panose="02020603050405020304" pitchFamily="18" charset="0"/>
                        <a:ea typeface="Malgun Gothic" panose="020B0503020000020004" pitchFamily="34" charset="-127"/>
                      </a:endParaRPr>
                    </a:p>
                  </a:txBody>
                  <a:tcPr marL="0" marR="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86489107"/>
                  </a:ext>
                </a:extLst>
              </a:tr>
              <a:tr h="577215">
                <a:tc>
                  <a:txBody>
                    <a:bodyPr/>
                    <a:lstStyle/>
                    <a:p>
                      <a:pPr marL="73660">
                        <a:lnSpc>
                          <a:spcPct val="96000"/>
                        </a:lnSpc>
                        <a:spcBef>
                          <a:spcPts val="205"/>
                        </a:spcBef>
                        <a:spcAft>
                          <a:spcPts val="0"/>
                        </a:spcAft>
                      </a:pPr>
                      <a:r>
                        <a:rPr lang="en-US" sz="1000" u="none" strike="noStrike" spc="-10" dirty="0">
                          <a:effectLst/>
                          <a:latin typeface="Times New Roman" panose="02020603050405020304" pitchFamily="18" charset="0"/>
                          <a:ea typeface="Malgun Gothic" panose="020B0503020000020004" pitchFamily="34" charset="-127"/>
                        </a:rPr>
                        <a:t>DUO Assisting Support</a:t>
                      </a:r>
                      <a:endParaRPr lang="en-IN" sz="1200" u="sng" dirty="0">
                        <a:effectLst/>
                        <a:latin typeface="Times New Roman" panose="02020603050405020304" pitchFamily="18" charset="0"/>
                        <a:ea typeface="Malgun Gothic" panose="020B0503020000020004" pitchFamily="34" charset="-127"/>
                      </a:endParaRPr>
                    </a:p>
                  </a:txBody>
                  <a:tcPr marL="0" marR="0" marT="0" marB="0">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80645" marR="85090">
                        <a:lnSpc>
                          <a:spcPct val="96000"/>
                        </a:lnSpc>
                        <a:spcBef>
                          <a:spcPts val="205"/>
                        </a:spcBef>
                        <a:spcAft>
                          <a:spcPts val="0"/>
                        </a:spcAft>
                      </a:pPr>
                      <a:r>
                        <a:rPr lang="en-IN" sz="1000" u="sng" dirty="0">
                          <a:effectLst/>
                          <a:latin typeface="Times New Roman" panose="02020603050405020304" pitchFamily="18" charset="0"/>
                          <a:ea typeface="Malgun Gothic" panose="020B0503020000020004" pitchFamily="34" charset="-127"/>
                        </a:rPr>
                        <a:t>Indicates whether DUO is supported for a peer STA</a:t>
                      </a:r>
                      <a:endParaRPr lang="en-IN" sz="1200" u="sng" dirty="0">
                        <a:effectLst/>
                        <a:latin typeface="Times New Roman" panose="02020603050405020304" pitchFamily="18" charset="0"/>
                        <a:ea typeface="Malgun Gothic" panose="020B0503020000020004" pitchFamily="34" charset="-127"/>
                      </a:endParaRPr>
                    </a:p>
                    <a:p>
                      <a:pPr marL="80645" marR="85090">
                        <a:lnSpc>
                          <a:spcPct val="96000"/>
                        </a:lnSpc>
                        <a:spcBef>
                          <a:spcPts val="205"/>
                        </a:spcBef>
                        <a:spcAft>
                          <a:spcPts val="0"/>
                        </a:spcAft>
                      </a:pPr>
                      <a:r>
                        <a:rPr lang="en-IN" sz="1000" u="none" strike="noStrike" dirty="0">
                          <a:effectLst/>
                          <a:latin typeface="Times New Roman" panose="02020603050405020304" pitchFamily="18" charset="0"/>
                          <a:ea typeface="Malgun Gothic" panose="020B0503020000020004" pitchFamily="34" charset="-127"/>
                        </a:rPr>
                        <a:t> </a:t>
                      </a:r>
                      <a:endParaRPr lang="en-IN" sz="1200" u="sng" dirty="0">
                        <a:effectLst/>
                        <a:latin typeface="Times New Roman" panose="02020603050405020304" pitchFamily="18" charset="0"/>
                        <a:ea typeface="Malgun Gothic" panose="020B0503020000020004" pitchFamily="34" charset="-127"/>
                      </a:endParaRPr>
                    </a:p>
                  </a:txBody>
                  <a:tcPr marL="0" marR="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80645" marR="52070">
                        <a:lnSpc>
                          <a:spcPct val="96000"/>
                        </a:lnSpc>
                        <a:spcBef>
                          <a:spcPts val="205"/>
                        </a:spcBef>
                        <a:spcAft>
                          <a:spcPts val="0"/>
                        </a:spcAft>
                      </a:pPr>
                      <a:r>
                        <a:rPr lang="en-GB" sz="1000" u="sng" dirty="0">
                          <a:effectLst/>
                          <a:latin typeface="Times New Roman" panose="02020603050405020304" pitchFamily="18" charset="0"/>
                          <a:ea typeface="Malgun Gothic" panose="020B0503020000020004" pitchFamily="34" charset="-127"/>
                        </a:rPr>
                        <a:t>Set to 1 if dot11DUOAssistingOptionImplemented is true (see 37.11.2 (Dynamic Unavailability Operation (DUO) mode)) and set to 0 or false otherwise. </a:t>
                      </a:r>
                    </a:p>
                    <a:p>
                      <a:pPr marL="80645" marR="52070">
                        <a:lnSpc>
                          <a:spcPct val="96000"/>
                        </a:lnSpc>
                        <a:spcBef>
                          <a:spcPts val="205"/>
                        </a:spcBef>
                        <a:spcAft>
                          <a:spcPts val="0"/>
                        </a:spcAft>
                      </a:pPr>
                      <a:r>
                        <a:rPr lang="en-GB" sz="1000" u="sng" dirty="0">
                          <a:effectLst/>
                          <a:latin typeface="Times New Roman" panose="02020603050405020304" pitchFamily="18" charset="0"/>
                          <a:ea typeface="Malgun Gothic" panose="020B0503020000020004" pitchFamily="34" charset="-127"/>
                        </a:rPr>
                        <a:t>Applicable for non-AP STA and AP/ Mobile-AP STA. </a:t>
                      </a:r>
                      <a:endParaRPr lang="en-IN" sz="1200" u="sng" dirty="0">
                        <a:effectLst/>
                        <a:latin typeface="Times New Roman" panose="02020603050405020304" pitchFamily="18" charset="0"/>
                        <a:ea typeface="Malgun Gothic" panose="020B0503020000020004" pitchFamily="34" charset="-127"/>
                      </a:endParaRPr>
                    </a:p>
                    <a:p>
                      <a:pPr marL="80645" marR="52070">
                        <a:lnSpc>
                          <a:spcPct val="96000"/>
                        </a:lnSpc>
                        <a:spcBef>
                          <a:spcPts val="205"/>
                        </a:spcBef>
                        <a:spcAft>
                          <a:spcPts val="0"/>
                        </a:spcAft>
                      </a:pPr>
                      <a:r>
                        <a:rPr lang="en-IN" sz="1000" u="none" strike="noStrike" dirty="0">
                          <a:effectLst/>
                          <a:latin typeface="Times New Roman" panose="02020603050405020304" pitchFamily="18" charset="0"/>
                          <a:ea typeface="Malgun Gothic" panose="020B0503020000020004" pitchFamily="34" charset="-127"/>
                        </a:rPr>
                        <a:t> </a:t>
                      </a:r>
                      <a:endParaRPr lang="en-IN" sz="1200" u="sng" dirty="0">
                        <a:effectLst/>
                        <a:latin typeface="Times New Roman" panose="02020603050405020304" pitchFamily="18" charset="0"/>
                        <a:ea typeface="Malgun Gothic" panose="020B0503020000020004" pitchFamily="34" charset="-127"/>
                      </a:endParaRPr>
                    </a:p>
                  </a:txBody>
                  <a:tcPr marL="0" marR="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40438022"/>
                  </a:ext>
                </a:extLst>
              </a:tr>
            </a:tbl>
          </a:graphicData>
        </a:graphic>
      </p:graphicFrame>
      <p:sp>
        <p:nvSpPr>
          <p:cNvPr id="22" name="Rectangle 21">
            <a:extLst>
              <a:ext uri="{FF2B5EF4-FFF2-40B4-BE49-F238E27FC236}">
                <a16:creationId xmlns:a16="http://schemas.microsoft.com/office/drawing/2014/main" id="{A1E3342F-AA4C-4016-9898-F9684C5F9923}"/>
              </a:ext>
            </a:extLst>
          </p:cNvPr>
          <p:cNvSpPr/>
          <p:nvPr/>
        </p:nvSpPr>
        <p:spPr bwMode="auto">
          <a:xfrm>
            <a:off x="315399" y="1402344"/>
            <a:ext cx="1691077" cy="452912"/>
          </a:xfrm>
          <a:prstGeom prst="rect">
            <a:avLst/>
          </a:prstGeom>
          <a:ln>
            <a:solidFill>
              <a:schemeClr val="tx1"/>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IN" sz="1100" b="0" i="0" u="none" strike="noStrike" cap="none" normalizeH="0" baseline="0" dirty="0">
                <a:ln>
                  <a:noFill/>
                </a:ln>
                <a:solidFill>
                  <a:schemeClr val="tx1"/>
                </a:solidFill>
                <a:effectLst/>
                <a:latin typeface="Times New Roman" pitchFamily="16" charset="0"/>
                <a:ea typeface="MS Gothic" charset="-128"/>
              </a:rPr>
              <a:t>Beacons/ Probe Response/ (Re)Association Response</a:t>
            </a:r>
          </a:p>
        </p:txBody>
      </p:sp>
      <p:cxnSp>
        <p:nvCxnSpPr>
          <p:cNvPr id="24" name="Straight Connector 23">
            <a:extLst>
              <a:ext uri="{FF2B5EF4-FFF2-40B4-BE49-F238E27FC236}">
                <a16:creationId xmlns:a16="http://schemas.microsoft.com/office/drawing/2014/main" id="{234FAEEA-3DB6-4A6E-9454-3D0E92B37AEB}"/>
              </a:ext>
            </a:extLst>
          </p:cNvPr>
          <p:cNvCxnSpPr>
            <a:stCxn id="22" idx="2"/>
          </p:cNvCxnSpPr>
          <p:nvPr/>
        </p:nvCxnSpPr>
        <p:spPr bwMode="auto">
          <a:xfrm flipH="1">
            <a:off x="1160937" y="1855256"/>
            <a:ext cx="1" cy="305912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5" name="Rectangle 24">
            <a:extLst>
              <a:ext uri="{FF2B5EF4-FFF2-40B4-BE49-F238E27FC236}">
                <a16:creationId xmlns:a16="http://schemas.microsoft.com/office/drawing/2014/main" id="{7FF2A888-69A8-4B44-B3FF-EED99D497913}"/>
              </a:ext>
            </a:extLst>
          </p:cNvPr>
          <p:cNvSpPr/>
          <p:nvPr/>
        </p:nvSpPr>
        <p:spPr bwMode="auto">
          <a:xfrm>
            <a:off x="1411308" y="3863640"/>
            <a:ext cx="1401556" cy="298573"/>
          </a:xfrm>
          <a:prstGeom prst="rect">
            <a:avLst/>
          </a:prstGeom>
          <a:ln>
            <a:solidFill>
              <a:schemeClr val="tx1"/>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IN" sz="1100" b="0" i="0" u="none" strike="noStrike" cap="none" normalizeH="0" baseline="0" dirty="0">
                <a:ln>
                  <a:noFill/>
                </a:ln>
                <a:solidFill>
                  <a:schemeClr val="tx1"/>
                </a:solidFill>
                <a:effectLst/>
                <a:latin typeface="Times New Roman" pitchFamily="16" charset="0"/>
                <a:ea typeface="MS Gothic" charset="-128"/>
              </a:rPr>
              <a:t>UHR Configurations</a:t>
            </a:r>
          </a:p>
        </p:txBody>
      </p:sp>
      <p:sp>
        <p:nvSpPr>
          <p:cNvPr id="26" name="Rectangle 25">
            <a:extLst>
              <a:ext uri="{FF2B5EF4-FFF2-40B4-BE49-F238E27FC236}">
                <a16:creationId xmlns:a16="http://schemas.microsoft.com/office/drawing/2014/main" id="{72C3226D-16D6-4008-933B-4AE1AF282580}"/>
              </a:ext>
            </a:extLst>
          </p:cNvPr>
          <p:cNvSpPr/>
          <p:nvPr/>
        </p:nvSpPr>
        <p:spPr bwMode="auto">
          <a:xfrm>
            <a:off x="3195719" y="3877596"/>
            <a:ext cx="1401556" cy="298573"/>
          </a:xfrm>
          <a:prstGeom prst="rect">
            <a:avLst/>
          </a:prstGeom>
          <a:ln>
            <a:solidFill>
              <a:schemeClr val="tx1"/>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IN" sz="1100" b="0" i="0" u="none" strike="noStrike" cap="none" normalizeH="0" baseline="0" dirty="0">
                <a:ln>
                  <a:noFill/>
                </a:ln>
                <a:solidFill>
                  <a:schemeClr val="tx1"/>
                </a:solidFill>
                <a:effectLst/>
                <a:latin typeface="Times New Roman" pitchFamily="16" charset="0"/>
                <a:ea typeface="MS Gothic" charset="-128"/>
              </a:rPr>
              <a:t>UHR Config Bitmap</a:t>
            </a:r>
          </a:p>
        </p:txBody>
      </p:sp>
      <p:sp>
        <p:nvSpPr>
          <p:cNvPr id="27" name="Rectangle 26">
            <a:extLst>
              <a:ext uri="{FF2B5EF4-FFF2-40B4-BE49-F238E27FC236}">
                <a16:creationId xmlns:a16="http://schemas.microsoft.com/office/drawing/2014/main" id="{A8E45B66-4FE6-4D05-B396-D03B1EDE553A}"/>
              </a:ext>
            </a:extLst>
          </p:cNvPr>
          <p:cNvSpPr/>
          <p:nvPr/>
        </p:nvSpPr>
        <p:spPr bwMode="auto">
          <a:xfrm>
            <a:off x="1430357" y="2523160"/>
            <a:ext cx="1549329" cy="298573"/>
          </a:xfrm>
          <a:prstGeom prst="rect">
            <a:avLst/>
          </a:prstGeom>
          <a:ln>
            <a:solidFill>
              <a:schemeClr val="tx1"/>
            </a:solidFill>
            <a:headEnd type="none" w="med" len="med"/>
            <a:tailEnd type="none" w="med" len="me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IN" sz="1100" b="0" i="0" u="none" strike="noStrike" cap="none" normalizeH="0" baseline="0" dirty="0">
                <a:ln>
                  <a:noFill/>
                </a:ln>
                <a:solidFill>
                  <a:schemeClr val="tx1"/>
                </a:solidFill>
                <a:effectLst/>
                <a:latin typeface="Times New Roman" pitchFamily="16" charset="0"/>
                <a:ea typeface="MS Gothic" charset="-128"/>
              </a:rPr>
              <a:t>UHR MAC Capabilities</a:t>
            </a:r>
          </a:p>
        </p:txBody>
      </p:sp>
      <p:cxnSp>
        <p:nvCxnSpPr>
          <p:cNvPr id="29" name="Straight Connector 28">
            <a:extLst>
              <a:ext uri="{FF2B5EF4-FFF2-40B4-BE49-F238E27FC236}">
                <a16:creationId xmlns:a16="http://schemas.microsoft.com/office/drawing/2014/main" id="{CCFE7B6D-7868-4F6D-93DE-6662E512B8BF}"/>
              </a:ext>
            </a:extLst>
          </p:cNvPr>
          <p:cNvCxnSpPr>
            <a:cxnSpLocks/>
            <a:stCxn id="27" idx="1"/>
          </p:cNvCxnSpPr>
          <p:nvPr/>
        </p:nvCxnSpPr>
        <p:spPr bwMode="auto">
          <a:xfrm flipH="1">
            <a:off x="1160937" y="2672447"/>
            <a:ext cx="269420"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0" name="Straight Connector 29">
            <a:extLst>
              <a:ext uri="{FF2B5EF4-FFF2-40B4-BE49-F238E27FC236}">
                <a16:creationId xmlns:a16="http://schemas.microsoft.com/office/drawing/2014/main" id="{22A6A621-C476-4C92-B791-F2EFCCB45387}"/>
              </a:ext>
            </a:extLst>
          </p:cNvPr>
          <p:cNvCxnSpPr>
            <a:cxnSpLocks/>
          </p:cNvCxnSpPr>
          <p:nvPr/>
        </p:nvCxnSpPr>
        <p:spPr bwMode="auto">
          <a:xfrm flipH="1">
            <a:off x="1160937" y="4026882"/>
            <a:ext cx="250773"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1" name="Straight Connector 30">
            <a:extLst>
              <a:ext uri="{FF2B5EF4-FFF2-40B4-BE49-F238E27FC236}">
                <a16:creationId xmlns:a16="http://schemas.microsoft.com/office/drawing/2014/main" id="{7A80A2A6-5643-415E-98E7-D5BB2CD76A28}"/>
              </a:ext>
            </a:extLst>
          </p:cNvPr>
          <p:cNvCxnSpPr>
            <a:cxnSpLocks/>
            <a:stCxn id="26" idx="1"/>
          </p:cNvCxnSpPr>
          <p:nvPr/>
        </p:nvCxnSpPr>
        <p:spPr bwMode="auto">
          <a:xfrm flipH="1" flipV="1">
            <a:off x="2815383" y="4017767"/>
            <a:ext cx="380336" cy="9116"/>
          </a:xfrm>
          <a:prstGeom prst="line">
            <a:avLst/>
          </a:prstGeom>
          <a:solidFill>
            <a:srgbClr val="00B8FF"/>
          </a:solidFill>
          <a:ln w="9525" cap="flat" cmpd="sng" algn="ctr">
            <a:solidFill>
              <a:schemeClr val="tx1"/>
            </a:solidFill>
            <a:prstDash val="solid"/>
            <a:round/>
            <a:headEnd type="none" w="med" len="med"/>
            <a:tailEnd type="none" w="med" len="med"/>
          </a:ln>
          <a:effectLst/>
        </p:spPr>
      </p:cxnSp>
      <p:graphicFrame>
        <p:nvGraphicFramePr>
          <p:cNvPr id="35" name="Table 34">
            <a:extLst>
              <a:ext uri="{FF2B5EF4-FFF2-40B4-BE49-F238E27FC236}">
                <a16:creationId xmlns:a16="http://schemas.microsoft.com/office/drawing/2014/main" id="{5B61ADAF-1B02-4BBF-A9DF-2F94E56356B2}"/>
              </a:ext>
            </a:extLst>
          </p:cNvPr>
          <p:cNvGraphicFramePr>
            <a:graphicFrameLocks noGrp="1"/>
          </p:cNvGraphicFramePr>
          <p:nvPr>
            <p:extLst>
              <p:ext uri="{D42A27DB-BD31-4B8C-83A1-F6EECF244321}">
                <p14:modId xmlns:p14="http://schemas.microsoft.com/office/powerpoint/2010/main" val="2522922681"/>
              </p:ext>
            </p:extLst>
          </p:nvPr>
        </p:nvGraphicFramePr>
        <p:xfrm>
          <a:off x="3409020" y="4364564"/>
          <a:ext cx="1401556" cy="1223329"/>
        </p:xfrm>
        <a:graphic>
          <a:graphicData uri="http://schemas.openxmlformats.org/drawingml/2006/table">
            <a:tbl>
              <a:tblPr firstRow="1" firstCol="1" bandRow="1"/>
              <a:tblGrid>
                <a:gridCol w="657615">
                  <a:extLst>
                    <a:ext uri="{9D8B030D-6E8A-4147-A177-3AD203B41FA5}">
                      <a16:colId xmlns:a16="http://schemas.microsoft.com/office/drawing/2014/main" val="1437461827"/>
                    </a:ext>
                  </a:extLst>
                </a:gridCol>
                <a:gridCol w="743941">
                  <a:extLst>
                    <a:ext uri="{9D8B030D-6E8A-4147-A177-3AD203B41FA5}">
                      <a16:colId xmlns:a16="http://schemas.microsoft.com/office/drawing/2014/main" val="1255703665"/>
                    </a:ext>
                  </a:extLst>
                </a:gridCol>
              </a:tblGrid>
              <a:tr h="272704">
                <a:tc>
                  <a:txBody>
                    <a:bodyPr/>
                    <a:lstStyle/>
                    <a:p>
                      <a:pPr algn="ctr"/>
                      <a:r>
                        <a:rPr lang="en-GB" sz="900" dirty="0">
                          <a:effectLst/>
                          <a:latin typeface="Times New Roman" panose="02020603050405020304" pitchFamily="18" charset="0"/>
                          <a:ea typeface="Malgun Gothic" panose="020B0503020000020004" pitchFamily="34" charset="-127"/>
                        </a:rPr>
                        <a:t>B0</a:t>
                      </a:r>
                      <a:endParaRPr lang="en-IN" sz="900" dirty="0">
                        <a:effectLst/>
                        <a:latin typeface="Times New Roman" panose="02020603050405020304" pitchFamily="18" charset="0"/>
                        <a:ea typeface="Malgun Gothic" panose="020B0503020000020004" pitchFamily="34" charset="-127"/>
                      </a:endParaRPr>
                    </a:p>
                  </a:txBody>
                  <a:tcPr marL="65449" marR="65449" marT="87265" marB="54541"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lgn="ctr"/>
                      <a:r>
                        <a:rPr lang="en-GB" sz="900" dirty="0">
                          <a:effectLst/>
                          <a:latin typeface="Times New Roman" panose="02020603050405020304" pitchFamily="18" charset="0"/>
                          <a:ea typeface="Malgun Gothic" panose="020B0503020000020004" pitchFamily="34" charset="-127"/>
                        </a:rPr>
                        <a:t>                 </a:t>
                      </a:r>
                      <a:endParaRPr lang="en-IN" sz="900" dirty="0">
                        <a:effectLst/>
                        <a:latin typeface="Times New Roman" panose="02020603050405020304" pitchFamily="18" charset="0"/>
                        <a:ea typeface="Malgun Gothic" panose="020B0503020000020004" pitchFamily="34" charset="-127"/>
                      </a:endParaRPr>
                    </a:p>
                  </a:txBody>
                  <a:tcPr marL="65449" marR="65449" marT="87265" marB="54541"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75480547"/>
                  </a:ext>
                </a:extLst>
              </a:tr>
              <a:tr h="665397">
                <a:tc>
                  <a:txBody>
                    <a:bodyPr/>
                    <a:lstStyle/>
                    <a:p>
                      <a:pPr algn="ctr"/>
                      <a:r>
                        <a:rPr lang="en-GB" sz="900" dirty="0">
                          <a:solidFill>
                            <a:srgbClr val="00B050"/>
                          </a:solidFill>
                          <a:effectLst/>
                          <a:latin typeface="Times New Roman" panose="02020603050405020304" pitchFamily="18" charset="0"/>
                          <a:ea typeface="Malgun Gothic" panose="020B0503020000020004" pitchFamily="34" charset="-127"/>
                        </a:rPr>
                        <a:t>Mobile-AP Mode</a:t>
                      </a:r>
                      <a:endParaRPr lang="en-IN" sz="900" dirty="0">
                        <a:solidFill>
                          <a:srgbClr val="00B050"/>
                        </a:solidFill>
                        <a:effectLst/>
                        <a:latin typeface="Times New Roman" panose="02020603050405020304" pitchFamily="18" charset="0"/>
                        <a:ea typeface="Malgun Gothic" panose="020B0503020000020004" pitchFamily="34" charset="-127"/>
                      </a:endParaRPr>
                    </a:p>
                  </a:txBody>
                  <a:tcPr marL="65449" marR="65449" marT="87265" marB="5454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r>
                        <a:rPr lang="en-GB" sz="900" dirty="0">
                          <a:effectLst/>
                          <a:latin typeface="Times New Roman" panose="02020603050405020304" pitchFamily="18" charset="0"/>
                          <a:ea typeface="Malgun Gothic" panose="020B0503020000020004" pitchFamily="34" charset="-127"/>
                        </a:rPr>
                        <a:t>Reserved</a:t>
                      </a:r>
                      <a:endParaRPr lang="en-IN" sz="900" dirty="0">
                        <a:effectLst/>
                        <a:latin typeface="Times New Roman" panose="02020603050405020304" pitchFamily="18" charset="0"/>
                        <a:ea typeface="Malgun Gothic" panose="020B0503020000020004" pitchFamily="34" charset="-127"/>
                      </a:endParaRPr>
                    </a:p>
                  </a:txBody>
                  <a:tcPr marL="65449" marR="65449" marT="87265" marB="54541"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03957521"/>
                  </a:ext>
                </a:extLst>
              </a:tr>
              <a:tr h="272704">
                <a:tc>
                  <a:txBody>
                    <a:bodyPr/>
                    <a:lstStyle/>
                    <a:p>
                      <a:pPr algn="ctr"/>
                      <a:r>
                        <a:rPr lang="en-GB" sz="900">
                          <a:effectLst/>
                          <a:latin typeface="Times New Roman" panose="02020603050405020304" pitchFamily="18" charset="0"/>
                          <a:ea typeface="Malgun Gothic" panose="020B0503020000020004" pitchFamily="34" charset="-127"/>
                        </a:rPr>
                        <a:t>1</a:t>
                      </a:r>
                      <a:endParaRPr lang="en-IN" sz="900">
                        <a:effectLst/>
                        <a:latin typeface="Times New Roman" panose="02020603050405020304" pitchFamily="18" charset="0"/>
                        <a:ea typeface="Malgun Gothic" panose="020B0503020000020004" pitchFamily="34" charset="-127"/>
                      </a:endParaRPr>
                    </a:p>
                  </a:txBody>
                  <a:tcPr marL="65449" marR="65449" marT="87265" marB="54541"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ctr"/>
                      <a:r>
                        <a:rPr lang="en-GB" sz="900" dirty="0">
                          <a:effectLst/>
                          <a:latin typeface="Times New Roman" panose="02020603050405020304" pitchFamily="18" charset="0"/>
                          <a:ea typeface="Malgun Gothic" panose="020B0503020000020004" pitchFamily="34" charset="-127"/>
                        </a:rPr>
                        <a:t>TBD</a:t>
                      </a:r>
                      <a:endParaRPr lang="en-IN" sz="900" dirty="0">
                        <a:effectLst/>
                        <a:latin typeface="Times New Roman" panose="02020603050405020304" pitchFamily="18" charset="0"/>
                        <a:ea typeface="Malgun Gothic" panose="020B0503020000020004" pitchFamily="34" charset="-127"/>
                      </a:endParaRPr>
                    </a:p>
                  </a:txBody>
                  <a:tcPr marL="65449" marR="65449" marT="87265" marB="54541"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1249672491"/>
                  </a:ext>
                </a:extLst>
              </a:tr>
            </a:tbl>
          </a:graphicData>
        </a:graphic>
      </p:graphicFrame>
      <p:sp>
        <p:nvSpPr>
          <p:cNvPr id="36" name="Arrow: Down 35">
            <a:extLst>
              <a:ext uri="{FF2B5EF4-FFF2-40B4-BE49-F238E27FC236}">
                <a16:creationId xmlns:a16="http://schemas.microsoft.com/office/drawing/2014/main" id="{3AB1D83A-7C1A-4175-9347-6777196B26C5}"/>
              </a:ext>
            </a:extLst>
          </p:cNvPr>
          <p:cNvSpPr/>
          <p:nvPr/>
        </p:nvSpPr>
        <p:spPr bwMode="auto">
          <a:xfrm>
            <a:off x="3961751" y="4254388"/>
            <a:ext cx="242079" cy="298573"/>
          </a:xfrm>
          <a:prstGeom prst="downArrow">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IN" sz="2400" b="0" i="0" u="none" strike="noStrike" cap="none" normalizeH="0" baseline="0">
              <a:ln>
                <a:noFill/>
              </a:ln>
              <a:solidFill>
                <a:schemeClr val="bg1"/>
              </a:solidFill>
              <a:effectLst/>
              <a:latin typeface="Times New Roman" pitchFamily="16" charset="0"/>
              <a:ea typeface="MS Gothic" charset="-128"/>
            </a:endParaRPr>
          </a:p>
        </p:txBody>
      </p:sp>
      <p:sp>
        <p:nvSpPr>
          <p:cNvPr id="37" name="Arrow: Down 36">
            <a:extLst>
              <a:ext uri="{FF2B5EF4-FFF2-40B4-BE49-F238E27FC236}">
                <a16:creationId xmlns:a16="http://schemas.microsoft.com/office/drawing/2014/main" id="{32FAE710-6044-45C8-AE45-B5308EB5A423}"/>
              </a:ext>
            </a:extLst>
          </p:cNvPr>
          <p:cNvSpPr/>
          <p:nvPr/>
        </p:nvSpPr>
        <p:spPr bwMode="auto">
          <a:xfrm rot="15830119">
            <a:off x="4398431" y="1131667"/>
            <a:ext cx="242079" cy="2707708"/>
          </a:xfrm>
          <a:prstGeom prst="downArrow">
            <a:avLst/>
          </a:prstGeom>
          <a:solidFill>
            <a:schemeClr val="bg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IN" sz="2400" b="0" i="0" u="none" strike="noStrike" cap="none" normalizeH="0" baseline="0">
              <a:ln>
                <a:noFill/>
              </a:ln>
              <a:solidFill>
                <a:schemeClr val="bg1"/>
              </a:solidFill>
              <a:effectLst/>
              <a:latin typeface="Times New Roman" pitchFamily="16" charset="0"/>
              <a:ea typeface="MS Gothic" charset="-128"/>
            </a:endParaRPr>
          </a:p>
        </p:txBody>
      </p:sp>
      <p:sp>
        <p:nvSpPr>
          <p:cNvPr id="38" name="TextBox 37">
            <a:extLst>
              <a:ext uri="{FF2B5EF4-FFF2-40B4-BE49-F238E27FC236}">
                <a16:creationId xmlns:a16="http://schemas.microsoft.com/office/drawing/2014/main" id="{70340478-0F85-4BED-9AEB-0CAD57331874}"/>
              </a:ext>
            </a:extLst>
          </p:cNvPr>
          <p:cNvSpPr txBox="1"/>
          <p:nvPr/>
        </p:nvSpPr>
        <p:spPr>
          <a:xfrm>
            <a:off x="1810276" y="5572365"/>
            <a:ext cx="8569334" cy="830997"/>
          </a:xfrm>
          <a:prstGeom prst="rect">
            <a:avLst/>
          </a:prstGeom>
          <a:noFill/>
        </p:spPr>
        <p:txBody>
          <a:bodyPr wrap="none" rtlCol="0">
            <a:spAutoFit/>
          </a:bodyPr>
          <a:lstStyle/>
          <a:p>
            <a:pPr marL="342900" indent="-342900">
              <a:buFont typeface="Arial" panose="020B0604020202020204" pitchFamily="34" charset="0"/>
              <a:buChar char="•"/>
            </a:pPr>
            <a:r>
              <a:rPr lang="en-IN" sz="1600" dirty="0">
                <a:solidFill>
                  <a:schemeClr val="tx1"/>
                </a:solidFill>
              </a:rPr>
              <a:t>A Mobile-AP may indicate it operates as a Mobile-AP via UHR Configurations.</a:t>
            </a:r>
          </a:p>
          <a:p>
            <a:pPr marL="342900" indent="-342900">
              <a:buFont typeface="Arial" panose="020B0604020202020204" pitchFamily="34" charset="0"/>
              <a:buChar char="•"/>
            </a:pPr>
            <a:r>
              <a:rPr lang="en-IN" sz="1600" dirty="0">
                <a:solidFill>
                  <a:schemeClr val="tx1"/>
                </a:solidFill>
              </a:rPr>
              <a:t>Only an AP that is a Mobile-AP is allowed to set DUO mode if it supports the operation.</a:t>
            </a:r>
          </a:p>
          <a:p>
            <a:pPr marL="342900" indent="-342900">
              <a:buFont typeface="Arial" panose="020B0604020202020204" pitchFamily="34" charset="0"/>
              <a:buChar char="•"/>
            </a:pPr>
            <a:r>
              <a:rPr lang="en-IN" sz="1600" dirty="0">
                <a:solidFill>
                  <a:schemeClr val="tx1"/>
                </a:solidFill>
              </a:rPr>
              <a:t>Clear definition of DUO Support and DUO Assisting Support to differentiate the two capabilities.</a:t>
            </a:r>
          </a:p>
        </p:txBody>
      </p:sp>
    </p:spTree>
    <p:extLst>
      <p:ext uri="{BB962C8B-B14F-4D97-AF65-F5344CB8AC3E}">
        <p14:creationId xmlns:p14="http://schemas.microsoft.com/office/powerpoint/2010/main" val="2758313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C6AB07-15B8-4920-B31D-D750B518CC77}"/>
              </a:ext>
            </a:extLst>
          </p:cNvPr>
          <p:cNvSpPr>
            <a:spLocks noGrp="1"/>
          </p:cNvSpPr>
          <p:nvPr>
            <p:ph type="title"/>
          </p:nvPr>
        </p:nvSpPr>
        <p:spPr/>
        <p:txBody>
          <a:bodyPr/>
          <a:lstStyle/>
          <a:p>
            <a:r>
              <a:rPr lang="en-IN" dirty="0"/>
              <a:t>DUO Mobile-AP Enable/Disable</a:t>
            </a:r>
          </a:p>
        </p:txBody>
      </p:sp>
      <p:sp>
        <p:nvSpPr>
          <p:cNvPr id="3" name="Content Placeholder 2">
            <a:extLst>
              <a:ext uri="{FF2B5EF4-FFF2-40B4-BE49-F238E27FC236}">
                <a16:creationId xmlns:a16="http://schemas.microsoft.com/office/drawing/2014/main" id="{F6DE862D-798A-4FED-9510-28611CBAF60F}"/>
              </a:ext>
            </a:extLst>
          </p:cNvPr>
          <p:cNvSpPr>
            <a:spLocks noGrp="1"/>
          </p:cNvSpPr>
          <p:nvPr>
            <p:ph idx="1"/>
          </p:nvPr>
        </p:nvSpPr>
        <p:spPr>
          <a:xfrm>
            <a:off x="108441" y="1516409"/>
            <a:ext cx="5302635" cy="4113213"/>
          </a:xfrm>
        </p:spPr>
        <p:txBody>
          <a:bodyPr/>
          <a:lstStyle/>
          <a:p>
            <a:r>
              <a:rPr lang="en-IN" sz="1600" dirty="0"/>
              <a:t>DUO mode enable:</a:t>
            </a:r>
          </a:p>
          <a:p>
            <a:r>
              <a:rPr lang="en-GB" sz="1200" b="0" dirty="0">
                <a:solidFill>
                  <a:srgbClr val="000000"/>
                </a:solidFill>
                <a:effectLst/>
                <a:latin typeface="Times New Roman" panose="02020603050405020304" pitchFamily="18" charset="0"/>
                <a:ea typeface="Malgun Gothic" panose="020B0503020000020004" pitchFamily="34" charset="-127"/>
              </a:rPr>
              <a:t>A DUO mobile AP may enable the DUO mode only under following conditions.</a:t>
            </a:r>
            <a:endParaRPr lang="en-IN" sz="1200" b="0" dirty="0">
              <a:effectLst/>
              <a:latin typeface="Times New Roman" panose="02020603050405020304" pitchFamily="18" charset="0"/>
              <a:ea typeface="Malgun Gothic" panose="020B0503020000020004" pitchFamily="34" charset="-127"/>
            </a:endParaRPr>
          </a:p>
          <a:p>
            <a:pPr marL="171450" indent="-171450">
              <a:buFont typeface="Arial" panose="020B0604020202020204" pitchFamily="34" charset="0"/>
              <a:buChar char="•"/>
            </a:pPr>
            <a:r>
              <a:rPr lang="en-GB" sz="1200" b="0" dirty="0">
                <a:solidFill>
                  <a:srgbClr val="000000"/>
                </a:solidFill>
                <a:effectLst/>
                <a:latin typeface="Times New Roman" panose="02020603050405020304" pitchFamily="18" charset="0"/>
                <a:ea typeface="Malgun Gothic" panose="020B0503020000020004" pitchFamily="34" charset="-127"/>
              </a:rPr>
              <a:t>All associated STAs are </a:t>
            </a:r>
            <a:r>
              <a:rPr lang="en-GB" sz="1200" dirty="0">
                <a:solidFill>
                  <a:srgbClr val="000000"/>
                </a:solidFill>
                <a:effectLst/>
                <a:latin typeface="Times New Roman" panose="02020603050405020304" pitchFamily="18" charset="0"/>
                <a:ea typeface="Malgun Gothic" panose="020B0503020000020004" pitchFamily="34" charset="-127"/>
              </a:rPr>
              <a:t>UHR STA and they are DUO Assisting STA</a:t>
            </a:r>
          </a:p>
          <a:p>
            <a:pPr marL="171450" indent="-171450">
              <a:buFont typeface="Arial" panose="020B0604020202020204" pitchFamily="34" charset="0"/>
              <a:buChar char="•"/>
            </a:pPr>
            <a:r>
              <a:rPr lang="en-GB" sz="1200" b="0" dirty="0">
                <a:latin typeface="Times New Roman" panose="02020603050405020304" pitchFamily="18" charset="0"/>
                <a:ea typeface="Malgun Gothic" panose="020B0503020000020004" pitchFamily="34" charset="-127"/>
              </a:rPr>
              <a:t>DUO-Enabled field is set to 1 to indicate DUO mode is enabled</a:t>
            </a:r>
          </a:p>
          <a:p>
            <a:pPr marL="171450" indent="-171450">
              <a:buFont typeface="Arial" panose="020B0604020202020204" pitchFamily="34" charset="0"/>
              <a:buChar char="•"/>
            </a:pPr>
            <a:r>
              <a:rPr lang="en-GB" sz="1200" b="0" dirty="0">
                <a:solidFill>
                  <a:srgbClr val="000000"/>
                </a:solidFill>
                <a:effectLst/>
                <a:latin typeface="Times New Roman" panose="02020603050405020304" pitchFamily="18" charset="0"/>
                <a:ea typeface="Malgun Gothic" panose="020B0503020000020004" pitchFamily="34" charset="-127"/>
              </a:rPr>
              <a:t>DUO parameters field in UH</a:t>
            </a:r>
            <a:r>
              <a:rPr lang="en-GB" sz="1200" b="0" dirty="0">
                <a:latin typeface="Times New Roman" panose="02020603050405020304" pitchFamily="18" charset="0"/>
                <a:ea typeface="Malgun Gothic" panose="020B0503020000020004" pitchFamily="34" charset="-127"/>
              </a:rPr>
              <a:t>R Configuration Parameters can indicate the Link ID bitmap on which DUO is enabled.</a:t>
            </a:r>
            <a:endParaRPr lang="en-GB" sz="1200" b="0" dirty="0">
              <a:solidFill>
                <a:srgbClr val="000000"/>
              </a:solidFill>
              <a:effectLst/>
              <a:latin typeface="Times New Roman" panose="02020603050405020304" pitchFamily="18" charset="0"/>
              <a:ea typeface="Malgun Gothic" panose="020B0503020000020004" pitchFamily="34" charset="-127"/>
            </a:endParaRPr>
          </a:p>
          <a:p>
            <a:pPr marL="285750" indent="-285750">
              <a:buFont typeface="Arial" panose="020B0604020202020204" pitchFamily="34" charset="0"/>
              <a:buChar char="•"/>
            </a:pPr>
            <a:endParaRPr lang="en-GB" sz="1200" b="0" dirty="0">
              <a:solidFill>
                <a:srgbClr val="000000"/>
              </a:solidFill>
              <a:effectLst/>
              <a:latin typeface="Times New Roman" panose="02020603050405020304" pitchFamily="18" charset="0"/>
              <a:ea typeface="Malgun Gothic" panose="020B0503020000020004" pitchFamily="34" charset="-127"/>
            </a:endParaRPr>
          </a:p>
          <a:p>
            <a:pPr marL="285750" indent="-285750">
              <a:buFont typeface="Arial" panose="020B0604020202020204" pitchFamily="34" charset="0"/>
              <a:buChar char="•"/>
            </a:pPr>
            <a:endParaRPr lang="en-GB" sz="1200" b="0" dirty="0">
              <a:latin typeface="Times New Roman" panose="02020603050405020304" pitchFamily="18" charset="0"/>
              <a:ea typeface="Malgun Gothic" panose="020B0503020000020004" pitchFamily="34" charset="-127"/>
            </a:endParaRPr>
          </a:p>
          <a:p>
            <a:r>
              <a:rPr lang="en-IN" sz="1600" dirty="0"/>
              <a:t>DUO mode disable:</a:t>
            </a:r>
            <a:endParaRPr lang="en-GB" sz="1600" dirty="0"/>
          </a:p>
          <a:p>
            <a:r>
              <a:rPr lang="en-GB" sz="1200" b="0" dirty="0">
                <a:latin typeface="Times New Roman" panose="02020603050405020304" pitchFamily="18" charset="0"/>
                <a:ea typeface="Malgun Gothic" panose="020B0503020000020004" pitchFamily="34" charset="-127"/>
              </a:rPr>
              <a:t>A DUO mobile AP disables DUO mode under following conditions:</a:t>
            </a:r>
            <a:endParaRPr lang="en-IN" sz="1200" b="0" dirty="0">
              <a:latin typeface="Times New Roman" panose="02020603050405020304" pitchFamily="18" charset="0"/>
              <a:ea typeface="Malgun Gothic" panose="020B0503020000020004" pitchFamily="34" charset="-127"/>
            </a:endParaRPr>
          </a:p>
          <a:p>
            <a:pPr marL="171450" indent="-171450">
              <a:buFont typeface="Arial" panose="020B0604020202020204" pitchFamily="34" charset="0"/>
              <a:buChar char="•"/>
            </a:pPr>
            <a:r>
              <a:rPr lang="en-GB" sz="1200" b="0" dirty="0">
                <a:latin typeface="Times New Roman" panose="02020603050405020304" pitchFamily="18" charset="0"/>
                <a:ea typeface="Malgun Gothic" panose="020B0503020000020004" pitchFamily="34" charset="-127"/>
              </a:rPr>
              <a:t>Association of </a:t>
            </a:r>
            <a:r>
              <a:rPr lang="en-GB" sz="1200" dirty="0">
                <a:latin typeface="Times New Roman" panose="02020603050405020304" pitchFamily="18" charset="0"/>
                <a:ea typeface="Malgun Gothic" panose="020B0503020000020004" pitchFamily="34" charset="-127"/>
              </a:rPr>
              <a:t>non-UHR non-AP STA or UHR non-DUO Assisting STA </a:t>
            </a:r>
            <a:r>
              <a:rPr lang="en-GB" sz="1200" b="0" dirty="0">
                <a:latin typeface="Times New Roman" panose="02020603050405020304" pitchFamily="18" charset="0"/>
                <a:ea typeface="Malgun Gothic" panose="020B0503020000020004" pitchFamily="34" charset="-127"/>
              </a:rPr>
              <a:t>support in UHR MAC Capabilities</a:t>
            </a:r>
          </a:p>
          <a:p>
            <a:pPr marL="171450" indent="-171450">
              <a:buFont typeface="Arial" panose="020B0604020202020204" pitchFamily="34" charset="0"/>
              <a:buChar char="•"/>
            </a:pPr>
            <a:r>
              <a:rPr lang="en-GB" sz="1200" b="0" dirty="0">
                <a:latin typeface="Times New Roman" panose="02020603050405020304" pitchFamily="18" charset="0"/>
                <a:ea typeface="Malgun Gothic" panose="020B0503020000020004" pitchFamily="34" charset="-127"/>
              </a:rPr>
              <a:t>DUO-Enabled field is set to 0 to indicate DUO mode is disabled</a:t>
            </a:r>
          </a:p>
          <a:p>
            <a:pPr marL="171450" indent="-171450">
              <a:buFont typeface="Arial" panose="020B0604020202020204" pitchFamily="34" charset="0"/>
              <a:buChar char="•"/>
            </a:pPr>
            <a:r>
              <a:rPr lang="en-GB" sz="1200" b="0" dirty="0">
                <a:solidFill>
                  <a:srgbClr val="000000"/>
                </a:solidFill>
                <a:effectLst/>
                <a:latin typeface="Times New Roman" panose="02020603050405020304" pitchFamily="18" charset="0"/>
                <a:ea typeface="Malgun Gothic" panose="020B0503020000020004" pitchFamily="34" charset="-127"/>
              </a:rPr>
              <a:t>DUO parameters field in UH</a:t>
            </a:r>
            <a:r>
              <a:rPr lang="en-GB" sz="1200" b="0" dirty="0">
                <a:latin typeface="Times New Roman" panose="02020603050405020304" pitchFamily="18" charset="0"/>
                <a:ea typeface="Malgun Gothic" panose="020B0503020000020004" pitchFamily="34" charset="-127"/>
              </a:rPr>
              <a:t>R Configuration Parameters can indicate the Link ID bitmap on which DUO is disabled</a:t>
            </a:r>
          </a:p>
          <a:p>
            <a:pPr marL="171450" indent="-171450">
              <a:buFont typeface="Arial" panose="020B0604020202020204" pitchFamily="34" charset="0"/>
              <a:buChar char="•"/>
            </a:pPr>
            <a:endParaRPr lang="en-GB" sz="1200" b="0" dirty="0">
              <a:latin typeface="Times New Roman" panose="02020603050405020304" pitchFamily="18" charset="0"/>
              <a:ea typeface="Malgun Gothic" panose="020B0503020000020004" pitchFamily="34" charset="-127"/>
            </a:endParaRPr>
          </a:p>
          <a:p>
            <a:pPr marL="171450" indent="-171450">
              <a:buFont typeface="Arial" panose="020B0604020202020204" pitchFamily="34" charset="0"/>
              <a:buChar char="•"/>
            </a:pPr>
            <a:endParaRPr lang="en-GB" sz="1200" b="0" dirty="0">
              <a:latin typeface="Times New Roman" panose="02020603050405020304" pitchFamily="18" charset="0"/>
              <a:ea typeface="Malgun Gothic" panose="020B0503020000020004" pitchFamily="34" charset="-127"/>
            </a:endParaRPr>
          </a:p>
          <a:p>
            <a:pPr marL="171450" indent="-171450">
              <a:buFont typeface="Arial" panose="020B0604020202020204" pitchFamily="34" charset="0"/>
              <a:buChar char="•"/>
            </a:pPr>
            <a:r>
              <a:rPr lang="en-GB" sz="1200" b="0" dirty="0">
                <a:latin typeface="Times New Roman" panose="02020603050405020304" pitchFamily="18" charset="0"/>
                <a:ea typeface="Malgun Gothic" panose="020B0503020000020004" pitchFamily="34" charset="-127"/>
              </a:rPr>
              <a:t>UHR Configurations framework operation remains in sync with current discussions in the group for other features enable/disable operation.</a:t>
            </a:r>
            <a:endParaRPr lang="en-IN" sz="1200" b="0" dirty="0">
              <a:latin typeface="Times New Roman" panose="02020603050405020304" pitchFamily="18" charset="0"/>
              <a:ea typeface="Malgun Gothic" panose="020B0503020000020004" pitchFamily="34" charset="-127"/>
            </a:endParaRPr>
          </a:p>
          <a:p>
            <a:endParaRPr lang="en-IN" dirty="0"/>
          </a:p>
        </p:txBody>
      </p:sp>
      <p:sp>
        <p:nvSpPr>
          <p:cNvPr id="4" name="Slide Number Placeholder 3">
            <a:extLst>
              <a:ext uri="{FF2B5EF4-FFF2-40B4-BE49-F238E27FC236}">
                <a16:creationId xmlns:a16="http://schemas.microsoft.com/office/drawing/2014/main" id="{6C8612CD-65CD-41A8-889A-36C6B9E25346}"/>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EE328943-D4EB-4BF1-AC4C-1422C0D232E4}"/>
              </a:ext>
            </a:extLst>
          </p:cNvPr>
          <p:cNvSpPr>
            <a:spLocks noGrp="1"/>
          </p:cNvSpPr>
          <p:nvPr>
            <p:ph type="ftr" idx="14"/>
          </p:nvPr>
        </p:nvSpPr>
        <p:spPr/>
        <p:txBody>
          <a:bodyPr/>
          <a:lstStyle/>
          <a:p>
            <a:r>
              <a:rPr lang="en-GB"/>
              <a:t>Manasi Ekkundi, Samsung Electronics</a:t>
            </a:r>
            <a:endParaRPr lang="en-GB" dirty="0"/>
          </a:p>
        </p:txBody>
      </p:sp>
      <p:sp>
        <p:nvSpPr>
          <p:cNvPr id="6" name="Date Placeholder 5">
            <a:extLst>
              <a:ext uri="{FF2B5EF4-FFF2-40B4-BE49-F238E27FC236}">
                <a16:creationId xmlns:a16="http://schemas.microsoft.com/office/drawing/2014/main" id="{8BF6433E-F9B6-41E6-92E0-65A9695DA99D}"/>
              </a:ext>
            </a:extLst>
          </p:cNvPr>
          <p:cNvSpPr>
            <a:spLocks noGrp="1"/>
          </p:cNvSpPr>
          <p:nvPr>
            <p:ph type="dt" idx="15"/>
          </p:nvPr>
        </p:nvSpPr>
        <p:spPr/>
        <p:txBody>
          <a:bodyPr/>
          <a:lstStyle/>
          <a:p>
            <a:r>
              <a:rPr lang="en-US"/>
              <a:t>June 2025</a:t>
            </a:r>
            <a:endParaRPr lang="en-GB" dirty="0"/>
          </a:p>
        </p:txBody>
      </p:sp>
      <p:graphicFrame>
        <p:nvGraphicFramePr>
          <p:cNvPr id="8" name="Table 7">
            <a:extLst>
              <a:ext uri="{FF2B5EF4-FFF2-40B4-BE49-F238E27FC236}">
                <a16:creationId xmlns:a16="http://schemas.microsoft.com/office/drawing/2014/main" id="{48B5900C-108A-4254-819A-5A06F1A5E33B}"/>
              </a:ext>
            </a:extLst>
          </p:cNvPr>
          <p:cNvGraphicFramePr>
            <a:graphicFrameLocks noGrp="1"/>
          </p:cNvGraphicFramePr>
          <p:nvPr>
            <p:extLst>
              <p:ext uri="{D42A27DB-BD31-4B8C-83A1-F6EECF244321}">
                <p14:modId xmlns:p14="http://schemas.microsoft.com/office/powerpoint/2010/main" val="2061951457"/>
              </p:ext>
            </p:extLst>
          </p:nvPr>
        </p:nvGraphicFramePr>
        <p:xfrm>
          <a:off x="6723595" y="1776993"/>
          <a:ext cx="5086350" cy="787400"/>
        </p:xfrm>
        <a:graphic>
          <a:graphicData uri="http://schemas.openxmlformats.org/drawingml/2006/table">
            <a:tbl>
              <a:tblPr firstRow="1" firstCol="1" bandRow="1"/>
              <a:tblGrid>
                <a:gridCol w="590550">
                  <a:extLst>
                    <a:ext uri="{9D8B030D-6E8A-4147-A177-3AD203B41FA5}">
                      <a16:colId xmlns:a16="http://schemas.microsoft.com/office/drawing/2014/main" val="1426143772"/>
                    </a:ext>
                  </a:extLst>
                </a:gridCol>
                <a:gridCol w="685800">
                  <a:extLst>
                    <a:ext uri="{9D8B030D-6E8A-4147-A177-3AD203B41FA5}">
                      <a16:colId xmlns:a16="http://schemas.microsoft.com/office/drawing/2014/main" val="2609849147"/>
                    </a:ext>
                  </a:extLst>
                </a:gridCol>
                <a:gridCol w="552450">
                  <a:extLst>
                    <a:ext uri="{9D8B030D-6E8A-4147-A177-3AD203B41FA5}">
                      <a16:colId xmlns:a16="http://schemas.microsoft.com/office/drawing/2014/main" val="3238958872"/>
                    </a:ext>
                  </a:extLst>
                </a:gridCol>
                <a:gridCol w="742950">
                  <a:extLst>
                    <a:ext uri="{9D8B030D-6E8A-4147-A177-3AD203B41FA5}">
                      <a16:colId xmlns:a16="http://schemas.microsoft.com/office/drawing/2014/main" val="3255347975"/>
                    </a:ext>
                  </a:extLst>
                </a:gridCol>
                <a:gridCol w="1200150">
                  <a:extLst>
                    <a:ext uri="{9D8B030D-6E8A-4147-A177-3AD203B41FA5}">
                      <a16:colId xmlns:a16="http://schemas.microsoft.com/office/drawing/2014/main" val="974361356"/>
                    </a:ext>
                  </a:extLst>
                </a:gridCol>
                <a:gridCol w="1314450">
                  <a:extLst>
                    <a:ext uri="{9D8B030D-6E8A-4147-A177-3AD203B41FA5}">
                      <a16:colId xmlns:a16="http://schemas.microsoft.com/office/drawing/2014/main" val="3346005145"/>
                    </a:ext>
                  </a:extLst>
                </a:gridCol>
              </a:tblGrid>
              <a:tr h="0">
                <a:tc>
                  <a:txBody>
                    <a:bodyPr/>
                    <a:lstStyle/>
                    <a:p>
                      <a:pPr algn="just" eaLnBrk="0" hangingPunct="0">
                        <a:tabLst>
                          <a:tab pos="457200" algn="l"/>
                        </a:tabLst>
                      </a:pPr>
                      <a:r>
                        <a:rPr lang="en-GB" sz="1000" spc="-10">
                          <a:effectLst/>
                          <a:latin typeface="Times New Roman" panose="02020603050405020304" pitchFamily="18" charset="0"/>
                          <a:ea typeface="Times New Roman" panose="02020603050405020304" pitchFamily="18" charset="0"/>
                        </a:rPr>
                        <a:t> </a:t>
                      </a:r>
                      <a:endParaRPr lang="en-IN" sz="1100">
                        <a:effectLst/>
                        <a:latin typeface="Times New Roman" panose="02020603050405020304" pitchFamily="18" charset="0"/>
                        <a:ea typeface="Malgun Gothic" panose="020B0503020000020004" pitchFamily="34" charset="-127"/>
                      </a:endParaRPr>
                    </a:p>
                  </a:txBody>
                  <a:tcPr marL="76200" marR="76200" marT="101600" marB="63500" anchor="ctr">
                    <a:lnL>
                      <a:noFill/>
                    </a:lnL>
                    <a:lnR w="19050" cap="flat" cmpd="sng" algn="ctr">
                      <a:solidFill>
                        <a:srgbClr val="000000"/>
                      </a:solidFill>
                      <a:prstDash val="solid"/>
                      <a:round/>
                      <a:headEnd type="none" w="med" len="med"/>
                      <a:tailEnd type="none" w="med" len="med"/>
                    </a:lnR>
                    <a:lnT>
                      <a:noFill/>
                    </a:lnT>
                    <a:lnB>
                      <a:noFill/>
                    </a:lnB>
                  </a:tcPr>
                </a:tc>
                <a:tc>
                  <a:txBody>
                    <a:bodyPr/>
                    <a:lstStyle/>
                    <a:p>
                      <a:pPr algn="just" eaLnBrk="0" hangingPunct="0">
                        <a:tabLst>
                          <a:tab pos="457200" algn="l"/>
                        </a:tabLst>
                      </a:pPr>
                      <a:r>
                        <a:rPr lang="en-GB" sz="1000" spc="-10" dirty="0">
                          <a:effectLst/>
                          <a:latin typeface="Times New Roman" panose="02020603050405020304" pitchFamily="18" charset="0"/>
                          <a:ea typeface="Times New Roman" panose="02020603050405020304" pitchFamily="18" charset="0"/>
                        </a:rPr>
                        <a:t>Element ID</a:t>
                      </a:r>
                      <a:endParaRPr lang="en-IN" sz="1100" dirty="0">
                        <a:effectLst/>
                        <a:latin typeface="Times New Roman" panose="02020603050405020304" pitchFamily="18" charset="0"/>
                        <a:ea typeface="Malgun Gothic" panose="020B0503020000020004" pitchFamily="34" charset="-127"/>
                      </a:endParaRPr>
                    </a:p>
                  </a:txBody>
                  <a:tcPr marL="76200" marR="76200" marT="101600" marB="6350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eaLnBrk="0" hangingPunct="0">
                        <a:tabLst>
                          <a:tab pos="457200" algn="l"/>
                        </a:tabLst>
                      </a:pPr>
                      <a:r>
                        <a:rPr lang="en-GB" sz="1000" spc="-10">
                          <a:effectLst/>
                          <a:latin typeface="Times New Roman" panose="02020603050405020304" pitchFamily="18" charset="0"/>
                          <a:ea typeface="Times New Roman" panose="02020603050405020304" pitchFamily="18" charset="0"/>
                        </a:rPr>
                        <a:t>Length</a:t>
                      </a:r>
                      <a:endParaRPr lang="en-IN" sz="1100">
                        <a:effectLst/>
                        <a:latin typeface="Times New Roman" panose="02020603050405020304" pitchFamily="18" charset="0"/>
                        <a:ea typeface="Malgun Gothic" panose="020B0503020000020004" pitchFamily="34" charset="-127"/>
                      </a:endParaRPr>
                    </a:p>
                  </a:txBody>
                  <a:tcPr marL="76200" marR="76200" marT="101600" marB="6350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eaLnBrk="0" hangingPunct="0">
                        <a:tabLst>
                          <a:tab pos="457200" algn="l"/>
                        </a:tabLst>
                      </a:pPr>
                      <a:r>
                        <a:rPr lang="en-GB" sz="1000" spc="-10">
                          <a:effectLst/>
                          <a:latin typeface="Times New Roman" panose="02020603050405020304" pitchFamily="18" charset="0"/>
                          <a:ea typeface="Times New Roman" panose="02020603050405020304" pitchFamily="18" charset="0"/>
                        </a:rPr>
                        <a:t>Element ID Extension</a:t>
                      </a:r>
                      <a:endParaRPr lang="en-IN" sz="1100">
                        <a:effectLst/>
                        <a:latin typeface="Times New Roman" panose="02020603050405020304" pitchFamily="18" charset="0"/>
                        <a:ea typeface="Malgun Gothic" panose="020B0503020000020004" pitchFamily="34" charset="-127"/>
                      </a:endParaRPr>
                    </a:p>
                  </a:txBody>
                  <a:tcPr marL="76200" marR="76200" marT="101600" marB="6350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eaLnBrk="0" hangingPunct="0">
                        <a:tabLst>
                          <a:tab pos="457200" algn="l"/>
                        </a:tabLst>
                      </a:pPr>
                      <a:r>
                        <a:rPr lang="en-GB" sz="1000" spc="-10" dirty="0">
                          <a:effectLst/>
                          <a:latin typeface="Times New Roman" panose="02020603050405020304" pitchFamily="18" charset="0"/>
                          <a:ea typeface="Times New Roman" panose="02020603050405020304" pitchFamily="18" charset="0"/>
                        </a:rPr>
                        <a:t>UHR Configuration Bitmap</a:t>
                      </a:r>
                      <a:endParaRPr lang="en-IN" sz="1100" dirty="0">
                        <a:effectLst/>
                        <a:latin typeface="Times New Roman" panose="02020603050405020304" pitchFamily="18" charset="0"/>
                        <a:ea typeface="Malgun Gothic" panose="020B0503020000020004" pitchFamily="34" charset="-127"/>
                      </a:endParaRPr>
                    </a:p>
                  </a:txBody>
                  <a:tcPr marL="76200" marR="76200" marT="76200" marB="3810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eaLnBrk="0" hangingPunct="0">
                        <a:tabLst>
                          <a:tab pos="457200" algn="l"/>
                        </a:tabLst>
                      </a:pPr>
                      <a:r>
                        <a:rPr lang="en-GB" sz="1000" spc="-10">
                          <a:effectLst/>
                          <a:latin typeface="Times New Roman" panose="02020603050405020304" pitchFamily="18" charset="0"/>
                          <a:ea typeface="Times New Roman" panose="02020603050405020304" pitchFamily="18" charset="0"/>
                        </a:rPr>
                        <a:t>UHR Configuration Parameters</a:t>
                      </a:r>
                      <a:endParaRPr lang="en-IN" sz="1100">
                        <a:effectLst/>
                        <a:latin typeface="Times New Roman" panose="02020603050405020304" pitchFamily="18" charset="0"/>
                        <a:ea typeface="Malgun Gothic" panose="020B0503020000020004" pitchFamily="34" charset="-127"/>
                      </a:endParaRPr>
                    </a:p>
                  </a:txBody>
                  <a:tcPr marL="76200" marR="76200" marT="101600" marB="6350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0548986"/>
                  </a:ext>
                </a:extLst>
              </a:tr>
              <a:tr h="0">
                <a:tc>
                  <a:txBody>
                    <a:bodyPr/>
                    <a:lstStyle/>
                    <a:p>
                      <a:pPr algn="just" eaLnBrk="0" hangingPunct="0">
                        <a:tabLst>
                          <a:tab pos="457200" algn="l"/>
                        </a:tabLst>
                      </a:pPr>
                      <a:r>
                        <a:rPr lang="en-GB" sz="1000" spc="-10">
                          <a:effectLst/>
                          <a:latin typeface="Times New Roman" panose="02020603050405020304" pitchFamily="18" charset="0"/>
                          <a:ea typeface="Times New Roman" panose="02020603050405020304" pitchFamily="18" charset="0"/>
                        </a:rPr>
                        <a:t>Octets:</a:t>
                      </a:r>
                      <a:endParaRPr lang="en-IN" sz="1100">
                        <a:effectLst/>
                        <a:latin typeface="Times New Roman" panose="02020603050405020304" pitchFamily="18" charset="0"/>
                        <a:ea typeface="Malgun Gothic" panose="020B0503020000020004" pitchFamily="34" charset="-127"/>
                      </a:endParaRPr>
                    </a:p>
                  </a:txBody>
                  <a:tcPr marL="76200" marR="76200" marT="101600" marB="63500" anchor="ctr">
                    <a:lnL>
                      <a:noFill/>
                    </a:lnL>
                    <a:lnR>
                      <a:noFill/>
                    </a:lnR>
                    <a:lnT>
                      <a:noFill/>
                    </a:lnT>
                    <a:lnB>
                      <a:noFill/>
                    </a:lnB>
                  </a:tcPr>
                </a:tc>
                <a:tc>
                  <a:txBody>
                    <a:bodyPr/>
                    <a:lstStyle/>
                    <a:p>
                      <a:pPr algn="just" eaLnBrk="0" hangingPunct="0">
                        <a:tabLst>
                          <a:tab pos="457200" algn="l"/>
                        </a:tabLst>
                      </a:pPr>
                      <a:r>
                        <a:rPr lang="en-GB" sz="1000" spc="-10">
                          <a:effectLst/>
                          <a:latin typeface="Times New Roman" panose="02020603050405020304" pitchFamily="18" charset="0"/>
                          <a:ea typeface="Times New Roman" panose="02020603050405020304" pitchFamily="18" charset="0"/>
                        </a:rPr>
                        <a:t>1</a:t>
                      </a:r>
                      <a:endParaRPr lang="en-IN" sz="1100">
                        <a:effectLst/>
                        <a:latin typeface="Times New Roman" panose="02020603050405020304" pitchFamily="18" charset="0"/>
                        <a:ea typeface="Malgun Gothic" panose="020B0503020000020004" pitchFamily="34" charset="-127"/>
                      </a:endParaRPr>
                    </a:p>
                  </a:txBody>
                  <a:tcPr marL="76200" marR="76200" marT="101600" marB="6350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algn="just" eaLnBrk="0" hangingPunct="0">
                        <a:tabLst>
                          <a:tab pos="457200" algn="l"/>
                        </a:tabLst>
                      </a:pPr>
                      <a:r>
                        <a:rPr lang="en-GB" sz="1000" spc="-10">
                          <a:effectLst/>
                          <a:latin typeface="Times New Roman" panose="02020603050405020304" pitchFamily="18" charset="0"/>
                          <a:ea typeface="Times New Roman" panose="02020603050405020304" pitchFamily="18" charset="0"/>
                        </a:rPr>
                        <a:t>1</a:t>
                      </a:r>
                      <a:endParaRPr lang="en-IN" sz="1100">
                        <a:effectLst/>
                        <a:latin typeface="Times New Roman" panose="02020603050405020304" pitchFamily="18" charset="0"/>
                        <a:ea typeface="Malgun Gothic" panose="020B0503020000020004" pitchFamily="34" charset="-127"/>
                      </a:endParaRPr>
                    </a:p>
                  </a:txBody>
                  <a:tcPr marL="76200" marR="76200" marT="101600" marB="6350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algn="just" eaLnBrk="0" hangingPunct="0">
                        <a:tabLst>
                          <a:tab pos="457200" algn="l"/>
                        </a:tabLst>
                      </a:pPr>
                      <a:r>
                        <a:rPr lang="en-GB" sz="1000" spc="-10">
                          <a:effectLst/>
                          <a:latin typeface="Times New Roman" panose="02020603050405020304" pitchFamily="18" charset="0"/>
                          <a:ea typeface="Times New Roman" panose="02020603050405020304" pitchFamily="18" charset="0"/>
                        </a:rPr>
                        <a:t>1</a:t>
                      </a:r>
                      <a:endParaRPr lang="en-IN" sz="1100">
                        <a:effectLst/>
                        <a:latin typeface="Times New Roman" panose="02020603050405020304" pitchFamily="18" charset="0"/>
                        <a:ea typeface="Malgun Gothic" panose="020B0503020000020004" pitchFamily="34" charset="-127"/>
                      </a:endParaRPr>
                    </a:p>
                  </a:txBody>
                  <a:tcPr marL="76200" marR="76200" marT="101600" marB="6350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algn="ctr" eaLnBrk="0" hangingPunct="0">
                        <a:tabLst>
                          <a:tab pos="457200" algn="l"/>
                        </a:tabLst>
                      </a:pPr>
                      <a:r>
                        <a:rPr lang="en-GB" sz="1000" spc="-10">
                          <a:effectLst/>
                          <a:latin typeface="Times New Roman" panose="02020603050405020304" pitchFamily="18" charset="0"/>
                          <a:ea typeface="Times New Roman" panose="02020603050405020304" pitchFamily="18" charset="0"/>
                        </a:rPr>
                        <a:t>TBD</a:t>
                      </a:r>
                      <a:endParaRPr lang="en-IN" sz="1100">
                        <a:effectLst/>
                        <a:latin typeface="Times New Roman" panose="02020603050405020304" pitchFamily="18" charset="0"/>
                        <a:ea typeface="Malgun Gothic" panose="020B0503020000020004" pitchFamily="34" charset="-127"/>
                      </a:endParaRPr>
                    </a:p>
                  </a:txBody>
                  <a:tcPr marL="76200" marR="76200" marT="76200" marB="38100">
                    <a:lnL>
                      <a:noFill/>
                    </a:lnL>
                    <a:lnR>
                      <a:noFill/>
                    </a:lnR>
                    <a:lnT w="19050" cap="flat" cmpd="sng" algn="ctr">
                      <a:solidFill>
                        <a:srgbClr val="000000"/>
                      </a:solidFill>
                      <a:prstDash val="solid"/>
                      <a:round/>
                      <a:headEnd type="none" w="med" len="med"/>
                      <a:tailEnd type="none" w="med" len="med"/>
                    </a:lnT>
                    <a:lnB>
                      <a:noFill/>
                    </a:lnB>
                  </a:tcPr>
                </a:tc>
                <a:tc>
                  <a:txBody>
                    <a:bodyPr/>
                    <a:lstStyle/>
                    <a:p>
                      <a:pPr algn="ctr" eaLnBrk="0" hangingPunct="0">
                        <a:tabLst>
                          <a:tab pos="457200" algn="l"/>
                        </a:tabLst>
                      </a:pPr>
                      <a:r>
                        <a:rPr lang="en-GB" sz="1000" spc="-10" dirty="0">
                          <a:effectLst/>
                          <a:latin typeface="Times New Roman" panose="02020603050405020304" pitchFamily="18" charset="0"/>
                          <a:ea typeface="Times New Roman" panose="02020603050405020304" pitchFamily="18" charset="0"/>
                        </a:rPr>
                        <a:t>TBD</a:t>
                      </a:r>
                      <a:endParaRPr lang="en-IN" sz="1100" dirty="0">
                        <a:effectLst/>
                        <a:latin typeface="Times New Roman" panose="02020603050405020304" pitchFamily="18" charset="0"/>
                        <a:ea typeface="Malgun Gothic" panose="020B0503020000020004" pitchFamily="34" charset="-127"/>
                      </a:endParaRPr>
                    </a:p>
                  </a:txBody>
                  <a:tcPr marL="76200" marR="76200" marT="101600" marB="63500" anchor="ctr">
                    <a:lnL>
                      <a:noFill/>
                    </a:lnL>
                    <a:lnR>
                      <a:noFill/>
                    </a:lnR>
                    <a:lnT w="190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988090163"/>
                  </a:ext>
                </a:extLst>
              </a:tr>
            </a:tbl>
          </a:graphicData>
        </a:graphic>
      </p:graphicFrame>
      <p:graphicFrame>
        <p:nvGraphicFramePr>
          <p:cNvPr id="10" name="Table 9">
            <a:extLst>
              <a:ext uri="{FF2B5EF4-FFF2-40B4-BE49-F238E27FC236}">
                <a16:creationId xmlns:a16="http://schemas.microsoft.com/office/drawing/2014/main" id="{2786C8AB-5EE0-478D-A77C-CD2639F661F5}"/>
              </a:ext>
            </a:extLst>
          </p:cNvPr>
          <p:cNvGraphicFramePr>
            <a:graphicFrameLocks noGrp="1"/>
          </p:cNvGraphicFramePr>
          <p:nvPr>
            <p:extLst>
              <p:ext uri="{D42A27DB-BD31-4B8C-83A1-F6EECF244321}">
                <p14:modId xmlns:p14="http://schemas.microsoft.com/office/powerpoint/2010/main" val="615781636"/>
              </p:ext>
            </p:extLst>
          </p:nvPr>
        </p:nvGraphicFramePr>
        <p:xfrm>
          <a:off x="5375920" y="2963649"/>
          <a:ext cx="3822964" cy="1104900"/>
        </p:xfrm>
        <a:graphic>
          <a:graphicData uri="http://schemas.openxmlformats.org/drawingml/2006/table">
            <a:tbl>
              <a:tblPr firstRow="1" firstCol="1" bandRow="1"/>
              <a:tblGrid>
                <a:gridCol w="667562">
                  <a:extLst>
                    <a:ext uri="{9D8B030D-6E8A-4147-A177-3AD203B41FA5}">
                      <a16:colId xmlns:a16="http://schemas.microsoft.com/office/drawing/2014/main" val="626457031"/>
                    </a:ext>
                  </a:extLst>
                </a:gridCol>
                <a:gridCol w="1029113">
                  <a:extLst>
                    <a:ext uri="{9D8B030D-6E8A-4147-A177-3AD203B41FA5}">
                      <a16:colId xmlns:a16="http://schemas.microsoft.com/office/drawing/2014/main" val="2571725991"/>
                    </a:ext>
                  </a:extLst>
                </a:gridCol>
                <a:gridCol w="1062872">
                  <a:extLst>
                    <a:ext uri="{9D8B030D-6E8A-4147-A177-3AD203B41FA5}">
                      <a16:colId xmlns:a16="http://schemas.microsoft.com/office/drawing/2014/main" val="4100145179"/>
                    </a:ext>
                  </a:extLst>
                </a:gridCol>
                <a:gridCol w="1063417">
                  <a:extLst>
                    <a:ext uri="{9D8B030D-6E8A-4147-A177-3AD203B41FA5}">
                      <a16:colId xmlns:a16="http://schemas.microsoft.com/office/drawing/2014/main" val="4184082435"/>
                    </a:ext>
                  </a:extLst>
                </a:gridCol>
              </a:tblGrid>
              <a:tr h="317064">
                <a:tc>
                  <a:txBody>
                    <a:bodyPr/>
                    <a:lstStyle/>
                    <a:p>
                      <a:endParaRPr lang="en-IN" sz="1000">
                        <a:effectLst/>
                        <a:latin typeface="Times New Roman" panose="02020603050405020304" pitchFamily="18" charset="0"/>
                      </a:endParaRPr>
                    </a:p>
                  </a:txBody>
                  <a:tcPr marL="76200" marR="76200" marT="101600" marB="63500" anchor="ctr">
                    <a:lnL>
                      <a:noFill/>
                    </a:lnL>
                    <a:lnR>
                      <a:noFill/>
                    </a:lnR>
                    <a:lnT>
                      <a:noFill/>
                    </a:lnT>
                    <a:lnB>
                      <a:noFill/>
                    </a:lnB>
                  </a:tcPr>
                </a:tc>
                <a:tc>
                  <a:txBody>
                    <a:bodyPr/>
                    <a:lstStyle/>
                    <a:p>
                      <a:pPr>
                        <a:spcAft>
                          <a:spcPts val="600"/>
                        </a:spcAft>
                      </a:pPr>
                      <a:r>
                        <a:rPr lang="en-GB" sz="1000" spc="-10">
                          <a:effectLst/>
                          <a:latin typeface="Times New Roman" panose="02020603050405020304" pitchFamily="18" charset="0"/>
                          <a:ea typeface="Times New Roman" panose="02020603050405020304" pitchFamily="18" charset="0"/>
                        </a:rPr>
                        <a:t>B0</a:t>
                      </a:r>
                      <a:endParaRPr lang="en-IN" sz="1100">
                        <a:effectLst/>
                        <a:latin typeface="Times New Roman" panose="02020603050405020304" pitchFamily="18" charset="0"/>
                        <a:ea typeface="Malgun Gothic" panose="020B0503020000020004" pitchFamily="34" charset="-127"/>
                      </a:endParaRPr>
                    </a:p>
                  </a:txBody>
                  <a:tcPr marL="76200" marR="76200" marT="101600" marB="6350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spcAft>
                          <a:spcPts val="600"/>
                        </a:spcAft>
                      </a:pPr>
                      <a:r>
                        <a:rPr lang="en-GB" sz="1000" spc="-10">
                          <a:effectLst/>
                          <a:latin typeface="Times New Roman" panose="02020603050405020304" pitchFamily="18" charset="0"/>
                          <a:ea typeface="Times New Roman" panose="02020603050405020304" pitchFamily="18" charset="0"/>
                        </a:rPr>
                        <a:t>B2</a:t>
                      </a:r>
                      <a:endParaRPr lang="en-IN" sz="1100">
                        <a:effectLst/>
                        <a:latin typeface="Times New Roman" panose="02020603050405020304" pitchFamily="18" charset="0"/>
                        <a:ea typeface="Malgun Gothic" panose="020B0503020000020004" pitchFamily="34" charset="-127"/>
                      </a:endParaRPr>
                    </a:p>
                  </a:txBody>
                  <a:tcPr marL="76200" marR="76200" marT="101600" marB="63500" anchor="ctr">
                    <a:lnL>
                      <a:noFill/>
                    </a:lnL>
                    <a:lnR>
                      <a:noFill/>
                    </a:lnR>
                    <a:lnT>
                      <a:noFill/>
                    </a:lnT>
                    <a:lnB w="12700" cap="flat" cmpd="sng" algn="ctr">
                      <a:solidFill>
                        <a:srgbClr val="000000"/>
                      </a:solidFill>
                      <a:prstDash val="solid"/>
                      <a:round/>
                      <a:headEnd type="none" w="med" len="med"/>
                      <a:tailEnd type="none" w="med" len="med"/>
                    </a:lnB>
                  </a:tcPr>
                </a:tc>
                <a:tc>
                  <a:txBody>
                    <a:bodyPr/>
                    <a:lstStyle/>
                    <a:p>
                      <a:pPr>
                        <a:spcAft>
                          <a:spcPts val="600"/>
                        </a:spcAft>
                      </a:pPr>
                      <a:r>
                        <a:rPr lang="en-GB" sz="1000" spc="-10" dirty="0">
                          <a:effectLst/>
                          <a:latin typeface="Times New Roman" panose="02020603050405020304" pitchFamily="18" charset="0"/>
                          <a:ea typeface="Times New Roman" panose="02020603050405020304" pitchFamily="18" charset="0"/>
                        </a:rPr>
                        <a:t>B3               X</a:t>
                      </a:r>
                      <a:endParaRPr lang="en-IN" sz="1100" dirty="0">
                        <a:effectLst/>
                        <a:latin typeface="Times New Roman" panose="02020603050405020304" pitchFamily="18" charset="0"/>
                        <a:ea typeface="Malgun Gothic" panose="020B0503020000020004" pitchFamily="34" charset="-127"/>
                      </a:endParaRPr>
                    </a:p>
                  </a:txBody>
                  <a:tcPr marL="76200" marR="76200" marT="101600" marB="63500" anchor="ctr">
                    <a:lnL>
                      <a:noFill/>
                    </a:lnL>
                    <a:lnR>
                      <a:noFill/>
                    </a:lnR>
                    <a:lnT>
                      <a:noFill/>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56189623"/>
                  </a:ext>
                </a:extLst>
              </a:tr>
              <a:tr h="317064">
                <a:tc>
                  <a:txBody>
                    <a:bodyPr/>
                    <a:lstStyle/>
                    <a:p>
                      <a:endParaRPr lang="en-IN" sz="1000">
                        <a:effectLst/>
                        <a:latin typeface="Times New Roman" panose="02020603050405020304" pitchFamily="18" charset="0"/>
                      </a:endParaRPr>
                    </a:p>
                  </a:txBody>
                  <a:tcPr marL="76200" marR="76200" marT="101600" marB="63500" anchor="ctr">
                    <a:lnL>
                      <a:noFill/>
                    </a:lnL>
                    <a:lnR w="12700" cap="flat" cmpd="sng" algn="ctr">
                      <a:solidFill>
                        <a:srgbClr val="000000"/>
                      </a:solidFill>
                      <a:prstDash val="solid"/>
                      <a:round/>
                      <a:headEnd type="none" w="med" len="med"/>
                      <a:tailEnd type="none" w="med" len="med"/>
                    </a:lnR>
                    <a:lnT>
                      <a:noFill/>
                    </a:lnT>
                    <a:lnB>
                      <a:noFill/>
                    </a:lnB>
                  </a:tcPr>
                </a:tc>
                <a:tc>
                  <a:txBody>
                    <a:bodyPr/>
                    <a:lstStyle/>
                    <a:p>
                      <a:pPr algn="just" eaLnBrk="0" hangingPunct="0">
                        <a:tabLst>
                          <a:tab pos="457200" algn="l"/>
                        </a:tabLst>
                      </a:pPr>
                      <a:r>
                        <a:rPr lang="en-GB" sz="1000" spc="-10">
                          <a:effectLst/>
                          <a:latin typeface="Times New Roman" panose="02020603050405020304" pitchFamily="18" charset="0"/>
                          <a:ea typeface="Times New Roman" panose="02020603050405020304" pitchFamily="18" charset="0"/>
                        </a:rPr>
                        <a:t>Mobile-AP Mode</a:t>
                      </a:r>
                      <a:endParaRPr lang="en-IN" sz="1100">
                        <a:effectLst/>
                        <a:latin typeface="Times New Roman" panose="02020603050405020304" pitchFamily="18" charset="0"/>
                        <a:ea typeface="Malgun Gothic" panose="020B0503020000020004" pitchFamily="34" charset="-127"/>
                      </a:endParaRPr>
                    </a:p>
                  </a:txBody>
                  <a:tcPr marL="76200" marR="76200" marT="101600" marB="635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eaLnBrk="0" hangingPunct="0">
                        <a:tabLst>
                          <a:tab pos="457200" algn="l"/>
                        </a:tabLst>
                      </a:pPr>
                      <a:r>
                        <a:rPr lang="en-GB" sz="1000" spc="-10" dirty="0">
                          <a:solidFill>
                            <a:srgbClr val="00B050"/>
                          </a:solidFill>
                          <a:effectLst/>
                          <a:latin typeface="Times New Roman" panose="02020603050405020304" pitchFamily="18" charset="0"/>
                          <a:ea typeface="Times New Roman" panose="02020603050405020304" pitchFamily="18" charset="0"/>
                        </a:rPr>
                        <a:t>DUO-Enabled</a:t>
                      </a:r>
                    </a:p>
                  </a:txBody>
                  <a:tcPr marL="76200" marR="76200" marT="101600" marB="635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eaLnBrk="0" hangingPunct="0">
                        <a:tabLst>
                          <a:tab pos="457200" algn="l"/>
                        </a:tabLst>
                      </a:pPr>
                      <a:r>
                        <a:rPr lang="en-GB" sz="1000" spc="-10" dirty="0">
                          <a:effectLst/>
                          <a:latin typeface="Times New Roman" panose="02020603050405020304" pitchFamily="18" charset="0"/>
                          <a:ea typeface="Times New Roman" panose="02020603050405020304" pitchFamily="18" charset="0"/>
                        </a:rPr>
                        <a:t>Reserved</a:t>
                      </a:r>
                      <a:endParaRPr lang="en-IN" sz="1100" dirty="0">
                        <a:effectLst/>
                        <a:latin typeface="Times New Roman" panose="02020603050405020304" pitchFamily="18" charset="0"/>
                        <a:ea typeface="Malgun Gothic" panose="020B0503020000020004" pitchFamily="34" charset="-127"/>
                      </a:endParaRPr>
                    </a:p>
                  </a:txBody>
                  <a:tcPr marL="76200" marR="76200" marT="101600" marB="635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07486160"/>
                  </a:ext>
                </a:extLst>
              </a:tr>
              <a:tr h="317064">
                <a:tc>
                  <a:txBody>
                    <a:bodyPr/>
                    <a:lstStyle/>
                    <a:p>
                      <a:pPr algn="just" eaLnBrk="0" hangingPunct="0">
                        <a:tabLst>
                          <a:tab pos="457200" algn="l"/>
                        </a:tabLst>
                      </a:pPr>
                      <a:r>
                        <a:rPr lang="en-GB" sz="1000" spc="-10">
                          <a:effectLst/>
                          <a:latin typeface="Times New Roman" panose="02020603050405020304" pitchFamily="18" charset="0"/>
                          <a:ea typeface="Times New Roman" panose="02020603050405020304" pitchFamily="18" charset="0"/>
                        </a:rPr>
                        <a:t>Bits:</a:t>
                      </a:r>
                      <a:endParaRPr lang="en-IN" sz="1100">
                        <a:effectLst/>
                        <a:latin typeface="Times New Roman" panose="02020603050405020304" pitchFamily="18" charset="0"/>
                        <a:ea typeface="Malgun Gothic" panose="020B0503020000020004" pitchFamily="34" charset="-127"/>
                      </a:endParaRPr>
                    </a:p>
                  </a:txBody>
                  <a:tcPr marL="76200" marR="76200" marT="101600" marB="63500" anchor="ctr">
                    <a:lnL>
                      <a:noFill/>
                    </a:lnL>
                    <a:lnR>
                      <a:noFill/>
                    </a:lnR>
                    <a:lnT>
                      <a:noFill/>
                    </a:lnT>
                    <a:lnB>
                      <a:noFill/>
                    </a:lnB>
                  </a:tcPr>
                </a:tc>
                <a:tc>
                  <a:txBody>
                    <a:bodyPr/>
                    <a:lstStyle/>
                    <a:p>
                      <a:pPr algn="just" eaLnBrk="0" hangingPunct="0">
                        <a:tabLst>
                          <a:tab pos="457200" algn="l"/>
                        </a:tabLst>
                      </a:pPr>
                      <a:r>
                        <a:rPr lang="en-GB" sz="1000" spc="-10" dirty="0">
                          <a:effectLst/>
                          <a:latin typeface="Times New Roman" panose="02020603050405020304" pitchFamily="18" charset="0"/>
                          <a:ea typeface="Times New Roman" panose="02020603050405020304" pitchFamily="18" charset="0"/>
                        </a:rPr>
                        <a:t>1</a:t>
                      </a:r>
                      <a:endParaRPr lang="en-IN" sz="1100" dirty="0">
                        <a:effectLst/>
                        <a:latin typeface="Times New Roman" panose="02020603050405020304" pitchFamily="18" charset="0"/>
                        <a:ea typeface="Malgun Gothic" panose="020B0503020000020004" pitchFamily="34" charset="-127"/>
                      </a:endParaRPr>
                    </a:p>
                  </a:txBody>
                  <a:tcPr marL="76200" marR="76200" marT="101600" marB="6350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just" eaLnBrk="0" hangingPunct="0">
                        <a:tabLst>
                          <a:tab pos="457200" algn="l"/>
                        </a:tabLst>
                      </a:pPr>
                      <a:r>
                        <a:rPr lang="en-GB" sz="1000" spc="-10" dirty="0">
                          <a:effectLst/>
                          <a:latin typeface="Times New Roman" panose="02020603050405020304" pitchFamily="18" charset="0"/>
                          <a:ea typeface="Times New Roman" panose="02020603050405020304" pitchFamily="18" charset="0"/>
                        </a:rPr>
                        <a:t>1</a:t>
                      </a:r>
                      <a:endParaRPr lang="en-IN" sz="1100" dirty="0">
                        <a:effectLst/>
                        <a:latin typeface="Times New Roman" panose="02020603050405020304" pitchFamily="18" charset="0"/>
                        <a:ea typeface="Malgun Gothic" panose="020B0503020000020004" pitchFamily="34" charset="-127"/>
                      </a:endParaRPr>
                    </a:p>
                  </a:txBody>
                  <a:tcPr marL="76200" marR="76200" marT="101600" marB="63500" anchor="ctr">
                    <a:lnL>
                      <a:noFill/>
                    </a:lnL>
                    <a:lnR>
                      <a:noFill/>
                    </a:lnR>
                    <a:lnT w="12700" cap="flat" cmpd="sng" algn="ctr">
                      <a:solidFill>
                        <a:srgbClr val="000000"/>
                      </a:solidFill>
                      <a:prstDash val="solid"/>
                      <a:round/>
                      <a:headEnd type="none" w="med" len="med"/>
                      <a:tailEnd type="none" w="med" len="med"/>
                    </a:lnT>
                    <a:lnB>
                      <a:noFill/>
                    </a:lnB>
                  </a:tcPr>
                </a:tc>
                <a:tc>
                  <a:txBody>
                    <a:bodyPr/>
                    <a:lstStyle/>
                    <a:p>
                      <a:pPr algn="just" eaLnBrk="0" hangingPunct="0">
                        <a:tabLst>
                          <a:tab pos="457200" algn="l"/>
                        </a:tabLst>
                      </a:pPr>
                      <a:r>
                        <a:rPr lang="en-GB" sz="1000" spc="-10" dirty="0">
                          <a:effectLst/>
                          <a:latin typeface="Times New Roman" panose="02020603050405020304" pitchFamily="18" charset="0"/>
                          <a:ea typeface="Times New Roman" panose="02020603050405020304" pitchFamily="18" charset="0"/>
                        </a:rPr>
                        <a:t>TBD</a:t>
                      </a:r>
                      <a:endParaRPr lang="en-IN" sz="1100" dirty="0">
                        <a:effectLst/>
                        <a:latin typeface="Times New Roman" panose="02020603050405020304" pitchFamily="18" charset="0"/>
                        <a:ea typeface="Malgun Gothic" panose="020B0503020000020004" pitchFamily="34" charset="-127"/>
                      </a:endParaRPr>
                    </a:p>
                  </a:txBody>
                  <a:tcPr marL="76200" marR="76200" marT="101600" marB="63500" anchor="ctr">
                    <a:lnL>
                      <a:noFill/>
                    </a:lnL>
                    <a:lnR>
                      <a:noFill/>
                    </a:lnR>
                    <a:lnT w="1270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353958734"/>
                  </a:ext>
                </a:extLst>
              </a:tr>
            </a:tbl>
          </a:graphicData>
        </a:graphic>
      </p:graphicFrame>
      <p:graphicFrame>
        <p:nvGraphicFramePr>
          <p:cNvPr id="12" name="Table 11">
            <a:extLst>
              <a:ext uri="{FF2B5EF4-FFF2-40B4-BE49-F238E27FC236}">
                <a16:creationId xmlns:a16="http://schemas.microsoft.com/office/drawing/2014/main" id="{742289B1-8719-4E61-9EAF-E6FACA7F830F}"/>
              </a:ext>
            </a:extLst>
          </p:cNvPr>
          <p:cNvGraphicFramePr>
            <a:graphicFrameLocks noGrp="1"/>
          </p:cNvGraphicFramePr>
          <p:nvPr>
            <p:extLst>
              <p:ext uri="{D42A27DB-BD31-4B8C-83A1-F6EECF244321}">
                <p14:modId xmlns:p14="http://schemas.microsoft.com/office/powerpoint/2010/main" val="2604485977"/>
              </p:ext>
            </p:extLst>
          </p:nvPr>
        </p:nvGraphicFramePr>
        <p:xfrm>
          <a:off x="9274985" y="3046198"/>
          <a:ext cx="3600450" cy="787400"/>
        </p:xfrm>
        <a:graphic>
          <a:graphicData uri="http://schemas.openxmlformats.org/drawingml/2006/table">
            <a:tbl>
              <a:tblPr firstRow="1" firstCol="1" bandRow="1"/>
              <a:tblGrid>
                <a:gridCol w="558800">
                  <a:extLst>
                    <a:ext uri="{9D8B030D-6E8A-4147-A177-3AD203B41FA5}">
                      <a16:colId xmlns:a16="http://schemas.microsoft.com/office/drawing/2014/main" val="4023886271"/>
                    </a:ext>
                  </a:extLst>
                </a:gridCol>
                <a:gridCol w="1212850">
                  <a:extLst>
                    <a:ext uri="{9D8B030D-6E8A-4147-A177-3AD203B41FA5}">
                      <a16:colId xmlns:a16="http://schemas.microsoft.com/office/drawing/2014/main" val="3430805571"/>
                    </a:ext>
                  </a:extLst>
                </a:gridCol>
                <a:gridCol w="914400">
                  <a:extLst>
                    <a:ext uri="{9D8B030D-6E8A-4147-A177-3AD203B41FA5}">
                      <a16:colId xmlns:a16="http://schemas.microsoft.com/office/drawing/2014/main" val="4073579103"/>
                    </a:ext>
                  </a:extLst>
                </a:gridCol>
                <a:gridCol w="914400">
                  <a:extLst>
                    <a:ext uri="{9D8B030D-6E8A-4147-A177-3AD203B41FA5}">
                      <a16:colId xmlns:a16="http://schemas.microsoft.com/office/drawing/2014/main" val="1848678260"/>
                    </a:ext>
                  </a:extLst>
                </a:gridCol>
              </a:tblGrid>
              <a:tr h="0">
                <a:tc>
                  <a:txBody>
                    <a:bodyPr/>
                    <a:lstStyle/>
                    <a:p>
                      <a:pPr algn="just" eaLnBrk="0" hangingPunct="0">
                        <a:tabLst>
                          <a:tab pos="457200" algn="l"/>
                        </a:tabLst>
                      </a:pPr>
                      <a:r>
                        <a:rPr lang="en-GB" sz="1000" spc="-10">
                          <a:effectLst/>
                          <a:latin typeface="Times New Roman" panose="02020603050405020304" pitchFamily="18" charset="0"/>
                          <a:ea typeface="Times New Roman" panose="02020603050405020304" pitchFamily="18" charset="0"/>
                        </a:rPr>
                        <a:t> </a:t>
                      </a:r>
                      <a:endParaRPr lang="en-IN" sz="1100">
                        <a:effectLst/>
                        <a:latin typeface="Times New Roman" panose="02020603050405020304" pitchFamily="18" charset="0"/>
                        <a:ea typeface="Malgun Gothic" panose="020B0503020000020004" pitchFamily="34" charset="-127"/>
                      </a:endParaRPr>
                    </a:p>
                  </a:txBody>
                  <a:tcPr marL="76200" marR="76200" marT="101600" marB="63500" anchor="ctr">
                    <a:lnL>
                      <a:noFill/>
                    </a:lnL>
                    <a:lnR w="19050" cap="flat" cmpd="sng" algn="ctr">
                      <a:solidFill>
                        <a:srgbClr val="000000"/>
                      </a:solidFill>
                      <a:prstDash val="solid"/>
                      <a:round/>
                      <a:headEnd type="none" w="med" len="med"/>
                      <a:tailEnd type="none" w="med" len="med"/>
                    </a:lnR>
                    <a:lnT>
                      <a:noFill/>
                    </a:lnT>
                    <a:lnB>
                      <a:noFill/>
                    </a:lnB>
                  </a:tcPr>
                </a:tc>
                <a:tc>
                  <a:txBody>
                    <a:bodyPr/>
                    <a:lstStyle/>
                    <a:p>
                      <a:pPr algn="just" eaLnBrk="0" hangingPunct="0">
                        <a:tabLst>
                          <a:tab pos="457200" algn="l"/>
                        </a:tabLst>
                      </a:pPr>
                      <a:r>
                        <a:rPr lang="en-GB" sz="1000" spc="-10" dirty="0">
                          <a:solidFill>
                            <a:srgbClr val="00B050"/>
                          </a:solidFill>
                          <a:effectLst/>
                          <a:latin typeface="Times New Roman" panose="02020603050405020304" pitchFamily="18" charset="0"/>
                          <a:ea typeface="Times New Roman" panose="02020603050405020304" pitchFamily="18" charset="0"/>
                        </a:rPr>
                        <a:t>DUO </a:t>
                      </a:r>
                    </a:p>
                    <a:p>
                      <a:pPr algn="just" eaLnBrk="0" hangingPunct="0">
                        <a:tabLst>
                          <a:tab pos="457200" algn="l"/>
                        </a:tabLst>
                      </a:pPr>
                      <a:r>
                        <a:rPr lang="en-GB" sz="1000" spc="-10" dirty="0">
                          <a:solidFill>
                            <a:srgbClr val="00B050"/>
                          </a:solidFill>
                          <a:effectLst/>
                          <a:latin typeface="Times New Roman" panose="02020603050405020304" pitchFamily="18" charset="0"/>
                          <a:ea typeface="Times New Roman" panose="02020603050405020304" pitchFamily="18" charset="0"/>
                        </a:rPr>
                        <a:t>Parameters field</a:t>
                      </a:r>
                      <a:endParaRPr lang="en-IN" sz="1100" dirty="0">
                        <a:solidFill>
                          <a:srgbClr val="00B050"/>
                        </a:solidFill>
                        <a:effectLst/>
                        <a:latin typeface="Times New Roman" panose="02020603050405020304" pitchFamily="18" charset="0"/>
                        <a:ea typeface="Malgun Gothic" panose="020B0503020000020004" pitchFamily="34" charset="-127"/>
                      </a:endParaRPr>
                    </a:p>
                  </a:txBody>
                  <a:tcPr marL="76200" marR="76200" marT="101600" marB="6350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eaLnBrk="0" hangingPunct="0">
                        <a:tabLst>
                          <a:tab pos="457200" algn="l"/>
                        </a:tabLst>
                      </a:pPr>
                      <a:r>
                        <a:rPr lang="en-GB" sz="1000" spc="-10">
                          <a:effectLst/>
                          <a:latin typeface="Times New Roman" panose="02020603050405020304" pitchFamily="18" charset="0"/>
                          <a:ea typeface="Times New Roman" panose="02020603050405020304" pitchFamily="18" charset="0"/>
                        </a:rPr>
                        <a:t>Reserved</a:t>
                      </a:r>
                      <a:endParaRPr lang="en-IN" sz="1100">
                        <a:effectLst/>
                        <a:latin typeface="Times New Roman" panose="02020603050405020304" pitchFamily="18" charset="0"/>
                        <a:ea typeface="Malgun Gothic" panose="020B0503020000020004" pitchFamily="34" charset="-127"/>
                      </a:endParaRPr>
                    </a:p>
                  </a:txBody>
                  <a:tcPr marL="76200" marR="76200" marT="101600" marB="6350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r>
                        <a:rPr lang="en-IN" sz="1100">
                          <a:effectLst/>
                          <a:latin typeface="Times New Roman" panose="02020603050405020304" pitchFamily="18" charset="0"/>
                          <a:ea typeface="Malgun Gothic" panose="020B0503020000020004" pitchFamily="34" charset="-127"/>
                        </a:rPr>
                        <a:t> </a:t>
                      </a:r>
                    </a:p>
                  </a:txBody>
                  <a:tcPr marL="0" marR="0" marT="0" marB="0" anchor="ctr">
                    <a:lnL w="190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2956321277"/>
                  </a:ext>
                </a:extLst>
              </a:tr>
              <a:tr h="0">
                <a:tc>
                  <a:txBody>
                    <a:bodyPr/>
                    <a:lstStyle/>
                    <a:p>
                      <a:pPr algn="just" eaLnBrk="0" hangingPunct="0">
                        <a:tabLst>
                          <a:tab pos="457200" algn="l"/>
                        </a:tabLst>
                      </a:pPr>
                      <a:r>
                        <a:rPr lang="en-GB" sz="1000" spc="-10">
                          <a:effectLst/>
                          <a:latin typeface="Times New Roman" panose="02020603050405020304" pitchFamily="18" charset="0"/>
                          <a:ea typeface="Times New Roman" panose="02020603050405020304" pitchFamily="18" charset="0"/>
                        </a:rPr>
                        <a:t>Octet:</a:t>
                      </a:r>
                      <a:endParaRPr lang="en-IN" sz="1100">
                        <a:effectLst/>
                        <a:latin typeface="Times New Roman" panose="02020603050405020304" pitchFamily="18" charset="0"/>
                        <a:ea typeface="Malgun Gothic" panose="020B0503020000020004" pitchFamily="34" charset="-127"/>
                      </a:endParaRPr>
                    </a:p>
                  </a:txBody>
                  <a:tcPr marL="76200" marR="76200" marT="101600" marB="63500" anchor="ctr">
                    <a:lnL>
                      <a:noFill/>
                    </a:lnL>
                    <a:lnR>
                      <a:noFill/>
                    </a:lnR>
                    <a:lnT>
                      <a:noFill/>
                    </a:lnT>
                    <a:lnB>
                      <a:noFill/>
                    </a:lnB>
                  </a:tcPr>
                </a:tc>
                <a:tc>
                  <a:txBody>
                    <a:bodyPr/>
                    <a:lstStyle/>
                    <a:p>
                      <a:pPr algn="ctr" eaLnBrk="0" hangingPunct="0">
                        <a:tabLst>
                          <a:tab pos="457200" algn="l"/>
                        </a:tabLst>
                      </a:pPr>
                      <a:r>
                        <a:rPr lang="en-GB" sz="1000" spc="-10" dirty="0">
                          <a:effectLst/>
                          <a:latin typeface="Times New Roman" panose="02020603050405020304" pitchFamily="18" charset="0"/>
                          <a:ea typeface="Times New Roman" panose="02020603050405020304" pitchFamily="18" charset="0"/>
                        </a:rPr>
                        <a:t>TBD</a:t>
                      </a:r>
                      <a:endParaRPr lang="en-IN" sz="1100" dirty="0">
                        <a:effectLst/>
                        <a:latin typeface="Times New Roman" panose="02020603050405020304" pitchFamily="18" charset="0"/>
                        <a:ea typeface="Malgun Gothic" panose="020B0503020000020004" pitchFamily="34" charset="-127"/>
                      </a:endParaRPr>
                    </a:p>
                  </a:txBody>
                  <a:tcPr marL="76200" marR="76200" marT="101600" marB="6350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algn="ctr" eaLnBrk="0" hangingPunct="0">
                        <a:tabLst>
                          <a:tab pos="457200" algn="l"/>
                        </a:tabLst>
                      </a:pPr>
                      <a:r>
                        <a:rPr lang="en-GB" sz="1000" spc="-10">
                          <a:effectLst/>
                          <a:latin typeface="Times New Roman" panose="02020603050405020304" pitchFamily="18" charset="0"/>
                          <a:ea typeface="Times New Roman" panose="02020603050405020304" pitchFamily="18" charset="0"/>
                        </a:rPr>
                        <a:t>TBD</a:t>
                      </a:r>
                      <a:endParaRPr lang="en-IN" sz="1100">
                        <a:effectLst/>
                        <a:latin typeface="Times New Roman" panose="02020603050405020304" pitchFamily="18" charset="0"/>
                        <a:ea typeface="Malgun Gothic" panose="020B0503020000020004" pitchFamily="34" charset="-127"/>
                      </a:endParaRPr>
                    </a:p>
                  </a:txBody>
                  <a:tcPr marL="76200" marR="76200" marT="101600" marB="63500" anchor="ctr">
                    <a:lnL>
                      <a:noFill/>
                    </a:lnL>
                    <a:lnR>
                      <a:noFill/>
                    </a:lnR>
                    <a:lnT w="19050" cap="flat" cmpd="sng" algn="ctr">
                      <a:solidFill>
                        <a:srgbClr val="000000"/>
                      </a:solidFill>
                      <a:prstDash val="solid"/>
                      <a:round/>
                      <a:headEnd type="none" w="med" len="med"/>
                      <a:tailEnd type="none" w="med" len="med"/>
                    </a:lnT>
                    <a:lnB>
                      <a:noFill/>
                    </a:lnB>
                  </a:tcPr>
                </a:tc>
                <a:tc>
                  <a:txBody>
                    <a:bodyPr/>
                    <a:lstStyle/>
                    <a:p>
                      <a:r>
                        <a:rPr lang="en-IN" sz="1100" dirty="0">
                          <a:effectLst/>
                          <a:latin typeface="Times New Roman" panose="02020603050405020304" pitchFamily="18" charset="0"/>
                          <a:ea typeface="Malgun Gothic" panose="020B0503020000020004" pitchFamily="34" charset="-127"/>
                        </a:rPr>
                        <a:t> </a:t>
                      </a:r>
                    </a:p>
                  </a:txBody>
                  <a:tcPr marL="0" marR="0" marT="0" marB="0" anchor="ctr">
                    <a:lnL>
                      <a:noFill/>
                    </a:lnL>
                    <a:lnR>
                      <a:noFill/>
                    </a:lnR>
                    <a:lnT>
                      <a:noFill/>
                    </a:lnT>
                    <a:lnB>
                      <a:noFill/>
                    </a:lnB>
                  </a:tcPr>
                </a:tc>
                <a:extLst>
                  <a:ext uri="{0D108BD9-81ED-4DB2-BD59-A6C34878D82A}">
                    <a16:rowId xmlns:a16="http://schemas.microsoft.com/office/drawing/2014/main" val="2279018187"/>
                  </a:ext>
                </a:extLst>
              </a:tr>
            </a:tbl>
          </a:graphicData>
        </a:graphic>
      </p:graphicFrame>
      <p:graphicFrame>
        <p:nvGraphicFramePr>
          <p:cNvPr id="14" name="Table 13">
            <a:extLst>
              <a:ext uri="{FF2B5EF4-FFF2-40B4-BE49-F238E27FC236}">
                <a16:creationId xmlns:a16="http://schemas.microsoft.com/office/drawing/2014/main" id="{E7AC1361-A72D-4A0F-B71C-FD22A870B41B}"/>
              </a:ext>
            </a:extLst>
          </p:cNvPr>
          <p:cNvGraphicFramePr>
            <a:graphicFrameLocks noGrp="1"/>
          </p:cNvGraphicFramePr>
          <p:nvPr>
            <p:extLst>
              <p:ext uri="{D42A27DB-BD31-4B8C-83A1-F6EECF244321}">
                <p14:modId xmlns:p14="http://schemas.microsoft.com/office/powerpoint/2010/main" val="3895719426"/>
              </p:ext>
            </p:extLst>
          </p:nvPr>
        </p:nvGraphicFramePr>
        <p:xfrm>
          <a:off x="8904312" y="4253277"/>
          <a:ext cx="2965906" cy="773976"/>
        </p:xfrm>
        <a:graphic>
          <a:graphicData uri="http://schemas.openxmlformats.org/drawingml/2006/table">
            <a:tbl>
              <a:tblPr firstRow="1" firstCol="1" bandRow="1"/>
              <a:tblGrid>
                <a:gridCol w="460317">
                  <a:extLst>
                    <a:ext uri="{9D8B030D-6E8A-4147-A177-3AD203B41FA5}">
                      <a16:colId xmlns:a16="http://schemas.microsoft.com/office/drawing/2014/main" val="3093293143"/>
                    </a:ext>
                  </a:extLst>
                </a:gridCol>
                <a:gridCol w="999097">
                  <a:extLst>
                    <a:ext uri="{9D8B030D-6E8A-4147-A177-3AD203B41FA5}">
                      <a16:colId xmlns:a16="http://schemas.microsoft.com/office/drawing/2014/main" val="813523437"/>
                    </a:ext>
                  </a:extLst>
                </a:gridCol>
                <a:gridCol w="753246">
                  <a:extLst>
                    <a:ext uri="{9D8B030D-6E8A-4147-A177-3AD203B41FA5}">
                      <a16:colId xmlns:a16="http://schemas.microsoft.com/office/drawing/2014/main" val="496215843"/>
                    </a:ext>
                  </a:extLst>
                </a:gridCol>
                <a:gridCol w="753246">
                  <a:extLst>
                    <a:ext uri="{9D8B030D-6E8A-4147-A177-3AD203B41FA5}">
                      <a16:colId xmlns:a16="http://schemas.microsoft.com/office/drawing/2014/main" val="361142502"/>
                    </a:ext>
                  </a:extLst>
                </a:gridCol>
              </a:tblGrid>
              <a:tr h="386988">
                <a:tc>
                  <a:txBody>
                    <a:bodyPr/>
                    <a:lstStyle/>
                    <a:p>
                      <a:pPr algn="just" eaLnBrk="0" hangingPunct="0">
                        <a:tabLst>
                          <a:tab pos="457200" algn="l"/>
                        </a:tabLst>
                      </a:pPr>
                      <a:r>
                        <a:rPr lang="en-GB" sz="1000" spc="-10">
                          <a:effectLst/>
                          <a:latin typeface="Times New Roman" panose="02020603050405020304" pitchFamily="18" charset="0"/>
                          <a:ea typeface="Times New Roman" panose="02020603050405020304" pitchFamily="18" charset="0"/>
                        </a:rPr>
                        <a:t> </a:t>
                      </a:r>
                      <a:endParaRPr lang="en-IN" sz="1100">
                        <a:effectLst/>
                        <a:latin typeface="Times New Roman" panose="02020603050405020304" pitchFamily="18" charset="0"/>
                        <a:ea typeface="Malgun Gothic" panose="020B0503020000020004" pitchFamily="34" charset="-127"/>
                      </a:endParaRPr>
                    </a:p>
                  </a:txBody>
                  <a:tcPr marL="76200" marR="76200" marT="101600" marB="63500" anchor="ctr">
                    <a:lnL>
                      <a:noFill/>
                    </a:lnL>
                    <a:lnR w="19050" cap="flat" cmpd="sng" algn="ctr">
                      <a:solidFill>
                        <a:srgbClr val="000000"/>
                      </a:solidFill>
                      <a:prstDash val="solid"/>
                      <a:round/>
                      <a:headEnd type="none" w="med" len="med"/>
                      <a:tailEnd type="none" w="med" len="med"/>
                    </a:lnR>
                    <a:lnT>
                      <a:noFill/>
                    </a:lnT>
                    <a:lnB>
                      <a:noFill/>
                    </a:lnB>
                  </a:tcPr>
                </a:tc>
                <a:tc>
                  <a:txBody>
                    <a:bodyPr/>
                    <a:lstStyle/>
                    <a:p>
                      <a:pPr algn="just" eaLnBrk="0" hangingPunct="0">
                        <a:tabLst>
                          <a:tab pos="457200" algn="l"/>
                        </a:tabLst>
                      </a:pPr>
                      <a:r>
                        <a:rPr lang="en-GB" sz="1000" spc="-10" dirty="0">
                          <a:solidFill>
                            <a:srgbClr val="00B050"/>
                          </a:solidFill>
                          <a:effectLst/>
                          <a:latin typeface="Times New Roman" panose="02020603050405020304" pitchFamily="18" charset="0"/>
                          <a:ea typeface="Times New Roman" panose="02020603050405020304" pitchFamily="18" charset="0"/>
                        </a:rPr>
                        <a:t>Link ID Bitmap</a:t>
                      </a:r>
                      <a:endParaRPr lang="en-IN" sz="1100" dirty="0">
                        <a:solidFill>
                          <a:srgbClr val="00B050"/>
                        </a:solidFill>
                        <a:effectLst/>
                        <a:latin typeface="Times New Roman" panose="02020603050405020304" pitchFamily="18" charset="0"/>
                        <a:ea typeface="Malgun Gothic" panose="020B0503020000020004" pitchFamily="34" charset="-127"/>
                      </a:endParaRPr>
                    </a:p>
                  </a:txBody>
                  <a:tcPr marL="76200" marR="76200" marT="101600" marB="6350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just" eaLnBrk="0" hangingPunct="0">
                        <a:tabLst>
                          <a:tab pos="457200" algn="l"/>
                        </a:tabLst>
                      </a:pPr>
                      <a:r>
                        <a:rPr lang="en-IN" sz="1100" dirty="0">
                          <a:effectLst/>
                          <a:latin typeface="Times New Roman" panose="02020603050405020304" pitchFamily="18" charset="0"/>
                          <a:ea typeface="Malgun Gothic" panose="020B0503020000020004" pitchFamily="34" charset="-127"/>
                        </a:rPr>
                        <a:t>Reserved</a:t>
                      </a:r>
                    </a:p>
                  </a:txBody>
                  <a:tcPr marL="76200" marR="76200" marT="101600" marB="6350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r>
                        <a:rPr lang="en-IN" sz="1100">
                          <a:effectLst/>
                          <a:latin typeface="Times New Roman" panose="02020603050405020304" pitchFamily="18" charset="0"/>
                          <a:ea typeface="Malgun Gothic" panose="020B0503020000020004" pitchFamily="34" charset="-127"/>
                        </a:rPr>
                        <a:t> </a:t>
                      </a:r>
                    </a:p>
                  </a:txBody>
                  <a:tcPr marL="0" marR="0" marT="0" marB="0" anchor="ctr">
                    <a:lnL w="19050" cap="flat" cmpd="sng" algn="ctr">
                      <a:solidFill>
                        <a:srgbClr val="000000"/>
                      </a:solidFill>
                      <a:prstDash val="solid"/>
                      <a:round/>
                      <a:headEnd type="none" w="med" len="med"/>
                      <a:tailEnd type="none" w="med" len="med"/>
                    </a:lnL>
                    <a:lnR>
                      <a:noFill/>
                    </a:lnR>
                    <a:lnT>
                      <a:noFill/>
                    </a:lnT>
                    <a:lnB>
                      <a:noFill/>
                    </a:lnB>
                  </a:tcPr>
                </a:tc>
                <a:extLst>
                  <a:ext uri="{0D108BD9-81ED-4DB2-BD59-A6C34878D82A}">
                    <a16:rowId xmlns:a16="http://schemas.microsoft.com/office/drawing/2014/main" val="1945807632"/>
                  </a:ext>
                </a:extLst>
              </a:tr>
              <a:tr h="386988">
                <a:tc>
                  <a:txBody>
                    <a:bodyPr/>
                    <a:lstStyle/>
                    <a:p>
                      <a:pPr algn="just" eaLnBrk="0" hangingPunct="0">
                        <a:tabLst>
                          <a:tab pos="457200" algn="l"/>
                        </a:tabLst>
                      </a:pPr>
                      <a:r>
                        <a:rPr lang="en-GB" sz="1000" spc="-10">
                          <a:effectLst/>
                          <a:latin typeface="Times New Roman" panose="02020603050405020304" pitchFamily="18" charset="0"/>
                          <a:ea typeface="Times New Roman" panose="02020603050405020304" pitchFamily="18" charset="0"/>
                        </a:rPr>
                        <a:t>Octet:</a:t>
                      </a:r>
                      <a:endParaRPr lang="en-IN" sz="1100">
                        <a:effectLst/>
                        <a:latin typeface="Times New Roman" panose="02020603050405020304" pitchFamily="18" charset="0"/>
                        <a:ea typeface="Malgun Gothic" panose="020B0503020000020004" pitchFamily="34" charset="-127"/>
                      </a:endParaRPr>
                    </a:p>
                  </a:txBody>
                  <a:tcPr marL="76200" marR="76200" marT="101600" marB="63500" anchor="ctr">
                    <a:lnL>
                      <a:noFill/>
                    </a:lnL>
                    <a:lnR>
                      <a:noFill/>
                    </a:lnR>
                    <a:lnT>
                      <a:noFill/>
                    </a:lnT>
                    <a:lnB>
                      <a:noFill/>
                    </a:lnB>
                  </a:tcPr>
                </a:tc>
                <a:tc>
                  <a:txBody>
                    <a:bodyPr/>
                    <a:lstStyle/>
                    <a:p>
                      <a:pPr algn="ctr" eaLnBrk="0" hangingPunct="0">
                        <a:tabLst>
                          <a:tab pos="457200" algn="l"/>
                        </a:tabLst>
                      </a:pPr>
                      <a:r>
                        <a:rPr lang="en-GB" sz="1000" spc="-10" dirty="0">
                          <a:effectLst/>
                          <a:latin typeface="Times New Roman" panose="02020603050405020304" pitchFamily="18" charset="0"/>
                          <a:ea typeface="Times New Roman" panose="02020603050405020304" pitchFamily="18" charset="0"/>
                        </a:rPr>
                        <a:t>2</a:t>
                      </a:r>
                      <a:endParaRPr lang="en-IN" sz="1100" dirty="0">
                        <a:effectLst/>
                        <a:latin typeface="Times New Roman" panose="02020603050405020304" pitchFamily="18" charset="0"/>
                        <a:ea typeface="Malgun Gothic" panose="020B0503020000020004" pitchFamily="34" charset="-127"/>
                      </a:endParaRPr>
                    </a:p>
                  </a:txBody>
                  <a:tcPr marL="76200" marR="76200" marT="101600" marB="63500" anchor="ctr">
                    <a:lnL>
                      <a:noFill/>
                    </a:lnL>
                    <a:lnR>
                      <a:noFill/>
                    </a:lnR>
                    <a:lnT w="19050" cap="flat" cmpd="sng" algn="ctr">
                      <a:solidFill>
                        <a:srgbClr val="000000"/>
                      </a:solidFill>
                      <a:prstDash val="solid"/>
                      <a:round/>
                      <a:headEnd type="none" w="med" len="med"/>
                      <a:tailEnd type="none" w="med" len="med"/>
                    </a:lnT>
                    <a:lnB>
                      <a:noFill/>
                    </a:lnB>
                  </a:tcPr>
                </a:tc>
                <a:tc>
                  <a:txBody>
                    <a:bodyPr/>
                    <a:lstStyle/>
                    <a:p>
                      <a:pPr algn="ctr" eaLnBrk="0" hangingPunct="0">
                        <a:tabLst>
                          <a:tab pos="457200" algn="l"/>
                        </a:tabLst>
                      </a:pPr>
                      <a:r>
                        <a:rPr lang="en-IN" sz="1100" dirty="0">
                          <a:effectLst/>
                          <a:latin typeface="Times New Roman" panose="02020603050405020304" pitchFamily="18" charset="0"/>
                          <a:ea typeface="Malgun Gothic" panose="020B0503020000020004" pitchFamily="34" charset="-127"/>
                        </a:rPr>
                        <a:t>TBD</a:t>
                      </a:r>
                    </a:p>
                  </a:txBody>
                  <a:tcPr marL="76200" marR="76200" marT="101600" marB="63500" anchor="ctr">
                    <a:lnL>
                      <a:noFill/>
                    </a:lnL>
                    <a:lnR>
                      <a:noFill/>
                    </a:lnR>
                    <a:lnT w="19050" cap="flat" cmpd="sng" algn="ctr">
                      <a:solidFill>
                        <a:srgbClr val="000000"/>
                      </a:solidFill>
                      <a:prstDash val="solid"/>
                      <a:round/>
                      <a:headEnd type="none" w="med" len="med"/>
                      <a:tailEnd type="none" w="med" len="med"/>
                    </a:lnT>
                    <a:lnB>
                      <a:noFill/>
                    </a:lnB>
                  </a:tcPr>
                </a:tc>
                <a:tc>
                  <a:txBody>
                    <a:bodyPr/>
                    <a:lstStyle/>
                    <a:p>
                      <a:r>
                        <a:rPr lang="en-IN" sz="1100" dirty="0">
                          <a:effectLst/>
                          <a:latin typeface="Times New Roman" panose="02020603050405020304" pitchFamily="18" charset="0"/>
                          <a:ea typeface="Malgun Gothic" panose="020B0503020000020004" pitchFamily="34" charset="-127"/>
                        </a:rPr>
                        <a:t> </a:t>
                      </a:r>
                    </a:p>
                  </a:txBody>
                  <a:tcPr marL="0" marR="0" marT="0" marB="0" anchor="ctr">
                    <a:lnL>
                      <a:noFill/>
                    </a:lnL>
                    <a:lnR>
                      <a:noFill/>
                    </a:lnR>
                    <a:lnT>
                      <a:noFill/>
                    </a:lnT>
                    <a:lnB>
                      <a:noFill/>
                    </a:lnB>
                  </a:tcPr>
                </a:tc>
                <a:extLst>
                  <a:ext uri="{0D108BD9-81ED-4DB2-BD59-A6C34878D82A}">
                    <a16:rowId xmlns:a16="http://schemas.microsoft.com/office/drawing/2014/main" val="3157784758"/>
                  </a:ext>
                </a:extLst>
              </a:tr>
            </a:tbl>
          </a:graphicData>
        </a:graphic>
      </p:graphicFrame>
      <p:cxnSp>
        <p:nvCxnSpPr>
          <p:cNvPr id="23" name="Straight Arrow Connector 22">
            <a:extLst>
              <a:ext uri="{FF2B5EF4-FFF2-40B4-BE49-F238E27FC236}">
                <a16:creationId xmlns:a16="http://schemas.microsoft.com/office/drawing/2014/main" id="{619A71BF-88B4-46EA-8E72-4A79D40399E3}"/>
              </a:ext>
            </a:extLst>
          </p:cNvPr>
          <p:cNvCxnSpPr>
            <a:cxnSpLocks/>
            <a:endCxn id="10" idx="0"/>
          </p:cNvCxnSpPr>
          <p:nvPr/>
        </p:nvCxnSpPr>
        <p:spPr bwMode="auto">
          <a:xfrm flipH="1">
            <a:off x="7287402" y="2246566"/>
            <a:ext cx="2553016" cy="71708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5" name="Straight Arrow Connector 24">
            <a:extLst>
              <a:ext uri="{FF2B5EF4-FFF2-40B4-BE49-F238E27FC236}">
                <a16:creationId xmlns:a16="http://schemas.microsoft.com/office/drawing/2014/main" id="{0957D664-84B2-4FB5-823C-5F596D1814FE}"/>
              </a:ext>
            </a:extLst>
          </p:cNvPr>
          <p:cNvCxnSpPr>
            <a:cxnSpLocks/>
            <a:endCxn id="12" idx="0"/>
          </p:cNvCxnSpPr>
          <p:nvPr/>
        </p:nvCxnSpPr>
        <p:spPr bwMode="auto">
          <a:xfrm flipH="1">
            <a:off x="11075210" y="2227452"/>
            <a:ext cx="217628" cy="818746"/>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27" name="Straight Arrow Connector 26">
            <a:extLst>
              <a:ext uri="{FF2B5EF4-FFF2-40B4-BE49-F238E27FC236}">
                <a16:creationId xmlns:a16="http://schemas.microsoft.com/office/drawing/2014/main" id="{D50B1A4C-A539-4357-BE8C-C10528DC93FA}"/>
              </a:ext>
            </a:extLst>
          </p:cNvPr>
          <p:cNvCxnSpPr>
            <a:cxnSpLocks/>
            <a:endCxn id="14" idx="0"/>
          </p:cNvCxnSpPr>
          <p:nvPr/>
        </p:nvCxnSpPr>
        <p:spPr bwMode="auto">
          <a:xfrm>
            <a:off x="10272464" y="3573016"/>
            <a:ext cx="114801" cy="680261"/>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Tree>
    <p:extLst>
      <p:ext uri="{BB962C8B-B14F-4D97-AF65-F5344CB8AC3E}">
        <p14:creationId xmlns:p14="http://schemas.microsoft.com/office/powerpoint/2010/main" val="16574322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43DE4D-9821-49BF-B7B7-3F4298DBF367}"/>
              </a:ext>
            </a:extLst>
          </p:cNvPr>
          <p:cNvSpPr>
            <a:spLocks noGrp="1"/>
          </p:cNvSpPr>
          <p:nvPr>
            <p:ph type="title"/>
          </p:nvPr>
        </p:nvSpPr>
        <p:spPr>
          <a:xfrm>
            <a:off x="864733" y="371261"/>
            <a:ext cx="10361084" cy="1065213"/>
          </a:xfrm>
        </p:spPr>
        <p:txBody>
          <a:bodyPr/>
          <a:lstStyle/>
          <a:p>
            <a:r>
              <a:rPr lang="en-IN" dirty="0"/>
              <a:t>DUO Mobile-AP Operation – Case #1</a:t>
            </a:r>
          </a:p>
        </p:txBody>
      </p:sp>
      <p:sp>
        <p:nvSpPr>
          <p:cNvPr id="3" name="Content Placeholder 2">
            <a:extLst>
              <a:ext uri="{FF2B5EF4-FFF2-40B4-BE49-F238E27FC236}">
                <a16:creationId xmlns:a16="http://schemas.microsoft.com/office/drawing/2014/main" id="{D684770F-3C3F-4888-8DC4-ADBB723FA477}"/>
              </a:ext>
            </a:extLst>
          </p:cNvPr>
          <p:cNvSpPr>
            <a:spLocks noGrp="1"/>
          </p:cNvSpPr>
          <p:nvPr>
            <p:ph idx="1"/>
          </p:nvPr>
        </p:nvSpPr>
        <p:spPr>
          <a:xfrm>
            <a:off x="119336" y="4007805"/>
            <a:ext cx="11615767" cy="1065213"/>
          </a:xfrm>
        </p:spPr>
        <p:txBody>
          <a:bodyPr/>
          <a:lstStyle/>
          <a:p>
            <a:pPr>
              <a:buFont typeface="Arial" panose="020B0604020202020204" pitchFamily="34" charset="0"/>
              <a:buChar char="•"/>
            </a:pPr>
            <a:r>
              <a:rPr lang="en-IN" sz="1800" b="0" dirty="0">
                <a:effectLst/>
                <a:latin typeface="Times New Roman" panose="02020603050405020304" pitchFamily="18" charset="0"/>
                <a:ea typeface="Malgun Gothic" panose="020B0503020000020004" pitchFamily="34" charset="-127"/>
              </a:rPr>
              <a:t>A DUO Mobile-AP may announce unavailability target start time and unavailability duration if known before the next beacon transmission in a Beacon frame.</a:t>
            </a:r>
          </a:p>
          <a:p>
            <a:pPr>
              <a:buFont typeface="Arial" panose="020B0604020202020204" pitchFamily="34" charset="0"/>
              <a:buChar char="•"/>
            </a:pPr>
            <a:r>
              <a:rPr lang="en-IN" sz="1800" b="0" dirty="0"/>
              <a:t>A Beacon frame can carry the Unavailability feedback information as and when it is available before a scheduled Beacon transmission time. It can carry the unavailability event that can occur before next Beacon transmission. </a:t>
            </a:r>
          </a:p>
          <a:p>
            <a:pPr>
              <a:buFont typeface="Arial" panose="020B0604020202020204" pitchFamily="34" charset="0"/>
              <a:buChar char="•"/>
            </a:pPr>
            <a:r>
              <a:rPr lang="en-IN" sz="1800" b="0" dirty="0"/>
              <a:t>It is beneficial to carry unavailability in the beacon frames as it is one of the most reliable Broadcast frames that can be received by all the awake STA(s) at the scheduled time. </a:t>
            </a:r>
          </a:p>
          <a:p>
            <a:pPr>
              <a:buFont typeface="Arial" panose="020B0604020202020204" pitchFamily="34" charset="0"/>
              <a:buChar char="•"/>
            </a:pPr>
            <a:r>
              <a:rPr lang="en-IN" sz="1800" b="0" dirty="0"/>
              <a:t>It is TBD on how to send this information in a Beacon and we can discuss various method(s).</a:t>
            </a:r>
          </a:p>
        </p:txBody>
      </p:sp>
      <p:sp>
        <p:nvSpPr>
          <p:cNvPr id="4" name="Slide Number Placeholder 3">
            <a:extLst>
              <a:ext uri="{FF2B5EF4-FFF2-40B4-BE49-F238E27FC236}">
                <a16:creationId xmlns:a16="http://schemas.microsoft.com/office/drawing/2014/main" id="{2AEAB839-09BD-4D5A-89BD-1F8335046FC0}"/>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417CA0BB-DEBC-4A8E-B1ED-1850E57B1020}"/>
              </a:ext>
            </a:extLst>
          </p:cNvPr>
          <p:cNvSpPr>
            <a:spLocks noGrp="1"/>
          </p:cNvSpPr>
          <p:nvPr>
            <p:ph type="ftr" idx="14"/>
          </p:nvPr>
        </p:nvSpPr>
        <p:spPr/>
        <p:txBody>
          <a:bodyPr/>
          <a:lstStyle/>
          <a:p>
            <a:r>
              <a:rPr lang="en-GB"/>
              <a:t>Manasi Ekkundi, Samsung Electronics</a:t>
            </a:r>
            <a:endParaRPr lang="en-GB" dirty="0"/>
          </a:p>
        </p:txBody>
      </p:sp>
      <p:sp>
        <p:nvSpPr>
          <p:cNvPr id="6" name="Date Placeholder 5">
            <a:extLst>
              <a:ext uri="{FF2B5EF4-FFF2-40B4-BE49-F238E27FC236}">
                <a16:creationId xmlns:a16="http://schemas.microsoft.com/office/drawing/2014/main" id="{99DD98ED-CC62-4005-B3CF-0F841244D699}"/>
              </a:ext>
            </a:extLst>
          </p:cNvPr>
          <p:cNvSpPr>
            <a:spLocks noGrp="1"/>
          </p:cNvSpPr>
          <p:nvPr>
            <p:ph type="dt" idx="15"/>
          </p:nvPr>
        </p:nvSpPr>
        <p:spPr/>
        <p:txBody>
          <a:bodyPr/>
          <a:lstStyle/>
          <a:p>
            <a:r>
              <a:rPr lang="en-US"/>
              <a:t>June 2025</a:t>
            </a:r>
            <a:endParaRPr lang="en-GB" dirty="0"/>
          </a:p>
        </p:txBody>
      </p:sp>
      <p:grpSp>
        <p:nvGrpSpPr>
          <p:cNvPr id="125" name="Group 124">
            <a:extLst>
              <a:ext uri="{FF2B5EF4-FFF2-40B4-BE49-F238E27FC236}">
                <a16:creationId xmlns:a16="http://schemas.microsoft.com/office/drawing/2014/main" id="{883BE51B-580F-4CD1-801C-1DFDF8399963}"/>
              </a:ext>
            </a:extLst>
          </p:cNvPr>
          <p:cNvGrpSpPr/>
          <p:nvPr/>
        </p:nvGrpSpPr>
        <p:grpSpPr>
          <a:xfrm>
            <a:off x="1271464" y="1247663"/>
            <a:ext cx="8803939" cy="2232248"/>
            <a:chOff x="1844590" y="1585636"/>
            <a:chExt cx="9381227" cy="1975234"/>
          </a:xfrm>
        </p:grpSpPr>
        <p:pic>
          <p:nvPicPr>
            <p:cNvPr id="123" name="Picture 122">
              <a:extLst>
                <a:ext uri="{FF2B5EF4-FFF2-40B4-BE49-F238E27FC236}">
                  <a16:creationId xmlns:a16="http://schemas.microsoft.com/office/drawing/2014/main" id="{C490EC02-6C7F-4ACB-BBAD-3774E27B1301}"/>
                </a:ext>
              </a:extLst>
            </p:cNvPr>
            <p:cNvPicPr>
              <a:picLocks noChangeAspect="1"/>
            </p:cNvPicPr>
            <p:nvPr/>
          </p:nvPicPr>
          <p:blipFill>
            <a:blip r:embed="rId3"/>
            <a:stretch>
              <a:fillRect/>
            </a:stretch>
          </p:blipFill>
          <p:spPr>
            <a:xfrm>
              <a:off x="2544539" y="1585636"/>
              <a:ext cx="8681278" cy="1975234"/>
            </a:xfrm>
            <a:prstGeom prst="rect">
              <a:avLst/>
            </a:prstGeom>
          </p:spPr>
        </p:pic>
        <p:sp>
          <p:nvSpPr>
            <p:cNvPr id="124" name="TextBox 123">
              <a:extLst>
                <a:ext uri="{FF2B5EF4-FFF2-40B4-BE49-F238E27FC236}">
                  <a16:creationId xmlns:a16="http://schemas.microsoft.com/office/drawing/2014/main" id="{D71E6FF2-4A23-44A0-AD91-9AC1FB0ECAB4}"/>
                </a:ext>
              </a:extLst>
            </p:cNvPr>
            <p:cNvSpPr txBox="1"/>
            <p:nvPr/>
          </p:nvSpPr>
          <p:spPr>
            <a:xfrm>
              <a:off x="1844590" y="2263527"/>
              <a:ext cx="1223839" cy="261610"/>
            </a:xfrm>
            <a:prstGeom prst="rect">
              <a:avLst/>
            </a:prstGeom>
            <a:solidFill>
              <a:schemeClr val="bg1"/>
            </a:solidFill>
          </p:spPr>
          <p:txBody>
            <a:bodyPr wrap="square" rtlCol="0">
              <a:spAutoFit/>
            </a:bodyPr>
            <a:lstStyle/>
            <a:p>
              <a:r>
                <a:rPr lang="en-IN" sz="1100" b="1" dirty="0">
                  <a:solidFill>
                    <a:schemeClr val="tx1"/>
                  </a:solidFill>
                </a:rPr>
                <a:t>DUO Mobile-AP</a:t>
              </a:r>
            </a:p>
          </p:txBody>
        </p:sp>
      </p:grpSp>
    </p:spTree>
    <p:extLst>
      <p:ext uri="{BB962C8B-B14F-4D97-AF65-F5344CB8AC3E}">
        <p14:creationId xmlns:p14="http://schemas.microsoft.com/office/powerpoint/2010/main" val="21948855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7DF4F2-5B21-4449-A1B9-7CD6660B653D}"/>
              </a:ext>
            </a:extLst>
          </p:cNvPr>
          <p:cNvSpPr>
            <a:spLocks noGrp="1"/>
          </p:cNvSpPr>
          <p:nvPr>
            <p:ph type="title"/>
          </p:nvPr>
        </p:nvSpPr>
        <p:spPr>
          <a:xfrm>
            <a:off x="914401" y="685801"/>
            <a:ext cx="10361084" cy="510951"/>
          </a:xfrm>
        </p:spPr>
        <p:txBody>
          <a:bodyPr/>
          <a:lstStyle/>
          <a:p>
            <a:r>
              <a:rPr lang="en-IN" dirty="0"/>
              <a:t>DUO Mobile-AP Operation – Case #2</a:t>
            </a:r>
          </a:p>
        </p:txBody>
      </p:sp>
      <p:sp>
        <p:nvSpPr>
          <p:cNvPr id="3" name="Content Placeholder 2">
            <a:extLst>
              <a:ext uri="{FF2B5EF4-FFF2-40B4-BE49-F238E27FC236}">
                <a16:creationId xmlns:a16="http://schemas.microsoft.com/office/drawing/2014/main" id="{BC0E8B50-47CF-4831-8718-6D8C2B7AC1F5}"/>
              </a:ext>
            </a:extLst>
          </p:cNvPr>
          <p:cNvSpPr>
            <a:spLocks noGrp="1"/>
          </p:cNvSpPr>
          <p:nvPr>
            <p:ph idx="1"/>
          </p:nvPr>
        </p:nvSpPr>
        <p:spPr>
          <a:xfrm>
            <a:off x="104686" y="4059440"/>
            <a:ext cx="11967978" cy="1879103"/>
          </a:xfrm>
        </p:spPr>
        <p:txBody>
          <a:bodyPr/>
          <a:lstStyle/>
          <a:p>
            <a:pPr>
              <a:buFont typeface="Arial" panose="020B0604020202020204" pitchFamily="34" charset="0"/>
              <a:buChar char="•"/>
            </a:pPr>
            <a:r>
              <a:rPr lang="en-IN" sz="2000" b="0" dirty="0">
                <a:effectLst/>
                <a:latin typeface="Times New Roman" panose="02020603050405020304" pitchFamily="18" charset="0"/>
                <a:ea typeface="Malgun Gothic" panose="020B0503020000020004" pitchFamily="34" charset="-127"/>
              </a:rPr>
              <a:t>A DUO Mobile-AP may announce unavailability target start time and unavailability duration if known in an ICR like M-STA-BA. The following changes may be needed to achieve this:</a:t>
            </a:r>
          </a:p>
          <a:p>
            <a:pPr lvl="1">
              <a:buFont typeface="Arial" panose="020B0604020202020204" pitchFamily="34" charset="0"/>
              <a:buChar char="•"/>
            </a:pPr>
            <a:r>
              <a:rPr lang="en-IN" sz="1800" dirty="0">
                <a:latin typeface="Times New Roman" panose="02020603050405020304" pitchFamily="18" charset="0"/>
                <a:ea typeface="Malgun Gothic" panose="020B0503020000020004" pitchFamily="34" charset="-127"/>
              </a:rPr>
              <a:t>In the ICR, a M-STA-BA may set the RA to broadcast address so that all the non-AP STAs are able to listen to the broadcast. The Duration can be adjusted to include only available time within TXOP if unavailability overlaps with TXOP. </a:t>
            </a:r>
          </a:p>
          <a:p>
            <a:pPr lvl="1">
              <a:buFont typeface="Arial" panose="020B0604020202020204" pitchFamily="34" charset="0"/>
              <a:buChar char="•"/>
            </a:pPr>
            <a:r>
              <a:rPr lang="en-IN" sz="1800" dirty="0">
                <a:latin typeface="Times New Roman" panose="02020603050405020304" pitchFamily="18" charset="0"/>
                <a:ea typeface="Malgun Gothic" panose="020B0503020000020004" pitchFamily="34" charset="-127"/>
              </a:rPr>
              <a:t>Optionally it can also include the link ID (in ICF/ICR) to solicit unavailability information on the indicated link(s).</a:t>
            </a:r>
          </a:p>
          <a:p>
            <a:pPr lvl="1">
              <a:buFont typeface="Arial" panose="020B0604020202020204" pitchFamily="34" charset="0"/>
              <a:buChar char="•"/>
            </a:pPr>
            <a:r>
              <a:rPr lang="en-IN" sz="1800" dirty="0">
                <a:latin typeface="Times New Roman" panose="02020603050405020304" pitchFamily="18" charset="0"/>
                <a:ea typeface="Malgun Gothic" panose="020B0503020000020004" pitchFamily="34" charset="-127"/>
              </a:rPr>
              <a:t>The M-STA-BA may include additional flags in the BA Control field to indicate that there is an update to previous unavailability information and that the M-STA-BA contains feedback context or not.</a:t>
            </a:r>
          </a:p>
        </p:txBody>
      </p:sp>
      <p:sp>
        <p:nvSpPr>
          <p:cNvPr id="4" name="Slide Number Placeholder 3">
            <a:extLst>
              <a:ext uri="{FF2B5EF4-FFF2-40B4-BE49-F238E27FC236}">
                <a16:creationId xmlns:a16="http://schemas.microsoft.com/office/drawing/2014/main" id="{48E459C7-99AB-40A1-B71B-E4F0742981F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B0261E55-F045-49D6-83FC-44806FFBF502}"/>
              </a:ext>
            </a:extLst>
          </p:cNvPr>
          <p:cNvSpPr>
            <a:spLocks noGrp="1"/>
          </p:cNvSpPr>
          <p:nvPr>
            <p:ph type="ftr" idx="14"/>
          </p:nvPr>
        </p:nvSpPr>
        <p:spPr/>
        <p:txBody>
          <a:bodyPr/>
          <a:lstStyle/>
          <a:p>
            <a:r>
              <a:rPr lang="en-GB"/>
              <a:t>Manasi Ekkundi, Samsung Electronics</a:t>
            </a:r>
            <a:endParaRPr lang="en-GB" dirty="0"/>
          </a:p>
        </p:txBody>
      </p:sp>
      <p:sp>
        <p:nvSpPr>
          <p:cNvPr id="6" name="Date Placeholder 5">
            <a:extLst>
              <a:ext uri="{FF2B5EF4-FFF2-40B4-BE49-F238E27FC236}">
                <a16:creationId xmlns:a16="http://schemas.microsoft.com/office/drawing/2014/main" id="{1DAE7A47-1B64-4430-A2BB-FF7702157D49}"/>
              </a:ext>
            </a:extLst>
          </p:cNvPr>
          <p:cNvSpPr>
            <a:spLocks noGrp="1"/>
          </p:cNvSpPr>
          <p:nvPr>
            <p:ph type="dt" idx="15"/>
          </p:nvPr>
        </p:nvSpPr>
        <p:spPr/>
        <p:txBody>
          <a:bodyPr/>
          <a:lstStyle/>
          <a:p>
            <a:r>
              <a:rPr lang="en-US"/>
              <a:t>June 2025</a:t>
            </a:r>
            <a:endParaRPr lang="en-GB" dirty="0"/>
          </a:p>
        </p:txBody>
      </p:sp>
      <p:grpSp>
        <p:nvGrpSpPr>
          <p:cNvPr id="67" name="Group 66">
            <a:extLst>
              <a:ext uri="{FF2B5EF4-FFF2-40B4-BE49-F238E27FC236}">
                <a16:creationId xmlns:a16="http://schemas.microsoft.com/office/drawing/2014/main" id="{75C3D220-470E-412B-8E94-C5A38E71F355}"/>
              </a:ext>
            </a:extLst>
          </p:cNvPr>
          <p:cNvGrpSpPr/>
          <p:nvPr/>
        </p:nvGrpSpPr>
        <p:grpSpPr>
          <a:xfrm>
            <a:off x="1063287" y="1178413"/>
            <a:ext cx="9633378" cy="2670276"/>
            <a:chOff x="135030" y="1053762"/>
            <a:chExt cx="9633378" cy="2670276"/>
          </a:xfrm>
        </p:grpSpPr>
        <p:grpSp>
          <p:nvGrpSpPr>
            <p:cNvPr id="7" name="Group 6">
              <a:extLst>
                <a:ext uri="{FF2B5EF4-FFF2-40B4-BE49-F238E27FC236}">
                  <a16:creationId xmlns:a16="http://schemas.microsoft.com/office/drawing/2014/main" id="{59B140E6-28A0-41D0-854A-173D5AADEF87}"/>
                </a:ext>
              </a:extLst>
            </p:cNvPr>
            <p:cNvGrpSpPr/>
            <p:nvPr/>
          </p:nvGrpSpPr>
          <p:grpSpPr>
            <a:xfrm>
              <a:off x="135030" y="1059631"/>
              <a:ext cx="9633378" cy="2664407"/>
              <a:chOff x="290758" y="6589414"/>
              <a:chExt cx="14405657" cy="3678451"/>
            </a:xfrm>
          </p:grpSpPr>
          <p:cxnSp>
            <p:nvCxnSpPr>
              <p:cNvPr id="8" name="Straight Arrow Connector 7">
                <a:extLst>
                  <a:ext uri="{FF2B5EF4-FFF2-40B4-BE49-F238E27FC236}">
                    <a16:creationId xmlns:a16="http://schemas.microsoft.com/office/drawing/2014/main" id="{4D70C6E6-4B61-42F2-9618-686F532028D4}"/>
                  </a:ext>
                </a:extLst>
              </p:cNvPr>
              <p:cNvCxnSpPr>
                <a:cxnSpLocks/>
                <a:stCxn id="24" idx="1"/>
              </p:cNvCxnSpPr>
              <p:nvPr/>
            </p:nvCxnSpPr>
            <p:spPr>
              <a:xfrm flipH="1" flipV="1">
                <a:off x="8136883" y="10032360"/>
                <a:ext cx="533546" cy="5491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9" name="Group 8">
                <a:extLst>
                  <a:ext uri="{FF2B5EF4-FFF2-40B4-BE49-F238E27FC236}">
                    <a16:creationId xmlns:a16="http://schemas.microsoft.com/office/drawing/2014/main" id="{4B49CF39-8762-4130-A1A9-1402534E6349}"/>
                  </a:ext>
                </a:extLst>
              </p:cNvPr>
              <p:cNvGrpSpPr/>
              <p:nvPr/>
            </p:nvGrpSpPr>
            <p:grpSpPr>
              <a:xfrm>
                <a:off x="290758" y="6589414"/>
                <a:ext cx="14405657" cy="3678451"/>
                <a:chOff x="-111474" y="6042081"/>
                <a:chExt cx="14867527" cy="4502716"/>
              </a:xfrm>
            </p:grpSpPr>
            <p:grpSp>
              <p:nvGrpSpPr>
                <p:cNvPr id="26" name="Group 25">
                  <a:extLst>
                    <a:ext uri="{FF2B5EF4-FFF2-40B4-BE49-F238E27FC236}">
                      <a16:creationId xmlns:a16="http://schemas.microsoft.com/office/drawing/2014/main" id="{B2F715D8-1FFE-4682-A280-26138523F3EB}"/>
                    </a:ext>
                  </a:extLst>
                </p:cNvPr>
                <p:cNvGrpSpPr/>
                <p:nvPr/>
              </p:nvGrpSpPr>
              <p:grpSpPr>
                <a:xfrm>
                  <a:off x="-111474" y="6042081"/>
                  <a:ext cx="14867527" cy="4178055"/>
                  <a:chOff x="535070" y="4304613"/>
                  <a:chExt cx="14867527" cy="4178056"/>
                </a:xfrm>
              </p:grpSpPr>
              <p:cxnSp>
                <p:nvCxnSpPr>
                  <p:cNvPr id="28" name="Straight Connector 27">
                    <a:extLst>
                      <a:ext uri="{FF2B5EF4-FFF2-40B4-BE49-F238E27FC236}">
                        <a16:creationId xmlns:a16="http://schemas.microsoft.com/office/drawing/2014/main" id="{1965A48C-3EAE-4954-B28D-BF321DDD49BE}"/>
                      </a:ext>
                    </a:extLst>
                  </p:cNvPr>
                  <p:cNvCxnSpPr>
                    <a:cxnSpLocks/>
                  </p:cNvCxnSpPr>
                  <p:nvPr/>
                </p:nvCxnSpPr>
                <p:spPr>
                  <a:xfrm>
                    <a:off x="1831132" y="6134472"/>
                    <a:ext cx="13571465" cy="804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28E0952D-44EB-49EE-B37B-1270212E1903}"/>
                      </a:ext>
                    </a:extLst>
                  </p:cNvPr>
                  <p:cNvCxnSpPr>
                    <a:cxnSpLocks/>
                  </p:cNvCxnSpPr>
                  <p:nvPr/>
                </p:nvCxnSpPr>
                <p:spPr>
                  <a:xfrm flipV="1">
                    <a:off x="1831132" y="7030861"/>
                    <a:ext cx="13571465" cy="3971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3F7C6179-8788-455B-A987-4A9E031D1D5F}"/>
                      </a:ext>
                    </a:extLst>
                  </p:cNvPr>
                  <p:cNvCxnSpPr>
                    <a:cxnSpLocks/>
                  </p:cNvCxnSpPr>
                  <p:nvPr/>
                </p:nvCxnSpPr>
                <p:spPr>
                  <a:xfrm flipV="1">
                    <a:off x="1831132" y="8063554"/>
                    <a:ext cx="13571465" cy="1513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TextBox 30">
                    <a:extLst>
                      <a:ext uri="{FF2B5EF4-FFF2-40B4-BE49-F238E27FC236}">
                        <a16:creationId xmlns:a16="http://schemas.microsoft.com/office/drawing/2014/main" id="{A008C121-0A82-4D5A-8C33-BD714A05A5DB}"/>
                      </a:ext>
                    </a:extLst>
                  </p:cNvPr>
                  <p:cNvSpPr txBox="1"/>
                  <p:nvPr/>
                </p:nvSpPr>
                <p:spPr>
                  <a:xfrm>
                    <a:off x="535070" y="5745969"/>
                    <a:ext cx="1586309" cy="780191"/>
                  </a:xfrm>
                  <a:prstGeom prst="rect">
                    <a:avLst/>
                  </a:prstGeom>
                  <a:noFill/>
                </p:spPr>
                <p:txBody>
                  <a:bodyPr wrap="none" rtlCol="0">
                    <a:spAutoFit/>
                  </a:bodyPr>
                  <a:lstStyle/>
                  <a:p>
                    <a:r>
                      <a:rPr lang="en-IN" sz="1200" b="1" dirty="0">
                        <a:solidFill>
                          <a:schemeClr val="tx1"/>
                        </a:solidFill>
                      </a:rPr>
                      <a:t>DUO Mobile</a:t>
                    </a:r>
                  </a:p>
                  <a:p>
                    <a:r>
                      <a:rPr lang="en-IN" sz="1200" b="1" dirty="0">
                        <a:solidFill>
                          <a:schemeClr val="tx1"/>
                        </a:solidFill>
                      </a:rPr>
                      <a:t>-AP</a:t>
                    </a:r>
                  </a:p>
                </p:txBody>
              </p:sp>
              <p:sp>
                <p:nvSpPr>
                  <p:cNvPr id="32" name="TextBox 31">
                    <a:extLst>
                      <a:ext uri="{FF2B5EF4-FFF2-40B4-BE49-F238E27FC236}">
                        <a16:creationId xmlns:a16="http://schemas.microsoft.com/office/drawing/2014/main" id="{245CF2EB-56BA-4BE4-9083-B3B0EDBD4B0E}"/>
                      </a:ext>
                    </a:extLst>
                  </p:cNvPr>
                  <p:cNvSpPr txBox="1"/>
                  <p:nvPr/>
                </p:nvSpPr>
                <p:spPr>
                  <a:xfrm>
                    <a:off x="1176220" y="6886913"/>
                    <a:ext cx="565936" cy="339069"/>
                  </a:xfrm>
                  <a:prstGeom prst="rect">
                    <a:avLst/>
                  </a:prstGeom>
                  <a:noFill/>
                </p:spPr>
                <p:txBody>
                  <a:bodyPr wrap="none" rtlCol="0">
                    <a:spAutoFit/>
                  </a:bodyPr>
                  <a:lstStyle/>
                  <a:p>
                    <a:r>
                      <a:rPr lang="en-IN" sz="1200" b="1" dirty="0">
                        <a:solidFill>
                          <a:schemeClr val="tx1"/>
                        </a:solidFill>
                      </a:rPr>
                      <a:t>STA1</a:t>
                    </a:r>
                  </a:p>
                </p:txBody>
              </p:sp>
              <p:sp>
                <p:nvSpPr>
                  <p:cNvPr id="33" name="TextBox 32">
                    <a:extLst>
                      <a:ext uri="{FF2B5EF4-FFF2-40B4-BE49-F238E27FC236}">
                        <a16:creationId xmlns:a16="http://schemas.microsoft.com/office/drawing/2014/main" id="{2BA0A36A-8798-4031-A8A0-93C72F40A506}"/>
                      </a:ext>
                    </a:extLst>
                  </p:cNvPr>
                  <p:cNvSpPr txBox="1"/>
                  <p:nvPr/>
                </p:nvSpPr>
                <p:spPr>
                  <a:xfrm>
                    <a:off x="1176220" y="7894021"/>
                    <a:ext cx="565936" cy="339069"/>
                  </a:xfrm>
                  <a:prstGeom prst="rect">
                    <a:avLst/>
                  </a:prstGeom>
                  <a:noFill/>
                </p:spPr>
                <p:txBody>
                  <a:bodyPr wrap="none" rtlCol="0">
                    <a:spAutoFit/>
                  </a:bodyPr>
                  <a:lstStyle/>
                  <a:p>
                    <a:r>
                      <a:rPr lang="en-IN" sz="1200" b="1" dirty="0">
                        <a:solidFill>
                          <a:schemeClr val="tx1"/>
                        </a:solidFill>
                      </a:rPr>
                      <a:t>STA2</a:t>
                    </a:r>
                  </a:p>
                </p:txBody>
              </p:sp>
              <p:sp>
                <p:nvSpPr>
                  <p:cNvPr id="34" name="TextBox 33">
                    <a:extLst>
                      <a:ext uri="{FF2B5EF4-FFF2-40B4-BE49-F238E27FC236}">
                        <a16:creationId xmlns:a16="http://schemas.microsoft.com/office/drawing/2014/main" id="{1D675824-F2B0-497C-A878-31F81AB3279E}"/>
                      </a:ext>
                    </a:extLst>
                  </p:cNvPr>
                  <p:cNvSpPr txBox="1"/>
                  <p:nvPr/>
                </p:nvSpPr>
                <p:spPr>
                  <a:xfrm>
                    <a:off x="2043147" y="4986581"/>
                    <a:ext cx="412938" cy="1143246"/>
                  </a:xfrm>
                  <a:prstGeom prst="rect">
                    <a:avLst/>
                  </a:prstGeom>
                  <a:noFill/>
                  <a:ln>
                    <a:solidFill>
                      <a:schemeClr val="tx1"/>
                    </a:solidFill>
                  </a:ln>
                </p:spPr>
                <p:txBody>
                  <a:bodyPr vert="vert270" wrap="square" rtlCol="0">
                    <a:spAutoFit/>
                  </a:bodyPr>
                  <a:lstStyle/>
                  <a:p>
                    <a:r>
                      <a:rPr lang="en-IN" sz="1400" dirty="0">
                        <a:solidFill>
                          <a:schemeClr val="tx1"/>
                        </a:solidFill>
                      </a:rPr>
                      <a:t>Beacon </a:t>
                    </a:r>
                  </a:p>
                </p:txBody>
              </p:sp>
              <p:sp>
                <p:nvSpPr>
                  <p:cNvPr id="35" name="TextBox 34">
                    <a:extLst>
                      <a:ext uri="{FF2B5EF4-FFF2-40B4-BE49-F238E27FC236}">
                        <a16:creationId xmlns:a16="http://schemas.microsoft.com/office/drawing/2014/main" id="{6FB1137D-575C-47C7-9A81-2D52C7623E20}"/>
                      </a:ext>
                    </a:extLst>
                  </p:cNvPr>
                  <p:cNvSpPr txBox="1"/>
                  <p:nvPr/>
                </p:nvSpPr>
                <p:spPr>
                  <a:xfrm>
                    <a:off x="14628402" y="4942363"/>
                    <a:ext cx="412938" cy="1200154"/>
                  </a:xfrm>
                  <a:prstGeom prst="rect">
                    <a:avLst/>
                  </a:prstGeom>
                  <a:noFill/>
                  <a:ln>
                    <a:solidFill>
                      <a:schemeClr val="tx1"/>
                    </a:solidFill>
                  </a:ln>
                </p:spPr>
                <p:txBody>
                  <a:bodyPr vert="vert270" wrap="square" rtlCol="0">
                    <a:spAutoFit/>
                  </a:bodyPr>
                  <a:lstStyle/>
                  <a:p>
                    <a:r>
                      <a:rPr lang="en-IN" sz="1400" dirty="0">
                        <a:solidFill>
                          <a:schemeClr val="tx1"/>
                        </a:solidFill>
                      </a:rPr>
                      <a:t>Beacon</a:t>
                    </a:r>
                  </a:p>
                </p:txBody>
              </p:sp>
              <p:cxnSp>
                <p:nvCxnSpPr>
                  <p:cNvPr id="36" name="Straight Arrow Connector 35">
                    <a:extLst>
                      <a:ext uri="{FF2B5EF4-FFF2-40B4-BE49-F238E27FC236}">
                        <a16:creationId xmlns:a16="http://schemas.microsoft.com/office/drawing/2014/main" id="{426BC01F-C233-44A2-9A60-B88949C12FC7}"/>
                      </a:ext>
                    </a:extLst>
                  </p:cNvPr>
                  <p:cNvCxnSpPr/>
                  <p:nvPr/>
                </p:nvCxnSpPr>
                <p:spPr>
                  <a:xfrm>
                    <a:off x="2942315" y="4970461"/>
                    <a:ext cx="0" cy="1143961"/>
                  </a:xfrm>
                  <a:prstGeom prst="straightConnector1">
                    <a:avLst/>
                  </a:prstGeom>
                  <a:ln w="28575">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37" name="TextBox 36">
                    <a:extLst>
                      <a:ext uri="{FF2B5EF4-FFF2-40B4-BE49-F238E27FC236}">
                        <a16:creationId xmlns:a16="http://schemas.microsoft.com/office/drawing/2014/main" id="{E7ACE7CB-8834-43D3-9197-8FB2F1F810B7}"/>
                      </a:ext>
                    </a:extLst>
                  </p:cNvPr>
                  <p:cNvSpPr txBox="1"/>
                  <p:nvPr/>
                </p:nvSpPr>
                <p:spPr>
                  <a:xfrm>
                    <a:off x="2712255" y="4304613"/>
                    <a:ext cx="897014" cy="527440"/>
                  </a:xfrm>
                  <a:prstGeom prst="rect">
                    <a:avLst/>
                  </a:prstGeom>
                  <a:noFill/>
                </p:spPr>
                <p:txBody>
                  <a:bodyPr wrap="none" rtlCol="0">
                    <a:spAutoFit/>
                  </a:bodyPr>
                  <a:lstStyle/>
                  <a:p>
                    <a:pPr algn="ctr"/>
                    <a:r>
                      <a:rPr lang="en-IN" sz="1100" dirty="0">
                        <a:solidFill>
                          <a:schemeClr val="tx1"/>
                        </a:solidFill>
                      </a:rPr>
                      <a:t>Detect </a:t>
                    </a:r>
                  </a:p>
                  <a:p>
                    <a:pPr algn="ctr"/>
                    <a:r>
                      <a:rPr lang="en-IN" sz="1100" dirty="0">
                        <a:solidFill>
                          <a:schemeClr val="tx1"/>
                        </a:solidFill>
                      </a:rPr>
                      <a:t>Co-ex event</a:t>
                    </a:r>
                  </a:p>
                </p:txBody>
              </p:sp>
              <p:sp>
                <p:nvSpPr>
                  <p:cNvPr id="38" name="TextBox 37">
                    <a:extLst>
                      <a:ext uri="{FF2B5EF4-FFF2-40B4-BE49-F238E27FC236}">
                        <a16:creationId xmlns:a16="http://schemas.microsoft.com/office/drawing/2014/main" id="{BDB63793-18C7-40D0-B6A2-E88DBD51BF2F}"/>
                      </a:ext>
                    </a:extLst>
                  </p:cNvPr>
                  <p:cNvSpPr txBox="1"/>
                  <p:nvPr/>
                </p:nvSpPr>
                <p:spPr>
                  <a:xfrm>
                    <a:off x="8632751" y="5758027"/>
                    <a:ext cx="5693789" cy="376743"/>
                  </a:xfrm>
                  <a:prstGeom prst="rect">
                    <a:avLst/>
                  </a:prstGeom>
                  <a:solidFill>
                    <a:schemeClr val="bg2">
                      <a:lumMod val="75000"/>
                    </a:schemeClr>
                  </a:solidFill>
                </p:spPr>
                <p:txBody>
                  <a:bodyPr wrap="square" rtlCol="0">
                    <a:spAutoFit/>
                  </a:bodyPr>
                  <a:lstStyle/>
                  <a:p>
                    <a:pPr algn="ctr"/>
                    <a:r>
                      <a:rPr lang="en-IN" sz="1400" dirty="0">
                        <a:solidFill>
                          <a:schemeClr val="tx1"/>
                        </a:solidFill>
                      </a:rPr>
                      <a:t>Co-ex Event</a:t>
                    </a:r>
                  </a:p>
                </p:txBody>
              </p:sp>
              <p:sp>
                <p:nvSpPr>
                  <p:cNvPr id="40" name="TextBox 39">
                    <a:extLst>
                      <a:ext uri="{FF2B5EF4-FFF2-40B4-BE49-F238E27FC236}">
                        <a16:creationId xmlns:a16="http://schemas.microsoft.com/office/drawing/2014/main" id="{6AAB9243-949E-4B64-B00D-A2DEE2DAC9EF}"/>
                      </a:ext>
                    </a:extLst>
                  </p:cNvPr>
                  <p:cNvSpPr txBox="1"/>
                  <p:nvPr/>
                </p:nvSpPr>
                <p:spPr>
                  <a:xfrm>
                    <a:off x="788680" y="7156015"/>
                    <a:ext cx="1196461" cy="320231"/>
                  </a:xfrm>
                  <a:prstGeom prst="rect">
                    <a:avLst/>
                  </a:prstGeom>
                  <a:noFill/>
                </p:spPr>
                <p:txBody>
                  <a:bodyPr wrap="none" rtlCol="0">
                    <a:spAutoFit/>
                  </a:bodyPr>
                  <a:lstStyle/>
                  <a:p>
                    <a:r>
                      <a:rPr lang="en-IN" sz="1050" b="1" dirty="0">
                        <a:solidFill>
                          <a:schemeClr val="tx1"/>
                        </a:solidFill>
                      </a:rPr>
                      <a:t>(Informed STA)</a:t>
                    </a:r>
                  </a:p>
                </p:txBody>
              </p:sp>
              <p:sp>
                <p:nvSpPr>
                  <p:cNvPr id="41" name="TextBox 40">
                    <a:extLst>
                      <a:ext uri="{FF2B5EF4-FFF2-40B4-BE49-F238E27FC236}">
                        <a16:creationId xmlns:a16="http://schemas.microsoft.com/office/drawing/2014/main" id="{5C6EAA53-EC62-47D6-83F6-4A213D178BD8}"/>
                      </a:ext>
                    </a:extLst>
                  </p:cNvPr>
                  <p:cNvSpPr txBox="1"/>
                  <p:nvPr/>
                </p:nvSpPr>
                <p:spPr>
                  <a:xfrm>
                    <a:off x="795084" y="8162438"/>
                    <a:ext cx="1196461" cy="320231"/>
                  </a:xfrm>
                  <a:prstGeom prst="rect">
                    <a:avLst/>
                  </a:prstGeom>
                  <a:noFill/>
                </p:spPr>
                <p:txBody>
                  <a:bodyPr wrap="none" rtlCol="0">
                    <a:spAutoFit/>
                  </a:bodyPr>
                  <a:lstStyle/>
                  <a:p>
                    <a:r>
                      <a:rPr lang="en-IN" sz="1050" b="1" dirty="0">
                        <a:solidFill>
                          <a:schemeClr val="tx1"/>
                        </a:solidFill>
                      </a:rPr>
                      <a:t>(Informed STA)</a:t>
                    </a:r>
                  </a:p>
                </p:txBody>
              </p:sp>
            </p:grpSp>
            <p:cxnSp>
              <p:nvCxnSpPr>
                <p:cNvPr id="22" name="Straight Connector 21">
                  <a:extLst>
                    <a:ext uri="{FF2B5EF4-FFF2-40B4-BE49-F238E27FC236}">
                      <a16:creationId xmlns:a16="http://schemas.microsoft.com/office/drawing/2014/main" id="{C07A4733-871B-43BF-9E56-B571B7C9B390}"/>
                    </a:ext>
                  </a:extLst>
                </p:cNvPr>
                <p:cNvCxnSpPr/>
                <p:nvPr/>
              </p:nvCxnSpPr>
              <p:spPr>
                <a:xfrm>
                  <a:off x="13669963" y="7985260"/>
                  <a:ext cx="0" cy="2360905"/>
                </a:xfrm>
                <a:prstGeom prst="line">
                  <a:avLst/>
                </a:prstGeom>
                <a:ln w="38100">
                  <a:solidFill>
                    <a:srgbClr val="C00000"/>
                  </a:solidFill>
                  <a:prstDash val="dashDot"/>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905461B1-B3B4-4D8E-8D77-7ADB8A81EBE5}"/>
                    </a:ext>
                  </a:extLst>
                </p:cNvPr>
                <p:cNvCxnSpPr/>
                <p:nvPr/>
              </p:nvCxnSpPr>
              <p:spPr>
                <a:xfrm>
                  <a:off x="7986207" y="7895604"/>
                  <a:ext cx="0" cy="2360905"/>
                </a:xfrm>
                <a:prstGeom prst="line">
                  <a:avLst/>
                </a:prstGeom>
                <a:ln w="38100">
                  <a:solidFill>
                    <a:srgbClr val="C00000"/>
                  </a:solidFill>
                  <a:prstDash val="dashDot"/>
                </a:ln>
              </p:spPr>
              <p:style>
                <a:lnRef idx="1">
                  <a:schemeClr val="accent1"/>
                </a:lnRef>
                <a:fillRef idx="0">
                  <a:schemeClr val="accent1"/>
                </a:fillRef>
                <a:effectRef idx="0">
                  <a:schemeClr val="accent1"/>
                </a:effectRef>
                <a:fontRef idx="minor">
                  <a:schemeClr val="tx1"/>
                </a:fontRef>
              </p:style>
            </p:cxnSp>
            <p:sp>
              <p:nvSpPr>
                <p:cNvPr id="24" name="TextBox 23">
                  <a:extLst>
                    <a:ext uri="{FF2B5EF4-FFF2-40B4-BE49-F238E27FC236}">
                      <a16:creationId xmlns:a16="http://schemas.microsoft.com/office/drawing/2014/main" id="{4E5AEDFD-198D-4DDF-8AE0-FDFCA4BC9FE7}"/>
                    </a:ext>
                  </a:extLst>
                </p:cNvPr>
                <p:cNvSpPr txBox="1"/>
                <p:nvPr/>
              </p:nvSpPr>
              <p:spPr>
                <a:xfrm>
                  <a:off x="8536864" y="10102689"/>
                  <a:ext cx="4304187" cy="442108"/>
                </a:xfrm>
                <a:prstGeom prst="rect">
                  <a:avLst/>
                </a:prstGeom>
                <a:noFill/>
                <a:ln>
                  <a:solidFill>
                    <a:schemeClr val="tx1"/>
                  </a:solidFill>
                </a:ln>
              </p:spPr>
              <p:txBody>
                <a:bodyPr wrap="square" rtlCol="0">
                  <a:spAutoFit/>
                </a:bodyPr>
                <a:lstStyle/>
                <a:p>
                  <a:r>
                    <a:rPr lang="en-IN" sz="1100" dirty="0">
                      <a:solidFill>
                        <a:schemeClr val="tx1"/>
                      </a:solidFill>
                    </a:rPr>
                    <a:t>Opportunity to save power for STA 1 &amp; STA2</a:t>
                  </a:r>
                </a:p>
              </p:txBody>
            </p:sp>
            <p:cxnSp>
              <p:nvCxnSpPr>
                <p:cNvPr id="25" name="Straight Arrow Connector 24">
                  <a:extLst>
                    <a:ext uri="{FF2B5EF4-FFF2-40B4-BE49-F238E27FC236}">
                      <a16:creationId xmlns:a16="http://schemas.microsoft.com/office/drawing/2014/main" id="{0D42C477-5828-4F5F-BBFD-6E6787909812}"/>
                    </a:ext>
                  </a:extLst>
                </p:cNvPr>
                <p:cNvCxnSpPr>
                  <a:cxnSpLocks/>
                  <a:stCxn id="24" idx="3"/>
                </p:cNvCxnSpPr>
                <p:nvPr/>
              </p:nvCxnSpPr>
              <p:spPr>
                <a:xfrm flipV="1">
                  <a:off x="12841051" y="10270956"/>
                  <a:ext cx="828913" cy="5278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sp>
            <p:nvSpPr>
              <p:cNvPr id="11" name="TextBox 10">
                <a:extLst>
                  <a:ext uri="{FF2B5EF4-FFF2-40B4-BE49-F238E27FC236}">
                    <a16:creationId xmlns:a16="http://schemas.microsoft.com/office/drawing/2014/main" id="{88EA055C-6698-4A91-90B1-8DA0280354DD}"/>
                  </a:ext>
                </a:extLst>
              </p:cNvPr>
              <p:cNvSpPr txBox="1"/>
              <p:nvPr/>
            </p:nvSpPr>
            <p:spPr>
              <a:xfrm>
                <a:off x="2794479" y="8192686"/>
                <a:ext cx="736394" cy="673363"/>
              </a:xfrm>
              <a:prstGeom prst="rect">
                <a:avLst/>
              </a:prstGeom>
              <a:noFill/>
              <a:ln>
                <a:solidFill>
                  <a:schemeClr val="tx1"/>
                </a:solidFill>
              </a:ln>
            </p:spPr>
            <p:txBody>
              <a:bodyPr vert="vert270" wrap="square" rtlCol="0">
                <a:spAutoFit/>
              </a:bodyPr>
              <a:lstStyle/>
              <a:p>
                <a:r>
                  <a:rPr lang="en-IN" sz="1000" dirty="0">
                    <a:solidFill>
                      <a:schemeClr val="tx1"/>
                    </a:solidFill>
                  </a:rPr>
                  <a:t>BSRP-</a:t>
                </a:r>
              </a:p>
              <a:p>
                <a:r>
                  <a:rPr lang="en-IN" sz="1000" dirty="0">
                    <a:solidFill>
                      <a:schemeClr val="tx1"/>
                    </a:solidFill>
                  </a:rPr>
                  <a:t>NTB</a:t>
                </a:r>
              </a:p>
            </p:txBody>
          </p:sp>
          <p:sp>
            <p:nvSpPr>
              <p:cNvPr id="13" name="TextBox 12">
                <a:extLst>
                  <a:ext uri="{FF2B5EF4-FFF2-40B4-BE49-F238E27FC236}">
                    <a16:creationId xmlns:a16="http://schemas.microsoft.com/office/drawing/2014/main" id="{5F8E61B1-EF0D-47A0-9387-D5D8A28F1A2D}"/>
                  </a:ext>
                </a:extLst>
              </p:cNvPr>
              <p:cNvSpPr txBox="1"/>
              <p:nvPr/>
            </p:nvSpPr>
            <p:spPr>
              <a:xfrm>
                <a:off x="3949500" y="7183581"/>
                <a:ext cx="483258" cy="904090"/>
              </a:xfrm>
              <a:prstGeom prst="rect">
                <a:avLst/>
              </a:prstGeom>
              <a:noFill/>
              <a:ln>
                <a:solidFill>
                  <a:schemeClr val="tx1"/>
                </a:solidFill>
              </a:ln>
            </p:spPr>
            <p:txBody>
              <a:bodyPr vert="vert270" wrap="square" rtlCol="0">
                <a:spAutoFit/>
              </a:bodyPr>
              <a:lstStyle/>
              <a:p>
                <a:r>
                  <a:rPr lang="en-IN" sz="900" dirty="0">
                    <a:solidFill>
                      <a:schemeClr val="tx1"/>
                    </a:solidFill>
                  </a:rPr>
                  <a:t>M-STA-BA</a:t>
                </a:r>
              </a:p>
            </p:txBody>
          </p:sp>
          <p:sp>
            <p:nvSpPr>
              <p:cNvPr id="14" name="TextBox 13">
                <a:extLst>
                  <a:ext uri="{FF2B5EF4-FFF2-40B4-BE49-F238E27FC236}">
                    <a16:creationId xmlns:a16="http://schemas.microsoft.com/office/drawing/2014/main" id="{D0C48D3B-6073-4654-B9EC-AE9E4C682B51}"/>
                  </a:ext>
                </a:extLst>
              </p:cNvPr>
              <p:cNvSpPr txBox="1"/>
              <p:nvPr/>
            </p:nvSpPr>
            <p:spPr>
              <a:xfrm>
                <a:off x="3449988" y="7869098"/>
                <a:ext cx="466794" cy="261610"/>
              </a:xfrm>
              <a:prstGeom prst="rect">
                <a:avLst/>
              </a:prstGeom>
              <a:noFill/>
            </p:spPr>
            <p:txBody>
              <a:bodyPr wrap="none" rtlCol="0">
                <a:spAutoFit/>
              </a:bodyPr>
              <a:lstStyle/>
              <a:p>
                <a:r>
                  <a:rPr lang="en-IN" sz="1050" dirty="0">
                    <a:solidFill>
                      <a:schemeClr val="tx1"/>
                    </a:solidFill>
                  </a:rPr>
                  <a:t>SIFS</a:t>
                </a:r>
              </a:p>
            </p:txBody>
          </p:sp>
          <p:cxnSp>
            <p:nvCxnSpPr>
              <p:cNvPr id="15" name="Straight Arrow Connector 14">
                <a:extLst>
                  <a:ext uri="{FF2B5EF4-FFF2-40B4-BE49-F238E27FC236}">
                    <a16:creationId xmlns:a16="http://schemas.microsoft.com/office/drawing/2014/main" id="{237278F5-7FA5-41AE-9880-FE72793724E4}"/>
                  </a:ext>
                </a:extLst>
              </p:cNvPr>
              <p:cNvCxnSpPr/>
              <p:nvPr/>
            </p:nvCxnSpPr>
            <p:spPr>
              <a:xfrm flipV="1">
                <a:off x="3530873" y="7828768"/>
                <a:ext cx="418626" cy="4032"/>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6" name="TextBox 15">
                <a:extLst>
                  <a:ext uri="{FF2B5EF4-FFF2-40B4-BE49-F238E27FC236}">
                    <a16:creationId xmlns:a16="http://schemas.microsoft.com/office/drawing/2014/main" id="{6FEA15A7-FF77-4107-B244-2BB6CC1CDEE9}"/>
                  </a:ext>
                </a:extLst>
              </p:cNvPr>
              <p:cNvSpPr txBox="1"/>
              <p:nvPr/>
            </p:nvSpPr>
            <p:spPr>
              <a:xfrm>
                <a:off x="4677645" y="8391682"/>
                <a:ext cx="1486723" cy="424914"/>
              </a:xfrm>
              <a:prstGeom prst="rect">
                <a:avLst/>
              </a:prstGeom>
              <a:noFill/>
              <a:ln>
                <a:solidFill>
                  <a:schemeClr val="tx1"/>
                </a:solidFill>
              </a:ln>
            </p:spPr>
            <p:txBody>
              <a:bodyPr vert="horz" wrap="square" rtlCol="0">
                <a:spAutoFit/>
              </a:bodyPr>
              <a:lstStyle/>
              <a:p>
                <a:pPr algn="ctr"/>
                <a:r>
                  <a:rPr lang="en-IN" sz="1400" dirty="0">
                    <a:solidFill>
                      <a:schemeClr val="tx1"/>
                    </a:solidFill>
                  </a:rPr>
                  <a:t>PPDU</a:t>
                </a:r>
              </a:p>
            </p:txBody>
          </p:sp>
          <p:sp>
            <p:nvSpPr>
              <p:cNvPr id="17" name="TextBox 16">
                <a:extLst>
                  <a:ext uri="{FF2B5EF4-FFF2-40B4-BE49-F238E27FC236}">
                    <a16:creationId xmlns:a16="http://schemas.microsoft.com/office/drawing/2014/main" id="{7D9A8D61-A4F5-4F30-94C2-63E873BF0957}"/>
                  </a:ext>
                </a:extLst>
              </p:cNvPr>
              <p:cNvSpPr txBox="1"/>
              <p:nvPr/>
            </p:nvSpPr>
            <p:spPr>
              <a:xfrm>
                <a:off x="6399658" y="7317956"/>
                <a:ext cx="514644" cy="764844"/>
              </a:xfrm>
              <a:prstGeom prst="rect">
                <a:avLst/>
              </a:prstGeom>
              <a:noFill/>
              <a:ln>
                <a:solidFill>
                  <a:schemeClr val="tx1"/>
                </a:solidFill>
              </a:ln>
            </p:spPr>
            <p:txBody>
              <a:bodyPr vert="horz" wrap="square" rtlCol="0">
                <a:spAutoFit/>
              </a:bodyPr>
              <a:lstStyle/>
              <a:p>
                <a:pPr algn="ctr"/>
                <a:r>
                  <a:rPr lang="en-IN" sz="1000" dirty="0">
                    <a:solidFill>
                      <a:schemeClr val="tx1"/>
                    </a:solidFill>
                  </a:rPr>
                  <a:t>BA</a:t>
                </a:r>
              </a:p>
              <a:p>
                <a:endParaRPr lang="en-IN" sz="1000" dirty="0">
                  <a:solidFill>
                    <a:schemeClr val="tx1"/>
                  </a:solidFill>
                </a:endParaRPr>
              </a:p>
            </p:txBody>
          </p:sp>
          <p:cxnSp>
            <p:nvCxnSpPr>
              <p:cNvPr id="18" name="Straight Arrow Connector 17">
                <a:extLst>
                  <a:ext uri="{FF2B5EF4-FFF2-40B4-BE49-F238E27FC236}">
                    <a16:creationId xmlns:a16="http://schemas.microsoft.com/office/drawing/2014/main" id="{1BD635FB-F5DD-4F0F-B921-371F0BBF4423}"/>
                  </a:ext>
                </a:extLst>
              </p:cNvPr>
              <p:cNvCxnSpPr>
                <a:cxnSpLocks/>
              </p:cNvCxnSpPr>
              <p:nvPr/>
            </p:nvCxnSpPr>
            <p:spPr>
              <a:xfrm flipV="1">
                <a:off x="4460060" y="8827867"/>
                <a:ext cx="2507470" cy="16404"/>
              </a:xfrm>
              <a:prstGeom prst="straightConnector1">
                <a:avLst/>
              </a:prstGeom>
              <a:ln>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9" name="TextBox 18">
                <a:extLst>
                  <a:ext uri="{FF2B5EF4-FFF2-40B4-BE49-F238E27FC236}">
                    <a16:creationId xmlns:a16="http://schemas.microsoft.com/office/drawing/2014/main" id="{F24C8D9F-847E-4978-A37E-6AA9D9BD7F0A}"/>
                  </a:ext>
                </a:extLst>
              </p:cNvPr>
              <p:cNvSpPr txBox="1"/>
              <p:nvPr/>
            </p:nvSpPr>
            <p:spPr>
              <a:xfrm>
                <a:off x="4460062" y="9395338"/>
                <a:ext cx="2507468" cy="467404"/>
              </a:xfrm>
              <a:prstGeom prst="rect">
                <a:avLst/>
              </a:prstGeom>
              <a:solidFill>
                <a:schemeClr val="accent2">
                  <a:lumMod val="20000"/>
                  <a:lumOff val="80000"/>
                </a:schemeClr>
              </a:solidFill>
              <a:ln>
                <a:solidFill>
                  <a:schemeClr val="tx1"/>
                </a:solidFill>
              </a:ln>
            </p:spPr>
            <p:txBody>
              <a:bodyPr wrap="square" rtlCol="0">
                <a:spAutoFit/>
              </a:bodyPr>
              <a:lstStyle/>
              <a:p>
                <a:pPr algn="ctr"/>
                <a:r>
                  <a:rPr lang="en-IN" sz="1600" dirty="0">
                    <a:solidFill>
                      <a:schemeClr val="tx1"/>
                    </a:solidFill>
                  </a:rPr>
                  <a:t>NAV</a:t>
                </a:r>
              </a:p>
            </p:txBody>
          </p:sp>
          <p:sp>
            <p:nvSpPr>
              <p:cNvPr id="20" name="TextBox 19">
                <a:extLst>
                  <a:ext uri="{FF2B5EF4-FFF2-40B4-BE49-F238E27FC236}">
                    <a16:creationId xmlns:a16="http://schemas.microsoft.com/office/drawing/2014/main" id="{A77C76F0-BC28-4B6B-B27E-2CA8E0BAC548}"/>
                  </a:ext>
                </a:extLst>
              </p:cNvPr>
              <p:cNvSpPr txBox="1"/>
              <p:nvPr/>
            </p:nvSpPr>
            <p:spPr>
              <a:xfrm>
                <a:off x="4936467" y="8892935"/>
                <a:ext cx="1090364" cy="261611"/>
              </a:xfrm>
              <a:prstGeom prst="rect">
                <a:avLst/>
              </a:prstGeom>
              <a:noFill/>
            </p:spPr>
            <p:txBody>
              <a:bodyPr wrap="none" rtlCol="0">
                <a:spAutoFit/>
              </a:bodyPr>
              <a:lstStyle/>
              <a:p>
                <a:r>
                  <a:rPr lang="en-IN" sz="1100" dirty="0">
                    <a:solidFill>
                      <a:schemeClr val="tx1"/>
                    </a:solidFill>
                  </a:rPr>
                  <a:t>TXOP Duration</a:t>
                </a:r>
              </a:p>
            </p:txBody>
          </p:sp>
        </p:grpSp>
        <p:sp>
          <p:nvSpPr>
            <p:cNvPr id="51" name="TextBox 50">
              <a:extLst>
                <a:ext uri="{FF2B5EF4-FFF2-40B4-BE49-F238E27FC236}">
                  <a16:creationId xmlns:a16="http://schemas.microsoft.com/office/drawing/2014/main" id="{8CEB8B9B-D744-419F-9CB1-5E4C7C21E79C}"/>
                </a:ext>
              </a:extLst>
            </p:cNvPr>
            <p:cNvSpPr txBox="1"/>
            <p:nvPr/>
          </p:nvSpPr>
          <p:spPr>
            <a:xfrm>
              <a:off x="2301766" y="1053762"/>
              <a:ext cx="3837737" cy="461665"/>
            </a:xfrm>
            <a:prstGeom prst="rect">
              <a:avLst/>
            </a:prstGeom>
            <a:noFill/>
          </p:spPr>
          <p:txBody>
            <a:bodyPr wrap="square" rtlCol="0">
              <a:spAutoFit/>
            </a:bodyPr>
            <a:lstStyle/>
            <a:p>
              <a:r>
                <a:rPr lang="en-IN" sz="1200" dirty="0">
                  <a:solidFill>
                    <a:srgbClr val="00B050"/>
                  </a:solidFill>
                </a:rPr>
                <a:t>RA = Broadcast</a:t>
              </a:r>
            </a:p>
            <a:p>
              <a:r>
                <a:rPr lang="en-IN" sz="1200" dirty="0">
                  <a:solidFill>
                    <a:srgbClr val="00B050"/>
                  </a:solidFill>
                </a:rPr>
                <a:t>Duration = adjusted to available time as required</a:t>
              </a:r>
            </a:p>
          </p:txBody>
        </p:sp>
        <p:cxnSp>
          <p:nvCxnSpPr>
            <p:cNvPr id="54" name="Straight Arrow Connector 53">
              <a:extLst>
                <a:ext uri="{FF2B5EF4-FFF2-40B4-BE49-F238E27FC236}">
                  <a16:creationId xmlns:a16="http://schemas.microsoft.com/office/drawing/2014/main" id="{FA399028-5EA7-4879-8B96-079638F63515}"/>
                </a:ext>
              </a:extLst>
            </p:cNvPr>
            <p:cNvCxnSpPr>
              <a:stCxn id="13" idx="2"/>
            </p:cNvCxnSpPr>
            <p:nvPr/>
          </p:nvCxnSpPr>
          <p:spPr bwMode="auto">
            <a:xfrm flipH="1">
              <a:off x="2743293" y="2144861"/>
              <a:ext cx="1" cy="1139060"/>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58" name="Straight Arrow Connector 57">
              <a:extLst>
                <a:ext uri="{FF2B5EF4-FFF2-40B4-BE49-F238E27FC236}">
                  <a16:creationId xmlns:a16="http://schemas.microsoft.com/office/drawing/2014/main" id="{0F93E072-A717-4F39-A73F-3402014305C4}"/>
                </a:ext>
              </a:extLst>
            </p:cNvPr>
            <p:cNvCxnSpPr/>
            <p:nvPr/>
          </p:nvCxnSpPr>
          <p:spPr bwMode="auto">
            <a:xfrm>
              <a:off x="2614953" y="2159500"/>
              <a:ext cx="0" cy="54916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60" name="Connector: Curved 59">
              <a:extLst>
                <a:ext uri="{FF2B5EF4-FFF2-40B4-BE49-F238E27FC236}">
                  <a16:creationId xmlns:a16="http://schemas.microsoft.com/office/drawing/2014/main" id="{BBB8639C-13B0-4796-9AB0-725AF83E41C2}"/>
                </a:ext>
              </a:extLst>
            </p:cNvPr>
            <p:cNvCxnSpPr>
              <a:cxnSpLocks/>
            </p:cNvCxnSpPr>
            <p:nvPr/>
          </p:nvCxnSpPr>
          <p:spPr bwMode="auto">
            <a:xfrm>
              <a:off x="2743293" y="1490003"/>
              <a:ext cx="4216803" cy="422526"/>
            </a:xfrm>
            <a:prstGeom prst="curvedConnector3">
              <a:avLst>
                <a:gd name="adj1" fmla="val 65661"/>
              </a:avLst>
            </a:prstGeom>
            <a:solidFill>
              <a:srgbClr val="00B8FF"/>
            </a:solidFill>
            <a:ln w="9525" cap="flat" cmpd="sng" algn="ctr">
              <a:solidFill>
                <a:schemeClr val="tx1"/>
              </a:solidFill>
              <a:prstDash val="solid"/>
              <a:round/>
              <a:headEnd type="none" w="med" len="med"/>
              <a:tailEnd type="triangle"/>
            </a:ln>
            <a:effectLst/>
          </p:spPr>
        </p:cxnSp>
      </p:grpSp>
    </p:spTree>
    <p:extLst>
      <p:ext uri="{BB962C8B-B14F-4D97-AF65-F5344CB8AC3E}">
        <p14:creationId xmlns:p14="http://schemas.microsoft.com/office/powerpoint/2010/main" val="123474371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Manasi.potx" id="{75B49027-815E-48C4-A84D-490B206EAD46}" vid="{4D7B3BF9-B339-4C06-B3ED-35E5D71F631E}"/>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802-11-submission-Manasi</Template>
  <TotalTime>3238</TotalTime>
  <Words>2212</Words>
  <Application>Microsoft Office PowerPoint</Application>
  <PresentationFormat>Widescreen</PresentationFormat>
  <Paragraphs>440</Paragraphs>
  <Slides>12</Slides>
  <Notes>2</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6" baseType="lpstr">
      <vt:lpstr>Arial</vt:lpstr>
      <vt:lpstr>Times New Roman</vt:lpstr>
      <vt:lpstr>Office Theme</vt:lpstr>
      <vt:lpstr>Microsoft Word 97 - 2003 Document</vt:lpstr>
      <vt:lpstr>Dynamic Unavailability Indication for a Mobile-AP</vt:lpstr>
      <vt:lpstr>Abstract</vt:lpstr>
      <vt:lpstr>Motivation</vt:lpstr>
      <vt:lpstr>Overview</vt:lpstr>
      <vt:lpstr>PowerPoint Presentation</vt:lpstr>
      <vt:lpstr>DUO Mobile-AP Capability</vt:lpstr>
      <vt:lpstr>DUO Mobile-AP Enable/Disable</vt:lpstr>
      <vt:lpstr>DUO Mobile-AP Operation – Case #1</vt:lpstr>
      <vt:lpstr>DUO Mobile-AP Operation – Case #2</vt:lpstr>
      <vt:lpstr>DUO Mobile-AP Operation – Case #3</vt:lpstr>
      <vt:lpstr>DUO Mobile-AP Operation- Case #3 – BSRP-NTB </vt:lpstr>
      <vt:lpstr>Reference Comments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MANASI E/Connectivity Standards /SRI-Bangalore/Staff Engineer/Samsung Electronics</dc:creator>
  <cp:keywords/>
  <cp:lastModifiedBy>MANASI E/Connectivity Standards /SRI-Bangalore/Staff Engineer/Samsung Electronics</cp:lastModifiedBy>
  <cp:revision>45</cp:revision>
  <cp:lastPrinted>1601-01-01T00:00:00Z</cp:lastPrinted>
  <dcterms:created xsi:type="dcterms:W3CDTF">2025-06-23T06:49:04Z</dcterms:created>
  <dcterms:modified xsi:type="dcterms:W3CDTF">2025-09-01T09:51:55Z</dcterms:modified>
  <cp:category>Manasi Ekkundi, Samsung Electronics</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