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5"/>
  </p:notesMasterIdLst>
  <p:handoutMasterIdLst>
    <p:handoutMasterId r:id="rId16"/>
  </p:handoutMasterIdLst>
  <p:sldIdLst>
    <p:sldId id="270" r:id="rId2"/>
    <p:sldId id="777" r:id="rId3"/>
    <p:sldId id="814" r:id="rId4"/>
    <p:sldId id="821" r:id="rId5"/>
    <p:sldId id="822" r:id="rId6"/>
    <p:sldId id="804" r:id="rId7"/>
    <p:sldId id="815" r:id="rId8"/>
    <p:sldId id="816" r:id="rId9"/>
    <p:sldId id="802" r:id="rId10"/>
    <p:sldId id="806" r:id="rId11"/>
    <p:sldId id="810" r:id="rId12"/>
    <p:sldId id="813" r:id="rId13"/>
    <p:sldId id="784" r:id="rId14"/>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58AD0A-BBFE-553F-A329-BD4FBDEB0EA4}" name="Alfred Asterjadhi" initials="AA" userId="S::aasterja@qti.qualcomm.com::39de57b9-85c0-4fd1-aaac-8ca2b6560ad0" providerId="AD"/>
  <p188:author id="{28E1B019-9AF1-93FD-A572-6C2824965071}" name="Sherief Helwa" initials="SH" userId="S::shelwa@qti.qualcomm.com::c6299973-2e88-4f67-9e93-bade1b850725" providerId="AD"/>
  <p188:author id="{125D3299-4396-0C8F-93EA-F2B805B32C1D}" name="Alfred Aster" initials="A" userId="Alfred Ast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7386" autoAdjust="0"/>
  </p:normalViewPr>
  <p:slideViewPr>
    <p:cSldViewPr snapToGrid="0">
      <p:cViewPr varScale="1">
        <p:scale>
          <a:sx n="153" d="100"/>
          <a:sy n="153" d="100"/>
        </p:scale>
        <p:origin x="804" y="84"/>
      </p:cViewPr>
      <p:guideLst>
        <p:guide orient="horz" pos="2160"/>
        <p:guide pos="2880"/>
      </p:guideLst>
    </p:cSldViewPr>
  </p:slideViewPr>
  <p:notesTextViewPr>
    <p:cViewPr>
      <p:scale>
        <a:sx n="1" d="1"/>
        <a:sy n="1" d="1"/>
      </p:scale>
      <p:origin x="0" y="0"/>
    </p:cViewPr>
  </p:notesTextViewPr>
  <p:notesViewPr>
    <p:cSldViewPr snapToGrid="0">
      <p:cViewPr varScale="1">
        <p:scale>
          <a:sx n="114" d="100"/>
          <a:sy n="114" d="100"/>
        </p:scale>
        <p:origin x="3700" y="68"/>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043017" y="175081"/>
            <a:ext cx="2195858"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dirty="0"/>
              <a:t>doc.: IEEE 802.11-25/1486r0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John Doe, Some Company</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Arial" pitchFamily="34" charset="0"/>
              </a:defRPr>
            </a:lvl1pPr>
          </a:lstStyle>
          <a:p>
            <a:pPr>
              <a:defRPr/>
            </a:pPr>
            <a:r>
              <a:rPr lang="en-US"/>
              <a:t>Page </a:t>
            </a:r>
            <a:fld id="{F54F3633-8635-49BE-B7DB-4FE733D299F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a:cs typeface="+mn-cs"/>
            </a:endParaRPr>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eaLnBrk="0" hangingPunct="0">
              <a:defRPr/>
            </a:pPr>
            <a:r>
              <a:rPr lang="en-US">
                <a:cs typeface="+mn-cs"/>
              </a:rPr>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a:cs typeface="+mn-cs"/>
            </a:endParaRPr>
          </a:p>
        </p:txBody>
      </p:sp>
    </p:spTree>
    <p:extLst>
      <p:ext uri="{BB962C8B-B14F-4D97-AF65-F5344CB8AC3E}">
        <p14:creationId xmlns:p14="http://schemas.microsoft.com/office/powerpoint/2010/main" val="40536062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5880" y="95706"/>
            <a:ext cx="2195858" cy="215444"/>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dirty="0"/>
              <a:t>doc.: IEEE 802.11-25/1486r0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a:t>Month Year</a:t>
            </a:r>
          </a:p>
        </p:txBody>
      </p:sp>
      <p:sp>
        <p:nvSpPr>
          <p:cNvPr id="1229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John Doe, Some Company</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Arial" pitchFamily="34" charset="0"/>
              </a:defRPr>
            </a:lvl1pPr>
          </a:lstStyle>
          <a:p>
            <a:pPr>
              <a:defRPr/>
            </a:pPr>
            <a:r>
              <a:rPr lang="en-US"/>
              <a:t>Page </a:t>
            </a:r>
            <a:fld id="{2C873923-7103-4AF9-AECF-EE09B40480BC}"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eaLnBrk="0" hangingPunct="0">
              <a:defRPr/>
            </a:pPr>
            <a:r>
              <a:rPr lang="en-US">
                <a:cs typeface="+mn-cs"/>
              </a:rPr>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a:cs typeface="+mn-cs"/>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extLst>
      <p:ext uri="{BB962C8B-B14F-4D97-AF65-F5344CB8AC3E}">
        <p14:creationId xmlns:p14="http://schemas.microsoft.com/office/powerpoint/2010/main" val="3320337040"/>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0743412-9668-4686-B109-E3B2457EFEE3}" type="slidenum">
              <a:rPr lang="en-US"/>
              <a:pPr>
                <a:defRPr/>
              </a:pPr>
              <a:t>‹#›</a:t>
            </a:fld>
            <a:endParaRPr lang="en-US"/>
          </a:p>
        </p:txBody>
      </p:sp>
      <p:sp>
        <p:nvSpPr>
          <p:cNvPr id="9"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8" name="Rectangle 4">
            <a:extLst>
              <a:ext uri="{FF2B5EF4-FFF2-40B4-BE49-F238E27FC236}">
                <a16:creationId xmlns:a16="http://schemas.microsoft.com/office/drawing/2014/main" id="{EDCEBDF8-1FBD-49CA-BC1A-DBB01FAE0396}"/>
              </a:ext>
            </a:extLst>
          </p:cNvPr>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DC9B8F1-287D-4B8B-8904-2261870F7D4F}" type="slidenum">
              <a:rPr lang="en-US"/>
              <a:pPr>
                <a:defRPr/>
              </a:pPr>
              <a:t>‹#›</a:t>
            </a:fld>
            <a:endParaRPr lang="en-US"/>
          </a:p>
        </p:txBody>
      </p:sp>
      <p:sp>
        <p:nvSpPr>
          <p:cNvPr id="7"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8" name="Rectangle 4">
            <a:extLst>
              <a:ext uri="{FF2B5EF4-FFF2-40B4-BE49-F238E27FC236}">
                <a16:creationId xmlns:a16="http://schemas.microsoft.com/office/drawing/2014/main" id="{561AAACA-7605-4ADE-B10E-EFFF7852FA3C}"/>
              </a:ext>
            </a:extLst>
          </p:cNvPr>
          <p:cNvSpPr>
            <a:spLocks noGrp="1" noChangeArrowheads="1"/>
          </p:cNvSpPr>
          <p:nvPr>
            <p:ph type="dt" sz="half" idx="2"/>
          </p:nvPr>
        </p:nvSpPr>
        <p:spPr bwMode="auto">
          <a:xfrm>
            <a:off x="696913" y="332601"/>
            <a:ext cx="1455527"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6E05228-1FDB-49BC-8BC4-A91A7D762AB2}" type="slidenum">
              <a:rPr lang="en-US"/>
              <a:pPr>
                <a:defRPr/>
              </a:pPr>
              <a:t>‹#›</a:t>
            </a:fld>
            <a:endParaRPr lang="en-US"/>
          </a:p>
        </p:txBody>
      </p:sp>
      <p:sp>
        <p:nvSpPr>
          <p:cNvPr id="7"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8" name="Rectangle 4">
            <a:extLst>
              <a:ext uri="{FF2B5EF4-FFF2-40B4-BE49-F238E27FC236}">
                <a16:creationId xmlns:a16="http://schemas.microsoft.com/office/drawing/2014/main" id="{71D9A307-7244-44BC-B723-14F328D3D433}"/>
              </a:ext>
            </a:extLst>
          </p:cNvPr>
          <p:cNvSpPr>
            <a:spLocks noGrp="1" noChangeArrowheads="1"/>
          </p:cNvSpPr>
          <p:nvPr>
            <p:ph type="dt" sz="half" idx="2"/>
          </p:nvPr>
        </p:nvSpPr>
        <p:spPr bwMode="auto">
          <a:xfrm>
            <a:off x="696913" y="332601"/>
            <a:ext cx="1455527"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609600"/>
          </a:xfrm>
        </p:spPr>
        <p:txBody>
          <a:bodyPr/>
          <a:lstStyle>
            <a:lvl1pPr>
              <a:defRPr sz="2800" baseline="0"/>
            </a:lvl1pPr>
          </a:lstStyle>
          <a:p>
            <a:r>
              <a:rPr lang="en-US"/>
              <a:t>Click to edit Master title style</a:t>
            </a:r>
          </a:p>
        </p:txBody>
      </p:sp>
      <p:sp>
        <p:nvSpPr>
          <p:cNvPr id="3" name="Content Placeholder 2"/>
          <p:cNvSpPr>
            <a:spLocks noGrp="1"/>
          </p:cNvSpPr>
          <p:nvPr>
            <p:ph idx="1"/>
          </p:nvPr>
        </p:nvSpPr>
        <p:spPr>
          <a:xfrm>
            <a:off x="685800" y="1600200"/>
            <a:ext cx="7772400" cy="4495800"/>
          </a:xfrm>
        </p:spPr>
        <p:txBody>
          <a:bodyPr/>
          <a:lstStyle>
            <a:lvl1pPr>
              <a:defRPr sz="2000" b="0" i="0" baseline="0"/>
            </a:lvl1pPr>
            <a:lvl2pPr>
              <a:defRPr sz="1800" baseline="0"/>
            </a:lvl2pPr>
            <a:lvl3pPr>
              <a:defRPr sz="1600" baseline="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1789BC7-C074-42CC-ADF8-5107DF6BD1C1}" type="slidenum">
              <a:rPr lang="en-US"/>
              <a:pPr>
                <a:defRPr/>
              </a:pPr>
              <a:t>‹#›</a:t>
            </a:fld>
            <a:endParaRPr lang="en-US"/>
          </a:p>
        </p:txBody>
      </p:sp>
      <p:sp>
        <p:nvSpPr>
          <p:cNvPr id="8" name="Rectangle 5"/>
          <p:cNvSpPr>
            <a:spLocks noGrp="1" noChangeArrowheads="1"/>
          </p:cNvSpPr>
          <p:nvPr>
            <p:ph type="ftr" sz="quarter" idx="3"/>
          </p:nvPr>
        </p:nvSpPr>
        <p:spPr bwMode="auto">
          <a:xfrm>
            <a:off x="6620320" y="6475413"/>
            <a:ext cx="1923605"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7" name="Rectangle 4">
            <a:extLst>
              <a:ext uri="{FF2B5EF4-FFF2-40B4-BE49-F238E27FC236}">
                <a16:creationId xmlns:a16="http://schemas.microsoft.com/office/drawing/2014/main" id="{F8F3098D-9135-47FC-8B70-0899DC511C2B}"/>
              </a:ext>
            </a:extLst>
          </p:cNvPr>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F652A146-6F07-41EF-8958-F5CF356A0B78}" type="slidenum">
              <a:rPr lang="en-US"/>
              <a:pPr>
                <a:defRPr/>
              </a:pPr>
              <a:t>‹#›</a:t>
            </a:fld>
            <a:endParaRPr lang="en-US"/>
          </a:p>
        </p:txBody>
      </p:sp>
      <p:sp>
        <p:nvSpPr>
          <p:cNvPr id="9"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7" name="Rectangle 4">
            <a:extLst>
              <a:ext uri="{FF2B5EF4-FFF2-40B4-BE49-F238E27FC236}">
                <a16:creationId xmlns:a16="http://schemas.microsoft.com/office/drawing/2014/main" id="{E066D42A-356D-4E5D-B9D3-4A0DB37C941F}"/>
              </a:ext>
            </a:extLst>
          </p:cNvPr>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9B3AFDE4-E638-42C0-A68B-50C601C7C88B}" type="slidenum">
              <a:rPr lang="en-US"/>
              <a:pPr>
                <a:defRPr/>
              </a:pPr>
              <a:t>‹#›</a:t>
            </a:fld>
            <a:endParaRPr lang="en-US"/>
          </a:p>
        </p:txBody>
      </p:sp>
      <p:sp>
        <p:nvSpPr>
          <p:cNvPr id="10"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8" name="Rectangle 4">
            <a:extLst>
              <a:ext uri="{FF2B5EF4-FFF2-40B4-BE49-F238E27FC236}">
                <a16:creationId xmlns:a16="http://schemas.microsoft.com/office/drawing/2014/main" id="{5EDE1EDF-5947-4192-94C2-92848A83BAE0}"/>
              </a:ext>
            </a:extLst>
          </p:cNvPr>
          <p:cNvSpPr>
            <a:spLocks noGrp="1" noChangeArrowheads="1"/>
          </p:cNvSpPr>
          <p:nvPr>
            <p:ph type="dt" sz="half" idx="13"/>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47F62F27-0EC7-4D1C-8A98-B521A5C1B642}" type="slidenum">
              <a:rPr lang="en-US"/>
              <a:pPr>
                <a:defRPr/>
              </a:pPr>
              <a:t>‹#›</a:t>
            </a:fld>
            <a:endParaRPr lang="en-US"/>
          </a:p>
        </p:txBody>
      </p:sp>
      <p:sp>
        <p:nvSpPr>
          <p:cNvPr id="11" name="Rectangle 5"/>
          <p:cNvSpPr>
            <a:spLocks noGrp="1" noChangeArrowheads="1"/>
          </p:cNvSpPr>
          <p:nvPr>
            <p:ph type="ftr" sz="quarter" idx="1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10" name="Rectangle 4">
            <a:extLst>
              <a:ext uri="{FF2B5EF4-FFF2-40B4-BE49-F238E27FC236}">
                <a16:creationId xmlns:a16="http://schemas.microsoft.com/office/drawing/2014/main" id="{36198C6D-7629-4E6F-9080-303E501DEC7D}"/>
              </a:ext>
            </a:extLst>
          </p:cNvPr>
          <p:cNvSpPr>
            <a:spLocks noGrp="1" noChangeArrowheads="1"/>
          </p:cNvSpPr>
          <p:nvPr>
            <p:ph type="dt" sz="half" idx="14"/>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C69D9E18-8FC9-4D6F-9D47-7F236DA35C33}" type="slidenum">
              <a:rPr lang="en-US"/>
              <a:pPr>
                <a:defRPr/>
              </a:pPr>
              <a:t>‹#›</a:t>
            </a:fld>
            <a:endParaRPr lang="en-US"/>
          </a:p>
        </p:txBody>
      </p:sp>
      <p:sp>
        <p:nvSpPr>
          <p:cNvPr id="6" name="Footer Placeholder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7" name="Rectangle 4">
            <a:extLst>
              <a:ext uri="{FF2B5EF4-FFF2-40B4-BE49-F238E27FC236}">
                <a16:creationId xmlns:a16="http://schemas.microsoft.com/office/drawing/2014/main" id="{0217BF70-D85E-4E0C-9CD2-5CB507281DAD}"/>
              </a:ext>
            </a:extLst>
          </p:cNvPr>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4A8CB34A-F2D3-4F3B-AD27-33B98B268C82}" type="slidenum">
              <a:rPr lang="en-US"/>
              <a:pPr>
                <a:defRPr/>
              </a:pPr>
              <a:t>‹#›</a:t>
            </a:fld>
            <a:endParaRPr lang="en-US"/>
          </a:p>
        </p:txBody>
      </p:sp>
      <p:sp>
        <p:nvSpPr>
          <p:cNvPr id="5"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6" name="Rectangle 4">
            <a:extLst>
              <a:ext uri="{FF2B5EF4-FFF2-40B4-BE49-F238E27FC236}">
                <a16:creationId xmlns:a16="http://schemas.microsoft.com/office/drawing/2014/main" id="{8AD74CDA-89AE-4BC6-ADB6-BF4C9C3D023D}"/>
              </a:ext>
            </a:extLst>
          </p:cNvPr>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6842823D-4EFD-4122-8A9F-C6D9274A89D2}" type="slidenum">
              <a:rPr lang="en-US"/>
              <a:pPr>
                <a:defRPr/>
              </a:pPr>
              <a:t>‹#›</a:t>
            </a:fld>
            <a:endParaRPr lang="en-US"/>
          </a:p>
        </p:txBody>
      </p:sp>
      <p:sp>
        <p:nvSpPr>
          <p:cNvPr id="8"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9" name="Rectangle 4">
            <a:extLst>
              <a:ext uri="{FF2B5EF4-FFF2-40B4-BE49-F238E27FC236}">
                <a16:creationId xmlns:a16="http://schemas.microsoft.com/office/drawing/2014/main" id="{4D8D2729-D01B-446E-B55E-F033BB0F0C99}"/>
              </a:ext>
            </a:extLst>
          </p:cNvPr>
          <p:cNvSpPr>
            <a:spLocks noGrp="1" noChangeArrowheads="1"/>
          </p:cNvSpPr>
          <p:nvPr>
            <p:ph type="dt" sz="half" idx="13"/>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41079F9C-5C87-45BF-8450-007BCEAE6FD6}" type="slidenum">
              <a:rPr lang="en-US"/>
              <a:pPr>
                <a:defRPr/>
              </a:pPr>
              <a:t>‹#›</a:t>
            </a:fld>
            <a:endParaRPr lang="en-US"/>
          </a:p>
        </p:txBody>
      </p:sp>
      <p:sp>
        <p:nvSpPr>
          <p:cNvPr id="8" name="Rectangle 5"/>
          <p:cNvSpPr>
            <a:spLocks noGrp="1" noChangeArrowheads="1"/>
          </p:cNvSpPr>
          <p:nvPr>
            <p:ph type="ftr" sz="quarter" idx="3"/>
          </p:nvPr>
        </p:nvSpPr>
        <p:spPr bwMode="auto">
          <a:xfrm>
            <a:off x="6431615" y="6475413"/>
            <a:ext cx="2112310"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p>
        </p:txBody>
      </p:sp>
      <p:sp>
        <p:nvSpPr>
          <p:cNvPr id="9" name="Rectangle 4">
            <a:extLst>
              <a:ext uri="{FF2B5EF4-FFF2-40B4-BE49-F238E27FC236}">
                <a16:creationId xmlns:a16="http://schemas.microsoft.com/office/drawing/2014/main" id="{4A0DD6EB-210E-4EE5-8671-FAAF487B950B}"/>
              </a:ext>
            </a:extLst>
          </p:cNvPr>
          <p:cNvSpPr>
            <a:spLocks noGrp="1" noChangeArrowheads="1"/>
          </p:cNvSpPr>
          <p:nvPr>
            <p:ph type="dt" sz="half" idx="13"/>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2601"/>
            <a:ext cx="1323119"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a:t>September 2025</a:t>
            </a:r>
            <a:endParaRPr lang="en-US" dirty="0"/>
          </a:p>
        </p:txBody>
      </p:sp>
      <p:sp>
        <p:nvSpPr>
          <p:cNvPr id="1029" name="Rectangle 5"/>
          <p:cNvSpPr>
            <a:spLocks noGrp="1" noChangeArrowheads="1"/>
          </p:cNvSpPr>
          <p:nvPr>
            <p:ph type="ftr" sz="quarter" idx="3"/>
          </p:nvPr>
        </p:nvSpPr>
        <p:spPr bwMode="auto">
          <a:xfrm>
            <a:off x="6620320" y="6475413"/>
            <a:ext cx="1923605"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a:t>Mahmoud Hasabelnaby, et. al., Huawei</a:t>
            </a:r>
            <a:endParaRPr lang="en-US" altLang="ko-KR"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cs typeface="Arial" pitchFamily="34" charset="0"/>
              </a:defRPr>
            </a:lvl1pPr>
          </a:lstStyle>
          <a:p>
            <a:pPr>
              <a:defRPr/>
            </a:pPr>
            <a:r>
              <a:rPr lang="en-US"/>
              <a:t>Slide </a:t>
            </a:r>
            <a:fld id="{7614916F-BBEF-4684-B6F5-1E636F42BA02}" type="slidenum">
              <a:rPr lang="en-US"/>
              <a:pPr>
                <a:defRPr/>
              </a:pPr>
              <a:t>‹#›</a:t>
            </a:fld>
            <a:endParaRPr lang="en-US"/>
          </a:p>
        </p:txBody>
      </p:sp>
      <p:sp>
        <p:nvSpPr>
          <p:cNvPr id="1031" name="Rectangle 7"/>
          <p:cNvSpPr>
            <a:spLocks noChangeArrowheads="1"/>
          </p:cNvSpPr>
          <p:nvPr/>
        </p:nvSpPr>
        <p:spPr bwMode="auto">
          <a:xfrm>
            <a:off x="5175185" y="332601"/>
            <a:ext cx="328301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solidFill>
                  <a:schemeClr val="tx1"/>
                </a:solidFill>
                <a:cs typeface="+mn-cs"/>
              </a:rPr>
              <a:t>doc.: IEEE 802.11-25/xxxxr0</a:t>
            </a:r>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a:cs typeface="+mn-cs"/>
            </a:endParaRPr>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eaLnBrk="0" hangingPunct="0">
              <a:defRPr/>
            </a:pPr>
            <a:r>
              <a:rPr lang="en-US">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995" y="1066800"/>
            <a:ext cx="7772400" cy="391886"/>
          </a:xfrm>
        </p:spPr>
        <p:txBody>
          <a:bodyPr/>
          <a:lstStyle/>
          <a:p>
            <a:r>
              <a:rPr lang="en-US" dirty="0"/>
              <a:t>Further Considerations on Co-BF Transmission Sequence</a:t>
            </a:r>
          </a:p>
        </p:txBody>
      </p:sp>
      <p:sp>
        <p:nvSpPr>
          <p:cNvPr id="4" name="Date Placeholder 3"/>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6" name="Slide Number Placeholder 5"/>
          <p:cNvSpPr>
            <a:spLocks noGrp="1"/>
          </p:cNvSpPr>
          <p:nvPr>
            <p:ph type="sldNum" sz="quarter" idx="12"/>
          </p:nvPr>
        </p:nvSpPr>
        <p:spPr/>
        <p:txBody>
          <a:bodyPr/>
          <a:lstStyle/>
          <a:p>
            <a:pPr>
              <a:defRPr/>
            </a:pPr>
            <a:r>
              <a:rPr lang="en-US"/>
              <a:t>Slide </a:t>
            </a:r>
            <a:fld id="{C1789BC7-C074-42CC-ADF8-5107DF6BD1C1}" type="slidenum">
              <a:rPr lang="en-US" smtClean="0"/>
              <a:pPr>
                <a:defRPr/>
              </a:pPr>
              <a:t>1</a:t>
            </a:fld>
            <a:endParaRPr lang="en-US"/>
          </a:p>
        </p:txBody>
      </p:sp>
      <p:sp>
        <p:nvSpPr>
          <p:cNvPr id="7" name="Rectangle 6"/>
          <p:cNvSpPr txBox="1">
            <a:spLocks noChangeArrowheads="1"/>
          </p:cNvSpPr>
          <p:nvPr/>
        </p:nvSpPr>
        <p:spPr bwMode="auto">
          <a:xfrm>
            <a:off x="573974" y="2126774"/>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buFontTx/>
              <a:buNone/>
            </a:pPr>
            <a:r>
              <a:rPr lang="en-US" sz="2000" dirty="0"/>
              <a:t>Date:</a:t>
            </a:r>
            <a:r>
              <a:rPr lang="en-US" sz="2000" b="0" dirty="0"/>
              <a:t> 2024-09-16</a:t>
            </a:r>
          </a:p>
        </p:txBody>
      </p:sp>
      <p:sp>
        <p:nvSpPr>
          <p:cNvPr id="8" name="Rectangle 12"/>
          <p:cNvSpPr>
            <a:spLocks noChangeArrowheads="1"/>
          </p:cNvSpPr>
          <p:nvPr/>
        </p:nvSpPr>
        <p:spPr bwMode="auto">
          <a:xfrm>
            <a:off x="514597" y="2507774"/>
            <a:ext cx="1447800" cy="381000"/>
          </a:xfrm>
          <a:prstGeom prst="rect">
            <a:avLst/>
          </a:prstGeom>
          <a:noFill/>
          <a:ln w="9525">
            <a:noFill/>
            <a:miter lim="800000"/>
            <a:headEnd/>
            <a:tailEnd/>
          </a:ln>
        </p:spPr>
        <p:txBody>
          <a:bodyPr lIns="92075" tIns="46038" rIns="92075" bIns="46038"/>
          <a:lstStyle/>
          <a:p>
            <a:pPr marL="342900" indent="-342900" eaLnBrk="0" hangingPunct="0">
              <a:spcBef>
                <a:spcPct val="20000"/>
              </a:spcBef>
            </a:pPr>
            <a:r>
              <a:rPr lang="en-US" sz="2000" b="1" dirty="0"/>
              <a:t>Authors:</a:t>
            </a:r>
            <a:endParaRPr lang="en-US" sz="2000" dirty="0"/>
          </a:p>
        </p:txBody>
      </p:sp>
      <p:sp>
        <p:nvSpPr>
          <p:cNvPr id="10" name="Footer Placeholder 5"/>
          <p:cNvSpPr>
            <a:spLocks noGrp="1"/>
          </p:cNvSpPr>
          <p:nvPr>
            <p:ph type="ftr" sz="quarter" idx="3"/>
          </p:nvPr>
        </p:nvSpPr>
        <p:spPr>
          <a:xfrm>
            <a:off x="7240683" y="6475413"/>
            <a:ext cx="1303242" cy="184666"/>
          </a:xfrm>
        </p:spPr>
        <p:txBody>
          <a:bodyPr/>
          <a:lstStyle/>
          <a:p>
            <a:pPr>
              <a:defRPr/>
            </a:pPr>
            <a:r>
              <a:rPr lang="en-US" altLang="ko-KR"/>
              <a:t>Mahmoud Hasabelnaby, et. al., Huawei</a:t>
            </a:r>
          </a:p>
        </p:txBody>
      </p:sp>
      <p:graphicFrame>
        <p:nvGraphicFramePr>
          <p:cNvPr id="9" name="Table 8">
            <a:extLst>
              <a:ext uri="{FF2B5EF4-FFF2-40B4-BE49-F238E27FC236}">
                <a16:creationId xmlns:a16="http://schemas.microsoft.com/office/drawing/2014/main" id="{67F81D94-2C8E-47CA-9296-9F66F26B1243}"/>
              </a:ext>
            </a:extLst>
          </p:cNvPr>
          <p:cNvGraphicFramePr>
            <a:graphicFrameLocks noGrp="1"/>
          </p:cNvGraphicFramePr>
          <p:nvPr>
            <p:extLst>
              <p:ext uri="{D42A27DB-BD31-4B8C-83A1-F6EECF244321}">
                <p14:modId xmlns:p14="http://schemas.microsoft.com/office/powerpoint/2010/main" val="3237845111"/>
              </p:ext>
            </p:extLst>
          </p:nvPr>
        </p:nvGraphicFramePr>
        <p:xfrm>
          <a:off x="1074549" y="3472912"/>
          <a:ext cx="7202659" cy="1438322"/>
        </p:xfrm>
        <a:graphic>
          <a:graphicData uri="http://schemas.openxmlformats.org/drawingml/2006/table">
            <a:tbl>
              <a:tblPr firstRow="1" bandRow="1">
                <a:tableStyleId>{21E4AEA4-8DFA-4A89-87EB-49C32662AFE0}</a:tableStyleId>
              </a:tblPr>
              <a:tblGrid>
                <a:gridCol w="1410829">
                  <a:extLst>
                    <a:ext uri="{9D8B030D-6E8A-4147-A177-3AD203B41FA5}">
                      <a16:colId xmlns:a16="http://schemas.microsoft.com/office/drawing/2014/main" val="20000"/>
                    </a:ext>
                  </a:extLst>
                </a:gridCol>
                <a:gridCol w="965304">
                  <a:extLst>
                    <a:ext uri="{9D8B030D-6E8A-4147-A177-3AD203B41FA5}">
                      <a16:colId xmlns:a16="http://schemas.microsoft.com/office/drawing/2014/main" val="20001"/>
                    </a:ext>
                  </a:extLst>
                </a:gridCol>
                <a:gridCol w="2004864">
                  <a:extLst>
                    <a:ext uri="{9D8B030D-6E8A-4147-A177-3AD203B41FA5}">
                      <a16:colId xmlns:a16="http://schemas.microsoft.com/office/drawing/2014/main" val="20002"/>
                    </a:ext>
                  </a:extLst>
                </a:gridCol>
                <a:gridCol w="668289">
                  <a:extLst>
                    <a:ext uri="{9D8B030D-6E8A-4147-A177-3AD203B41FA5}">
                      <a16:colId xmlns:a16="http://schemas.microsoft.com/office/drawing/2014/main" val="20003"/>
                    </a:ext>
                  </a:extLst>
                </a:gridCol>
                <a:gridCol w="2153373">
                  <a:extLst>
                    <a:ext uri="{9D8B030D-6E8A-4147-A177-3AD203B41FA5}">
                      <a16:colId xmlns:a16="http://schemas.microsoft.com/office/drawing/2014/main" val="20004"/>
                    </a:ext>
                  </a:extLst>
                </a:gridCol>
              </a:tblGrid>
              <a:tr h="333422">
                <a:tc>
                  <a:txBody>
                    <a:bodyPr/>
                    <a:lstStyle/>
                    <a:p>
                      <a:pPr algn="ctr"/>
                      <a:r>
                        <a:rPr lang="en-US" sz="900" dirty="0">
                          <a:solidFill>
                            <a:schemeClr val="tx1"/>
                          </a:solidFill>
                        </a:rPr>
                        <a:t>Name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rPr>
                        <a:t>Affiliations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rPr>
                        <a:t>Address</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rPr>
                        <a:t>Phone</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900" dirty="0">
                          <a:solidFill>
                            <a:schemeClr val="tx1"/>
                          </a:solidFill>
                        </a:rPr>
                        <a:t>Email</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8017">
                <a:tc>
                  <a:txBody>
                    <a:bodyPr/>
                    <a:lstStyle/>
                    <a:p>
                      <a:pPr algn="ctr"/>
                      <a:r>
                        <a:rPr lang="en-US" sz="1000" kern="1200" dirty="0">
                          <a:solidFill>
                            <a:schemeClr val="dk1"/>
                          </a:solidFill>
                          <a:latin typeface="+mn-lt"/>
                          <a:ea typeface="+mn-ea"/>
                          <a:cs typeface="+mn-cs"/>
                        </a:rPr>
                        <a:t>Mahmoud Hasabelnaby</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endParaRPr lang="en-US" sz="1000" dirty="0"/>
                    </a:p>
                    <a:p>
                      <a:pPr algn="ctr"/>
                      <a:endParaRPr lang="en-US" sz="1000" dirty="0"/>
                    </a:p>
                    <a:p>
                      <a:pPr algn="ctr">
                        <a:lnSpc>
                          <a:spcPct val="200000"/>
                        </a:lnSpc>
                      </a:pPr>
                      <a:r>
                        <a:rPr lang="en-US" sz="1000" dirty="0"/>
                        <a:t>Huawei</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00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dirty="0"/>
                        <a:t>Mahmoud.Hasabelnaby@huawei.com</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4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mn-lt"/>
                          <a:ea typeface="+mn-ea"/>
                          <a:cs typeface="+mn-cs"/>
                        </a:rPr>
                        <a:t>Junghoon Suh</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4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mn-lt"/>
                          <a:ea typeface="+mn-ea"/>
                          <a:cs typeface="+mn-cs"/>
                        </a:rPr>
                        <a:t>Abdallah Hussein</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4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mn-lt"/>
                          <a:ea typeface="+mn-ea"/>
                          <a:cs typeface="+mn-cs"/>
                        </a:rPr>
                        <a:t>Osama </a:t>
                      </a:r>
                      <a:r>
                        <a:rPr lang="en-US" sz="1000" kern="1200" dirty="0" err="1">
                          <a:solidFill>
                            <a:schemeClr val="dk1"/>
                          </a:solidFill>
                          <a:latin typeface="+mn-lt"/>
                          <a:ea typeface="+mn-ea"/>
                          <a:cs typeface="+mn-cs"/>
                        </a:rPr>
                        <a:t>Aboul-Magd</a:t>
                      </a:r>
                      <a:endParaRPr lang="en-US" sz="1000" kern="1200" dirty="0">
                        <a:solidFill>
                          <a:schemeClr val="dk1"/>
                        </a:solidFill>
                        <a:latin typeface="+mn-lt"/>
                        <a:ea typeface="+mn-ea"/>
                        <a:cs typeface="+mn-cs"/>
                      </a:endParaRP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943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mn-lt"/>
                          <a:ea typeface="+mn-ea"/>
                          <a:cs typeface="+mn-cs"/>
                        </a:rPr>
                        <a:t>Yan Xin</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8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0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2572408"/>
                  </a:ext>
                </a:extLst>
              </a:tr>
            </a:tbl>
          </a:graphicData>
        </a:graphic>
      </p:graphicFrame>
    </p:spTree>
    <p:extLst>
      <p:ext uri="{BB962C8B-B14F-4D97-AF65-F5344CB8AC3E}">
        <p14:creationId xmlns:p14="http://schemas.microsoft.com/office/powerpoint/2010/main" val="1089148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Updating the Extended Time-out Period Rule</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794288" y="1371600"/>
            <a:ext cx="7594170" cy="4875213"/>
          </a:xfrm>
        </p:spPr>
        <p:txBody>
          <a:bodyPr/>
          <a:lstStyle/>
          <a:p>
            <a:endParaRPr lang="en-US" sz="1400" dirty="0"/>
          </a:p>
          <a:p>
            <a:r>
              <a:rPr lang="en-US" sz="1400" dirty="0" err="1"/>
              <a:t>eMLSR</a:t>
            </a:r>
            <a:r>
              <a:rPr lang="en-US" sz="1400" dirty="0"/>
              <a:t>/DPS non-AP STAs may continue using this extended timeout period until their associated AP sets the More Data subfield in the MAC Control field of the MAC header to zero, indicating that no additional PPDUs are pending. In this case:</a:t>
            </a:r>
          </a:p>
          <a:p>
            <a:pPr lvl="1">
              <a:buFont typeface="Wingdings" panose="05000000000000000000" pitchFamily="2" charset="2"/>
              <a:buChar char="§"/>
            </a:pPr>
            <a:r>
              <a:rPr lang="en-US" sz="1200" dirty="0" err="1"/>
              <a:t>eMLSR</a:t>
            </a:r>
            <a:r>
              <a:rPr lang="en-US" sz="1200" dirty="0"/>
              <a:t>/DPS non-AP STAs associated with the </a:t>
            </a:r>
            <a:r>
              <a:rPr lang="en-US" sz="1200" b="1" dirty="0"/>
              <a:t>Sharing AP</a:t>
            </a:r>
            <a:r>
              <a:rPr lang="en-US" sz="1200" dirty="0"/>
              <a:t> will reset their timeout period configuration to the default value immediately after successfully decoding that DL PPDU.</a:t>
            </a:r>
          </a:p>
          <a:p>
            <a:pPr lvl="1">
              <a:buFont typeface="Wingdings" panose="05000000000000000000" pitchFamily="2" charset="2"/>
              <a:buChar char="§"/>
            </a:pPr>
            <a:endParaRPr lang="en-US" sz="1200" dirty="0"/>
          </a:p>
          <a:p>
            <a:pPr lvl="1">
              <a:buFont typeface="Wingdings" panose="05000000000000000000" pitchFamily="2" charset="2"/>
              <a:buChar char="§"/>
            </a:pPr>
            <a:r>
              <a:rPr lang="en-US" sz="1200" dirty="0" err="1"/>
              <a:t>eMLSR</a:t>
            </a:r>
            <a:r>
              <a:rPr lang="en-US" sz="1200" dirty="0"/>
              <a:t>/DPS non-AP STAs associated with the </a:t>
            </a:r>
            <a:r>
              <a:rPr lang="en-US" sz="1200" b="1" dirty="0"/>
              <a:t>Shared AP</a:t>
            </a:r>
            <a:r>
              <a:rPr lang="en-US" sz="1200" dirty="0"/>
              <a:t> will reset their timeout period configuration to the default value after successfully acknowledging that DL PPDU.</a:t>
            </a:r>
          </a:p>
          <a:p>
            <a:pPr lvl="2">
              <a:buFont typeface="Wingdings" panose="05000000000000000000" pitchFamily="2" charset="2"/>
              <a:buChar char="§"/>
            </a:pPr>
            <a:endParaRPr lang="en-US" sz="1200" dirty="0"/>
          </a:p>
          <a:p>
            <a:pPr>
              <a:buFont typeface="Arial" panose="020B0604020202020204" pitchFamily="34" charset="0"/>
              <a:buChar char="•"/>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10</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 name="Picture 9">
            <a:extLst>
              <a:ext uri="{FF2B5EF4-FFF2-40B4-BE49-F238E27FC236}">
                <a16:creationId xmlns:a16="http://schemas.microsoft.com/office/drawing/2014/main" id="{EDB742A8-7752-42DA-81D9-3D7546285550}"/>
              </a:ext>
            </a:extLst>
          </p:cNvPr>
          <p:cNvPicPr>
            <a:picLocks noChangeAspect="1"/>
          </p:cNvPicPr>
          <p:nvPr/>
        </p:nvPicPr>
        <p:blipFill>
          <a:blip r:embed="rId2"/>
          <a:stretch>
            <a:fillRect/>
          </a:stretch>
        </p:blipFill>
        <p:spPr>
          <a:xfrm>
            <a:off x="1287940" y="4499389"/>
            <a:ext cx="6980453" cy="1747424"/>
          </a:xfrm>
          <a:prstGeom prst="rect">
            <a:avLst/>
          </a:prstGeom>
        </p:spPr>
      </p:pic>
    </p:spTree>
    <p:extLst>
      <p:ext uri="{BB962C8B-B14F-4D97-AF65-F5344CB8AC3E}">
        <p14:creationId xmlns:p14="http://schemas.microsoft.com/office/powerpoint/2010/main" val="3736551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pic>
        <p:nvPicPr>
          <p:cNvPr id="11" name="Picture 10">
            <a:extLst>
              <a:ext uri="{FF2B5EF4-FFF2-40B4-BE49-F238E27FC236}">
                <a16:creationId xmlns:a16="http://schemas.microsoft.com/office/drawing/2014/main" id="{C472A5D1-EA4F-4261-AC18-BA5DB6C35953}"/>
              </a:ext>
            </a:extLst>
          </p:cNvPr>
          <p:cNvPicPr>
            <a:picLocks noChangeAspect="1"/>
          </p:cNvPicPr>
          <p:nvPr/>
        </p:nvPicPr>
        <p:blipFill>
          <a:blip r:embed="rId2"/>
          <a:stretch>
            <a:fillRect/>
          </a:stretch>
        </p:blipFill>
        <p:spPr>
          <a:xfrm>
            <a:off x="731972" y="4552516"/>
            <a:ext cx="7559944" cy="1892489"/>
          </a:xfrm>
          <a:prstGeom prst="rect">
            <a:avLst/>
          </a:prstGeom>
        </p:spPr>
      </p:pic>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Multiple Sync. Frames are needed</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423949" y="1237282"/>
            <a:ext cx="8339051" cy="4875213"/>
          </a:xfrm>
        </p:spPr>
        <p:txBody>
          <a:bodyPr/>
          <a:lstStyle/>
          <a:p>
            <a:pPr>
              <a:buFont typeface="Arial" panose="020B0604020202020204" pitchFamily="34" charset="0"/>
              <a:buChar char="•"/>
            </a:pPr>
            <a:r>
              <a:rPr lang="en-US" sz="1400" dirty="0"/>
              <a:t>A Co-BF Sync. frame may be needed before transmitting each concurrent Co-BF DL transmission for the following reasons: </a:t>
            </a:r>
          </a:p>
          <a:p>
            <a:pPr lvl="1">
              <a:buFont typeface="Courier New" panose="02070309020205020404" pitchFamily="49" charset="0"/>
              <a:buChar char="o"/>
            </a:pPr>
            <a:r>
              <a:rPr lang="en-US" sz="1200" dirty="0"/>
              <a:t>The Sharing AP has full-control of its TXOP and it initiates each Co-BF DL transmission by transmitting a Co-BF Sync. frame. If the Sharing AP does not want to proceed with the upcoming Co-BF transmissions, it will not send this Co-BF Sync. frame. </a:t>
            </a:r>
          </a:p>
          <a:p>
            <a:pPr lvl="1">
              <a:buFont typeface="Courier New" panose="02070309020205020404" pitchFamily="49" charset="0"/>
              <a:buChar char="o"/>
            </a:pPr>
            <a:r>
              <a:rPr lang="en-US" sz="1200" dirty="0"/>
              <a:t>Each Co-BF Sync. frame will provide the required or customized PHY-related information for the subsequent Co-BF DL transmission. This may be useful, for instance, in case the Length of the PPDU 1 is different from that of PPDU 2 and so on. </a:t>
            </a:r>
          </a:p>
          <a:p>
            <a:pPr lvl="1">
              <a:buFont typeface="Courier New" panose="02070309020205020404" pitchFamily="49" charset="0"/>
              <a:buChar char="o"/>
            </a:pPr>
            <a:r>
              <a:rPr lang="en-US" sz="1200" dirty="0"/>
              <a:t>Each Co-BF Sync. frame will include a More Co-BF DL PPDUs field in the Co-BF Sync frame, where a value of 0 indicates the upcoming PPDU is the last DL PPDU, and a value of 1 indicates that more DL PPDUs are pending.</a:t>
            </a:r>
          </a:p>
          <a:p>
            <a:pPr>
              <a:buFont typeface="Arial" panose="020B0604020202020204" pitchFamily="34" charset="0"/>
              <a:buChar char="•"/>
            </a:pPr>
            <a:endParaRPr lang="en-US" sz="1400" dirty="0"/>
          </a:p>
          <a:p>
            <a:pPr indent="-285750"/>
            <a:r>
              <a:rPr lang="en-US" sz="1400" dirty="0"/>
              <a:t>Immediately after the Shared AP completes exchanging the MU-BAR/BA with its scheduled non-AP STAs to acknowledge successful reception of PPDU 1, with a SIFS gap, the Sharing AP will send a Co-BF Sync. frame to initiate the transmission of Co-BF DL PPDU 2 if both the Sharing AP and Shared AP agreed to support it. </a:t>
            </a:r>
          </a:p>
          <a:p>
            <a:pPr indent="-285750"/>
            <a:endParaRPr lang="en-US" sz="1400" dirty="0"/>
          </a:p>
          <a:p>
            <a:pPr marL="57150" indent="0">
              <a:buNone/>
            </a:pPr>
            <a:endParaRPr lang="en-US" sz="1400" dirty="0"/>
          </a:p>
          <a:p>
            <a:pPr marL="457200" lvl="1" indent="0">
              <a:buNone/>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11</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2" name="Rectangle 11">
            <a:extLst>
              <a:ext uri="{FF2B5EF4-FFF2-40B4-BE49-F238E27FC236}">
                <a16:creationId xmlns:a16="http://schemas.microsoft.com/office/drawing/2014/main" id="{A93417F2-1558-4C39-A6F0-773765D9FBAD}"/>
              </a:ext>
            </a:extLst>
          </p:cNvPr>
          <p:cNvSpPr/>
          <p:nvPr/>
        </p:nvSpPr>
        <p:spPr bwMode="auto">
          <a:xfrm>
            <a:off x="3208807" y="5181896"/>
            <a:ext cx="387458" cy="316864"/>
          </a:xfrm>
          <a:prstGeom prst="rect">
            <a:avLst/>
          </a:prstGeom>
          <a:noFill/>
          <a:ln w="190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3" name="Rectangle 12">
            <a:extLst>
              <a:ext uri="{FF2B5EF4-FFF2-40B4-BE49-F238E27FC236}">
                <a16:creationId xmlns:a16="http://schemas.microsoft.com/office/drawing/2014/main" id="{3E886D18-FAB5-4DAA-A566-DD534757ABCA}"/>
              </a:ext>
            </a:extLst>
          </p:cNvPr>
          <p:cNvSpPr/>
          <p:nvPr/>
        </p:nvSpPr>
        <p:spPr bwMode="auto">
          <a:xfrm>
            <a:off x="5609800" y="5181896"/>
            <a:ext cx="387458" cy="316864"/>
          </a:xfrm>
          <a:prstGeom prst="rect">
            <a:avLst/>
          </a:prstGeom>
          <a:noFill/>
          <a:ln w="19050"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586115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568CD-71D0-4C6C-8D86-766DC36E0326}"/>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D4F20732-839D-4E05-BE45-E447003E1D55}"/>
              </a:ext>
            </a:extLst>
          </p:cNvPr>
          <p:cNvSpPr>
            <a:spLocks noGrp="1"/>
          </p:cNvSpPr>
          <p:nvPr>
            <p:ph idx="1"/>
          </p:nvPr>
        </p:nvSpPr>
        <p:spPr>
          <a:xfrm>
            <a:off x="685799" y="1600200"/>
            <a:ext cx="7858125" cy="4495800"/>
          </a:xfrm>
        </p:spPr>
        <p:txBody>
          <a:bodyPr/>
          <a:lstStyle/>
          <a:p>
            <a:pPr>
              <a:buFont typeface="Arial" panose="020B0604020202020204" pitchFamily="34" charset="0"/>
              <a:buChar char="•"/>
            </a:pPr>
            <a:r>
              <a:rPr lang="en-US" sz="1400" dirty="0"/>
              <a:t>In this contribution, we provided the required changes in the Co-BF transmission sequence, including the Co-BF Invite, Response, and Sync frames, to support multiple Co-BF downlink transmissions within a single TXOP.</a:t>
            </a:r>
          </a:p>
          <a:p>
            <a:endParaRPr lang="en-US" sz="1400" dirty="0"/>
          </a:p>
          <a:p>
            <a:r>
              <a:rPr lang="en-US" sz="1400" dirty="0"/>
              <a:t>Note that this contribution is also valid for supporting multiple Co-SR downlink transmissions within a single TXOP.  </a:t>
            </a:r>
          </a:p>
        </p:txBody>
      </p:sp>
      <p:sp>
        <p:nvSpPr>
          <p:cNvPr id="4" name="Slide Number Placeholder 3">
            <a:extLst>
              <a:ext uri="{FF2B5EF4-FFF2-40B4-BE49-F238E27FC236}">
                <a16:creationId xmlns:a16="http://schemas.microsoft.com/office/drawing/2014/main" id="{32994DFE-8A3D-4E2B-86F1-B405651650E6}"/>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12</a:t>
            </a:fld>
            <a:endParaRPr lang="en-US"/>
          </a:p>
        </p:txBody>
      </p:sp>
      <p:sp>
        <p:nvSpPr>
          <p:cNvPr id="5" name="Footer Placeholder 4">
            <a:extLst>
              <a:ext uri="{FF2B5EF4-FFF2-40B4-BE49-F238E27FC236}">
                <a16:creationId xmlns:a16="http://schemas.microsoft.com/office/drawing/2014/main" id="{47B6C8F5-C4D9-4F11-9532-CA9B880E99C4}"/>
              </a:ext>
            </a:extLst>
          </p:cNvPr>
          <p:cNvSpPr>
            <a:spLocks noGrp="1"/>
          </p:cNvSpPr>
          <p:nvPr>
            <p:ph type="ftr" sz="quarter" idx="3"/>
          </p:nvPr>
        </p:nvSpPr>
        <p:spPr/>
        <p:txBody>
          <a:bodyPr/>
          <a:lstStyle/>
          <a:p>
            <a:pPr>
              <a:defRPr/>
            </a:pPr>
            <a:r>
              <a:rPr lang="en-US" altLang="ko-KR"/>
              <a:t>Mahmoud Hasabelnaby, et. al., Huawei</a:t>
            </a:r>
          </a:p>
        </p:txBody>
      </p:sp>
      <p:sp>
        <p:nvSpPr>
          <p:cNvPr id="6" name="Date Placeholder 5">
            <a:extLst>
              <a:ext uri="{FF2B5EF4-FFF2-40B4-BE49-F238E27FC236}">
                <a16:creationId xmlns:a16="http://schemas.microsoft.com/office/drawing/2014/main" id="{0C2A8803-FF96-49ED-9847-86CCFD88C3D7}"/>
              </a:ext>
            </a:extLst>
          </p:cNvPr>
          <p:cNvSpPr>
            <a:spLocks noGrp="1"/>
          </p:cNvSpPr>
          <p:nvPr>
            <p:ph type="dt" sz="half" idx="2"/>
          </p:nvPr>
        </p:nvSpPr>
        <p:spPr/>
        <p:txBody>
          <a:bodyPr/>
          <a:lstStyle/>
          <a:p>
            <a:pPr>
              <a:defRPr/>
            </a:pPr>
            <a:r>
              <a:rPr lang="en-US"/>
              <a:t>September 2025</a:t>
            </a:r>
            <a:endParaRPr lang="en-US" dirty="0"/>
          </a:p>
        </p:txBody>
      </p:sp>
    </p:spTree>
    <p:extLst>
      <p:ext uri="{BB962C8B-B14F-4D97-AF65-F5344CB8AC3E}">
        <p14:creationId xmlns:p14="http://schemas.microsoft.com/office/powerpoint/2010/main" val="3326090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9B586-753B-4A07-8C70-F60C17477A0E}"/>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DAB070D-A8F6-4D3F-92B9-97F1DDAF71ED}"/>
              </a:ext>
            </a:extLst>
          </p:cNvPr>
          <p:cNvSpPr>
            <a:spLocks noGrp="1"/>
          </p:cNvSpPr>
          <p:nvPr>
            <p:ph idx="1"/>
          </p:nvPr>
        </p:nvSpPr>
        <p:spPr/>
        <p:txBody>
          <a:bodyPr/>
          <a:lstStyle/>
          <a:p>
            <a:pPr marL="457200" indent="-457200">
              <a:buFont typeface="+mj-lt"/>
              <a:buAutoNum type="arabicPeriod"/>
            </a:pPr>
            <a:r>
              <a:rPr lang="en-US" dirty="0"/>
              <a:t>11-25/0412r3, “</a:t>
            </a:r>
            <a:r>
              <a:rPr lang="en-US" b="0" dirty="0" err="1">
                <a:effectLst/>
              </a:rPr>
              <a:t>CoBF</a:t>
            </a:r>
            <a:r>
              <a:rPr lang="en-US" b="0" dirty="0">
                <a:effectLst/>
              </a:rPr>
              <a:t> Frame Sequences and Signaling Details</a:t>
            </a:r>
            <a:r>
              <a:rPr lang="en-US" dirty="0"/>
              <a:t>”.</a:t>
            </a:r>
          </a:p>
          <a:p>
            <a:pPr marL="457200" indent="-457200">
              <a:buFont typeface="+mj-lt"/>
              <a:buAutoNum type="arabicPeriod"/>
            </a:pPr>
            <a:r>
              <a:rPr lang="en-US" dirty="0"/>
              <a:t>11-25/0574r5, “</a:t>
            </a:r>
            <a:r>
              <a:rPr lang="en-US" altLang="zh-CN" dirty="0" err="1"/>
              <a:t>CoBF</a:t>
            </a:r>
            <a:r>
              <a:rPr lang="en-US" altLang="zh-CN" dirty="0"/>
              <a:t> Sequence Optimization”.</a:t>
            </a:r>
            <a:endParaRPr lang="en-US" dirty="0"/>
          </a:p>
          <a:p>
            <a:pPr marL="457200" indent="-457200">
              <a:buFont typeface="+mj-lt"/>
              <a:buAutoNum type="arabicPeriod"/>
            </a:pPr>
            <a:r>
              <a:rPr lang="en-US" b="0" dirty="0">
                <a:effectLst/>
              </a:rPr>
              <a:t>11-25/</a:t>
            </a:r>
            <a:r>
              <a:rPr lang="en-US" dirty="0"/>
              <a:t>2124r2, “Frame-Sequence-for-CSR-and-CBF”.</a:t>
            </a:r>
            <a:endParaRPr lang="en-US" b="0" dirty="0">
              <a:effectLst/>
            </a:endParaRPr>
          </a:p>
          <a:p>
            <a:pPr marL="0" indent="0">
              <a:buNone/>
            </a:pPr>
            <a:r>
              <a:rPr lang="en-US" dirty="0"/>
              <a:t> </a:t>
            </a:r>
          </a:p>
        </p:txBody>
      </p:sp>
      <p:sp>
        <p:nvSpPr>
          <p:cNvPr id="4" name="Slide Number Placeholder 3">
            <a:extLst>
              <a:ext uri="{FF2B5EF4-FFF2-40B4-BE49-F238E27FC236}">
                <a16:creationId xmlns:a16="http://schemas.microsoft.com/office/drawing/2014/main" id="{F0882D19-83E4-4D86-8A5A-4EBB22CE4619}"/>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13</a:t>
            </a:fld>
            <a:endParaRPr lang="en-US"/>
          </a:p>
        </p:txBody>
      </p:sp>
      <p:sp>
        <p:nvSpPr>
          <p:cNvPr id="5" name="Footer Placeholder 4">
            <a:extLst>
              <a:ext uri="{FF2B5EF4-FFF2-40B4-BE49-F238E27FC236}">
                <a16:creationId xmlns:a16="http://schemas.microsoft.com/office/drawing/2014/main" id="{A2D66089-E422-4BBE-8F19-F97C015C2D5B}"/>
              </a:ext>
            </a:extLst>
          </p:cNvPr>
          <p:cNvSpPr>
            <a:spLocks noGrp="1"/>
          </p:cNvSpPr>
          <p:nvPr>
            <p:ph type="ftr" sz="quarter" idx="3"/>
          </p:nvPr>
        </p:nvSpPr>
        <p:spPr/>
        <p:txBody>
          <a:bodyPr/>
          <a:lstStyle/>
          <a:p>
            <a:pPr>
              <a:defRPr/>
            </a:pPr>
            <a:r>
              <a:rPr lang="en-US" altLang="ko-KR"/>
              <a:t>Mahmoud Hasabelnaby, et. al., Huawei</a:t>
            </a:r>
          </a:p>
        </p:txBody>
      </p:sp>
      <p:sp>
        <p:nvSpPr>
          <p:cNvPr id="6" name="Date Placeholder 5">
            <a:extLst>
              <a:ext uri="{FF2B5EF4-FFF2-40B4-BE49-F238E27FC236}">
                <a16:creationId xmlns:a16="http://schemas.microsoft.com/office/drawing/2014/main" id="{FDDF01CB-FA21-4239-81D7-18BDA35364ED}"/>
              </a:ext>
            </a:extLst>
          </p:cNvPr>
          <p:cNvSpPr>
            <a:spLocks noGrp="1"/>
          </p:cNvSpPr>
          <p:nvPr>
            <p:ph type="dt" sz="half" idx="2"/>
          </p:nvPr>
        </p:nvSpPr>
        <p:spPr/>
        <p:txBody>
          <a:bodyPr/>
          <a:lstStyle/>
          <a:p>
            <a:pPr>
              <a:defRPr/>
            </a:pPr>
            <a:r>
              <a:rPr lang="en-US"/>
              <a:t>September 2025</a:t>
            </a:r>
            <a:endParaRPr lang="en-US" dirty="0"/>
          </a:p>
        </p:txBody>
      </p:sp>
    </p:spTree>
    <p:extLst>
      <p:ext uri="{BB962C8B-B14F-4D97-AF65-F5344CB8AC3E}">
        <p14:creationId xmlns:p14="http://schemas.microsoft.com/office/powerpoint/2010/main" val="1843831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380999" y="571992"/>
            <a:ext cx="8566688" cy="609600"/>
          </a:xfrm>
        </p:spPr>
        <p:txBody>
          <a:bodyPr/>
          <a:lstStyle/>
          <a:p>
            <a:pPr lvl="2"/>
            <a:r>
              <a:rPr lang="en-US" sz="2800" dirty="0"/>
              <a:t>Background: Co-BF Transmission Phase Sequence [1]</a:t>
            </a:r>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520530" y="1138515"/>
            <a:ext cx="8287626" cy="5228410"/>
          </a:xfrm>
        </p:spPr>
        <p:txBody>
          <a:bodyPr/>
          <a:lstStyle/>
          <a:p>
            <a:r>
              <a:rPr lang="en-US" sz="1150" dirty="0"/>
              <a:t>The Co-BF transmission phase consists of an initial 3-way handshaking between the two APs participating in Co-BF followed by the actual data transmission and BA info collection.</a:t>
            </a:r>
          </a:p>
          <a:p>
            <a:endParaRPr lang="en-US" sz="1150" dirty="0"/>
          </a:p>
          <a:p>
            <a:r>
              <a:rPr lang="en-US" sz="1150" dirty="0"/>
              <a:t>The Co-BF transmission sequence begins with a Co-BF Invite and Response frame exchange between the two coordinating APs. This exchange ensures that </a:t>
            </a:r>
          </a:p>
          <a:p>
            <a:pPr lvl="1"/>
            <a:r>
              <a:rPr lang="en-US" sz="1000" dirty="0"/>
              <a:t>the shared AP is available and willing to participate in the Co-BF transmission phase. </a:t>
            </a:r>
          </a:p>
          <a:p>
            <a:pPr lvl="1"/>
            <a:r>
              <a:rPr lang="en-US" sz="1000" dirty="0"/>
              <a:t>Share information about their scheduled non-AP STAs so that the other AP can pick the correct CSI and perform the signal nulling effectively.</a:t>
            </a:r>
          </a:p>
          <a:p>
            <a:pPr lvl="1"/>
            <a:r>
              <a:rPr lang="en-US" sz="1000" dirty="0"/>
              <a:t>Agree on all the needed parameters for joint Co-BF DL transmission.</a:t>
            </a:r>
          </a:p>
          <a:p>
            <a:pPr lvl="1"/>
            <a:endParaRPr lang="en-US" sz="1150" dirty="0"/>
          </a:p>
          <a:p>
            <a:r>
              <a:rPr lang="en-US" sz="1150" dirty="0"/>
              <a:t>Within this Co-BF Invite and Response frame exchange, it is also necessary to indicate whether ICF/ICR frames between each AP and its scheduled non-AP STAs are included in the sequence prior the actual DL transmission and their durations if they exist. </a:t>
            </a:r>
          </a:p>
          <a:p>
            <a:endParaRPr lang="en-US" sz="1150" dirty="0"/>
          </a:p>
          <a:p>
            <a:r>
              <a:rPr lang="en-US" sz="1150" dirty="0"/>
              <a:t>This is crucial because, in various scenarios, some scheduled non-AP STAs may not be able to receive their DL PPDUs immediately due to being:</a:t>
            </a:r>
          </a:p>
          <a:p>
            <a:pPr lvl="1"/>
            <a:r>
              <a:rPr lang="en-US" sz="1000" b="1" dirty="0"/>
              <a:t>eMLSR STA:</a:t>
            </a:r>
            <a:r>
              <a:rPr lang="en-US" sz="1000" dirty="0"/>
              <a:t> The non-AP STA may need to first activate its communication link before it can receive the transmission.</a:t>
            </a:r>
          </a:p>
          <a:p>
            <a:pPr lvl="1"/>
            <a:r>
              <a:rPr lang="en-US" sz="1000" b="1" dirty="0"/>
              <a:t>Power-Saving Mode:</a:t>
            </a:r>
            <a:r>
              <a:rPr lang="en-US" sz="1000" dirty="0"/>
              <a:t> Some non-AP STAs may be in a low-power state and require time to transition to full operational capability.</a:t>
            </a:r>
          </a:p>
          <a:p>
            <a:pPr lvl="1"/>
            <a:endParaRPr lang="en-US" sz="1150" dirty="0"/>
          </a:p>
          <a:p>
            <a:r>
              <a:rPr lang="en-US" sz="1150" dirty="0"/>
              <a:t>Finally, the sharing AP sends a Co-BF Sync. frame as a synchronization reference for the coordinated AP and provide needed parameters for joint Co-BF DL transmission.</a:t>
            </a:r>
          </a:p>
          <a:p>
            <a:endParaRPr lang="en-US" sz="14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2</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dirty="0"/>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8" name="Picture 7">
            <a:extLst>
              <a:ext uri="{FF2B5EF4-FFF2-40B4-BE49-F238E27FC236}">
                <a16:creationId xmlns:a16="http://schemas.microsoft.com/office/drawing/2014/main" id="{DEEC4C92-6F62-410B-B6D7-928258E2FF7A}"/>
              </a:ext>
            </a:extLst>
          </p:cNvPr>
          <p:cNvPicPr>
            <a:picLocks noChangeAspect="1"/>
          </p:cNvPicPr>
          <p:nvPr/>
        </p:nvPicPr>
        <p:blipFill>
          <a:blip r:embed="rId2"/>
          <a:stretch>
            <a:fillRect/>
          </a:stretch>
        </p:blipFill>
        <p:spPr>
          <a:xfrm>
            <a:off x="2576697" y="4675857"/>
            <a:ext cx="5354059" cy="1850094"/>
          </a:xfrm>
          <a:prstGeom prst="rect">
            <a:avLst/>
          </a:prstGeom>
        </p:spPr>
      </p:pic>
    </p:spTree>
    <p:extLst>
      <p:ext uri="{BB962C8B-B14F-4D97-AF65-F5344CB8AC3E}">
        <p14:creationId xmlns:p14="http://schemas.microsoft.com/office/powerpoint/2010/main" val="1573637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79131" y="685800"/>
            <a:ext cx="9223131" cy="609600"/>
          </a:xfrm>
        </p:spPr>
        <p:txBody>
          <a:bodyPr/>
          <a:lstStyle/>
          <a:p>
            <a:pPr lvl="2"/>
            <a:r>
              <a:rPr lang="en-US" sz="2600" u="sng" dirty="0">
                <a:solidFill>
                  <a:schemeClr val="tx1"/>
                </a:solidFill>
              </a:rPr>
              <a:t>Motivation</a:t>
            </a:r>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685800" y="1296987"/>
            <a:ext cx="8150629" cy="4875213"/>
          </a:xfrm>
        </p:spPr>
        <p:txBody>
          <a:bodyPr/>
          <a:lstStyle/>
          <a:p>
            <a:r>
              <a:rPr lang="en-US" sz="1400" dirty="0"/>
              <a:t>The current Co-BF design supports only a single Co-BF DL transmission, which may be inefficient in various scenarios, such as:</a:t>
            </a:r>
          </a:p>
          <a:p>
            <a:pPr lvl="1"/>
            <a:r>
              <a:rPr lang="en-US" sz="1300" dirty="0"/>
              <a:t>If there is a failure in the transmission (due to errors, interference, etc.), the entire large DL PPDU must be retransmitted, which can be inefficient in environments with high error rates and OBSS interference.</a:t>
            </a:r>
          </a:p>
          <a:p>
            <a:pPr lvl="2"/>
            <a:r>
              <a:rPr lang="en-US" sz="1300" dirty="0"/>
              <a:t>In dense OBSS scenarios, interference is unpredictable, so shorter, multiple PPDUs reduce retransmission overhead and allow quicker recovery.</a:t>
            </a:r>
          </a:p>
          <a:p>
            <a:pPr marL="857250" lvl="2" indent="0">
              <a:buNone/>
            </a:pPr>
            <a:endParaRPr lang="en-US" sz="1300" dirty="0"/>
          </a:p>
          <a:p>
            <a:pPr lvl="1"/>
            <a:r>
              <a:rPr lang="en-US" sz="1300" dirty="0"/>
              <a:t>The pending downlink (DL) traffic at both the Sharing AP and the Shared AP for the scheduled non-AP STAs may exceed the PPDU size or the Block Ack (BA) buffer size is limited. In such cases, supporting multiple Co-BF DL transmissions within a single TXOP may be preferred.</a:t>
            </a:r>
          </a:p>
          <a:p>
            <a:pPr lvl="1"/>
            <a:endParaRPr lang="en-US" sz="1300" dirty="0"/>
          </a:p>
          <a:p>
            <a:pPr lvl="1"/>
            <a:r>
              <a:rPr lang="en-US" sz="1300" dirty="0"/>
              <a:t>Different QoS flows (e.g., voice vs. bulk data) may have different PPDU sizes, latency requirements, or priorities. Supporting only a single Co-BF DL transmission can make it harder to efficiently schedule mixed QoS traffic because the AP has to lump everything into one shot.</a:t>
            </a:r>
          </a:p>
          <a:p>
            <a:pPr lvl="2"/>
            <a:r>
              <a:rPr lang="en-US" sz="1300" dirty="0"/>
              <a:t>In real networks, STAs often have mixed traffic: low-latency voice/video + large bulk data. One large PPDU forces the AP to aggregate frames with different priorities, which can increase delay for latency-sensitive traffic. </a:t>
            </a:r>
          </a:p>
          <a:p>
            <a:pPr lvl="2"/>
            <a:r>
              <a:rPr lang="en-US" sz="1300" dirty="0"/>
              <a:t>Multiple Co-BF DL transmissions allow better scheduling granularity: urgent traffic can be prioritized in the 1</a:t>
            </a:r>
            <a:r>
              <a:rPr lang="en-US" sz="1300" baseline="30000" dirty="0"/>
              <a:t>st</a:t>
            </a:r>
            <a:r>
              <a:rPr lang="en-US" sz="1300" dirty="0"/>
              <a:t> DL PPDU transmission, and bulk data can be sent in the 2</a:t>
            </a:r>
            <a:r>
              <a:rPr lang="en-US" sz="1300" baseline="30000" dirty="0"/>
              <a:t>nd</a:t>
            </a:r>
            <a:r>
              <a:rPr lang="en-US" sz="1300" dirty="0"/>
              <a:t> DL PPDU transmission.</a:t>
            </a:r>
          </a:p>
          <a:p>
            <a:pPr marL="0" indent="0">
              <a:buNone/>
            </a:pPr>
            <a:endParaRPr lang="en-US" sz="1200" dirty="0"/>
          </a:p>
          <a:p>
            <a:pPr>
              <a:buFont typeface="Arial" panose="020B0604020202020204" pitchFamily="34" charset="0"/>
              <a:buChar char="•"/>
            </a:pPr>
            <a:r>
              <a:rPr lang="en-US" sz="1400" dirty="0"/>
              <a:t>In this contribution, we provide the required changes in the Co-BF transmission sequence, including the Co-BF Invite, Response, and Sync frames, to support multiple Co-BF downlink transmissions within a single TXOP to better utilize the overhead cost and increase net gain. </a:t>
            </a:r>
          </a:p>
          <a:p>
            <a:pPr marL="0" indent="0">
              <a:buNone/>
            </a:pPr>
            <a:endParaRPr lang="en-US" sz="1200" dirty="0"/>
          </a:p>
          <a:p>
            <a:pPr>
              <a:buFont typeface="Arial" panose="020B0604020202020204" pitchFamily="34" charset="0"/>
              <a:buChar char="•"/>
            </a:pPr>
            <a:endParaRPr lang="en-US" sz="1200" dirty="0"/>
          </a:p>
          <a:p>
            <a:pPr>
              <a:buFont typeface="Arial" panose="020B0604020202020204" pitchFamily="34" charset="0"/>
              <a:buChar char="•"/>
            </a:pPr>
            <a:endParaRPr lang="en-US" sz="1200" dirty="0"/>
          </a:p>
          <a:p>
            <a:pPr>
              <a:buFont typeface="Arial" panose="020B0604020202020204" pitchFamily="34" charset="0"/>
              <a:buChar char="•"/>
            </a:pPr>
            <a:endParaRPr lang="en-US" sz="1200" dirty="0"/>
          </a:p>
          <a:p>
            <a:pPr>
              <a:buFont typeface="Arial" panose="020B0604020202020204" pitchFamily="34" charset="0"/>
              <a:buChar char="•"/>
            </a:pPr>
            <a:endParaRPr lang="en-US" sz="1200" dirty="0"/>
          </a:p>
          <a:p>
            <a:pPr marL="682625" lvl="2">
              <a:spcBef>
                <a:spcPts val="0"/>
              </a:spcBef>
              <a:spcAft>
                <a:spcPts val="0"/>
              </a:spcAft>
            </a:pPr>
            <a:endParaRPr lang="en-US" sz="1400" dirty="0"/>
          </a:p>
          <a:p>
            <a:pPr marL="0" indent="0">
              <a:buNone/>
            </a:pPr>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3</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783594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Multiple Co-BF DL Transmissions Support Indication in the Co-BF Profile</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696913" y="1509772"/>
            <a:ext cx="7842142" cy="4562675"/>
          </a:xfrm>
        </p:spPr>
        <p:txBody>
          <a:bodyPr/>
          <a:lstStyle/>
          <a:p>
            <a:pPr>
              <a:buFont typeface="Arial" panose="020B0604020202020204" pitchFamily="34" charset="0"/>
              <a:buChar char="•"/>
            </a:pPr>
            <a:r>
              <a:rPr lang="en-US" sz="1500" dirty="0"/>
              <a:t>We propose to include a Multiple Co-BF DL Transmission Support field (e.g., 1 bit) within the Co-BF Profile, which is carried in the MAPC Element exchanged in the MAPC Negotiation Request and Response frames. </a:t>
            </a:r>
          </a:p>
          <a:p>
            <a:pPr>
              <a:buFont typeface="Arial" panose="020B0604020202020204" pitchFamily="34" charset="0"/>
              <a:buChar char="•"/>
            </a:pPr>
            <a:endParaRPr lang="en-US" sz="1500" dirty="0"/>
          </a:p>
          <a:p>
            <a:pPr>
              <a:buFont typeface="Arial" panose="020B0604020202020204" pitchFamily="34" charset="0"/>
              <a:buChar char="•"/>
            </a:pPr>
            <a:r>
              <a:rPr lang="en-US" sz="1500" dirty="0"/>
              <a:t>The value of this field indicates whether a single or multiple Co-BF DL PPDU transmissions are permitted within a single TXOP. For example, a value of 0 specifies that only a single Co-BF DL PPDU transmission is allowed, whereas a value of 1 specifies that multiple Co-BF DL PPDU transmissions are permitted. </a:t>
            </a:r>
          </a:p>
          <a:p>
            <a:pPr>
              <a:buFont typeface="Arial" panose="020B0604020202020204" pitchFamily="34" charset="0"/>
              <a:buChar char="•"/>
            </a:pPr>
            <a:endParaRPr lang="en-US" sz="1500" dirty="0"/>
          </a:p>
          <a:p>
            <a:pPr>
              <a:buFont typeface="Arial" panose="020B0604020202020204" pitchFamily="34" charset="0"/>
              <a:buChar char="•"/>
            </a:pPr>
            <a:r>
              <a:rPr lang="en-US" sz="1500" dirty="0"/>
              <a:t>In addition, the Co-BF Profile may also include the maximum number of Co-BF DL PPDU transmissions allowed within a single TXOP.</a:t>
            </a:r>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4</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8" name="Picture 7">
            <a:extLst>
              <a:ext uri="{FF2B5EF4-FFF2-40B4-BE49-F238E27FC236}">
                <a16:creationId xmlns:a16="http://schemas.microsoft.com/office/drawing/2014/main" id="{D09C17F1-8BF9-4002-83CB-7ACA212D6CB2}"/>
              </a:ext>
            </a:extLst>
          </p:cNvPr>
          <p:cNvPicPr>
            <a:picLocks noChangeAspect="1"/>
          </p:cNvPicPr>
          <p:nvPr/>
        </p:nvPicPr>
        <p:blipFill>
          <a:blip r:embed="rId2"/>
          <a:stretch>
            <a:fillRect/>
          </a:stretch>
        </p:blipFill>
        <p:spPr>
          <a:xfrm>
            <a:off x="2728364" y="4356509"/>
            <a:ext cx="4063988" cy="2044053"/>
          </a:xfrm>
          <a:prstGeom prst="rect">
            <a:avLst/>
          </a:prstGeom>
        </p:spPr>
      </p:pic>
    </p:spTree>
    <p:extLst>
      <p:ext uri="{BB962C8B-B14F-4D97-AF65-F5344CB8AC3E}">
        <p14:creationId xmlns:p14="http://schemas.microsoft.com/office/powerpoint/2010/main" val="888186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Multiple Co-BF DL Transmissions Support Indication per TXOP</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696913" y="1509772"/>
            <a:ext cx="7842142" cy="4562675"/>
          </a:xfrm>
        </p:spPr>
        <p:txBody>
          <a:bodyPr/>
          <a:lstStyle/>
          <a:p>
            <a:pPr>
              <a:buFont typeface="Arial" panose="020B0604020202020204" pitchFamily="34" charset="0"/>
              <a:buChar char="•"/>
            </a:pPr>
            <a:r>
              <a:rPr lang="en-US" sz="1500" dirty="0"/>
              <a:t>In addition to indicating support for multiple Co-BF DL transmissions during the Co-BF agreement phase, a per-TXOP confirmation of multiple Co-BF DL support is required by both the Sharing AP and Shared AP within the shared TXOP. </a:t>
            </a:r>
          </a:p>
          <a:p>
            <a:pPr>
              <a:buFont typeface="Arial" panose="020B0604020202020204" pitchFamily="34" charset="0"/>
              <a:buChar char="•"/>
            </a:pPr>
            <a:endParaRPr lang="en-US" sz="1500" dirty="0"/>
          </a:p>
          <a:p>
            <a:pPr>
              <a:buFont typeface="Arial" panose="020B0604020202020204" pitchFamily="34" charset="0"/>
              <a:buChar char="•"/>
            </a:pPr>
            <a:r>
              <a:rPr lang="en-US" sz="1500" dirty="0"/>
              <a:t>This confirmation is exchanged in the Co-BF Invite and Response frames and accounts for dynamic factors at the time of the Co-BF transmission invitation, including, but not limited to, </a:t>
            </a:r>
          </a:p>
          <a:p>
            <a:pPr lvl="1">
              <a:buFont typeface="Wingdings" panose="05000000000000000000" pitchFamily="2" charset="2"/>
              <a:buChar char="§"/>
            </a:pPr>
            <a:r>
              <a:rPr lang="en-US" sz="1400" dirty="0"/>
              <a:t>the availability of the Sharing AP and Shared AP and their associated non-AP STAs, </a:t>
            </a:r>
          </a:p>
          <a:p>
            <a:pPr lvl="1">
              <a:buFont typeface="Wingdings" panose="05000000000000000000" pitchFamily="2" charset="2"/>
              <a:buChar char="§"/>
            </a:pPr>
            <a:r>
              <a:rPr lang="en-US" sz="1400" dirty="0"/>
              <a:t>the amount of buffered data for the scheduled non-AP STAs and their respective QoS requirements.</a:t>
            </a:r>
          </a:p>
          <a:p>
            <a:pPr lvl="1">
              <a:buFont typeface="Wingdings" panose="05000000000000000000" pitchFamily="2" charset="2"/>
              <a:buChar char="§"/>
            </a:pPr>
            <a:r>
              <a:rPr lang="en-US" sz="1400" dirty="0"/>
              <a:t>the duration of the TXOP granted by the Sharing AP, as well as its willingness to utilize the full or partial TXOP with the Shared AP using Co-BF. </a:t>
            </a:r>
          </a:p>
          <a:p>
            <a:pPr>
              <a:buFont typeface="Arial" panose="020B0604020202020204" pitchFamily="34" charset="0"/>
              <a:buChar char="•"/>
            </a:pPr>
            <a:endParaRPr lang="en-US" sz="1500" dirty="0"/>
          </a:p>
          <a:p>
            <a:pPr>
              <a:buFont typeface="Arial" panose="020B0604020202020204" pitchFamily="34" charset="0"/>
              <a:buChar char="•"/>
            </a:pPr>
            <a:r>
              <a:rPr lang="en-US" sz="1500" dirty="0"/>
              <a:t>For example, even if the Sharing AP and Shared AP previously agreed to support multiple Co-BF DL PPDU transmissions during the Co-BF agreement phase, the Sharing AP may opt to allow only a single DL PPDU transmission at the time of the Co-BF Invite frame due to TXOP duration constraints. Similarly, the Shared AP may elect to support only a single DL PPDU transmission if its associated non-AP STAs are unavailable.</a:t>
            </a:r>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5</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71875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pic>
        <p:nvPicPr>
          <p:cNvPr id="12" name="Picture 11">
            <a:extLst>
              <a:ext uri="{FF2B5EF4-FFF2-40B4-BE49-F238E27FC236}">
                <a16:creationId xmlns:a16="http://schemas.microsoft.com/office/drawing/2014/main" id="{DA9D38F4-0ED2-4AA2-BF6F-035E3CFFEDAC}"/>
              </a:ext>
            </a:extLst>
          </p:cNvPr>
          <p:cNvPicPr>
            <a:picLocks noChangeAspect="1"/>
          </p:cNvPicPr>
          <p:nvPr/>
        </p:nvPicPr>
        <p:blipFill>
          <a:blip r:embed="rId2"/>
          <a:stretch>
            <a:fillRect/>
          </a:stretch>
        </p:blipFill>
        <p:spPr>
          <a:xfrm>
            <a:off x="776988" y="4559844"/>
            <a:ext cx="7559944" cy="1892489"/>
          </a:xfrm>
          <a:prstGeom prst="rect">
            <a:avLst/>
          </a:prstGeom>
        </p:spPr>
      </p:pic>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Multiple Co-BF DL Transmissions Indication in the Co-BF Invite Frame</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696913" y="1509772"/>
            <a:ext cx="7842142" cy="4562675"/>
          </a:xfrm>
        </p:spPr>
        <p:txBody>
          <a:bodyPr/>
          <a:lstStyle/>
          <a:p>
            <a:pPr>
              <a:buFont typeface="Arial" panose="020B0604020202020204" pitchFamily="34" charset="0"/>
              <a:buChar char="•"/>
            </a:pPr>
            <a:r>
              <a:rPr lang="en-US" sz="1300" dirty="0"/>
              <a:t>We propose to allow the Sharing AP to explicitly indicate to the Shared AP in the Co-BF Invite frame </a:t>
            </a:r>
            <a:r>
              <a:rPr lang="en-US" sz="1300" u="sng" dirty="0"/>
              <a:t>whether multiple Co-BF DL transmissions are allowed within the shared TXOP</a:t>
            </a:r>
            <a:r>
              <a:rPr lang="en-US" sz="1300" dirty="0"/>
              <a:t>, and if so, how many are supported. For example: </a:t>
            </a:r>
          </a:p>
          <a:p>
            <a:pPr lvl="1">
              <a:buFont typeface="Courier New" panose="02070309020205020404" pitchFamily="49" charset="0"/>
              <a:buChar char="o"/>
            </a:pPr>
            <a:r>
              <a:rPr lang="en-US" sz="1200" dirty="0"/>
              <a:t>1-bit indication field: 0 = single Co-BF DL transmission; 1 = two Co-BF DL transmissions.</a:t>
            </a:r>
          </a:p>
          <a:p>
            <a:pPr lvl="2">
              <a:buFont typeface="Wingdings" panose="05000000000000000000" pitchFamily="2" charset="2"/>
              <a:buChar char="§"/>
            </a:pPr>
            <a:r>
              <a:rPr lang="en-US" sz="1100" dirty="0"/>
              <a:t>For simplicity, the maximum number of allowed Co-BF DL PPDU transmissions may be set to two.</a:t>
            </a:r>
          </a:p>
          <a:p>
            <a:pPr lvl="1">
              <a:buFont typeface="Courier New" panose="02070309020205020404" pitchFamily="49" charset="0"/>
              <a:buChar char="o"/>
            </a:pPr>
            <a:r>
              <a:rPr lang="en-US" sz="1200" dirty="0"/>
              <a:t>1-bit indication field: 0 = single Co-BF DL transmission; 1 = more Co-BF DL transmissions.</a:t>
            </a:r>
          </a:p>
          <a:p>
            <a:pPr lvl="2">
              <a:buFont typeface="Wingdings" panose="05000000000000000000" pitchFamily="2" charset="2"/>
              <a:buChar char="§"/>
            </a:pPr>
            <a:r>
              <a:rPr lang="en-US" sz="1100" dirty="0"/>
              <a:t>This requires adding a More Co-BF DL PPDUs field in the Co-BF Sync frame, where a value of 0 indicates the upcoming PPDU is the last DL PPDU, and a value of 1 indicates that more DL PPDUs are pending.</a:t>
            </a:r>
          </a:p>
          <a:p>
            <a:pPr lvl="1">
              <a:buFont typeface="Courier New" panose="02070309020205020404" pitchFamily="49" charset="0"/>
              <a:buChar char="o"/>
            </a:pPr>
            <a:r>
              <a:rPr lang="en-US" sz="1200" dirty="0"/>
              <a:t>Multi-bit field (e.g., 2 bits): 0 = single, 1 = two, 2 = three Co-BF DL transmissions, …. </a:t>
            </a:r>
          </a:p>
          <a:p>
            <a:pPr>
              <a:buFont typeface="Arial" panose="020B0604020202020204" pitchFamily="34" charset="0"/>
              <a:buChar char="•"/>
            </a:pPr>
            <a:endParaRPr lang="en-US" sz="1400" dirty="0"/>
          </a:p>
          <a:p>
            <a:pPr>
              <a:buFont typeface="Arial" panose="020B0604020202020204" pitchFamily="34" charset="0"/>
              <a:buChar char="•"/>
            </a:pPr>
            <a:r>
              <a:rPr lang="en-US" sz="1300" dirty="0"/>
              <a:t>Other transmission parameters included in the Co-BF Invite frame (e.g., the scheduled STA IDs, their NSS, minimum and maximum number of OFDM Data Symbols,  GI+LTF size, etc.) may be applied to all supported Co-BF DL transmissions within the shared TXOP. </a:t>
            </a:r>
          </a:p>
          <a:p>
            <a:pPr>
              <a:buFont typeface="Arial" panose="020B0604020202020204" pitchFamily="34" charset="0"/>
              <a:buChar char="•"/>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6</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255846E9-D28B-4438-B082-386FD88C15EE}"/>
              </a:ext>
            </a:extLst>
          </p:cNvPr>
          <p:cNvSpPr txBox="1"/>
          <p:nvPr/>
        </p:nvSpPr>
        <p:spPr>
          <a:xfrm>
            <a:off x="1810974" y="4530611"/>
            <a:ext cx="1361780" cy="400110"/>
          </a:xfrm>
          <a:prstGeom prst="rect">
            <a:avLst/>
          </a:prstGeom>
          <a:noFill/>
        </p:spPr>
        <p:txBody>
          <a:bodyPr wrap="square" rtlCol="0">
            <a:spAutoFit/>
          </a:bodyPr>
          <a:lstStyle/>
          <a:p>
            <a:pPr algn="ctr"/>
            <a:r>
              <a:rPr lang="en-US" sz="1000" dirty="0">
                <a:solidFill>
                  <a:srgbClr val="00B050"/>
                </a:solidFill>
              </a:rPr>
              <a:t>More Co-BF DL TX Allowed or not</a:t>
            </a:r>
          </a:p>
        </p:txBody>
      </p:sp>
      <p:cxnSp>
        <p:nvCxnSpPr>
          <p:cNvPr id="15" name="Straight Arrow Connector 14">
            <a:extLst>
              <a:ext uri="{FF2B5EF4-FFF2-40B4-BE49-F238E27FC236}">
                <a16:creationId xmlns:a16="http://schemas.microsoft.com/office/drawing/2014/main" id="{CE57FB70-B697-402C-BAB6-E285926C008B}"/>
              </a:ext>
            </a:extLst>
          </p:cNvPr>
          <p:cNvCxnSpPr>
            <a:cxnSpLocks/>
          </p:cNvCxnSpPr>
          <p:nvPr/>
        </p:nvCxnSpPr>
        <p:spPr bwMode="auto">
          <a:xfrm flipH="1">
            <a:off x="1622319" y="4675491"/>
            <a:ext cx="290594" cy="523066"/>
          </a:xfrm>
          <a:prstGeom prst="straightConnector1">
            <a:avLst/>
          </a:prstGeom>
          <a:solidFill>
            <a:schemeClr val="accent1"/>
          </a:solidFill>
          <a:ln w="12700" cap="flat" cmpd="sng" algn="ctr">
            <a:solidFill>
              <a:srgbClr val="00B050"/>
            </a:solidFill>
            <a:prstDash val="solid"/>
            <a:round/>
            <a:headEnd type="none" w="sm" len="sm"/>
            <a:tailEnd type="triangle"/>
          </a:ln>
          <a:effectLst/>
        </p:spPr>
      </p:cxnSp>
      <p:sp>
        <p:nvSpPr>
          <p:cNvPr id="16" name="Rectangle 15">
            <a:extLst>
              <a:ext uri="{FF2B5EF4-FFF2-40B4-BE49-F238E27FC236}">
                <a16:creationId xmlns:a16="http://schemas.microsoft.com/office/drawing/2014/main" id="{3D7D108E-0BA5-4E7B-9F24-59BCFFE354F9}"/>
              </a:ext>
            </a:extLst>
          </p:cNvPr>
          <p:cNvSpPr/>
          <p:nvPr/>
        </p:nvSpPr>
        <p:spPr bwMode="auto">
          <a:xfrm>
            <a:off x="1440213" y="5136565"/>
            <a:ext cx="798162" cy="1077869"/>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32125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Recommended Number of Co-BF DL Transmissions Indication in the Co-BF Response Frame</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696913" y="1509772"/>
            <a:ext cx="7842142" cy="4562675"/>
          </a:xfrm>
        </p:spPr>
        <p:txBody>
          <a:bodyPr/>
          <a:lstStyle/>
          <a:p>
            <a:pPr>
              <a:buFont typeface="Arial" panose="020B0604020202020204" pitchFamily="34" charset="0"/>
              <a:buChar char="•"/>
            </a:pPr>
            <a:r>
              <a:rPr lang="en-US" sz="1500" dirty="0"/>
              <a:t>The Shared AP indicates the following to the Sharing AP within the Co-BF Response frame: </a:t>
            </a:r>
          </a:p>
          <a:p>
            <a:pPr lvl="1">
              <a:buFont typeface="Courier New" panose="02070309020205020404" pitchFamily="49" charset="0"/>
              <a:buChar char="o"/>
            </a:pPr>
            <a:r>
              <a:rPr lang="en-US" sz="1400" b="1" dirty="0"/>
              <a:t>Recommended Number of Supported Co-BF DL transmissions per TXOP.</a:t>
            </a:r>
          </a:p>
          <a:p>
            <a:pPr lvl="2">
              <a:buFont typeface="Wingdings" panose="05000000000000000000" pitchFamily="2" charset="2"/>
              <a:buChar char="§"/>
            </a:pPr>
            <a:r>
              <a:rPr lang="en-US" sz="1400" dirty="0"/>
              <a:t>1-bit field: 0 = No recommendation; 1 = one Co-BF DL transmission (preferred). </a:t>
            </a:r>
          </a:p>
          <a:p>
            <a:pPr lvl="2">
              <a:buFont typeface="Wingdings" panose="05000000000000000000" pitchFamily="2" charset="2"/>
              <a:buChar char="§"/>
            </a:pPr>
            <a:r>
              <a:rPr lang="en-US" sz="1400" dirty="0"/>
              <a:t>Multi-bit field (e.g., 2 bits): 0 = No Recommendation, 1 = 1, 2 = two, 3 = three Co-BF DL transmissions, …</a:t>
            </a:r>
          </a:p>
          <a:p>
            <a:pPr marL="857250" lvl="2" indent="0">
              <a:buNone/>
            </a:pPr>
            <a:endParaRPr lang="en-US" sz="1400" dirty="0"/>
          </a:p>
          <a:p>
            <a:pPr lvl="3">
              <a:buFont typeface="Wingdings" panose="05000000000000000000" pitchFamily="2" charset="2"/>
              <a:buChar char="Ø"/>
            </a:pPr>
            <a:r>
              <a:rPr lang="en-US" sz="1400" dirty="0"/>
              <a:t>Note: The Sharing AP must adopt the recommended number of supported Co-BF DL transmissions declared by the Shared AP if it is less than the number allowed by the Sharing AP.</a:t>
            </a:r>
          </a:p>
          <a:p>
            <a:pPr lvl="3">
              <a:buFont typeface="Wingdings" panose="05000000000000000000" pitchFamily="2" charset="2"/>
              <a:buChar char="Ø"/>
            </a:pPr>
            <a:r>
              <a:rPr lang="en-US" sz="1400" dirty="0"/>
              <a:t>In general, the number of supported Co-BF DL transmissions in a single TXOP shall be the minimum of the numbers declared by the Sharing AP and the Shared AP.</a:t>
            </a:r>
          </a:p>
          <a:p>
            <a:pPr marL="1200150" lvl="3" indent="0">
              <a:buNone/>
            </a:pPr>
            <a:endParaRPr lang="en-US" sz="1400" dirty="0"/>
          </a:p>
          <a:p>
            <a:pPr lvl="1">
              <a:buFont typeface="Courier New" panose="02070309020205020404" pitchFamily="49" charset="0"/>
              <a:buChar char="o"/>
            </a:pPr>
            <a:r>
              <a:rPr lang="en-US" sz="1400" dirty="0"/>
              <a:t>Other transmission parameters included in the Co-BF Response frame (e.g., the scheduled STA IDs, their NSS, suggested number of OFDM Data Symbols, etc.) may be applied to all supported Co-BF DL transmissions within the shared TXOP. </a:t>
            </a:r>
          </a:p>
          <a:p>
            <a:pPr lvl="1">
              <a:buFont typeface="Courier New" panose="02070309020205020404" pitchFamily="49" charset="0"/>
              <a:buChar char="o"/>
            </a:pPr>
            <a:endParaRPr lang="en-US" sz="1400" b="1" dirty="0"/>
          </a:p>
          <a:p>
            <a:pPr marL="0" indent="0">
              <a:buNone/>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7</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298165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Further Considerations on Multiple Co-BF DL PPDU Transmissions</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0" y="1650186"/>
            <a:ext cx="8942521" cy="4875213"/>
          </a:xfrm>
        </p:spPr>
        <p:txBody>
          <a:bodyPr/>
          <a:lstStyle/>
          <a:p>
            <a:pPr lvl="1">
              <a:buFont typeface="Arial" panose="020B0604020202020204" pitchFamily="34" charset="0"/>
              <a:buChar char="•"/>
            </a:pPr>
            <a:r>
              <a:rPr lang="en-US" sz="1400" dirty="0"/>
              <a:t>If the Sharing AP or Shared AP has transmitted all buffered data for one of the scheduled non-AP STAs while additional Co-BF DL PPDU transmission(s) remain in the shared TXOP, the corresponding User Info field for that non-AP STA is included in the subsequent Co-BF Sync frame(s) for the remaining Co-BF DL PPDU transmission(s) in the shared TXOP. </a:t>
            </a:r>
          </a:p>
          <a:p>
            <a:pPr lvl="1">
              <a:buFont typeface="Arial" panose="020B0604020202020204" pitchFamily="34" charset="0"/>
              <a:buChar char="•"/>
            </a:pPr>
            <a:endParaRPr lang="en-US" sz="1400" dirty="0"/>
          </a:p>
          <a:p>
            <a:pPr lvl="1">
              <a:buFont typeface="Arial" panose="020B0604020202020204" pitchFamily="34" charset="0"/>
              <a:buChar char="•"/>
            </a:pPr>
            <a:r>
              <a:rPr lang="en-US" sz="1400" dirty="0"/>
              <a:t>In such cases, the Sharing AP or Shared AP will set the More Data subfield in the MAC Control field for that non-AP STA to zero, indicating that no additional PPDUs for that non-AP STA are pending in the shared TXOP. </a:t>
            </a:r>
          </a:p>
          <a:p>
            <a:pPr lvl="1">
              <a:buFont typeface="Arial" panose="020B0604020202020204" pitchFamily="34" charset="0"/>
              <a:buChar char="•"/>
            </a:pPr>
            <a:endParaRPr lang="en-US" sz="1400" dirty="0"/>
          </a:p>
          <a:p>
            <a:pPr lvl="1">
              <a:buFont typeface="Arial" panose="020B0604020202020204" pitchFamily="34" charset="0"/>
              <a:buChar char="•"/>
            </a:pPr>
            <a:r>
              <a:rPr lang="en-US" sz="1400" dirty="0"/>
              <a:t>If the BA is successfully received, the Sharing AP or Shared AP may transmit a dummy signal or zero energy for the UHR-STF/LTF and data portion (including any required padding and FCS) in every sub-carrier on the spatial stream assigned to that non-AP STA during the subsequent Co-BF DL transmission(s) within the shared TXOP.</a:t>
            </a:r>
          </a:p>
          <a:p>
            <a:pPr marL="457200" lvl="1" indent="0">
              <a:buNone/>
            </a:pPr>
            <a:endParaRPr lang="en-US" sz="1400" dirty="0"/>
          </a:p>
          <a:p>
            <a:pPr lvl="1">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8</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9" name="Picture 8">
            <a:extLst>
              <a:ext uri="{FF2B5EF4-FFF2-40B4-BE49-F238E27FC236}">
                <a16:creationId xmlns:a16="http://schemas.microsoft.com/office/drawing/2014/main" id="{DD68CC1B-D05E-4007-9D32-D314F664D02A}"/>
              </a:ext>
            </a:extLst>
          </p:cNvPr>
          <p:cNvPicPr>
            <a:picLocks noChangeAspect="1"/>
          </p:cNvPicPr>
          <p:nvPr/>
        </p:nvPicPr>
        <p:blipFill>
          <a:blip r:embed="rId2"/>
          <a:stretch>
            <a:fillRect/>
          </a:stretch>
        </p:blipFill>
        <p:spPr>
          <a:xfrm>
            <a:off x="1253068" y="4681494"/>
            <a:ext cx="6980453" cy="1747424"/>
          </a:xfrm>
          <a:prstGeom prst="rect">
            <a:avLst/>
          </a:prstGeom>
        </p:spPr>
      </p:pic>
    </p:spTree>
    <p:extLst>
      <p:ext uri="{BB962C8B-B14F-4D97-AF65-F5344CB8AC3E}">
        <p14:creationId xmlns:p14="http://schemas.microsoft.com/office/powerpoint/2010/main" val="2942618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439A0-8E87-D6E1-ADB2-CF624EB121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85BBF6-5FFF-CF3D-00DE-F29332F1F98C}"/>
              </a:ext>
            </a:extLst>
          </p:cNvPr>
          <p:cNvSpPr>
            <a:spLocks noGrp="1"/>
          </p:cNvSpPr>
          <p:nvPr>
            <p:ph type="title"/>
          </p:nvPr>
        </p:nvSpPr>
        <p:spPr>
          <a:xfrm>
            <a:off x="635431" y="685800"/>
            <a:ext cx="7753027" cy="609600"/>
          </a:xfrm>
        </p:spPr>
        <p:txBody>
          <a:bodyPr/>
          <a:lstStyle/>
          <a:p>
            <a:pPr lvl="2"/>
            <a:r>
              <a:rPr lang="en-US" sz="2600" u="sng" dirty="0"/>
              <a:t>Updating the Extended Time-out Period Rule</a:t>
            </a:r>
            <a:endParaRPr lang="en-US" sz="2600" dirty="0"/>
          </a:p>
        </p:txBody>
      </p:sp>
      <p:sp>
        <p:nvSpPr>
          <p:cNvPr id="3" name="Content Placeholder 2">
            <a:extLst>
              <a:ext uri="{FF2B5EF4-FFF2-40B4-BE49-F238E27FC236}">
                <a16:creationId xmlns:a16="http://schemas.microsoft.com/office/drawing/2014/main" id="{DDD6C619-39A5-C1B9-7176-B90278073D47}"/>
              </a:ext>
            </a:extLst>
          </p:cNvPr>
          <p:cNvSpPr>
            <a:spLocks noGrp="1"/>
          </p:cNvSpPr>
          <p:nvPr>
            <p:ph idx="1"/>
          </p:nvPr>
        </p:nvSpPr>
        <p:spPr>
          <a:xfrm>
            <a:off x="-50369" y="1237282"/>
            <a:ext cx="8942521" cy="4875213"/>
          </a:xfrm>
        </p:spPr>
        <p:txBody>
          <a:bodyPr/>
          <a:lstStyle/>
          <a:p>
            <a:pPr marL="0" indent="0">
              <a:buNone/>
            </a:pPr>
            <a:endParaRPr lang="en-US" sz="1200" dirty="0"/>
          </a:p>
          <a:p>
            <a:pPr lvl="1">
              <a:buFont typeface="Arial" panose="020B0604020202020204" pitchFamily="34" charset="0"/>
              <a:buChar char="•"/>
            </a:pPr>
            <a:r>
              <a:rPr lang="en-US" sz="1400" dirty="0"/>
              <a:t>In case of multiple Co-BF DL transmissions are allowed within a single TXOP,  the duration of the extended time-out period for scheduled </a:t>
            </a:r>
            <a:r>
              <a:rPr lang="en-US" sz="1400" dirty="0" err="1"/>
              <a:t>eMLSR</a:t>
            </a:r>
            <a:r>
              <a:rPr lang="en-US" sz="1400" dirty="0"/>
              <a:t>/DPS non-AP STAs shall be sufficient to cover any inactivity period within the Co-BF sequence. </a:t>
            </a:r>
            <a:endParaRPr lang="en-US" sz="1400" b="1" dirty="0"/>
          </a:p>
          <a:p>
            <a:pPr lvl="2">
              <a:buFont typeface="Wingdings" panose="05000000000000000000" pitchFamily="2" charset="2"/>
              <a:buChar char="Ø"/>
            </a:pPr>
            <a:r>
              <a:rPr lang="en-US" sz="1400" u="sng" dirty="0"/>
              <a:t>For </a:t>
            </a:r>
            <a:r>
              <a:rPr lang="en-US" sz="1400" u="sng" dirty="0" err="1"/>
              <a:t>eMLSR</a:t>
            </a:r>
            <a:r>
              <a:rPr lang="en-US" sz="1400" u="sng" dirty="0"/>
              <a:t>/DPS STAs associated with the Sharing AP:</a:t>
            </a:r>
          </a:p>
          <a:p>
            <a:pPr lvl="3"/>
            <a:r>
              <a:rPr lang="en-US" sz="1200" b="1" dirty="0">
                <a:solidFill>
                  <a:srgbClr val="FF0000"/>
                </a:solidFill>
              </a:rPr>
              <a:t>Extended time-out period = Max Duration (from the end of the ICR1 to the beginning of the data PPDU1, from the end of the BA1 to the beginning of the subsequent data PPDU).</a:t>
            </a:r>
          </a:p>
          <a:p>
            <a:pPr lvl="1"/>
            <a:endParaRPr lang="en-US" sz="1400" dirty="0"/>
          </a:p>
          <a:p>
            <a:pPr lvl="2">
              <a:buFont typeface="Wingdings" panose="05000000000000000000" pitchFamily="2" charset="2"/>
              <a:buChar char="Ø"/>
            </a:pPr>
            <a:r>
              <a:rPr lang="en-US" sz="1400" u="sng" dirty="0"/>
              <a:t>For </a:t>
            </a:r>
            <a:r>
              <a:rPr lang="en-US" sz="1400" u="sng" dirty="0" err="1"/>
              <a:t>eMLSR</a:t>
            </a:r>
            <a:r>
              <a:rPr lang="en-US" sz="1400" u="sng" dirty="0"/>
              <a:t>/DPS STAs associated with the Shared AP:</a:t>
            </a:r>
          </a:p>
          <a:p>
            <a:pPr lvl="3"/>
            <a:r>
              <a:rPr lang="en-US" sz="1200" b="1" dirty="0">
                <a:solidFill>
                  <a:srgbClr val="FF0000"/>
                </a:solidFill>
              </a:rPr>
              <a:t>Extended time-out period = Max Duration (from the end of the ICR2 to the beginning of the data PPDU1, from the DL PPDU until the beginning of the MU-BAR2, from the end of the BA2 to the beginning of the data PPDU2).</a:t>
            </a:r>
            <a:endParaRPr lang="en-US" sz="1400" b="1" u="sng" dirty="0">
              <a:solidFill>
                <a:srgbClr val="FF0000"/>
              </a:solidFill>
            </a:endParaRPr>
          </a:p>
          <a:p>
            <a:pPr lvl="1"/>
            <a:endParaRPr lang="en-US" sz="1400" dirty="0"/>
          </a:p>
          <a:p>
            <a:pPr lvl="1"/>
            <a:r>
              <a:rPr lang="en-US" sz="1400" dirty="0"/>
              <a:t>These extended timeout values may be calculated based on the worst case scenarios based on the available information after the Co-BF Invite and Response frame exchange. </a:t>
            </a:r>
          </a:p>
          <a:p>
            <a:pPr>
              <a:buFont typeface="Arial" panose="020B0604020202020204" pitchFamily="34" charset="0"/>
              <a:buChar char="•"/>
            </a:pPr>
            <a:endParaRPr lang="en-US" sz="1400" dirty="0"/>
          </a:p>
          <a:p>
            <a:pPr>
              <a:buFont typeface="Arial" panose="020B0604020202020204" pitchFamily="34" charset="0"/>
              <a:buChar char="•"/>
            </a:pPr>
            <a:endParaRPr lang="en-US" sz="1200" dirty="0"/>
          </a:p>
          <a:p>
            <a:endParaRPr lang="en-US" sz="1200" dirty="0"/>
          </a:p>
          <a:p>
            <a:endParaRPr lang="en-US" sz="1400" dirty="0"/>
          </a:p>
          <a:p>
            <a:endParaRPr lang="en-US" sz="1400" dirty="0"/>
          </a:p>
          <a:p>
            <a:endParaRPr lang="en-US" sz="1400" dirty="0"/>
          </a:p>
          <a:p>
            <a:endParaRPr lang="en-US" sz="1400" dirty="0"/>
          </a:p>
          <a:p>
            <a:endParaRPr lang="en-US" sz="1400" u="sng" dirty="0"/>
          </a:p>
          <a:p>
            <a:endParaRPr lang="en-US" sz="1400" u="sng" dirty="0"/>
          </a:p>
        </p:txBody>
      </p:sp>
      <p:sp>
        <p:nvSpPr>
          <p:cNvPr id="4" name="Slide Number Placeholder 3">
            <a:extLst>
              <a:ext uri="{FF2B5EF4-FFF2-40B4-BE49-F238E27FC236}">
                <a16:creationId xmlns:a16="http://schemas.microsoft.com/office/drawing/2014/main" id="{21616895-116E-5515-A4B3-C301D056B3E4}"/>
              </a:ext>
            </a:extLst>
          </p:cNvPr>
          <p:cNvSpPr>
            <a:spLocks noGrp="1"/>
          </p:cNvSpPr>
          <p:nvPr>
            <p:ph type="sldNum" sz="quarter" idx="12"/>
          </p:nvPr>
        </p:nvSpPr>
        <p:spPr>
          <a:xfrm>
            <a:off x="4344988" y="6475413"/>
            <a:ext cx="530225" cy="182562"/>
          </a:xfrm>
        </p:spPr>
        <p:txBody>
          <a:bodyPr/>
          <a:lstStyle/>
          <a:p>
            <a:r>
              <a:rPr lang="en-US"/>
              <a:t>Slide </a:t>
            </a:r>
            <a:fld id="{C1789BC7-C074-42CC-ADF8-5107DF6BD1C1}" type="slidenum">
              <a:rPr lang="en-US" smtClean="0"/>
              <a:pPr/>
              <a:t>9</a:t>
            </a:fld>
            <a:endParaRPr lang="en-US"/>
          </a:p>
        </p:txBody>
      </p:sp>
      <p:sp>
        <p:nvSpPr>
          <p:cNvPr id="5" name="Footer Placeholder 4">
            <a:extLst>
              <a:ext uri="{FF2B5EF4-FFF2-40B4-BE49-F238E27FC236}">
                <a16:creationId xmlns:a16="http://schemas.microsoft.com/office/drawing/2014/main" id="{D75E3D7E-8DC1-B28A-D712-D61EAC01BC28}"/>
              </a:ext>
            </a:extLst>
          </p:cNvPr>
          <p:cNvSpPr>
            <a:spLocks noGrp="1"/>
          </p:cNvSpPr>
          <p:nvPr>
            <p:ph type="ftr" sz="quarter" idx="3"/>
          </p:nvPr>
        </p:nvSpPr>
        <p:spPr>
          <a:xfrm>
            <a:off x="6620321" y="6475413"/>
            <a:ext cx="1923604" cy="184666"/>
          </a:xfrm>
        </p:spPr>
        <p:txBody>
          <a:bodyPr/>
          <a:lstStyle/>
          <a:p>
            <a:r>
              <a:rPr lang="en-US" altLang="ko-KR"/>
              <a:t>Mahmoud Hasabelnaby, et. al., Huawei</a:t>
            </a:r>
          </a:p>
        </p:txBody>
      </p:sp>
      <p:sp>
        <p:nvSpPr>
          <p:cNvPr id="6" name="Date Placeholder 5">
            <a:extLst>
              <a:ext uri="{FF2B5EF4-FFF2-40B4-BE49-F238E27FC236}">
                <a16:creationId xmlns:a16="http://schemas.microsoft.com/office/drawing/2014/main" id="{9EC22FAE-FCB9-AAB5-11B5-6D709C56A52B}"/>
              </a:ext>
            </a:extLst>
          </p:cNvPr>
          <p:cNvSpPr>
            <a:spLocks noGrp="1"/>
          </p:cNvSpPr>
          <p:nvPr>
            <p:ph type="dt" sz="half" idx="2"/>
          </p:nvPr>
        </p:nvSpPr>
        <p:spPr>
          <a:xfrm>
            <a:off x="696913" y="332601"/>
            <a:ext cx="1182055" cy="276999"/>
          </a:xfrm>
        </p:spPr>
        <p:txBody>
          <a:bodyPr/>
          <a:lstStyle/>
          <a:p>
            <a:pPr>
              <a:defRPr/>
            </a:pPr>
            <a:r>
              <a:rPr lang="en-US"/>
              <a:t>September 2025</a:t>
            </a:r>
            <a:endParaRPr lang="en-US" dirty="0"/>
          </a:p>
        </p:txBody>
      </p:sp>
      <p:sp>
        <p:nvSpPr>
          <p:cNvPr id="7" name="Rectangle 2">
            <a:extLst>
              <a:ext uri="{FF2B5EF4-FFF2-40B4-BE49-F238E27FC236}">
                <a16:creationId xmlns:a16="http://schemas.microsoft.com/office/drawing/2014/main" id="{89065594-6761-64EA-AC3E-4A31090FAB6B}"/>
              </a:ext>
            </a:extLst>
          </p:cNvPr>
          <p:cNvSpPr>
            <a:spLocks noChangeArrowheads="1"/>
          </p:cNvSpPr>
          <p:nvPr/>
        </p:nvSpPr>
        <p:spPr bwMode="auto">
          <a:xfrm>
            <a:off x="380999" y="2133600"/>
            <a:ext cx="113896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1" name="Picture 10">
            <a:extLst>
              <a:ext uri="{FF2B5EF4-FFF2-40B4-BE49-F238E27FC236}">
                <a16:creationId xmlns:a16="http://schemas.microsoft.com/office/drawing/2014/main" id="{75BDF9DB-B181-4EEB-8534-CE4C258BB4B8}"/>
              </a:ext>
            </a:extLst>
          </p:cNvPr>
          <p:cNvPicPr>
            <a:picLocks noChangeAspect="1"/>
          </p:cNvPicPr>
          <p:nvPr/>
        </p:nvPicPr>
        <p:blipFill>
          <a:blip r:embed="rId2"/>
          <a:stretch>
            <a:fillRect/>
          </a:stretch>
        </p:blipFill>
        <p:spPr>
          <a:xfrm>
            <a:off x="1287940" y="4665501"/>
            <a:ext cx="6980453" cy="1747424"/>
          </a:xfrm>
          <a:prstGeom prst="rect">
            <a:avLst/>
          </a:prstGeom>
        </p:spPr>
      </p:pic>
      <p:sp>
        <p:nvSpPr>
          <p:cNvPr id="13" name="Rectangle 12">
            <a:extLst>
              <a:ext uri="{FF2B5EF4-FFF2-40B4-BE49-F238E27FC236}">
                <a16:creationId xmlns:a16="http://schemas.microsoft.com/office/drawing/2014/main" id="{F975EF23-D623-44FE-9C1E-7EFDA43F0CE8}"/>
              </a:ext>
            </a:extLst>
          </p:cNvPr>
          <p:cNvSpPr/>
          <p:nvPr/>
        </p:nvSpPr>
        <p:spPr bwMode="auto">
          <a:xfrm>
            <a:off x="2626964" y="5242803"/>
            <a:ext cx="988016" cy="1001363"/>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950324140"/>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21800</TotalTime>
  <Words>2314</Words>
  <Application>Microsoft Office PowerPoint</Application>
  <PresentationFormat>On-screen Show (4:3)</PresentationFormat>
  <Paragraphs>221</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Courier New</vt:lpstr>
      <vt:lpstr>Times New Roman</vt:lpstr>
      <vt:lpstr>Wingdings</vt:lpstr>
      <vt:lpstr>802-11-Submission</vt:lpstr>
      <vt:lpstr>Further Considerations on Co-BF Transmission Sequence</vt:lpstr>
      <vt:lpstr>Background: Co-BF Transmission Phase Sequence [1]</vt:lpstr>
      <vt:lpstr>Motivation</vt:lpstr>
      <vt:lpstr>Multiple Co-BF DL Transmissions Support Indication in the Co-BF Profile</vt:lpstr>
      <vt:lpstr>Multiple Co-BF DL Transmissions Support Indication per TXOP</vt:lpstr>
      <vt:lpstr>Multiple Co-BF DL Transmissions Indication in the Co-BF Invite Frame</vt:lpstr>
      <vt:lpstr>Recommended Number of Co-BF DL Transmissions Indication in the Co-BF Response Frame</vt:lpstr>
      <vt:lpstr>Further Considerations on Multiple Co-BF DL PPDU Transmissions</vt:lpstr>
      <vt:lpstr>Updating the Extended Time-out Period Rule</vt:lpstr>
      <vt:lpstr>Updating the Extended Time-out Period Rule</vt:lpstr>
      <vt:lpstr>Multiple Sync. Frames are needed</vt:lpstr>
      <vt:lpstr>Summary</vt:lpstr>
      <vt:lpstr>References</vt:lpstr>
    </vt:vector>
  </TitlesOfParts>
  <Company>AT&amp;T Labs Research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Asterjadhi, Alfred</dc:creator>
  <cp:lastModifiedBy>Mahmoud Hasabelnaby</cp:lastModifiedBy>
  <cp:revision>198</cp:revision>
  <cp:lastPrinted>1998-02-10T13:28:06Z</cp:lastPrinted>
  <dcterms:created xsi:type="dcterms:W3CDTF">2007-05-21T21:00:37Z</dcterms:created>
  <dcterms:modified xsi:type="dcterms:W3CDTF">2025-09-16T19:09:22Z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