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  <p:sldMasterId id="2147483658" r:id="rId3"/>
  </p:sldMasterIdLst>
  <p:notesMasterIdLst>
    <p:notesMasterId r:id="rId5"/>
  </p:notesMasterIdLst>
  <p:handoutMasterIdLst>
    <p:handoutMasterId r:id="rId14"/>
  </p:handoutMasterIdLst>
  <p:sldIdLst>
    <p:sldId id="256" r:id="rId4"/>
    <p:sldId id="257" r:id="rId6"/>
    <p:sldId id="293" r:id="rId7"/>
    <p:sldId id="321" r:id="rId8"/>
    <p:sldId id="310" r:id="rId9"/>
    <p:sldId id="298" r:id="rId10"/>
    <p:sldId id="316" r:id="rId11"/>
    <p:sldId id="274" r:id="rId12"/>
    <p:sldId id="264" r:id="rId13"/>
  </p:sldIdLst>
  <p:sldSz cx="12192000" cy="6858000"/>
  <p:notesSz cx="6934200" cy="9280525"/>
  <p:defaultTextStyle>
    <a:defPPr>
      <a:defRPr lang="en-GB"/>
    </a:defPPr>
    <a:lvl1pPr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1pPr>
    <a:lvl2pPr marL="742950" indent="-28575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2pPr>
    <a:lvl3pPr marL="11430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3pPr>
    <a:lvl4pPr marL="16002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4pPr>
    <a:lvl5pPr marL="20574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6" charset="0"/>
        <a:ea typeface="MS Gothic" panose="020B060907020508020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howGuides="1">
      <p:cViewPr varScale="1">
        <p:scale>
          <a:sx n="92" d="100"/>
          <a:sy n="92" d="100"/>
        </p:scale>
        <p:origin x="106" y="197"/>
      </p:cViewPr>
      <p:guideLst>
        <p:guide orient="horz" pos="2182"/>
        <p:guide pos="3871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52"/>
        <p:guide pos="220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Month Year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Month Year</a:t>
            </a: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3600" tIns="46080" rIns="93600" bIns="46080" numCol="1" anchor="t" anchorCtr="0" compatLnSpc="1"/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/>
          </p:nvPr>
        </p:nvSpPr>
        <p:spPr/>
        <p:txBody>
          <a:bodyPr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/>
          </p:nvPr>
        </p:nvSpPr>
        <p:spPr/>
        <p:txBody>
          <a:bodyPr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/>
          </p:nvPr>
        </p:nvSpPr>
        <p:spPr/>
        <p:txBody>
          <a:bodyPr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/>
          </p:nvPr>
        </p:nvSpPr>
        <p:spPr/>
        <p:txBody>
          <a:bodyPr/>
          <a:p>
            <a:r>
              <a:rPr lang="en-US"/>
              <a:t>Page </a:t>
            </a:r>
            <a:fld id="{47A7FEEB-9CD2-43FE-843C-C5350BEACB45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802.11-25/1468r0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Haorui Yang, China Mobile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November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 sz="18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November 2025</a:t>
            </a:r>
            <a:endParaRPr lang="en-GB" dirty="0"/>
          </a:p>
        </p:txBody>
      </p:sp>
    </p:spTree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 altLang="zh-CN"/>
              <a:t>November 2025</a:t>
            </a:r>
            <a:endParaRPr lang="en-GB" dirty="0"/>
          </a:p>
        </p:txBody>
      </p:sp>
    </p:spTree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November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Haorui Yang, China Mobile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</a:fld>
            <a:endParaRPr lang="en-GB"/>
          </a:p>
        </p:txBody>
      </p:sp>
    </p:spTree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/>
              <a:t>Click to edit the title text format</a:t>
            </a:r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/>
              <a:t>Click to edit the outline text format</a:t>
            </a:r>
            <a:endParaRPr lang="en-GB"/>
          </a:p>
          <a:p>
            <a:pPr lvl="1"/>
            <a:r>
              <a:rPr lang="en-GB"/>
              <a:t>Second Outline Level</a:t>
            </a:r>
            <a:endParaRPr lang="en-GB"/>
          </a:p>
          <a:p>
            <a:pPr lvl="2"/>
            <a:r>
              <a:rPr lang="en-GB"/>
              <a:t>Third Outline Level</a:t>
            </a:r>
            <a:endParaRPr lang="en-GB"/>
          </a:p>
          <a:p>
            <a:pPr lvl="3"/>
            <a:r>
              <a:rPr lang="en-GB"/>
              <a:t>Fourth Outline Level</a:t>
            </a:r>
            <a:endParaRPr lang="en-GB"/>
          </a:p>
          <a:p>
            <a:pPr lvl="4"/>
            <a:r>
              <a:rPr lang="en-GB"/>
              <a:t>Fifth Outline Level</a:t>
            </a:r>
            <a:endParaRPr lang="en-GB"/>
          </a:p>
          <a:p>
            <a:pPr lvl="4"/>
            <a:r>
              <a:rPr lang="en-GB"/>
              <a:t>Sixth Outline Level</a:t>
            </a:r>
            <a:endParaRPr lang="en-GB"/>
          </a:p>
          <a:p>
            <a:pPr lvl="4"/>
            <a:r>
              <a:rPr lang="en-GB"/>
              <a:t>Seventh Outline Level</a:t>
            </a:r>
            <a:endParaRPr lang="en-GB"/>
          </a:p>
          <a:p>
            <a:pPr lvl="4"/>
            <a:r>
              <a:rPr lang="en-GB"/>
              <a:t>Eighth Outline Level</a:t>
            </a:r>
            <a:endParaRPr lang="en-GB"/>
          </a:p>
          <a:p>
            <a:pPr lvl="4"/>
            <a:r>
              <a:rPr lang="en-GB"/>
              <a:t>Ninth Outline Level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November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/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1468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r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0</a:t>
            </a:r>
            <a:endParaRPr kumimoji="0" lang="en-US" alt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MS Gothic" panose="020B0609070205080204" charset="-128"/>
              <a:cs typeface="Arial Unicode MS" panose="020B0604020202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ctr" anchorCtr="0" compatLnSpc="1"/>
          <a:lstStyle/>
          <a:p>
            <a:pPr lvl="0"/>
            <a:r>
              <a:rPr lang="en-GB"/>
              <a:t>Click to edit the title text format</a:t>
            </a:r>
            <a:endParaRPr lang="en-GB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/>
              <a:t>Click to edit the outline text format</a:t>
            </a:r>
            <a:endParaRPr lang="en-GB"/>
          </a:p>
          <a:p>
            <a:pPr lvl="1"/>
            <a:r>
              <a:rPr lang="en-GB"/>
              <a:t>Second Outline Level</a:t>
            </a:r>
            <a:endParaRPr lang="en-GB"/>
          </a:p>
          <a:p>
            <a:pPr lvl="2"/>
            <a:r>
              <a:rPr lang="en-GB"/>
              <a:t>Third Outline Level</a:t>
            </a:r>
            <a:endParaRPr lang="en-GB"/>
          </a:p>
          <a:p>
            <a:pPr lvl="3"/>
            <a:r>
              <a:rPr lang="en-GB"/>
              <a:t>Fourth Outline Level</a:t>
            </a:r>
            <a:endParaRPr lang="en-GB"/>
          </a:p>
          <a:p>
            <a:pPr lvl="4"/>
            <a:r>
              <a:rPr lang="en-GB"/>
              <a:t>Fifth Outline Level</a:t>
            </a:r>
            <a:endParaRPr lang="en-GB"/>
          </a:p>
          <a:p>
            <a:pPr lvl="4"/>
            <a:r>
              <a:rPr lang="en-GB"/>
              <a:t>Sixth Outline Level</a:t>
            </a:r>
            <a:endParaRPr lang="en-GB"/>
          </a:p>
          <a:p>
            <a:pPr lvl="4"/>
            <a:r>
              <a:rPr lang="en-GB"/>
              <a:t>Seventh Outline Level</a:t>
            </a:r>
            <a:endParaRPr lang="en-GB"/>
          </a:p>
          <a:p>
            <a:pPr lvl="4"/>
            <a:r>
              <a:rPr lang="en-GB"/>
              <a:t>Eighth Outline Level</a:t>
            </a:r>
            <a:endParaRPr lang="en-GB"/>
          </a:p>
          <a:p>
            <a:pPr lvl="4"/>
            <a:r>
              <a:rPr lang="en-GB"/>
              <a:t>Ninth Outline Level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 sz="1800" b="1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US"/>
              <a:t>November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ctr"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 sz="1200">
                <a:solidFill>
                  <a:srgbClr val="000000"/>
                </a:solidFill>
                <a:cs typeface="Arial Unicode MS" panose="020B0604020202020204" charset="-122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  <a:endParaRPr lang="en-GB" sz="1200" dirty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/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>
              <a:defRPr/>
            </a:lvl1pPr>
          </a:lstStyle>
          <a:p>
            <a:pPr marL="0" marR="0" lvl="0" indent="0" algn="r" defTabSz="44958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buNone/>
              <a:tabLst>
                <a:tab pos="0" algn="l"/>
                <a:tab pos="913765" algn="l"/>
                <a:tab pos="1828165" algn="l"/>
                <a:tab pos="2742565" algn="l"/>
                <a:tab pos="3656965" algn="l"/>
                <a:tab pos="4571365" algn="l"/>
                <a:tab pos="5485765" algn="l"/>
                <a:tab pos="6400165" algn="l"/>
                <a:tab pos="7314565" algn="l"/>
                <a:tab pos="8228965" algn="l"/>
                <a:tab pos="9143365" algn="l"/>
                <a:tab pos="10057765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doc.: IEEE 802.11-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/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0237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r</a:t>
            </a:r>
            <a:r>
              <a:rPr kumimoji="0" lang="en-US" alt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6" charset="0"/>
                <a:ea typeface="MS Gothic" panose="020B0609070205080204" charset="-128"/>
                <a:cs typeface="Arial Unicode MS" panose="020B0604020202020204" charset="-122"/>
              </a:rPr>
              <a:t>0</a:t>
            </a:r>
            <a:endParaRPr kumimoji="0" lang="en-US" alt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6" charset="0"/>
              <a:ea typeface="MS Gothic" panose="020B0609070205080204" charset="-128"/>
              <a:cs typeface="Arial Unicode MS" panose="020B0604020202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hdr="0"/>
  <p:txStyles>
    <p:titleStyle>
      <a:lvl1pPr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2pPr>
      <a:lvl3pPr marL="1143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3pPr>
      <a:lvl4pPr marL="1600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4pPr>
      <a:lvl5pPr marL="20574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5pPr>
      <a:lvl6pPr marL="25146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6pPr>
      <a:lvl7pPr marL="29718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7pPr>
      <a:lvl8pPr marL="34290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8pPr>
      <a:lvl9pPr marL="3886200" indent="-228600" algn="ctr" defTabSz="449580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3200" b="1">
          <a:solidFill>
            <a:srgbClr val="000000"/>
          </a:solidFill>
          <a:latin typeface="Times New Roman" panose="02020603050405020304" pitchFamily="16" charset="0"/>
          <a:ea typeface="MS Gothic" panose="020B0609070205080204" charset="-128"/>
        </a:defRPr>
      </a:lvl9pPr>
    </p:titleStyle>
    <p:bodyStyle>
      <a:lvl1pPr marL="342900" indent="-342900" algn="l" defTabSz="449580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580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580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580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613410"/>
            <a:ext cx="10363200" cy="1470025"/>
          </a:xfrm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GB"/>
              <a:t>NPCA Consideration for NSTR</a:t>
            </a:r>
            <a:endParaRPr lang="en-US" altLang="en-GB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72285"/>
            <a:ext cx="8534400" cy="476250"/>
          </a:xfrm>
        </p:spPr>
        <p:txBody>
          <a:bodyPr/>
          <a:lstStyle/>
          <a:p>
            <a:pPr algn="ctr">
              <a:spcBef>
                <a:spcPts val="500"/>
              </a:spcBef>
              <a:tabLst>
                <a:tab pos="912495" algn="l"/>
                <a:tab pos="1826895" algn="l"/>
                <a:tab pos="2741295" algn="l"/>
                <a:tab pos="3655695" algn="l"/>
                <a:tab pos="4570095" algn="l"/>
                <a:tab pos="5484495" algn="l"/>
                <a:tab pos="6398895" algn="l"/>
                <a:tab pos="7313295" algn="l"/>
                <a:tab pos="8227695" algn="l"/>
                <a:tab pos="9142095" algn="l"/>
                <a:tab pos="10056495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US" altLang="en-GB" sz="2000" b="0" dirty="0"/>
              <a:t>2025</a:t>
            </a:r>
            <a:r>
              <a:rPr lang="en-GB" sz="2000" b="0" dirty="0"/>
              <a:t>-</a:t>
            </a:r>
            <a:r>
              <a:rPr lang="en-US" altLang="en-GB" sz="2000" b="0" dirty="0"/>
              <a:t>10</a:t>
            </a:r>
            <a:r>
              <a:rPr lang="en-GB" sz="2000" b="0" dirty="0"/>
              <a:t>-</a:t>
            </a:r>
            <a:r>
              <a:rPr lang="en-US" altLang="en-GB" sz="2000" b="0" dirty="0"/>
              <a:t>13</a:t>
            </a:r>
            <a:endParaRPr lang="en-US" alt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November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  <a:endParaRPr lang="en-GB" sz="2000" dirty="0">
              <a:solidFill>
                <a:srgbClr val="000000"/>
              </a:solidFill>
            </a:endParaRPr>
          </a:p>
        </p:txBody>
      </p:sp>
      <p:graphicFrame>
        <p:nvGraphicFramePr>
          <p:cNvPr id="5" name="表格 4"/>
          <p:cNvGraphicFramePr/>
          <p:nvPr/>
        </p:nvGraphicFramePr>
        <p:xfrm>
          <a:off x="1127125" y="2427605"/>
          <a:ext cx="9822180" cy="1905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8185"/>
                <a:gridCol w="1988820"/>
                <a:gridCol w="3084830"/>
                <a:gridCol w="276034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US" altLang="zh-CN" b="1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/>
                          </a:solidFill>
                        </a:rPr>
                        <a:t>Affiliations</a:t>
                      </a:r>
                      <a:endParaRPr lang="en-US" altLang="zh-CN" b="1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/>
                          </a:solidFill>
                        </a:rPr>
                        <a:t>Address</a:t>
                      </a:r>
                      <a:endParaRPr lang="en-US" altLang="zh-CN" b="1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/>
                          </a:solidFill>
                        </a:rPr>
                        <a:t>email</a:t>
                      </a:r>
                      <a:endParaRPr lang="en-US" altLang="zh-CN" b="1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Haorui Yang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China Mobile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Hangzhou, Zhejiang, China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</a:rPr>
                        <a:t>yanghaorui0217@163.com</a:t>
                      </a:r>
                      <a:endParaRPr lang="en-US" altLang="zh-CN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tx1"/>
                        </a:solidFill>
                      </a:endParaRPr>
                    </a:p>
                  </a:txBody>
                  <a:tcPr marL="90170" marR="90170" marT="46990" marB="4699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GB"/>
              <a:t>Introduction</a:t>
            </a:r>
            <a:endParaRPr lang="en-US" altLang="en-GB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10360660" cy="4113530"/>
          </a:xfrm>
        </p:spPr>
        <p:txBody>
          <a:bodyPr/>
          <a:lstStyle/>
          <a:p>
            <a:pPr algn="l" defTabSz="449580">
              <a:buSzTx/>
              <a:buChar char="•"/>
            </a:pPr>
            <a:r>
              <a:rPr lang="en-US" altLang="en-GB"/>
              <a:t>The feature NPCA has been specified in 802.11bn D1.0[1].</a:t>
            </a:r>
            <a:endParaRPr lang="en-US" altLang="en-GB"/>
          </a:p>
          <a:p>
            <a:pPr algn="l" defTabSz="449580">
              <a:buSzTx/>
              <a:buChar char="•"/>
            </a:pPr>
            <a:r>
              <a:rPr lang="en-US" altLang="en-GB"/>
              <a:t>In 802.11be, the NSTR operation was introduced considering the non-AP MLD radio capability.</a:t>
            </a:r>
            <a:endParaRPr lang="en-US" altLang="en-GB"/>
          </a:p>
          <a:p>
            <a:pPr lvl="1" algn="l" defTabSz="449580">
              <a:buSzTx/>
              <a:buChar char="•"/>
            </a:pPr>
            <a:r>
              <a:rPr lang="en-US" altLang="en-GB"/>
              <a:t>In 11be, the EDCA is performed per link and the NPCA is naive to follow this logic.</a:t>
            </a:r>
            <a:endParaRPr lang="en-US" altLang="en-GB"/>
          </a:p>
          <a:p>
            <a:pPr algn="l" defTabSz="449580">
              <a:buSzTx/>
              <a:buChar char="•"/>
            </a:pPr>
            <a:r>
              <a:rPr lang="en-US" altLang="en-GB"/>
              <a:t>When NPCA is introduced to NSTR non-AP MLD, there is some issue to be considered.</a:t>
            </a:r>
            <a:endParaRPr lang="en-US" altLang="en-GB"/>
          </a:p>
          <a:p>
            <a:pPr lvl="1" algn="l" defTabSz="449580">
              <a:buSzTx/>
              <a:buChar char="•"/>
            </a:pPr>
            <a:endParaRPr lang="en-US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zh-CN"/>
              <a:t>November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Issue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1" y="1407161"/>
            <a:ext cx="10361084" cy="4113213"/>
          </a:xfrm>
        </p:spPr>
        <p:txBody>
          <a:bodyPr/>
          <a:p>
            <a:pPr algn="l" defTabSz="449580">
              <a:buSzTx/>
              <a:buChar char="•"/>
            </a:pPr>
            <a:r>
              <a:rPr lang="en-US" altLang="en-GB" sz="2400"/>
              <a:t>Case 1: the transmission over one NSTR link at non-AP STA is prohibited due to UL transmission by NPCA on the other link of the same NSTR link pair.</a:t>
            </a:r>
            <a:endParaRPr lang="en-US" altLang="en-GB" sz="2400"/>
          </a:p>
          <a:p>
            <a:pPr lvl="1" algn="l" defTabSz="449580">
              <a:buSzTx/>
              <a:buChar char="•"/>
            </a:pPr>
            <a:r>
              <a:rPr lang="en-US" altLang="en-GB">
                <a:sym typeface="+mn-ea"/>
              </a:rPr>
              <a:t>NPCA is triggered over the NSTR Link 1, d</a:t>
            </a:r>
            <a:r>
              <a:rPr lang="en-US" altLang="en-GB"/>
              <a:t>uring which the non-AP STA2 wins the EDCA contention and cannot initiate the transmission due to NSTR limitation.</a:t>
            </a:r>
            <a:endParaRPr lang="en-US" altLang="en-GB" sz="180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 altLang="zh-CN"/>
              <a:t>November 2025</a:t>
            </a:r>
            <a:endParaRPr lang="en-GB" dirty="0"/>
          </a:p>
        </p:txBody>
      </p:sp>
      <p:grpSp>
        <p:nvGrpSpPr>
          <p:cNvPr id="12" name="组合 11"/>
          <p:cNvGrpSpPr/>
          <p:nvPr/>
        </p:nvGrpSpPr>
        <p:grpSpPr>
          <a:xfrm>
            <a:off x="2668270" y="3724910"/>
            <a:ext cx="7048500" cy="2134870"/>
            <a:chOff x="4202" y="7335"/>
            <a:chExt cx="11100" cy="3362"/>
          </a:xfrm>
        </p:grpSpPr>
        <p:grpSp>
          <p:nvGrpSpPr>
            <p:cNvPr id="19" name="组合 18"/>
            <p:cNvGrpSpPr/>
            <p:nvPr/>
          </p:nvGrpSpPr>
          <p:grpSpPr>
            <a:xfrm rot="0">
              <a:off x="4202" y="7335"/>
              <a:ext cx="11100" cy="3362"/>
              <a:chOff x="3022" y="3815"/>
              <a:chExt cx="12054" cy="4057"/>
            </a:xfrm>
          </p:grpSpPr>
          <p:sp>
            <p:nvSpPr>
              <p:cNvPr id="21" name="圆角矩形 20"/>
              <p:cNvSpPr/>
              <p:nvPr/>
            </p:nvSpPr>
            <p:spPr>
              <a:xfrm>
                <a:off x="3022" y="4040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3476" y="4266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文本框 22"/>
              <p:cNvSpPr txBox="1"/>
              <p:nvPr/>
            </p:nvSpPr>
            <p:spPr>
              <a:xfrm>
                <a:off x="3475" y="5650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圆角矩形 23"/>
              <p:cNvSpPr/>
              <p:nvPr/>
            </p:nvSpPr>
            <p:spPr>
              <a:xfrm>
                <a:off x="12321" y="4153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13062" y="4605"/>
                <a:ext cx="1328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文本框 25"/>
              <p:cNvSpPr txBox="1"/>
              <p:nvPr/>
            </p:nvSpPr>
            <p:spPr>
              <a:xfrm>
                <a:off x="13054" y="5717"/>
                <a:ext cx="1345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矩形 28"/>
              <p:cNvSpPr/>
              <p:nvPr/>
            </p:nvSpPr>
            <p:spPr>
              <a:xfrm>
                <a:off x="6198" y="3815"/>
                <a:ext cx="3230" cy="1244"/>
              </a:xfrm>
              <a:prstGeom prst="rect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ctr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NPCA for </a:t>
                </a: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UL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6198" y="6244"/>
                <a:ext cx="3230" cy="617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TXOP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31" name="乘号 30"/>
              <p:cNvSpPr/>
              <p:nvPr/>
            </p:nvSpPr>
            <p:spPr>
              <a:xfrm>
                <a:off x="8579" y="6194"/>
                <a:ext cx="1021" cy="794"/>
              </a:xfrm>
              <a:prstGeom prst="mathMultiply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cxnSp>
            <p:nvCxnSpPr>
              <p:cNvPr id="27" name="直接连接符 26"/>
              <p:cNvCxnSpPr/>
              <p:nvPr/>
            </p:nvCxnSpPr>
            <p:spPr>
              <a:xfrm>
                <a:off x="6031" y="5050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直接连接符 27"/>
              <p:cNvCxnSpPr/>
              <p:nvPr/>
            </p:nvCxnSpPr>
            <p:spPr>
              <a:xfrm>
                <a:off x="5971" y="6875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32" name="矩形 31"/>
            <p:cNvSpPr/>
            <p:nvPr/>
          </p:nvSpPr>
          <p:spPr>
            <a:xfrm>
              <a:off x="10387" y="9359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TXOP</a:t>
              </a:r>
              <a:endParaRPr kumimoji="0" lang="en-US" altLang="en-GB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11606" y="9870"/>
              <a:ext cx="91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solidFill>
                    <a:schemeClr val="tx1"/>
                  </a:solidFill>
                </a:rPr>
                <a:t>Time</a:t>
              </a:r>
              <a:endParaRPr lang="en-US" altLang="zh-CN" sz="1200">
                <a:solidFill>
                  <a:schemeClr val="tx1"/>
                </a:solidFill>
              </a:endParaRPr>
            </a:p>
          </p:txBody>
        </p:sp>
        <p:sp>
          <p:nvSpPr>
            <p:cNvPr id="34" name="矩形 33"/>
            <p:cNvSpPr/>
            <p:nvPr/>
          </p:nvSpPr>
          <p:spPr>
            <a:xfrm>
              <a:off x="10426" y="7855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MU EDCA</a:t>
              </a:r>
              <a:endParaRPr kumimoji="0" lang="en-US" alt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4234" y="9968"/>
              <a:ext cx="2626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non-AP MLD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3366" y="10049"/>
              <a:ext cx="1476" cy="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600">
                  <a:solidFill>
                    <a:schemeClr val="tx1"/>
                  </a:solidFill>
                </a:rPr>
                <a:t>AP MLD</a:t>
              </a:r>
              <a:endParaRPr lang="en-US" altLang="zh-CN" sz="1600">
                <a:solidFill>
                  <a:schemeClr val="tx1"/>
                </a:solidFill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8927" y="8428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1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8919" y="9872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2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Issue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1" y="1407161"/>
            <a:ext cx="10361084" cy="4113213"/>
          </a:xfrm>
        </p:spPr>
        <p:txBody>
          <a:bodyPr/>
          <a:p>
            <a:pPr algn="l" defTabSz="449580">
              <a:buSzTx/>
              <a:buChar char="•"/>
            </a:pPr>
            <a:r>
              <a:rPr lang="en-US" altLang="en-GB" sz="2400"/>
              <a:t>Case 2: the transmission over one NSTR link at non-AP STA is prohibited due to the DL transmission by NPCA on the other link of the same NSTR link pair.</a:t>
            </a:r>
            <a:endParaRPr lang="en-US" altLang="en-GB" sz="2400"/>
          </a:p>
          <a:p>
            <a:pPr lvl="1" algn="l" defTabSz="449580">
              <a:buSzTx/>
              <a:buChar char="•"/>
            </a:pPr>
            <a:r>
              <a:rPr lang="en-US" altLang="en-GB" sz="2000"/>
              <a:t>AP1 obtains TXOP by performing NPCA to send DL PPDU or trigger non-AP STA1 for UL PPDU, which prevent the non-AP STA2 from transmitting due to NSTR limitation.</a:t>
            </a:r>
            <a:endParaRPr lang="en-US" altLang="en-GB" sz="2000"/>
          </a:p>
          <a:p>
            <a:pPr lvl="1" algn="l" defTabSz="449580">
              <a:buSzTx/>
              <a:buChar char="•"/>
            </a:pPr>
            <a:endParaRPr lang="en-US" altLang="en-GB" sz="180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/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 altLang="zh-CN"/>
              <a:t>November 2025</a:t>
            </a:r>
            <a:endParaRPr lang="en-GB" dirty="0"/>
          </a:p>
        </p:txBody>
      </p:sp>
      <p:grpSp>
        <p:nvGrpSpPr>
          <p:cNvPr id="12" name="组合 11"/>
          <p:cNvGrpSpPr/>
          <p:nvPr/>
        </p:nvGrpSpPr>
        <p:grpSpPr>
          <a:xfrm>
            <a:off x="2668270" y="3724910"/>
            <a:ext cx="7048500" cy="2134870"/>
            <a:chOff x="4202" y="7335"/>
            <a:chExt cx="11100" cy="3362"/>
          </a:xfrm>
        </p:grpSpPr>
        <p:grpSp>
          <p:nvGrpSpPr>
            <p:cNvPr id="7" name="组合 6"/>
            <p:cNvGrpSpPr/>
            <p:nvPr/>
          </p:nvGrpSpPr>
          <p:grpSpPr>
            <a:xfrm rot="0">
              <a:off x="4202" y="7335"/>
              <a:ext cx="11100" cy="3362"/>
              <a:chOff x="3022" y="3815"/>
              <a:chExt cx="12054" cy="4057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3022" y="4040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3476" y="4266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文本框 9"/>
              <p:cNvSpPr txBox="1"/>
              <p:nvPr/>
            </p:nvSpPr>
            <p:spPr>
              <a:xfrm>
                <a:off x="3475" y="5650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圆角矩形 10"/>
              <p:cNvSpPr/>
              <p:nvPr/>
            </p:nvSpPr>
            <p:spPr>
              <a:xfrm>
                <a:off x="12321" y="4153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3" name="文本框 12"/>
              <p:cNvSpPr txBox="1"/>
              <p:nvPr/>
            </p:nvSpPr>
            <p:spPr>
              <a:xfrm>
                <a:off x="13062" y="4605"/>
                <a:ext cx="1328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文本框 13"/>
              <p:cNvSpPr txBox="1"/>
              <p:nvPr/>
            </p:nvSpPr>
            <p:spPr>
              <a:xfrm>
                <a:off x="13054" y="5717"/>
                <a:ext cx="1345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矩形 14"/>
              <p:cNvSpPr/>
              <p:nvPr/>
            </p:nvSpPr>
            <p:spPr>
              <a:xfrm>
                <a:off x="6198" y="3815"/>
                <a:ext cx="3230" cy="1244"/>
              </a:xfrm>
              <a:prstGeom prst="rect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ctr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NPCA for </a:t>
                </a: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DL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>
              <a:xfrm>
                <a:off x="6198" y="6244"/>
                <a:ext cx="3230" cy="617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TXOP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7" name="乘号 16"/>
              <p:cNvSpPr/>
              <p:nvPr/>
            </p:nvSpPr>
            <p:spPr>
              <a:xfrm>
                <a:off x="8579" y="6194"/>
                <a:ext cx="1021" cy="794"/>
              </a:xfrm>
              <a:prstGeom prst="mathMultiply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>
              <a:xfrm>
                <a:off x="6031" y="5050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直接连接符 19"/>
              <p:cNvCxnSpPr/>
              <p:nvPr/>
            </p:nvCxnSpPr>
            <p:spPr>
              <a:xfrm>
                <a:off x="5971" y="6875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35" name="矩形 34"/>
            <p:cNvSpPr/>
            <p:nvPr/>
          </p:nvSpPr>
          <p:spPr>
            <a:xfrm>
              <a:off x="10387" y="9359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TXOP</a:t>
              </a:r>
              <a:endParaRPr kumimoji="0" lang="en-US" altLang="en-GB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11606" y="9870"/>
              <a:ext cx="91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solidFill>
                    <a:schemeClr val="tx1"/>
                  </a:solidFill>
                </a:rPr>
                <a:t>Time</a:t>
              </a:r>
              <a:endParaRPr lang="en-US" altLang="zh-CN" sz="1200">
                <a:solidFill>
                  <a:schemeClr val="tx1"/>
                </a:solidFill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10426" y="7855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MU EDCA</a:t>
              </a:r>
              <a:endParaRPr kumimoji="0" lang="en-US" alt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4234" y="9968"/>
              <a:ext cx="2626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non-AP MLD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13366" y="10049"/>
              <a:ext cx="1476" cy="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600">
                  <a:solidFill>
                    <a:schemeClr val="tx1"/>
                  </a:solidFill>
                </a:rPr>
                <a:t>AP MLD</a:t>
              </a:r>
              <a:endParaRPr lang="en-US" altLang="zh-CN" sz="1600">
                <a:solidFill>
                  <a:schemeClr val="tx1"/>
                </a:solidFill>
              </a:endParaRP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8927" y="8428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1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8919" y="9872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2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Issue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algn="l" defTabSz="449580">
              <a:buSzTx/>
              <a:buChar char="•"/>
            </a:pPr>
            <a:r>
              <a:rPr lang="en-US" altLang="zh-CN"/>
              <a:t>Transmission over one NSTR link is prohibited due to the NPCA </a:t>
            </a:r>
            <a:r>
              <a:rPr lang="zh-CN" altLang="en-US"/>
              <a:t>“</a:t>
            </a:r>
            <a:r>
              <a:rPr lang="en-US" altLang="zh-CN"/>
              <a:t>bonus TXOP</a:t>
            </a:r>
            <a:r>
              <a:rPr lang="zh-CN" altLang="en-US"/>
              <a:t>”</a:t>
            </a:r>
            <a:r>
              <a:rPr lang="en-US" altLang="zh-CN"/>
              <a:t> over the other link of the same NSTR link pair, which cause longer delay and is not fair.</a:t>
            </a:r>
            <a:endParaRPr lang="en-US" altLang="zh-CN"/>
          </a:p>
          <a:p>
            <a:pPr lvl="1" algn="l" defTabSz="449580">
              <a:buSzTx/>
              <a:buChar char="•"/>
            </a:pPr>
            <a:r>
              <a:rPr lang="en-US" altLang="zh-CN"/>
              <a:t>The transmission over the NSTR Link 2 should have obtained TXOP but now it has to be delayed after NPCA.</a:t>
            </a:r>
            <a:endParaRPr lang="en-US" altLang="en-GB" sz="150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 altLang="zh-CN"/>
              <a:t>November 2025</a:t>
            </a:r>
            <a:endParaRPr lang="en-GB" dirty="0"/>
          </a:p>
        </p:txBody>
      </p:sp>
      <p:grpSp>
        <p:nvGrpSpPr>
          <p:cNvPr id="12" name="组合 11"/>
          <p:cNvGrpSpPr/>
          <p:nvPr/>
        </p:nvGrpSpPr>
        <p:grpSpPr>
          <a:xfrm>
            <a:off x="2668270" y="4011930"/>
            <a:ext cx="7048500" cy="2134870"/>
            <a:chOff x="4202" y="7335"/>
            <a:chExt cx="11100" cy="3362"/>
          </a:xfrm>
        </p:grpSpPr>
        <p:grpSp>
          <p:nvGrpSpPr>
            <p:cNvPr id="19" name="组合 18"/>
            <p:cNvGrpSpPr/>
            <p:nvPr/>
          </p:nvGrpSpPr>
          <p:grpSpPr>
            <a:xfrm rot="0">
              <a:off x="4202" y="7335"/>
              <a:ext cx="11100" cy="3362"/>
              <a:chOff x="3022" y="3815"/>
              <a:chExt cx="12054" cy="4057"/>
            </a:xfrm>
          </p:grpSpPr>
          <p:sp>
            <p:nvSpPr>
              <p:cNvPr id="21" name="圆角矩形 20"/>
              <p:cNvSpPr/>
              <p:nvPr/>
            </p:nvSpPr>
            <p:spPr>
              <a:xfrm>
                <a:off x="3022" y="4040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3476" y="4266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文本框 7"/>
              <p:cNvSpPr txBox="1"/>
              <p:nvPr/>
            </p:nvSpPr>
            <p:spPr>
              <a:xfrm>
                <a:off x="3475" y="5650"/>
                <a:ext cx="1880" cy="1226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non-AP STA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圆角矩形 8"/>
              <p:cNvSpPr/>
              <p:nvPr/>
            </p:nvSpPr>
            <p:spPr>
              <a:xfrm>
                <a:off x="12321" y="4153"/>
                <a:ext cx="2755" cy="371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0" name="文本框 9"/>
              <p:cNvSpPr txBox="1"/>
              <p:nvPr/>
            </p:nvSpPr>
            <p:spPr>
              <a:xfrm>
                <a:off x="13062" y="4605"/>
                <a:ext cx="1328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1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文本框 10"/>
              <p:cNvSpPr txBox="1"/>
              <p:nvPr/>
            </p:nvSpPr>
            <p:spPr>
              <a:xfrm>
                <a:off x="13054" y="5717"/>
                <a:ext cx="1345" cy="700"/>
              </a:xfrm>
              <a:prstGeom prst="rect">
                <a:avLst/>
              </a:prstGeom>
              <a:noFill/>
              <a:ln w="12700" cmpd="sng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p>
                <a:r>
                  <a:rPr lang="en-US" altLang="zh-CN" sz="1800">
                    <a:solidFill>
                      <a:schemeClr val="tx1"/>
                    </a:solidFill>
                  </a:rPr>
                  <a:t>AP 2</a:t>
                </a:r>
                <a:endParaRPr lang="en-US" altLang="zh-CN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6198" y="3815"/>
                <a:ext cx="3230" cy="1244"/>
              </a:xfrm>
              <a:prstGeom prst="rect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ctr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NPCA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4" name="矩形 13"/>
              <p:cNvSpPr/>
              <p:nvPr/>
            </p:nvSpPr>
            <p:spPr>
              <a:xfrm>
                <a:off x="6198" y="6244"/>
                <a:ext cx="3230" cy="617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ctr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r>
                  <a:rPr kumimoji="0" lang="en-US" altLang="en-GB" sz="1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6" charset="0"/>
                    <a:ea typeface="MS Gothic" panose="020B0609070205080204" charset="-128"/>
                  </a:rPr>
                  <a:t>TXOP</a:t>
                </a:r>
                <a:endPara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sp>
            <p:nvSpPr>
              <p:cNvPr id="15" name="乘号 14"/>
              <p:cNvSpPr/>
              <p:nvPr/>
            </p:nvSpPr>
            <p:spPr>
              <a:xfrm>
                <a:off x="8579" y="6194"/>
                <a:ext cx="1021" cy="794"/>
              </a:xfrm>
              <a:prstGeom prst="mathMultiply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vert="horz" wrap="square" lIns="91440" tIns="45720" rIns="91440" bIns="45720" numCol="1" anchor="t" anchorCtr="0" compatLnSpc="1"/>
              <a:p>
                <a:pPr marL="0" marR="0" indent="0" algn="l" defTabSz="44958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6" charset="0"/>
                  <a:buNone/>
                </a:pPr>
                <a:endParaRPr kumimoji="0" lang="en-GB" altLang="en-US" sz="1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endParaRPr>
              </a:p>
            </p:txBody>
          </p:sp>
          <p:cxnSp>
            <p:nvCxnSpPr>
              <p:cNvPr id="16" name="直接连接符 15"/>
              <p:cNvCxnSpPr/>
              <p:nvPr/>
            </p:nvCxnSpPr>
            <p:spPr>
              <a:xfrm>
                <a:off x="6031" y="5050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直接连接符 16"/>
              <p:cNvCxnSpPr/>
              <p:nvPr/>
            </p:nvCxnSpPr>
            <p:spPr>
              <a:xfrm>
                <a:off x="5971" y="6875"/>
                <a:ext cx="6083" cy="0"/>
              </a:xfrm>
              <a:prstGeom prst="line">
                <a:avLst/>
              </a:prstGeom>
              <a:solidFill>
                <a:srgbClr val="00B8FF"/>
              </a:solidFill>
              <a:ln w="222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sp>
          <p:nvSpPr>
            <p:cNvPr id="18" name="矩形 17"/>
            <p:cNvSpPr/>
            <p:nvPr/>
          </p:nvSpPr>
          <p:spPr>
            <a:xfrm>
              <a:off x="10387" y="9359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TXOP</a:t>
              </a:r>
              <a:endParaRPr kumimoji="0" lang="en-US" altLang="en-GB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1606" y="9870"/>
              <a:ext cx="913" cy="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1200">
                  <a:solidFill>
                    <a:schemeClr val="tx1"/>
                  </a:solidFill>
                </a:rPr>
                <a:t>Time</a:t>
              </a:r>
              <a:endParaRPr lang="en-US" altLang="zh-CN" sz="1200">
                <a:solidFill>
                  <a:schemeClr val="tx1"/>
                </a:solidFill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10426" y="7855"/>
              <a:ext cx="1863" cy="511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/>
            <a:p>
              <a:pPr marL="0" marR="0" indent="0" algn="ctr" defTabSz="44958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6" charset="0"/>
                <a:buNone/>
              </a:pPr>
              <a:r>
                <a:rPr kumimoji="0" lang="en-US" alt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6" charset="0"/>
                  <a:ea typeface="MS Gothic" panose="020B0609070205080204" charset="-128"/>
                </a:rPr>
                <a:t>MU EDCA</a:t>
              </a:r>
              <a:endParaRPr kumimoji="0" lang="en-US" altLang="en-GB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6" charset="0"/>
                <a:ea typeface="MS Gothic" panose="020B0609070205080204" charset="-128"/>
              </a:endParaRP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4234" y="9968"/>
              <a:ext cx="2626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non-AP MLD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13366" y="10049"/>
              <a:ext cx="1476" cy="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600">
                  <a:solidFill>
                    <a:schemeClr val="tx1"/>
                  </a:solidFill>
                </a:rPr>
                <a:t>AP MLD</a:t>
              </a:r>
              <a:endParaRPr lang="en-US" altLang="zh-CN" sz="1600">
                <a:solidFill>
                  <a:schemeClr val="tx1"/>
                </a:solidFill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8927" y="8428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1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8919" y="9872"/>
              <a:ext cx="1813" cy="4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1400">
                  <a:solidFill>
                    <a:schemeClr val="tx1"/>
                  </a:solidFill>
                </a:rPr>
                <a:t>NSTR Link 2</a:t>
              </a:r>
              <a:endParaRPr lang="en-US" altLang="zh-CN" sz="140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Solution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 algn="l">
              <a:buSzTx/>
              <a:buChar char="•"/>
            </a:pPr>
            <a:r>
              <a:rPr lang="en-US" altLang="en-GB" sz="2400">
                <a:sym typeface="+mn-ea"/>
              </a:rPr>
              <a:t>Solution 1: NPCA cannot be performed over the NSTR link pair.</a:t>
            </a:r>
            <a:endParaRPr lang="en-US" altLang="en-GB" sz="2400">
              <a:sym typeface="+mn-ea"/>
            </a:endParaRPr>
          </a:p>
          <a:p>
            <a:pPr lvl="1" algn="l">
              <a:buSzTx/>
              <a:buChar char="•"/>
            </a:pPr>
            <a:r>
              <a:rPr lang="en-US" altLang="en-GB" sz="2400">
                <a:sym typeface="+mn-ea"/>
              </a:rPr>
              <a:t>A simple solution but may waste some opportunity if no NSTR limitation happens.</a:t>
            </a:r>
            <a:endParaRPr lang="en-US" altLang="en-GB" sz="2400">
              <a:sym typeface="+mn-ea"/>
            </a:endParaRPr>
          </a:p>
          <a:p>
            <a:pPr lvl="1" algn="l">
              <a:buSzTx/>
              <a:buChar char="•"/>
            </a:pPr>
            <a:endParaRPr lang="en-US" altLang="en-GB">
              <a:sym typeface="+mn-ea"/>
            </a:endParaRPr>
          </a:p>
          <a:p>
            <a:pPr lvl="0" algn="l">
              <a:buSzTx/>
              <a:buChar char="•"/>
            </a:pPr>
            <a:r>
              <a:rPr lang="en-US" altLang="en-GB">
                <a:sym typeface="+mn-ea"/>
              </a:rPr>
              <a:t>Solution 2: the TTLM is updated to make all the service use the link utilizing the NPCA.</a:t>
            </a:r>
            <a:endParaRPr lang="en-US" altLang="en-GB">
              <a:sym typeface="+mn-ea"/>
            </a:endParaRPr>
          </a:p>
          <a:p>
            <a:pPr lvl="1" algn="l">
              <a:buSzTx/>
              <a:buChar char="•"/>
            </a:pPr>
            <a:r>
              <a:rPr lang="en-US" altLang="en-GB">
                <a:sym typeface="+mn-ea"/>
              </a:rPr>
              <a:t>Since NPCA happens during the OBSS TXOP which is not a long duration, the TTLM updating will happen frequently and not in time. </a:t>
            </a:r>
            <a:endParaRPr lang="en-US" altLang="en-GB">
              <a:sym typeface="+mn-ea"/>
            </a:endParaRPr>
          </a:p>
          <a:p>
            <a:pPr lvl="1" algn="l">
              <a:buSzTx/>
              <a:buChar char="•"/>
            </a:pPr>
            <a:endParaRPr lang="en-US" altLang="zh-CN"/>
          </a:p>
          <a:p>
            <a:pPr lvl="0" algn="l">
              <a:buSzTx/>
              <a:buChar char="•"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>November 2025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/>
              <a:t>Solution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0" algn="l">
              <a:buSzTx/>
              <a:buChar char="•"/>
            </a:pPr>
            <a:r>
              <a:rPr lang="en-US" altLang="zh-CN"/>
              <a:t>Solution 3: the STA obtaining TXOP by NPCA can share a portion of its TXOP to another STA in the same non-AP/AP MLD, if needed.</a:t>
            </a:r>
            <a:endParaRPr lang="en-US" altLang="zh-CN"/>
          </a:p>
          <a:p>
            <a:pPr lvl="1" algn="l">
              <a:buSzTx/>
              <a:buChar char="•"/>
            </a:pPr>
            <a:r>
              <a:rPr lang="en-US" altLang="zh-CN"/>
              <a:t>For Case 1</a:t>
            </a:r>
            <a:endParaRPr lang="en-US" altLang="zh-CN"/>
          </a:p>
          <a:p>
            <a:pPr lvl="2" algn="l">
              <a:buSzTx/>
              <a:buChar char="•"/>
            </a:pPr>
            <a:r>
              <a:rPr lang="en-US" altLang="zh-CN"/>
              <a:t>The non-AP STA2 requests the non-AP STA1 to share TXOP then sets its TXOP duration to the shared time, e.g. as the duration field of RTS.</a:t>
            </a:r>
            <a:endParaRPr lang="en-US" altLang="zh-CN"/>
          </a:p>
          <a:p>
            <a:pPr lvl="2" algn="l">
              <a:buSzTx/>
              <a:buChar char="•"/>
            </a:pPr>
            <a:r>
              <a:rPr lang="en-US" altLang="zh-CN"/>
              <a:t>How to determine the shared portion is left to implementation.</a:t>
            </a:r>
            <a:endParaRPr lang="en-US" altLang="zh-CN"/>
          </a:p>
          <a:p>
            <a:pPr lvl="1" algn="l">
              <a:buSzTx/>
              <a:buChar char="•"/>
            </a:pPr>
            <a:r>
              <a:rPr lang="en-US" altLang="zh-CN"/>
              <a:t>For Case 2</a:t>
            </a:r>
            <a:endParaRPr lang="en-US" altLang="zh-CN"/>
          </a:p>
          <a:p>
            <a:pPr lvl="2" algn="l">
              <a:buSzTx/>
              <a:buChar char="•"/>
            </a:pPr>
            <a:r>
              <a:rPr lang="en-US" altLang="zh-CN"/>
              <a:t>The non-AP STA2 requests AP2 to ask AP1 to share TXOP and AP2 responses with the shared time.</a:t>
            </a:r>
            <a:endParaRPr lang="en-US" altLang="zh-CN"/>
          </a:p>
          <a:p>
            <a:pPr lvl="2" algn="l">
              <a:buSzTx/>
              <a:buChar char="•"/>
            </a:pPr>
            <a:r>
              <a:rPr lang="en-US" altLang="zh-CN"/>
              <a:t>The non-AP STA2 sets its TXOP duration to the shared time, </a:t>
            </a:r>
            <a:r>
              <a:rPr lang="en-US" altLang="zh-CN">
                <a:sym typeface="+mn-ea"/>
              </a:rPr>
              <a:t>e.g. as the duration field of RTS</a:t>
            </a:r>
            <a:r>
              <a:rPr lang="en-US" altLang="zh-CN"/>
              <a:t>.</a:t>
            </a:r>
            <a:endParaRPr lang="en-US" altLang="zh-CN"/>
          </a:p>
          <a:p>
            <a:pPr lvl="2" algn="l">
              <a:buSzTx/>
              <a:buChar char="•"/>
            </a:pPr>
            <a:r>
              <a:rPr lang="en-US" altLang="zh-CN"/>
              <a:t>How to determine the shared portion is left to implementation.</a:t>
            </a:r>
            <a:endParaRPr lang="en-US" altLang="zh-CN"/>
          </a:p>
          <a:p>
            <a:pPr lvl="0" algn="l">
              <a:buSzTx/>
              <a:buChar char="•"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p>
            <a:r>
              <a:rPr lang="en-GB" dirty="0"/>
              <a:t>Slide </a:t>
            </a:r>
            <a:fld id="{440F5867-744E-4AA6-B0ED-4C44D2DFBB7B}" type="slidenum">
              <a:rPr lang="en-GB"/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>November 2025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GB"/>
              <a:t>Summary</a:t>
            </a:r>
            <a:endParaRPr lang="en-US" altLang="en-GB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anose="02020603050405020304" pitchFamily="16" charset="0"/>
              <a:buChar char="•"/>
            </a:pPr>
            <a:r>
              <a:rPr lang="en-US" altLang="en-GB"/>
              <a:t>This submission discusses the case when one non-AP STA obtains TXOP by NPCA resulting to the loss of transmission over the other link of the same NSTR pair.</a:t>
            </a:r>
            <a:endParaRPr lang="en-US" altLang="en-GB"/>
          </a:p>
          <a:p>
            <a:pPr lvl="1">
              <a:buFont typeface="Times New Roman" panose="02020603050405020304" pitchFamily="16" charset="0"/>
              <a:buChar char="•"/>
            </a:pPr>
            <a:r>
              <a:rPr lang="en-US" altLang="en-GB"/>
              <a:t>This reduces the transmission performance degradation over the other NSTR link and also is not fair.</a:t>
            </a:r>
            <a:endParaRPr lang="en-US" altLang="en-GB"/>
          </a:p>
          <a:p>
            <a:pPr>
              <a:buFont typeface="Times New Roman" panose="02020603050405020304" pitchFamily="16" charset="0"/>
              <a:buChar char="•"/>
            </a:pPr>
            <a:r>
              <a:rPr lang="en-US" altLang="en-GB"/>
              <a:t>There are 3 solutions proposed and the Solution 3 is preferred that the STA shares a part of TXOP to another STA in the same NSTR link pair to guarantee the QoS of transmission.</a:t>
            </a:r>
            <a:endParaRPr lang="en-US" altLang="en-GB"/>
          </a:p>
          <a:p>
            <a:pPr lvl="1">
              <a:buFont typeface="Times New Roman" panose="02020603050405020304" pitchFamily="16" charset="0"/>
              <a:buChar char="•"/>
            </a:pPr>
            <a:endParaRPr lang="en-US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zh-CN"/>
              <a:t>November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  <a:endParaRPr lang="en-GB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GB"/>
              <a:t>[1]: IEEE Std 802.11bn D1.0</a:t>
            </a:r>
            <a:endParaRPr lang="en-US" alt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Haorui Yang, China Mobile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altLang="zh-CN"/>
              <a:t>November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6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6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6" charset="0"/>
            <a:ea typeface="MS Gothic" panose="020B060907020508020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6" charset="0"/>
            <a:ea typeface="MS Gothic" panose="020B060907020508020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3524</Words>
  <Application>WPS 演示</Application>
  <PresentationFormat>Widescreen</PresentationFormat>
  <Paragraphs>211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Times New Roman</vt:lpstr>
      <vt:lpstr>MS Gothic</vt:lpstr>
      <vt:lpstr>Arial Unicode MS</vt:lpstr>
      <vt:lpstr>微软雅黑</vt:lpstr>
      <vt:lpstr>宋体</vt:lpstr>
      <vt:lpstr>方正书宋_GBK</vt:lpstr>
      <vt:lpstr>Arial Unicode MS</vt:lpstr>
      <vt:lpstr>Calibri</vt:lpstr>
      <vt:lpstr>Office Theme</vt:lpstr>
      <vt:lpstr>1_Office Theme</vt:lpstr>
      <vt:lpstr>NPCA Consideration for NSTR</vt:lpstr>
      <vt:lpstr>Introduction</vt:lpstr>
      <vt:lpstr>Issue</vt:lpstr>
      <vt:lpstr>Issue</vt:lpstr>
      <vt:lpstr>Issue</vt:lpstr>
      <vt:lpstr>Solution</vt:lpstr>
      <vt:lpstr>Solution</vt:lpstr>
      <vt:lpstr>Summary</vt:lpstr>
      <vt:lpstr>References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doc: IEEE 802.11-yy/xxxxr0</dc:title>
  <dc:creator/>
  <cp:category>Name, Affiliation</cp:category>
  <cp:lastModifiedBy>Haorui-CMHI</cp:lastModifiedBy>
  <cp:revision>312</cp:revision>
  <cp:lastPrinted>2025-10-13T08:13:55Z</cp:lastPrinted>
  <dcterms:created xsi:type="dcterms:W3CDTF">2025-10-13T08:13:55Z</dcterms:created>
  <dcterms:modified xsi:type="dcterms:W3CDTF">2025-10-13T08:13:55Z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991DD7FC85F340D38CBE52E284B1BA9D</vt:lpwstr>
  </property>
  <property fmtid="{D5CDD505-2E9C-101B-9397-08002B2CF9AE}" pid="3" name="KSOProductBuildVer">
    <vt:lpwstr>2052-11.8.2.12019</vt:lpwstr>
  </property>
</Properties>
</file>