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p:sldMasterIdLst>
    <p:sldMasterId id="2147483648" r:id="rId4"/>
  </p:sldMasterIdLst>
  <p:notesMasterIdLst>
    <p:notesMasterId r:id="rId18"/>
  </p:notesMasterIdLst>
  <p:handoutMasterIdLst>
    <p:handoutMasterId r:id="rId19"/>
  </p:handoutMasterIdLst>
  <p:sldIdLst>
    <p:sldId id="529" r:id="rId5"/>
    <p:sldId id="410" r:id="rId6"/>
    <p:sldId id="395" r:id="rId7"/>
    <p:sldId id="1475" r:id="rId8"/>
    <p:sldId id="1478" r:id="rId9"/>
    <p:sldId id="409" r:id="rId10"/>
    <p:sldId id="1311" r:id="rId11"/>
    <p:sldId id="1312" r:id="rId12"/>
    <p:sldId id="1479" r:id="rId13"/>
    <p:sldId id="1477" r:id="rId14"/>
    <p:sldId id="1476" r:id="rId15"/>
    <p:sldId id="1481" r:id="rId16"/>
    <p:sldId id="1480" r:id="rId17"/>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5pPr>
    <a:lvl6pPr marL="2286000" algn="l" defTabSz="914400" rtl="0" eaLnBrk="1" latinLnBrk="0" hangingPunct="1">
      <a:defRPr sz="1200" kern="1200">
        <a:solidFill>
          <a:schemeClr val="tx1"/>
        </a:solidFill>
        <a:latin typeface="Times New Roman" panose="02020703060505090304" pitchFamily="18" charset="0"/>
        <a:ea typeface="+mn-ea"/>
        <a:cs typeface="+mn-cs"/>
      </a:defRPr>
    </a:lvl6pPr>
    <a:lvl7pPr marL="2743200" algn="l" defTabSz="914400" rtl="0" eaLnBrk="1" latinLnBrk="0" hangingPunct="1">
      <a:defRPr sz="1200" kern="1200">
        <a:solidFill>
          <a:schemeClr val="tx1"/>
        </a:solidFill>
        <a:latin typeface="Times New Roman" panose="02020703060505090304" pitchFamily="18" charset="0"/>
        <a:ea typeface="+mn-ea"/>
        <a:cs typeface="+mn-cs"/>
      </a:defRPr>
    </a:lvl7pPr>
    <a:lvl8pPr marL="3200400" algn="l" defTabSz="914400" rtl="0" eaLnBrk="1" latinLnBrk="0" hangingPunct="1">
      <a:defRPr sz="1200" kern="1200">
        <a:solidFill>
          <a:schemeClr val="tx1"/>
        </a:solidFill>
        <a:latin typeface="Times New Roman" panose="02020703060505090304" pitchFamily="18" charset="0"/>
        <a:ea typeface="+mn-ea"/>
        <a:cs typeface="+mn-cs"/>
      </a:defRPr>
    </a:lvl8pPr>
    <a:lvl9pPr marL="3657600" algn="l" defTabSz="914400" rtl="0" eaLnBrk="1" latinLnBrk="0" hangingPunct="1">
      <a:defRPr sz="1200" kern="1200">
        <a:solidFill>
          <a:schemeClr val="tx1"/>
        </a:solidFill>
        <a:latin typeface="Times New Roman" panose="0202070306050509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3">
          <p15:clr>
            <a:srgbClr val="A4A3A4"/>
          </p15:clr>
        </p15:guide>
        <p15:guide id="2" pos="218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onggang Fang" initials="YF" lastIdx="1" clrIdx="0">
    <p:extLst>
      <p:ext uri="{19B8F6BF-5375-455C-9EA6-DF929625EA0E}">
        <p15:presenceInfo xmlns:p15="http://schemas.microsoft.com/office/powerpoint/2012/main" userId="S-1-5-21-3285339950-981350797-2163593329-42649" providerId="AD"/>
      </p:ext>
    </p:extLst>
  </p:cmAuthor>
  <p:cmAuthor id="2" name="James Yee" initials="JY" lastIdx="11" clrIdx="1">
    <p:extLst>
      <p:ext uri="{19B8F6BF-5375-455C-9EA6-DF929625EA0E}">
        <p15:presenceInfo xmlns:p15="http://schemas.microsoft.com/office/powerpoint/2012/main" userId="S::james.yee@mediatek.com::95f89ef2-cc62-42a2-947f-f5ed2585104e" providerId="AD"/>
      </p:ext>
    </p:extLst>
  </p:cmAuthor>
  <p:cmAuthor id="3" name="Yonggang Fang" initials="YF [2]" lastIdx="36" clrIdx="2">
    <p:extLst>
      <p:ext uri="{19B8F6BF-5375-455C-9EA6-DF929625EA0E}">
        <p15:presenceInfo xmlns:p15="http://schemas.microsoft.com/office/powerpoint/2012/main" userId="Yonggang Fan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0000"/>
    <a:srgbClr val="3399FF"/>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661" autoAdjust="0"/>
    <p:restoredTop sz="93657" autoAdjust="0"/>
  </p:normalViewPr>
  <p:slideViewPr>
    <p:cSldViewPr>
      <p:cViewPr varScale="1">
        <p:scale>
          <a:sx n="73" d="100"/>
          <a:sy n="73" d="100"/>
        </p:scale>
        <p:origin x="1308"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7" d="100"/>
          <a:sy n="87" d="100"/>
        </p:scale>
        <p:origin x="2166" y="102"/>
      </p:cViewPr>
      <p:guideLst>
        <p:guide orient="horz" pos="2923"/>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5597525" y="177800"/>
            <a:ext cx="641350" cy="212725"/>
          </a:xfrm>
          <a:prstGeom prst="rect">
            <a:avLst/>
          </a:prstGeom>
          <a:noFill/>
          <a:ln w="9525">
            <a:noFill/>
            <a:miter lim="800000"/>
          </a:ln>
          <a:effectLst/>
        </p:spPr>
        <p:txBody>
          <a:bodyPr vert="horz" wrap="none" lIns="0" tIns="0" rIns="0" bIns="0" numCol="1" anchor="b" anchorCtr="0" compatLnSpc="1">
            <a:spAutoFit/>
          </a:bodyPr>
          <a:lstStyle>
            <a:lvl1pPr algn="r" defTabSz="933450">
              <a:defRPr sz="1400" b="1"/>
            </a:lvl1pPr>
          </a:lstStyle>
          <a:p>
            <a:pPr>
              <a:defRPr/>
            </a:pPr>
            <a:r>
              <a:rPr lang="en-US"/>
              <a:t>doc: 11-23-xxxx-00-uhr</a:t>
            </a:r>
          </a:p>
        </p:txBody>
      </p:sp>
      <p:sp>
        <p:nvSpPr>
          <p:cNvPr id="3075" name="Rectangle 3"/>
          <p:cNvSpPr>
            <a:spLocks noGrp="1" noChangeArrowheads="1"/>
          </p:cNvSpPr>
          <p:nvPr>
            <p:ph type="dt" sz="quarter" idx="1"/>
          </p:nvPr>
        </p:nvSpPr>
        <p:spPr bwMode="auto">
          <a:xfrm>
            <a:off x="695325" y="177800"/>
            <a:ext cx="827088" cy="212725"/>
          </a:xfrm>
          <a:prstGeom prst="rect">
            <a:avLst/>
          </a:prstGeom>
          <a:noFill/>
          <a:ln w="9525">
            <a:noFill/>
            <a:miter lim="800000"/>
          </a:ln>
          <a:effectLst/>
        </p:spPr>
        <p:txBody>
          <a:bodyPr vert="horz" wrap="none" lIns="0" tIns="0" rIns="0" bIns="0" numCol="1" anchor="b" anchorCtr="0" compatLnSpc="1">
            <a:spAutoFit/>
          </a:bodyPr>
          <a:lstStyle>
            <a:lvl1pPr defTabSz="933450">
              <a:defRPr sz="1400" b="1"/>
            </a:lvl1pPr>
          </a:lstStyle>
          <a:p>
            <a:pPr>
              <a:defRPr/>
            </a:pPr>
            <a:r>
              <a:rPr lang="en-US"/>
              <a:t>Month Year</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ln>
          <a:effectLst/>
        </p:spPr>
        <p:txBody>
          <a:bodyPr vert="horz" wrap="none" lIns="0" tIns="0" rIns="0" bIns="0" numCol="1" anchor="t" anchorCtr="0" compatLnSpc="1">
            <a:spAutoFit/>
          </a:bodyPr>
          <a:lstStyle>
            <a:lvl1pPr algn="ctr" defTabSz="933450">
              <a:defRPr/>
            </a:lvl1pPr>
          </a:lstStyle>
          <a:p>
            <a:pPr>
              <a:defRPr/>
            </a:pPr>
            <a:r>
              <a:rPr lang="en-US"/>
              <a:t>Page </a:t>
            </a:r>
            <a:fld id="{BD32B504-A888-4620-871E-4C7196395CC7}" type="slidenum">
              <a:rPr lang="en-US"/>
              <a:t>‹#›</a:t>
            </a:fld>
            <a:endParaRPr lang="en-US"/>
          </a:p>
        </p:txBody>
      </p:sp>
      <p:sp>
        <p:nvSpPr>
          <p:cNvPr id="3078"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
        <p:nvSpPr>
          <p:cNvPr id="3079" name="Rectangle 7"/>
          <p:cNvSpPr>
            <a:spLocks noChangeArrowheads="1"/>
          </p:cNvSpPr>
          <p:nvPr/>
        </p:nvSpPr>
        <p:spPr bwMode="auto">
          <a:xfrm>
            <a:off x="693738" y="8982075"/>
            <a:ext cx="711200" cy="182563"/>
          </a:xfrm>
          <a:prstGeom prst="rect">
            <a:avLst/>
          </a:prstGeom>
          <a:noFill/>
          <a:ln w="9525">
            <a:noFill/>
            <a:miter lim="800000"/>
          </a:ln>
          <a:effectLst/>
        </p:spPr>
        <p:txBody>
          <a:bodyPr wrap="none" lIns="0" tIns="0" rIns="0" bIns="0">
            <a:spAutoFit/>
          </a:bodyPr>
          <a:lstStyle/>
          <a:p>
            <a:pPr defTabSz="933450">
              <a:defRPr/>
            </a:pPr>
            <a:r>
              <a:rPr lang="en-US"/>
              <a:t>Submission</a:t>
            </a:r>
          </a:p>
        </p:txBody>
      </p:sp>
      <p:sp>
        <p:nvSpPr>
          <p:cNvPr id="3080"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640388" y="98425"/>
            <a:ext cx="641350" cy="212725"/>
          </a:xfrm>
          <a:prstGeom prst="rect">
            <a:avLst/>
          </a:prstGeom>
          <a:noFill/>
          <a:ln w="9525">
            <a:noFill/>
            <a:miter lim="800000"/>
          </a:ln>
          <a:effectLst/>
        </p:spPr>
        <p:txBody>
          <a:bodyPr vert="horz" wrap="none" lIns="0" tIns="0" rIns="0" bIns="0" numCol="1" anchor="b" anchorCtr="0" compatLnSpc="1">
            <a:spAutoFit/>
          </a:bodyPr>
          <a:lstStyle>
            <a:lvl1pPr algn="r" defTabSz="933450">
              <a:defRPr sz="1400" b="1"/>
            </a:lvl1pPr>
          </a:lstStyle>
          <a:p>
            <a:pPr>
              <a:defRPr/>
            </a:pPr>
            <a:r>
              <a:rPr lang="en-US"/>
              <a:t>doc: 11-23-xxxx-00-uhr</a:t>
            </a:r>
            <a:endParaRPr lang="en-US" dirty="0"/>
          </a:p>
        </p:txBody>
      </p:sp>
      <p:sp>
        <p:nvSpPr>
          <p:cNvPr id="2051" name="Rectangle 3"/>
          <p:cNvSpPr>
            <a:spLocks noGrp="1" noChangeArrowheads="1"/>
          </p:cNvSpPr>
          <p:nvPr>
            <p:ph type="dt" idx="1"/>
          </p:nvPr>
        </p:nvSpPr>
        <p:spPr bwMode="auto">
          <a:xfrm>
            <a:off x="654050" y="98425"/>
            <a:ext cx="827088" cy="212725"/>
          </a:xfrm>
          <a:prstGeom prst="rect">
            <a:avLst/>
          </a:prstGeom>
          <a:noFill/>
          <a:ln w="9525">
            <a:noFill/>
            <a:miter lim="800000"/>
          </a:ln>
          <a:effectLst/>
        </p:spPr>
        <p:txBody>
          <a:bodyPr vert="horz" wrap="none" lIns="0" tIns="0" rIns="0" bIns="0" numCol="1" anchor="b" anchorCtr="0" compatLnSpc="1">
            <a:spAutoFit/>
          </a:bodyPr>
          <a:lstStyle>
            <a:lvl1pPr defTabSz="933450">
              <a:defRPr sz="1400" b="1"/>
            </a:lvl1pPr>
          </a:lstStyle>
          <a:p>
            <a:pPr>
              <a:defRPr/>
            </a:pPr>
            <a:r>
              <a:rPr lang="en-US"/>
              <a:t>Month Year</a:t>
            </a:r>
          </a:p>
        </p:txBody>
      </p:sp>
      <p:sp>
        <p:nvSpPr>
          <p:cNvPr id="7172"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ln>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ln>
          <a:effectLst/>
        </p:spPr>
        <p:txBody>
          <a:bodyPr vert="horz" wrap="square" lIns="93662" tIns="46038" rIns="93662" bIns="46038" numCol="1" anchor="t" anchorCtr="0" compatLnSpc="1"/>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4282153" y="8985250"/>
            <a:ext cx="1999585" cy="184666"/>
          </a:xfrm>
          <a:prstGeom prst="rect">
            <a:avLst/>
          </a:prstGeom>
          <a:noFill/>
          <a:ln w="9525">
            <a:noFill/>
            <a:miter lim="800000"/>
          </a:ln>
          <a:effectLst/>
        </p:spPr>
        <p:txBody>
          <a:bodyPr vert="horz" wrap="none" lIns="0" tIns="0" rIns="0" bIns="0" numCol="1" anchor="t" anchorCtr="0" compatLnSpc="1">
            <a:spAutoFit/>
          </a:bodyPr>
          <a:lstStyle>
            <a:lvl5pPr marL="457200" lvl="4" algn="r" defTabSz="933450">
              <a:defRPr/>
            </a:lvl5pPr>
          </a:lstStyle>
          <a:p>
            <a:pPr lvl="4">
              <a:defRPr/>
            </a:pPr>
            <a:r>
              <a:rPr lang="en-US"/>
              <a:t>Kaiying Lu, MediaTek</a:t>
            </a:r>
            <a:endParaRPr lang="en-US" dirty="0"/>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ln>
          <a:effectLst/>
        </p:spPr>
        <p:txBody>
          <a:bodyPr vert="horz" wrap="none" lIns="0" tIns="0" rIns="0" bIns="0" numCol="1" anchor="t" anchorCtr="0" compatLnSpc="1">
            <a:spAutoFit/>
          </a:bodyPr>
          <a:lstStyle>
            <a:lvl1pPr algn="r" defTabSz="933450">
              <a:defRPr/>
            </a:lvl1pPr>
          </a:lstStyle>
          <a:p>
            <a:pPr>
              <a:defRPr/>
            </a:pPr>
            <a:r>
              <a:rPr lang="en-US"/>
              <a:t>Page </a:t>
            </a:r>
            <a:fld id="{B2E2529D-A12F-4941-8D14-D7D39A04F2A2}" type="slidenum">
              <a:rPr lang="en-US"/>
              <a:t>‹#›</a:t>
            </a:fld>
            <a:endParaRPr lang="en-US"/>
          </a:p>
        </p:txBody>
      </p:sp>
      <p:sp>
        <p:nvSpPr>
          <p:cNvPr id="2056" name="Rectangle 8"/>
          <p:cNvSpPr>
            <a:spLocks noChangeArrowheads="1"/>
          </p:cNvSpPr>
          <p:nvPr/>
        </p:nvSpPr>
        <p:spPr bwMode="auto">
          <a:xfrm>
            <a:off x="723900" y="8985250"/>
            <a:ext cx="711200" cy="182563"/>
          </a:xfrm>
          <a:prstGeom prst="rect">
            <a:avLst/>
          </a:prstGeom>
          <a:noFill/>
          <a:ln w="9525">
            <a:noFill/>
            <a:miter lim="800000"/>
          </a:ln>
          <a:effectLst/>
        </p:spPr>
        <p:txBody>
          <a:bodyPr wrap="none" lIns="0" tIns="0" rIns="0" bIns="0">
            <a:spAutoFit/>
          </a:bodyPr>
          <a:lstStyle/>
          <a:p>
            <a:pPr>
              <a:defRPr/>
            </a:pPr>
            <a:r>
              <a:rPr lang="en-US"/>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Tree>
    <p:extLst>
      <p:ext uri="{BB962C8B-B14F-4D97-AF65-F5344CB8AC3E}">
        <p14:creationId xmlns:p14="http://schemas.microsoft.com/office/powerpoint/2010/main" val="1802899345"/>
      </p:ext>
    </p:extLst>
  </p:cSld>
  <p:clrMap bg1="lt1" tx1="dk1" bg2="lt2" tx2="dk2" accent1="accent1" accent2="accent2" accent3="accent3" accent4="accent4" accent5="accent5" accent6="accent6" hlink="hlink" folHlink="folHlink"/>
  <p:hf sldNum="0"/>
  <p:notesStyle>
    <a:lvl1pPr algn="l" defTabSz="933450" rtl="0" eaLnBrk="0" fontAlgn="base" hangingPunct="0">
      <a:spcBef>
        <a:spcPct val="30000"/>
      </a:spcBef>
      <a:spcAft>
        <a:spcPct val="0"/>
      </a:spcAft>
      <a:defRPr sz="1200" kern="1200">
        <a:solidFill>
          <a:schemeClr val="tx1"/>
        </a:solidFill>
        <a:latin typeface="Times New Roman" panose="02020703060505090304"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anose="02020703060505090304"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anose="02020703060505090304"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anose="02020703060505090304"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anose="0202070306050509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dt" sz="quarter" idx="1"/>
          </p:nvPr>
        </p:nvSpPr>
        <p:spPr>
          <a:xfrm>
            <a:off x="654050" y="95706"/>
            <a:ext cx="916020" cy="215444"/>
          </a:xfrm>
          <a:noFill/>
        </p:spPr>
        <p:txBody>
          <a:bodyPr/>
          <a:lstStyle>
            <a:lvl1pPr defTabSz="933450" eaLnBrk="0" hangingPunct="0">
              <a:defRPr sz="1200">
                <a:solidFill>
                  <a:schemeClr val="tx1"/>
                </a:solidFill>
                <a:latin typeface="Times New Roman" panose="02020703060505090304" pitchFamily="18" charset="0"/>
              </a:defRPr>
            </a:lvl1pPr>
            <a:lvl2pPr marL="742950" indent="-285750" defTabSz="933450" eaLnBrk="0" hangingPunct="0">
              <a:defRPr sz="1200">
                <a:solidFill>
                  <a:schemeClr val="tx1"/>
                </a:solidFill>
                <a:latin typeface="Times New Roman" panose="02020703060505090304" pitchFamily="18" charset="0"/>
              </a:defRPr>
            </a:lvl2pPr>
            <a:lvl3pPr marL="1143000" indent="-228600" defTabSz="933450" eaLnBrk="0" hangingPunct="0">
              <a:defRPr sz="1200">
                <a:solidFill>
                  <a:schemeClr val="tx1"/>
                </a:solidFill>
                <a:latin typeface="Times New Roman" panose="02020703060505090304" pitchFamily="18" charset="0"/>
              </a:defRPr>
            </a:lvl3pPr>
            <a:lvl4pPr marL="1600200" indent="-228600" defTabSz="933450" eaLnBrk="0" hangingPunct="0">
              <a:defRPr sz="1200">
                <a:solidFill>
                  <a:schemeClr val="tx1"/>
                </a:solidFill>
                <a:latin typeface="Times New Roman" panose="02020703060505090304" pitchFamily="18" charset="0"/>
              </a:defRPr>
            </a:lvl4pPr>
            <a:lvl5pPr marL="2057400" indent="-228600" defTabSz="933450" eaLnBrk="0" hangingPunct="0">
              <a:defRPr sz="1200">
                <a:solidFill>
                  <a:schemeClr val="tx1"/>
                </a:solidFill>
                <a:latin typeface="Times New Roman" panose="02020703060505090304" pitchFamily="18" charset="0"/>
              </a:defRPr>
            </a:lvl5pPr>
            <a:lvl6pPr marL="2514600" indent="-228600" defTabSz="933450" eaLnBrk="0" fontAlgn="base" hangingPunct="0">
              <a:spcBef>
                <a:spcPct val="0"/>
              </a:spcBef>
              <a:spcAft>
                <a:spcPct val="0"/>
              </a:spcAft>
              <a:defRPr sz="1200">
                <a:solidFill>
                  <a:schemeClr val="tx1"/>
                </a:solidFill>
                <a:latin typeface="Times New Roman" panose="02020703060505090304" pitchFamily="18" charset="0"/>
              </a:defRPr>
            </a:lvl6pPr>
            <a:lvl7pPr marL="2971800" indent="-228600" defTabSz="933450" eaLnBrk="0" fontAlgn="base" hangingPunct="0">
              <a:spcBef>
                <a:spcPct val="0"/>
              </a:spcBef>
              <a:spcAft>
                <a:spcPct val="0"/>
              </a:spcAft>
              <a:defRPr sz="1200">
                <a:solidFill>
                  <a:schemeClr val="tx1"/>
                </a:solidFill>
                <a:latin typeface="Times New Roman" panose="02020703060505090304" pitchFamily="18" charset="0"/>
              </a:defRPr>
            </a:lvl7pPr>
            <a:lvl8pPr marL="3429000" indent="-228600" defTabSz="933450" eaLnBrk="0" fontAlgn="base" hangingPunct="0">
              <a:spcBef>
                <a:spcPct val="0"/>
              </a:spcBef>
              <a:spcAft>
                <a:spcPct val="0"/>
              </a:spcAft>
              <a:defRPr sz="1200">
                <a:solidFill>
                  <a:schemeClr val="tx1"/>
                </a:solidFill>
                <a:latin typeface="Times New Roman" panose="02020703060505090304" pitchFamily="18" charset="0"/>
              </a:defRPr>
            </a:lvl8pPr>
            <a:lvl9pPr marL="3886200" indent="-228600" defTabSz="933450" eaLnBrk="0" fontAlgn="base" hangingPunct="0">
              <a:spcBef>
                <a:spcPct val="0"/>
              </a:spcBef>
              <a:spcAft>
                <a:spcPct val="0"/>
              </a:spcAft>
              <a:defRPr sz="1200">
                <a:solidFill>
                  <a:schemeClr val="tx1"/>
                </a:solidFill>
                <a:latin typeface="Times New Roman" panose="02020703060505090304" pitchFamily="18" charset="0"/>
              </a:defRPr>
            </a:lvl9pPr>
          </a:lstStyle>
          <a:p>
            <a:r>
              <a:rPr lang="en-US" sz="1400"/>
              <a:t>Month Year</a:t>
            </a:r>
          </a:p>
        </p:txBody>
      </p:sp>
      <p:sp>
        <p:nvSpPr>
          <p:cNvPr id="20485" name="Rectangle 7"/>
          <p:cNvSpPr>
            <a:spLocks noGrp="1" noChangeArrowheads="1"/>
          </p:cNvSpPr>
          <p:nvPr>
            <p:ph type="sldNum" sz="quarter" idx="5"/>
          </p:nvPr>
        </p:nvSpPr>
        <p:spPr>
          <a:xfrm>
            <a:off x="3319460" y="8986035"/>
            <a:ext cx="415178" cy="184666"/>
          </a:xfrm>
          <a:noFill/>
        </p:spPr>
        <p:txBody>
          <a:bodyPr/>
          <a:lstStyle>
            <a:lvl1pPr defTabSz="933450" eaLnBrk="0" hangingPunct="0">
              <a:defRPr sz="1200">
                <a:solidFill>
                  <a:schemeClr val="tx1"/>
                </a:solidFill>
                <a:latin typeface="Times New Roman" panose="02020703060505090304" pitchFamily="18" charset="0"/>
              </a:defRPr>
            </a:lvl1pPr>
            <a:lvl2pPr marL="742950" indent="-285750" defTabSz="933450" eaLnBrk="0" hangingPunct="0">
              <a:defRPr sz="1200">
                <a:solidFill>
                  <a:schemeClr val="tx1"/>
                </a:solidFill>
                <a:latin typeface="Times New Roman" panose="02020703060505090304" pitchFamily="18" charset="0"/>
              </a:defRPr>
            </a:lvl2pPr>
            <a:lvl3pPr marL="1143000" indent="-228600" defTabSz="933450" eaLnBrk="0" hangingPunct="0">
              <a:defRPr sz="1200">
                <a:solidFill>
                  <a:schemeClr val="tx1"/>
                </a:solidFill>
                <a:latin typeface="Times New Roman" panose="02020703060505090304" pitchFamily="18" charset="0"/>
              </a:defRPr>
            </a:lvl3pPr>
            <a:lvl4pPr marL="1600200" indent="-228600" defTabSz="933450" eaLnBrk="0" hangingPunct="0">
              <a:defRPr sz="1200">
                <a:solidFill>
                  <a:schemeClr val="tx1"/>
                </a:solidFill>
                <a:latin typeface="Times New Roman" panose="02020703060505090304" pitchFamily="18" charset="0"/>
              </a:defRPr>
            </a:lvl4pPr>
            <a:lvl5pPr marL="2057400" indent="-228600" defTabSz="933450" eaLnBrk="0" hangingPunct="0">
              <a:defRPr sz="1200">
                <a:solidFill>
                  <a:schemeClr val="tx1"/>
                </a:solidFill>
                <a:latin typeface="Times New Roman" panose="02020703060505090304" pitchFamily="18" charset="0"/>
              </a:defRPr>
            </a:lvl5pPr>
            <a:lvl6pPr marL="2514600" indent="-228600" defTabSz="933450" eaLnBrk="0" fontAlgn="base" hangingPunct="0">
              <a:spcBef>
                <a:spcPct val="0"/>
              </a:spcBef>
              <a:spcAft>
                <a:spcPct val="0"/>
              </a:spcAft>
              <a:defRPr sz="1200">
                <a:solidFill>
                  <a:schemeClr val="tx1"/>
                </a:solidFill>
                <a:latin typeface="Times New Roman" panose="02020703060505090304" pitchFamily="18" charset="0"/>
              </a:defRPr>
            </a:lvl6pPr>
            <a:lvl7pPr marL="2971800" indent="-228600" defTabSz="933450" eaLnBrk="0" fontAlgn="base" hangingPunct="0">
              <a:spcBef>
                <a:spcPct val="0"/>
              </a:spcBef>
              <a:spcAft>
                <a:spcPct val="0"/>
              </a:spcAft>
              <a:defRPr sz="1200">
                <a:solidFill>
                  <a:schemeClr val="tx1"/>
                </a:solidFill>
                <a:latin typeface="Times New Roman" panose="02020703060505090304" pitchFamily="18" charset="0"/>
              </a:defRPr>
            </a:lvl7pPr>
            <a:lvl8pPr marL="3429000" indent="-228600" defTabSz="933450" eaLnBrk="0" fontAlgn="base" hangingPunct="0">
              <a:spcBef>
                <a:spcPct val="0"/>
              </a:spcBef>
              <a:spcAft>
                <a:spcPct val="0"/>
              </a:spcAft>
              <a:defRPr sz="1200">
                <a:solidFill>
                  <a:schemeClr val="tx1"/>
                </a:solidFill>
                <a:latin typeface="Times New Roman" panose="02020703060505090304" pitchFamily="18" charset="0"/>
              </a:defRPr>
            </a:lvl8pPr>
            <a:lvl9pPr marL="3886200" indent="-228600" defTabSz="933450" eaLnBrk="0" fontAlgn="base" hangingPunct="0">
              <a:spcBef>
                <a:spcPct val="0"/>
              </a:spcBef>
              <a:spcAft>
                <a:spcPct val="0"/>
              </a:spcAft>
              <a:defRPr sz="1200">
                <a:solidFill>
                  <a:schemeClr val="tx1"/>
                </a:solidFill>
                <a:latin typeface="Times New Roman" panose="02020703060505090304" pitchFamily="18" charset="0"/>
              </a:defRPr>
            </a:lvl9pPr>
          </a:lstStyle>
          <a:p>
            <a:r>
              <a:rPr lang="en-US"/>
              <a:t>Page </a:t>
            </a:r>
            <a:fld id="{8B075CBA-C5BF-4056-A6C0-D5F5C6F0F433}" type="slidenum">
              <a:rPr lang="en-US" smtClean="0"/>
              <a:t>1</a:t>
            </a:fld>
            <a:endParaRPr lang="en-US"/>
          </a:p>
        </p:txBody>
      </p:sp>
      <p:sp>
        <p:nvSpPr>
          <p:cNvPr id="20486" name="Rectangle 2"/>
          <p:cNvSpPr>
            <a:spLocks noGrp="1" noRot="1" noChangeAspect="1" noChangeArrowheads="1" noTextEdit="1"/>
          </p:cNvSpPr>
          <p:nvPr>
            <p:ph type="sldImg"/>
          </p:nvPr>
        </p:nvSpPr>
        <p:spPr>
          <a:xfrm>
            <a:off x="1154113" y="701675"/>
            <a:ext cx="4625975" cy="3468688"/>
          </a:xfrm>
        </p:spPr>
      </p:sp>
      <p:sp>
        <p:nvSpPr>
          <p:cNvPr id="2048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20484" name="Rectangle 6"/>
          <p:cNvSpPr>
            <a:spLocks noGrp="1" noChangeArrowheads="1"/>
          </p:cNvSpPr>
          <p:nvPr>
            <p:ph type="ftr" sz="quarter" idx="4"/>
          </p:nvPr>
        </p:nvSpPr>
        <p:spPr>
          <a:xfrm>
            <a:off x="4229100" y="8985250"/>
            <a:ext cx="1999586" cy="184666"/>
          </a:xfrm>
          <a:noFill/>
        </p:spPr>
        <p:txBody>
          <a:bodyPr/>
          <a:lstStyle>
            <a:lvl1pPr marL="342900" indent="-342900" defTabSz="933450" eaLnBrk="0" hangingPunct="0">
              <a:defRPr sz="1200">
                <a:solidFill>
                  <a:schemeClr val="tx1"/>
                </a:solidFill>
                <a:latin typeface="Times New Roman" panose="02020703060505090304" pitchFamily="18" charset="0"/>
              </a:defRPr>
            </a:lvl1pPr>
            <a:lvl2pPr marL="742950" indent="-285750" defTabSz="933450" eaLnBrk="0" hangingPunct="0">
              <a:defRPr sz="1200">
                <a:solidFill>
                  <a:schemeClr val="tx1"/>
                </a:solidFill>
                <a:latin typeface="Times New Roman" panose="02020703060505090304" pitchFamily="18" charset="0"/>
              </a:defRPr>
            </a:lvl2pPr>
            <a:lvl3pPr marL="1143000" indent="-228600" defTabSz="933450" eaLnBrk="0" hangingPunct="0">
              <a:defRPr sz="1200">
                <a:solidFill>
                  <a:schemeClr val="tx1"/>
                </a:solidFill>
                <a:latin typeface="Times New Roman" panose="02020703060505090304" pitchFamily="18" charset="0"/>
              </a:defRPr>
            </a:lvl3pPr>
            <a:lvl4pPr marL="1600200" indent="-228600" defTabSz="933450" eaLnBrk="0" hangingPunct="0">
              <a:defRPr sz="1200">
                <a:solidFill>
                  <a:schemeClr val="tx1"/>
                </a:solidFill>
                <a:latin typeface="Times New Roman" panose="02020703060505090304" pitchFamily="18" charset="0"/>
              </a:defRPr>
            </a:lvl4pPr>
            <a:lvl5pPr marL="457200" defTabSz="933450" eaLnBrk="0" hangingPunct="0">
              <a:defRPr sz="1200">
                <a:solidFill>
                  <a:schemeClr val="tx1"/>
                </a:solidFill>
                <a:latin typeface="Times New Roman" panose="02020703060505090304" pitchFamily="18" charset="0"/>
              </a:defRPr>
            </a:lvl5pPr>
            <a:lvl6pPr marL="914400" defTabSz="933450" eaLnBrk="0" fontAlgn="base" hangingPunct="0">
              <a:spcBef>
                <a:spcPct val="0"/>
              </a:spcBef>
              <a:spcAft>
                <a:spcPct val="0"/>
              </a:spcAft>
              <a:defRPr sz="1200">
                <a:solidFill>
                  <a:schemeClr val="tx1"/>
                </a:solidFill>
                <a:latin typeface="Times New Roman" panose="02020703060505090304" pitchFamily="18" charset="0"/>
              </a:defRPr>
            </a:lvl6pPr>
            <a:lvl7pPr marL="1371600" defTabSz="933450" eaLnBrk="0" fontAlgn="base" hangingPunct="0">
              <a:spcBef>
                <a:spcPct val="0"/>
              </a:spcBef>
              <a:spcAft>
                <a:spcPct val="0"/>
              </a:spcAft>
              <a:defRPr sz="1200">
                <a:solidFill>
                  <a:schemeClr val="tx1"/>
                </a:solidFill>
                <a:latin typeface="Times New Roman" panose="02020703060505090304" pitchFamily="18" charset="0"/>
              </a:defRPr>
            </a:lvl7pPr>
            <a:lvl8pPr marL="1828800" defTabSz="933450" eaLnBrk="0" fontAlgn="base" hangingPunct="0">
              <a:spcBef>
                <a:spcPct val="0"/>
              </a:spcBef>
              <a:spcAft>
                <a:spcPct val="0"/>
              </a:spcAft>
              <a:defRPr sz="1200">
                <a:solidFill>
                  <a:schemeClr val="tx1"/>
                </a:solidFill>
                <a:latin typeface="Times New Roman" panose="02020703060505090304" pitchFamily="18" charset="0"/>
              </a:defRPr>
            </a:lvl8pPr>
            <a:lvl9pPr marL="2286000" defTabSz="933450" eaLnBrk="0" fontAlgn="base" hangingPunct="0">
              <a:spcBef>
                <a:spcPct val="0"/>
              </a:spcBef>
              <a:spcAft>
                <a:spcPct val="0"/>
              </a:spcAft>
              <a:defRPr sz="1200">
                <a:solidFill>
                  <a:schemeClr val="tx1"/>
                </a:solidFill>
                <a:latin typeface="Times New Roman" panose="02020703060505090304" pitchFamily="18" charset="0"/>
              </a:defRPr>
            </a:lvl9pPr>
          </a:lstStyle>
          <a:p>
            <a:pPr lvl="4"/>
            <a:r>
              <a:rPr lang="en-US"/>
              <a:t>Kaiying Lu, MediaTek</a:t>
            </a:r>
            <a:endParaRPr lang="en-US" dirty="0"/>
          </a:p>
        </p:txBody>
      </p:sp>
      <p:sp>
        <p:nvSpPr>
          <p:cNvPr id="2" name="Header Placeholder 1">
            <a:extLst>
              <a:ext uri="{FF2B5EF4-FFF2-40B4-BE49-F238E27FC236}">
                <a16:creationId xmlns:a16="http://schemas.microsoft.com/office/drawing/2014/main" id="{D64D709A-C779-6D54-CA53-19AA225F3598}"/>
              </a:ext>
            </a:extLst>
          </p:cNvPr>
          <p:cNvSpPr>
            <a:spLocks noGrp="1"/>
          </p:cNvSpPr>
          <p:nvPr>
            <p:ph type="hdr" sz="quarter"/>
          </p:nvPr>
        </p:nvSpPr>
        <p:spPr/>
        <p:txBody>
          <a:bodyPr/>
          <a:lstStyle/>
          <a:p>
            <a:pPr>
              <a:defRPr/>
            </a:pPr>
            <a:r>
              <a:rPr lang="en-US"/>
              <a:t>doc: 11-23-xxxx-00-uhr</a:t>
            </a:r>
            <a:endParaRPr lang="en-US" dirty="0"/>
          </a:p>
        </p:txBody>
      </p:sp>
    </p:spTree>
    <p:extLst>
      <p:ext uri="{BB962C8B-B14F-4D97-AF65-F5344CB8AC3E}">
        <p14:creationId xmlns:p14="http://schemas.microsoft.com/office/powerpoint/2010/main" val="2318872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1154113" y="701675"/>
            <a:ext cx="4625975" cy="3468688"/>
          </a:xfrm>
        </p:spPr>
      </p:sp>
      <p:sp>
        <p:nvSpPr>
          <p:cNvPr id="3" name="슬라이드 노트 개체 틀 2"/>
          <p:cNvSpPr>
            <a:spLocks noGrp="1"/>
          </p:cNvSpPr>
          <p:nvPr>
            <p:ph type="body" idx="1"/>
          </p:nvPr>
        </p:nvSpPr>
        <p:spPr/>
        <p:txBody>
          <a:bodyPr/>
          <a:lstStyle/>
          <a:p>
            <a:endParaRPr lang="ko-KR" altLang="en-US" dirty="0"/>
          </a:p>
        </p:txBody>
      </p:sp>
      <p:sp>
        <p:nvSpPr>
          <p:cNvPr id="4" name="Header Placeholder 3">
            <a:extLst>
              <a:ext uri="{FF2B5EF4-FFF2-40B4-BE49-F238E27FC236}">
                <a16:creationId xmlns:a16="http://schemas.microsoft.com/office/drawing/2014/main" id="{9C50A43D-BC31-4691-B150-92723354342A}"/>
              </a:ext>
            </a:extLst>
          </p:cNvPr>
          <p:cNvSpPr>
            <a:spLocks noGrp="1"/>
          </p:cNvSpPr>
          <p:nvPr>
            <p:ph type="hdr" sz="quarter"/>
          </p:nvPr>
        </p:nvSpPr>
        <p:spPr/>
        <p:txBody>
          <a:bodyPr/>
          <a:lstStyle/>
          <a:p>
            <a:pPr>
              <a:defRPr/>
            </a:pPr>
            <a:r>
              <a:rPr lang="en-US"/>
              <a:t>doc.: IEEE 802.11-22/1254r1</a:t>
            </a:r>
          </a:p>
        </p:txBody>
      </p:sp>
      <p:sp>
        <p:nvSpPr>
          <p:cNvPr id="5" name="Date Placeholder 4">
            <a:extLst>
              <a:ext uri="{FF2B5EF4-FFF2-40B4-BE49-F238E27FC236}">
                <a16:creationId xmlns:a16="http://schemas.microsoft.com/office/drawing/2014/main" id="{B65591EA-3E2C-4A7F-9710-F18941FDE8C9}"/>
              </a:ext>
            </a:extLst>
          </p:cNvPr>
          <p:cNvSpPr>
            <a:spLocks noGrp="1"/>
          </p:cNvSpPr>
          <p:nvPr>
            <p:ph type="dt" idx="1"/>
          </p:nvPr>
        </p:nvSpPr>
        <p:spPr/>
        <p:txBody>
          <a:bodyPr/>
          <a:lstStyle/>
          <a:p>
            <a:pPr>
              <a:defRPr/>
            </a:pPr>
            <a:r>
              <a:rPr lang="en-US"/>
              <a:t>Aug. 2022</a:t>
            </a:r>
          </a:p>
        </p:txBody>
      </p:sp>
      <p:sp>
        <p:nvSpPr>
          <p:cNvPr id="6" name="Footer Placeholder 5">
            <a:extLst>
              <a:ext uri="{FF2B5EF4-FFF2-40B4-BE49-F238E27FC236}">
                <a16:creationId xmlns:a16="http://schemas.microsoft.com/office/drawing/2014/main" id="{1327D1B2-8D04-4474-9356-42E9D2ED977D}"/>
              </a:ext>
            </a:extLst>
          </p:cNvPr>
          <p:cNvSpPr>
            <a:spLocks noGrp="1"/>
          </p:cNvSpPr>
          <p:nvPr>
            <p:ph type="ftr" sz="quarter" idx="4"/>
          </p:nvPr>
        </p:nvSpPr>
        <p:spPr/>
        <p:txBody>
          <a:bodyPr/>
          <a:lstStyle/>
          <a:p>
            <a:pPr lvl="4">
              <a:defRPr/>
            </a:pPr>
            <a:r>
              <a:rPr lang="en-US"/>
              <a:t>Julia Feng, Mediatek Inc</a:t>
            </a:r>
          </a:p>
        </p:txBody>
      </p:sp>
    </p:spTree>
    <p:extLst>
      <p:ext uri="{BB962C8B-B14F-4D97-AF65-F5344CB8AC3E}">
        <p14:creationId xmlns:p14="http://schemas.microsoft.com/office/powerpoint/2010/main" val="39672187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1154113" y="701675"/>
            <a:ext cx="4625975" cy="3468688"/>
          </a:xfrm>
        </p:spPr>
      </p:sp>
      <p:sp>
        <p:nvSpPr>
          <p:cNvPr id="3" name="슬라이드 노트 개체 틀 2"/>
          <p:cNvSpPr>
            <a:spLocks noGrp="1"/>
          </p:cNvSpPr>
          <p:nvPr>
            <p:ph type="body" idx="1"/>
          </p:nvPr>
        </p:nvSpPr>
        <p:spPr/>
        <p:txBody>
          <a:bodyPr/>
          <a:lstStyle/>
          <a:p>
            <a:endParaRPr lang="ko-KR" altLang="en-US" dirty="0"/>
          </a:p>
        </p:txBody>
      </p:sp>
      <p:sp>
        <p:nvSpPr>
          <p:cNvPr id="4" name="Header Placeholder 3">
            <a:extLst>
              <a:ext uri="{FF2B5EF4-FFF2-40B4-BE49-F238E27FC236}">
                <a16:creationId xmlns:a16="http://schemas.microsoft.com/office/drawing/2014/main" id="{9C50A43D-BC31-4691-B150-92723354342A}"/>
              </a:ext>
            </a:extLst>
          </p:cNvPr>
          <p:cNvSpPr>
            <a:spLocks noGrp="1"/>
          </p:cNvSpPr>
          <p:nvPr>
            <p:ph type="hdr" sz="quarter"/>
          </p:nvPr>
        </p:nvSpPr>
        <p:spPr/>
        <p:txBody>
          <a:bodyPr/>
          <a:lstStyle/>
          <a:p>
            <a:pPr>
              <a:defRPr/>
            </a:pPr>
            <a:r>
              <a:rPr lang="en-US"/>
              <a:t>doc.: IEEE 802.11-22/1254r1</a:t>
            </a:r>
          </a:p>
        </p:txBody>
      </p:sp>
      <p:sp>
        <p:nvSpPr>
          <p:cNvPr id="5" name="Date Placeholder 4">
            <a:extLst>
              <a:ext uri="{FF2B5EF4-FFF2-40B4-BE49-F238E27FC236}">
                <a16:creationId xmlns:a16="http://schemas.microsoft.com/office/drawing/2014/main" id="{B65591EA-3E2C-4A7F-9710-F18941FDE8C9}"/>
              </a:ext>
            </a:extLst>
          </p:cNvPr>
          <p:cNvSpPr>
            <a:spLocks noGrp="1"/>
          </p:cNvSpPr>
          <p:nvPr>
            <p:ph type="dt" idx="1"/>
          </p:nvPr>
        </p:nvSpPr>
        <p:spPr/>
        <p:txBody>
          <a:bodyPr/>
          <a:lstStyle/>
          <a:p>
            <a:pPr>
              <a:defRPr/>
            </a:pPr>
            <a:r>
              <a:rPr lang="en-US"/>
              <a:t>Aug. 2022</a:t>
            </a:r>
          </a:p>
        </p:txBody>
      </p:sp>
      <p:sp>
        <p:nvSpPr>
          <p:cNvPr id="6" name="Footer Placeholder 5">
            <a:extLst>
              <a:ext uri="{FF2B5EF4-FFF2-40B4-BE49-F238E27FC236}">
                <a16:creationId xmlns:a16="http://schemas.microsoft.com/office/drawing/2014/main" id="{1327D1B2-8D04-4474-9356-42E9D2ED977D}"/>
              </a:ext>
            </a:extLst>
          </p:cNvPr>
          <p:cNvSpPr>
            <a:spLocks noGrp="1"/>
          </p:cNvSpPr>
          <p:nvPr>
            <p:ph type="ftr" sz="quarter" idx="4"/>
          </p:nvPr>
        </p:nvSpPr>
        <p:spPr/>
        <p:txBody>
          <a:bodyPr/>
          <a:lstStyle/>
          <a:p>
            <a:pPr lvl="4">
              <a:defRPr/>
            </a:pPr>
            <a:r>
              <a:rPr lang="en-US"/>
              <a:t>Julia Feng, Mediatek Inc</a:t>
            </a:r>
          </a:p>
        </p:txBody>
      </p:sp>
    </p:spTree>
    <p:extLst>
      <p:ext uri="{BB962C8B-B14F-4D97-AF65-F5344CB8AC3E}">
        <p14:creationId xmlns:p14="http://schemas.microsoft.com/office/powerpoint/2010/main" val="28738617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
          </p:nvPr>
        </p:nvSpPr>
        <p:spPr/>
        <p:txBody>
          <a:bodyPr/>
          <a:lstStyle/>
          <a:p>
            <a:pPr>
              <a:defRPr/>
            </a:pPr>
            <a:r>
              <a:rPr lang="en-US"/>
              <a:t>Month Year</a:t>
            </a:r>
          </a:p>
        </p:txBody>
      </p:sp>
      <p:sp>
        <p:nvSpPr>
          <p:cNvPr id="6" name="Footer Placeholder 5">
            <a:extLst>
              <a:ext uri="{FF2B5EF4-FFF2-40B4-BE49-F238E27FC236}">
                <a16:creationId xmlns:a16="http://schemas.microsoft.com/office/drawing/2014/main" id="{64AFDAB0-9B88-E9AC-298D-9C3C83002617}"/>
              </a:ext>
            </a:extLst>
          </p:cNvPr>
          <p:cNvSpPr>
            <a:spLocks noGrp="1"/>
          </p:cNvSpPr>
          <p:nvPr>
            <p:ph type="ftr" sz="quarter" idx="4"/>
          </p:nvPr>
        </p:nvSpPr>
        <p:spPr/>
        <p:txBody>
          <a:bodyPr/>
          <a:lstStyle/>
          <a:p>
            <a:pPr lvl="4">
              <a:defRPr/>
            </a:pPr>
            <a:r>
              <a:rPr lang="en-US"/>
              <a:t>Kaiying Lu, MediaTek</a:t>
            </a:r>
            <a:endParaRPr lang="en-US" dirty="0"/>
          </a:p>
        </p:txBody>
      </p:sp>
      <p:sp>
        <p:nvSpPr>
          <p:cNvPr id="7" name="Header Placeholder 6">
            <a:extLst>
              <a:ext uri="{FF2B5EF4-FFF2-40B4-BE49-F238E27FC236}">
                <a16:creationId xmlns:a16="http://schemas.microsoft.com/office/drawing/2014/main" id="{4997D633-055C-2438-51BF-DC01ABBAB07F}"/>
              </a:ext>
            </a:extLst>
          </p:cNvPr>
          <p:cNvSpPr>
            <a:spLocks noGrp="1"/>
          </p:cNvSpPr>
          <p:nvPr>
            <p:ph type="hdr" sz="quarter"/>
          </p:nvPr>
        </p:nvSpPr>
        <p:spPr/>
        <p:txBody>
          <a:bodyPr/>
          <a:lstStyle/>
          <a:p>
            <a:pPr>
              <a:defRPr/>
            </a:pPr>
            <a:r>
              <a:rPr lang="en-US"/>
              <a:t>doc: 11-23-xxxx-00-uhr</a:t>
            </a:r>
            <a:endParaRPr lang="en-US" dirty="0"/>
          </a:p>
        </p:txBody>
      </p:sp>
    </p:spTree>
    <p:extLst>
      <p:ext uri="{BB962C8B-B14F-4D97-AF65-F5344CB8AC3E}">
        <p14:creationId xmlns:p14="http://schemas.microsoft.com/office/powerpoint/2010/main" val="13722411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
          </p:nvPr>
        </p:nvSpPr>
        <p:spPr/>
        <p:txBody>
          <a:bodyPr/>
          <a:lstStyle/>
          <a:p>
            <a:pPr>
              <a:defRPr/>
            </a:pPr>
            <a:r>
              <a:rPr lang="en-US"/>
              <a:t>Month Year</a:t>
            </a:r>
          </a:p>
        </p:txBody>
      </p:sp>
      <p:sp>
        <p:nvSpPr>
          <p:cNvPr id="6" name="Footer Placeholder 5">
            <a:extLst>
              <a:ext uri="{FF2B5EF4-FFF2-40B4-BE49-F238E27FC236}">
                <a16:creationId xmlns:a16="http://schemas.microsoft.com/office/drawing/2014/main" id="{64AFDAB0-9B88-E9AC-298D-9C3C83002617}"/>
              </a:ext>
            </a:extLst>
          </p:cNvPr>
          <p:cNvSpPr>
            <a:spLocks noGrp="1"/>
          </p:cNvSpPr>
          <p:nvPr>
            <p:ph type="ftr" sz="quarter" idx="4"/>
          </p:nvPr>
        </p:nvSpPr>
        <p:spPr/>
        <p:txBody>
          <a:bodyPr/>
          <a:lstStyle/>
          <a:p>
            <a:pPr lvl="4">
              <a:defRPr/>
            </a:pPr>
            <a:r>
              <a:rPr lang="en-US"/>
              <a:t>Kaiying Lu, MediaTek</a:t>
            </a:r>
            <a:endParaRPr lang="en-US" dirty="0"/>
          </a:p>
        </p:txBody>
      </p:sp>
      <p:sp>
        <p:nvSpPr>
          <p:cNvPr id="7" name="Header Placeholder 6">
            <a:extLst>
              <a:ext uri="{FF2B5EF4-FFF2-40B4-BE49-F238E27FC236}">
                <a16:creationId xmlns:a16="http://schemas.microsoft.com/office/drawing/2014/main" id="{4997D633-055C-2438-51BF-DC01ABBAB07F}"/>
              </a:ext>
            </a:extLst>
          </p:cNvPr>
          <p:cNvSpPr>
            <a:spLocks noGrp="1"/>
          </p:cNvSpPr>
          <p:nvPr>
            <p:ph type="hdr" sz="quarter"/>
          </p:nvPr>
        </p:nvSpPr>
        <p:spPr/>
        <p:txBody>
          <a:bodyPr/>
          <a:lstStyle/>
          <a:p>
            <a:pPr>
              <a:defRPr/>
            </a:pPr>
            <a:r>
              <a:rPr lang="en-US"/>
              <a:t>doc: 11-23-xxxx-00-uhr</a:t>
            </a:r>
            <a:endParaRPr lang="en-US" dirty="0"/>
          </a:p>
        </p:txBody>
      </p:sp>
    </p:spTree>
    <p:extLst>
      <p:ext uri="{BB962C8B-B14F-4D97-AF65-F5344CB8AC3E}">
        <p14:creationId xmlns:p14="http://schemas.microsoft.com/office/powerpoint/2010/main" val="23283696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
          </p:nvPr>
        </p:nvSpPr>
        <p:spPr/>
        <p:txBody>
          <a:bodyPr/>
          <a:lstStyle/>
          <a:p>
            <a:pPr>
              <a:defRPr/>
            </a:pPr>
            <a:r>
              <a:rPr lang="en-US"/>
              <a:t>Month Year</a:t>
            </a:r>
          </a:p>
        </p:txBody>
      </p:sp>
      <p:sp>
        <p:nvSpPr>
          <p:cNvPr id="6" name="Footer Placeholder 5">
            <a:extLst>
              <a:ext uri="{FF2B5EF4-FFF2-40B4-BE49-F238E27FC236}">
                <a16:creationId xmlns:a16="http://schemas.microsoft.com/office/drawing/2014/main" id="{64AFDAB0-9B88-E9AC-298D-9C3C83002617}"/>
              </a:ext>
            </a:extLst>
          </p:cNvPr>
          <p:cNvSpPr>
            <a:spLocks noGrp="1"/>
          </p:cNvSpPr>
          <p:nvPr>
            <p:ph type="ftr" sz="quarter" idx="4"/>
          </p:nvPr>
        </p:nvSpPr>
        <p:spPr/>
        <p:txBody>
          <a:bodyPr/>
          <a:lstStyle/>
          <a:p>
            <a:pPr lvl="4">
              <a:defRPr/>
            </a:pPr>
            <a:r>
              <a:rPr lang="en-US"/>
              <a:t>Kaiying Lu, MediaTek</a:t>
            </a:r>
            <a:endParaRPr lang="en-US" dirty="0"/>
          </a:p>
        </p:txBody>
      </p:sp>
      <p:sp>
        <p:nvSpPr>
          <p:cNvPr id="7" name="Header Placeholder 6">
            <a:extLst>
              <a:ext uri="{FF2B5EF4-FFF2-40B4-BE49-F238E27FC236}">
                <a16:creationId xmlns:a16="http://schemas.microsoft.com/office/drawing/2014/main" id="{4997D633-055C-2438-51BF-DC01ABBAB07F}"/>
              </a:ext>
            </a:extLst>
          </p:cNvPr>
          <p:cNvSpPr>
            <a:spLocks noGrp="1"/>
          </p:cNvSpPr>
          <p:nvPr>
            <p:ph type="hdr" sz="quarter"/>
          </p:nvPr>
        </p:nvSpPr>
        <p:spPr/>
        <p:txBody>
          <a:bodyPr/>
          <a:lstStyle/>
          <a:p>
            <a:pPr>
              <a:defRPr/>
            </a:pPr>
            <a:r>
              <a:rPr lang="en-US"/>
              <a:t>doc: 11-23-xxxx-00-uhr</a:t>
            </a:r>
            <a:endParaRPr lang="en-US" dirty="0"/>
          </a:p>
        </p:txBody>
      </p:sp>
    </p:spTree>
    <p:extLst>
      <p:ext uri="{BB962C8B-B14F-4D97-AF65-F5344CB8AC3E}">
        <p14:creationId xmlns:p14="http://schemas.microsoft.com/office/powerpoint/2010/main" val="929167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5" name="Rectangle 6"/>
          <p:cNvSpPr>
            <a:spLocks noGrp="1" noChangeArrowheads="1"/>
          </p:cNvSpPr>
          <p:nvPr>
            <p:ph type="sldNum" sz="quarter" idx="11"/>
          </p:nvPr>
        </p:nvSpPr>
        <p:spPr>
          <a:xfrm>
            <a:off x="4284345" y="6475730"/>
            <a:ext cx="516255" cy="184150"/>
          </a:xfrm>
        </p:spPr>
        <p:txBody>
          <a:bodyPr wrap="square"/>
          <a:lstStyle>
            <a:lvl1pPr>
              <a:defRPr/>
            </a:lvl1pPr>
          </a:lstStyle>
          <a:p>
            <a:pPr>
              <a:defRPr/>
            </a:pPr>
            <a:fld id="{CB429028-EDBC-4B69-9F69-0DC0E1F17881}" type="slidenum">
              <a:rPr lang="en-US" smtClean="0"/>
              <a:t>‹#›</a:t>
            </a:fld>
            <a:endParaRPr lang="en-US"/>
          </a:p>
        </p:txBody>
      </p:sp>
      <p:sp>
        <p:nvSpPr>
          <p:cNvPr id="4" name="fc"/>
          <p:cNvSpPr txBox="1"/>
          <p:nvPr userDrawn="1"/>
        </p:nvSpPr>
        <p:spPr>
          <a:xfrm>
            <a:off x="0" y="6642100"/>
            <a:ext cx="9144000" cy="246221"/>
          </a:xfrm>
          <a:prstGeom prst="rect">
            <a:avLst/>
          </a:prstGeom>
          <a:noFill/>
        </p:spPr>
        <p:txBody>
          <a:bodyPr vert="horz" rtlCol="0">
            <a:spAutoFit/>
          </a:bodyPr>
          <a:lstStyle/>
          <a:p>
            <a:pPr algn="ctr"/>
            <a:endParaRPr lang="en-US" sz="1000" b="1" i="0" u="none" baseline="0">
              <a:solidFill>
                <a:srgbClr val="3E8430"/>
              </a:solidFill>
              <a:latin typeface="arial" panose="020B0604020202090204"/>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6"/>
          <p:cNvSpPr>
            <a:spLocks noGrp="1" noChangeArrowheads="1"/>
          </p:cNvSpPr>
          <p:nvPr>
            <p:ph type="sldNum" sz="quarter" idx="11"/>
          </p:nvPr>
        </p:nvSpPr>
        <p:spPr>
          <a:xfrm>
            <a:off x="4408849" y="6475413"/>
            <a:ext cx="267335" cy="184150"/>
          </a:xfrm>
        </p:spPr>
        <p:txBody>
          <a:bodyPr/>
          <a:lstStyle>
            <a:lvl1pPr>
              <a:defRPr/>
            </a:lvl1pPr>
          </a:lstStyle>
          <a:p>
            <a:pPr>
              <a:defRPr/>
            </a:pPr>
            <a:fld id="{E132E8F0-0953-4589-931F-0CF931D74C39}"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Rectangle 6"/>
          <p:cNvSpPr>
            <a:spLocks noGrp="1" noChangeArrowheads="1"/>
          </p:cNvSpPr>
          <p:nvPr>
            <p:ph type="sldNum" sz="quarter" idx="11"/>
          </p:nvPr>
        </p:nvSpPr>
        <p:spPr>
          <a:xfrm>
            <a:off x="4408849" y="6475413"/>
            <a:ext cx="267335" cy="184150"/>
          </a:xfrm>
        </p:spPr>
        <p:txBody>
          <a:bodyPr/>
          <a:lstStyle>
            <a:lvl1pPr>
              <a:defRPr/>
            </a:lvl1pPr>
          </a:lstStyle>
          <a:p>
            <a:pPr>
              <a:defRPr/>
            </a:pPr>
            <a:fld id="{2EFAA3E3-987F-4FCE-B0A1-1D2278CBFC4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81000" y="685800"/>
            <a:ext cx="8305800" cy="914400"/>
          </a:xfrm>
          <a:prstGeom prst="rect">
            <a:avLst/>
          </a:prstGeom>
          <a:noFill/>
          <a:ln w="9525">
            <a:noFill/>
            <a:miter lim="800000"/>
          </a:ln>
        </p:spPr>
        <p:txBody>
          <a:bodyPr vert="horz" wrap="square" lIns="92075" tIns="46038" rIns="92075" bIns="46038" numCol="1" anchor="ctr" anchorCtr="0" compatLnSpc="1"/>
          <a:lstStyle/>
          <a:p>
            <a:pPr lvl="0"/>
            <a:r>
              <a:rPr lang="en-US"/>
              <a:t>Click to edit Master title style</a:t>
            </a:r>
            <a:endParaRPr lang="en-US" dirty="0"/>
          </a:p>
        </p:txBody>
      </p:sp>
      <p:sp>
        <p:nvSpPr>
          <p:cNvPr id="2051" name="Rectangle 3"/>
          <p:cNvSpPr>
            <a:spLocks noGrp="1" noChangeArrowheads="1"/>
          </p:cNvSpPr>
          <p:nvPr>
            <p:ph type="body" idx="1"/>
          </p:nvPr>
        </p:nvSpPr>
        <p:spPr bwMode="auto">
          <a:xfrm>
            <a:off x="381000" y="1828800"/>
            <a:ext cx="8305800" cy="4267200"/>
          </a:xfrm>
          <a:prstGeom prst="rect">
            <a:avLst/>
          </a:prstGeom>
          <a:noFill/>
          <a:ln w="9525">
            <a:noFill/>
            <a:miter lim="800000"/>
          </a:ln>
        </p:spPr>
        <p:txBody>
          <a:bodyPr vert="horz" wrap="square" lIns="92075" tIns="46038" rIns="92075" bIns="46038" numCol="1" anchor="t" anchorCtr="0" compatLnSpc="1"/>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0" name="Rectangle 6"/>
          <p:cNvSpPr>
            <a:spLocks noGrp="1" noChangeArrowheads="1"/>
          </p:cNvSpPr>
          <p:nvPr>
            <p:ph type="sldNum" sz="quarter" idx="4"/>
          </p:nvPr>
        </p:nvSpPr>
        <p:spPr bwMode="auto">
          <a:xfrm>
            <a:off x="4408849" y="6475413"/>
            <a:ext cx="267335" cy="184150"/>
          </a:xfrm>
          <a:prstGeom prst="rect">
            <a:avLst/>
          </a:prstGeom>
          <a:noFill/>
          <a:ln w="9525">
            <a:noFill/>
            <a:miter lim="800000"/>
          </a:ln>
          <a:effectLst/>
        </p:spPr>
        <p:txBody>
          <a:bodyPr vert="horz" wrap="none" lIns="0" tIns="0" rIns="0" bIns="0" numCol="1" anchor="t" anchorCtr="0" compatLnSpc="1">
            <a:spAutoFit/>
          </a:bodyPr>
          <a:lstStyle>
            <a:lvl1pPr algn="ctr">
              <a:defRPr lang="en-US" sz="1200" kern="1200" dirty="0" smtClean="0">
                <a:solidFill>
                  <a:schemeClr val="tx1"/>
                </a:solidFill>
                <a:latin typeface="Calibri" panose="020F0702030404030204" pitchFamily="34" charset="0"/>
                <a:ea typeface="+mn-ea"/>
                <a:cs typeface="Calibri" panose="020F0702030404030204" pitchFamily="34" charset="0"/>
              </a:defRPr>
            </a:lvl1pPr>
          </a:lstStyle>
          <a:p>
            <a:pPr>
              <a:defRPr/>
            </a:pPr>
            <a:fld id="{79642FA4-93AF-4596-8846-F9DC874D2F37}" type="slidenum">
              <a:rPr lang="en-US" smtClean="0"/>
              <a:t>‹#›</a:t>
            </a:fld>
            <a:endParaRPr lang="en-US" dirty="0"/>
          </a:p>
        </p:txBody>
      </p:sp>
      <p:sp>
        <p:nvSpPr>
          <p:cNvPr id="1032" name="Line 8"/>
          <p:cNvSpPr>
            <a:spLocks noChangeShapeType="1"/>
          </p:cNvSpPr>
          <p:nvPr/>
        </p:nvSpPr>
        <p:spPr bwMode="auto">
          <a:xfrm>
            <a:off x="381000" y="609600"/>
            <a:ext cx="83058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latin typeface="Calibri" panose="020F0702030404030204" pitchFamily="34" charset="0"/>
              <a:cs typeface="Calibri" panose="020F0702030404030204" pitchFamily="34" charset="0"/>
            </a:endParaRPr>
          </a:p>
        </p:txBody>
      </p:sp>
      <p:sp>
        <p:nvSpPr>
          <p:cNvPr id="1034" name="Line 10"/>
          <p:cNvSpPr>
            <a:spLocks noChangeShapeType="1"/>
          </p:cNvSpPr>
          <p:nvPr/>
        </p:nvSpPr>
        <p:spPr bwMode="auto">
          <a:xfrm>
            <a:off x="381000" y="6477000"/>
            <a:ext cx="8305800" cy="0"/>
          </a:xfrm>
          <a:prstGeom prst="line">
            <a:avLst/>
          </a:prstGeom>
          <a:noFill/>
          <a:ln w="12700">
            <a:solidFill>
              <a:schemeClr val="tx1"/>
            </a:solidFill>
            <a:round/>
            <a:headEnd type="none" w="sm" len="sm"/>
            <a:tailEnd type="none" w="sm" len="sm"/>
          </a:ln>
          <a:effectLst/>
        </p:spPr>
        <p:txBody>
          <a:bodyPr wrap="none" anchor="ctr"/>
          <a:lstStyle/>
          <a:p>
            <a:pPr algn="l" rtl="0" eaLnBrk="0" fontAlgn="base" hangingPunct="0">
              <a:spcBef>
                <a:spcPct val="0"/>
              </a:spcBef>
              <a:spcAft>
                <a:spcPct val="0"/>
              </a:spcAft>
              <a:defRPr/>
            </a:pPr>
            <a:endParaRPr lang="en-US" sz="1200" kern="1200">
              <a:solidFill>
                <a:schemeClr val="tx1"/>
              </a:solidFill>
              <a:latin typeface="Calibri" panose="020F0702030404030204" pitchFamily="34" charset="0"/>
              <a:ea typeface="+mn-ea"/>
              <a:cs typeface="Calibri" panose="020F0702030404030204" pitchFamily="34" charset="0"/>
            </a:endParaRPr>
          </a:p>
        </p:txBody>
      </p:sp>
      <p:sp>
        <p:nvSpPr>
          <p:cNvPr id="9" name="Rectangle 8"/>
          <p:cNvSpPr/>
          <p:nvPr userDrawn="1"/>
        </p:nvSpPr>
        <p:spPr>
          <a:xfrm>
            <a:off x="5614729" y="240268"/>
            <a:ext cx="3206199" cy="338554"/>
          </a:xfrm>
          <a:prstGeom prst="rect">
            <a:avLst/>
          </a:prstGeom>
        </p:spPr>
        <p:txBody>
          <a:bodyPr wrap="none">
            <a:spAutoFit/>
          </a:bodyPr>
          <a:lstStyle/>
          <a:p>
            <a:pPr marL="457200" lvl="4" algn="r" eaLnBrk="0" hangingPunct="0"/>
            <a:r>
              <a:rPr lang="en-US" altLang="ko-KR" sz="1600" b="1" dirty="0">
                <a:ea typeface="굴림" panose="020B0600000101010101" pitchFamily="34" charset="-127"/>
              </a:rPr>
              <a:t>doc.: IEEE802.11-25/1467r1</a:t>
            </a:r>
          </a:p>
        </p:txBody>
      </p:sp>
      <p:sp>
        <p:nvSpPr>
          <p:cNvPr id="11" name="Rectangle 10"/>
          <p:cNvSpPr/>
          <p:nvPr userDrawn="1"/>
        </p:nvSpPr>
        <p:spPr>
          <a:xfrm>
            <a:off x="366089" y="271046"/>
            <a:ext cx="1085554" cy="338554"/>
          </a:xfrm>
          <a:prstGeom prst="rect">
            <a:avLst/>
          </a:prstGeom>
        </p:spPr>
        <p:txBody>
          <a:bodyPr wrap="none">
            <a:spAutoFit/>
          </a:bodyPr>
          <a:lstStyle/>
          <a:p>
            <a:pPr marL="0" lvl="0" indent="-99695" algn="l" eaLnBrk="0" hangingPunct="0"/>
            <a:r>
              <a:rPr lang="en-US" altLang="ko-KR" sz="1600" b="1" dirty="0">
                <a:ea typeface="굴림" panose="020B0600000101010101" pitchFamily="34" charset="-127"/>
              </a:rPr>
              <a:t>Sept. 2025</a:t>
            </a:r>
          </a:p>
        </p:txBody>
      </p:sp>
      <p:sp>
        <p:nvSpPr>
          <p:cNvPr id="10" name="Rectangle 5"/>
          <p:cNvSpPr txBox="1">
            <a:spLocks noChangeArrowheads="1"/>
          </p:cNvSpPr>
          <p:nvPr userDrawn="1"/>
        </p:nvSpPr>
        <p:spPr bwMode="auto">
          <a:xfrm>
            <a:off x="72355" y="6477000"/>
            <a:ext cx="981583" cy="184666"/>
          </a:xfrm>
          <a:prstGeom prst="rect">
            <a:avLst/>
          </a:prstGeom>
          <a:noFill/>
          <a:ln w="9525">
            <a:noFill/>
            <a:miter lim="800000"/>
          </a:ln>
          <a:effectLst/>
        </p:spPr>
        <p:txBody>
          <a:bodyPr vert="horz" wrap="square" lIns="0" tIns="0" rIns="0" bIns="0" numCol="1" anchor="t" anchorCtr="0" compatLnSpc="1">
            <a:spAutoFit/>
          </a:bodyPr>
          <a:lstStyle>
            <a:defPPr>
              <a:defRPr lang="en-US"/>
            </a:defPPr>
            <a:lvl1pPr algn="r" rtl="0" eaLnBrk="0" fontAlgn="base" hangingPunct="0">
              <a:spcBef>
                <a:spcPct val="0"/>
              </a:spcBef>
              <a:spcAft>
                <a:spcPct val="0"/>
              </a:spcAft>
              <a:defRPr sz="1200" kern="1200">
                <a:solidFill>
                  <a:schemeClr val="tx1"/>
                </a:solidFill>
                <a:latin typeface="Calibri" panose="020F0702030404030204" pitchFamily="34" charset="0"/>
                <a:ea typeface="+mn-ea"/>
                <a:cs typeface="Calibri" panose="020F0702030404030204" pitchFamily="34" charset="0"/>
              </a:defRPr>
            </a:lvl1pPr>
            <a:lvl2pPr marL="4572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5pPr>
            <a:lvl6pPr marL="2286000" algn="l" defTabSz="914400" rtl="0" eaLnBrk="1" latinLnBrk="0" hangingPunct="1">
              <a:defRPr sz="1200" kern="1200">
                <a:solidFill>
                  <a:schemeClr val="tx1"/>
                </a:solidFill>
                <a:latin typeface="Times New Roman" panose="02020703060505090304" pitchFamily="18" charset="0"/>
                <a:ea typeface="+mn-ea"/>
                <a:cs typeface="+mn-cs"/>
              </a:defRPr>
            </a:lvl6pPr>
            <a:lvl7pPr marL="2743200" algn="l" defTabSz="914400" rtl="0" eaLnBrk="1" latinLnBrk="0" hangingPunct="1">
              <a:defRPr sz="1200" kern="1200">
                <a:solidFill>
                  <a:schemeClr val="tx1"/>
                </a:solidFill>
                <a:latin typeface="Times New Roman" panose="02020703060505090304" pitchFamily="18" charset="0"/>
                <a:ea typeface="+mn-ea"/>
                <a:cs typeface="+mn-cs"/>
              </a:defRPr>
            </a:lvl7pPr>
            <a:lvl8pPr marL="3200400" algn="l" defTabSz="914400" rtl="0" eaLnBrk="1" latinLnBrk="0" hangingPunct="1">
              <a:defRPr sz="1200" kern="1200">
                <a:solidFill>
                  <a:schemeClr val="tx1"/>
                </a:solidFill>
                <a:latin typeface="Times New Roman" panose="02020703060505090304" pitchFamily="18" charset="0"/>
                <a:ea typeface="+mn-ea"/>
                <a:cs typeface="+mn-cs"/>
              </a:defRPr>
            </a:lvl8pPr>
            <a:lvl9pPr marL="3657600" algn="l" defTabSz="914400" rtl="0" eaLnBrk="1" latinLnBrk="0" hangingPunct="1">
              <a:defRPr sz="1200" kern="1200">
                <a:solidFill>
                  <a:schemeClr val="tx1"/>
                </a:solidFill>
                <a:latin typeface="Times New Roman" panose="02020703060505090304" pitchFamily="18" charset="0"/>
                <a:ea typeface="+mn-ea"/>
                <a:cs typeface="+mn-cs"/>
              </a:defRPr>
            </a:lvl9pPr>
          </a:lstStyle>
          <a:p>
            <a:pPr>
              <a:defRPr/>
            </a:pPr>
            <a:r>
              <a:rPr lang="en-US" dirty="0"/>
              <a:t>Submission</a:t>
            </a:r>
          </a:p>
        </p:txBody>
      </p:sp>
      <p:sp>
        <p:nvSpPr>
          <p:cNvPr id="12" name="Rectangle 5"/>
          <p:cNvSpPr txBox="1">
            <a:spLocks noChangeArrowheads="1"/>
          </p:cNvSpPr>
          <p:nvPr userDrawn="1"/>
        </p:nvSpPr>
        <p:spPr bwMode="auto">
          <a:xfrm>
            <a:off x="6400800" y="6477000"/>
            <a:ext cx="2276983" cy="184666"/>
          </a:xfrm>
          <a:prstGeom prst="rect">
            <a:avLst/>
          </a:prstGeom>
          <a:noFill/>
          <a:ln w="9525">
            <a:noFill/>
            <a:miter lim="800000"/>
          </a:ln>
          <a:effectLst/>
        </p:spPr>
        <p:txBody>
          <a:bodyPr vert="horz" wrap="square" lIns="0" tIns="0" rIns="0" bIns="0" numCol="1" anchor="t" anchorCtr="0" compatLnSpc="1">
            <a:spAutoFit/>
          </a:bodyPr>
          <a:lstStyle>
            <a:defPPr>
              <a:defRPr lang="en-US"/>
            </a:defPPr>
            <a:lvl1pPr algn="r" rtl="0" eaLnBrk="0" fontAlgn="base" hangingPunct="0">
              <a:spcBef>
                <a:spcPct val="0"/>
              </a:spcBef>
              <a:spcAft>
                <a:spcPct val="0"/>
              </a:spcAft>
              <a:defRPr sz="1200" kern="1200">
                <a:solidFill>
                  <a:schemeClr val="tx1"/>
                </a:solidFill>
                <a:latin typeface="Calibri" panose="020F0702030404030204" pitchFamily="34" charset="0"/>
                <a:ea typeface="+mn-ea"/>
                <a:cs typeface="Calibri" panose="020F0702030404030204" pitchFamily="34" charset="0"/>
              </a:defRPr>
            </a:lvl1pPr>
            <a:lvl2pPr marL="4572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5pPr>
            <a:lvl6pPr marL="2286000" algn="l" defTabSz="914400" rtl="0" eaLnBrk="1" latinLnBrk="0" hangingPunct="1">
              <a:defRPr sz="1200" kern="1200">
                <a:solidFill>
                  <a:schemeClr val="tx1"/>
                </a:solidFill>
                <a:latin typeface="Times New Roman" panose="02020703060505090304" pitchFamily="18" charset="0"/>
                <a:ea typeface="+mn-ea"/>
                <a:cs typeface="+mn-cs"/>
              </a:defRPr>
            </a:lvl6pPr>
            <a:lvl7pPr marL="2743200" algn="l" defTabSz="914400" rtl="0" eaLnBrk="1" latinLnBrk="0" hangingPunct="1">
              <a:defRPr sz="1200" kern="1200">
                <a:solidFill>
                  <a:schemeClr val="tx1"/>
                </a:solidFill>
                <a:latin typeface="Times New Roman" panose="02020703060505090304" pitchFamily="18" charset="0"/>
                <a:ea typeface="+mn-ea"/>
                <a:cs typeface="+mn-cs"/>
              </a:defRPr>
            </a:lvl7pPr>
            <a:lvl8pPr marL="3200400" algn="l" defTabSz="914400" rtl="0" eaLnBrk="1" latinLnBrk="0" hangingPunct="1">
              <a:defRPr sz="1200" kern="1200">
                <a:solidFill>
                  <a:schemeClr val="tx1"/>
                </a:solidFill>
                <a:latin typeface="Times New Roman" panose="02020703060505090304" pitchFamily="18" charset="0"/>
                <a:ea typeface="+mn-ea"/>
                <a:cs typeface="+mn-cs"/>
              </a:defRPr>
            </a:lvl8pPr>
            <a:lvl9pPr marL="3657600" algn="l" defTabSz="914400" rtl="0" eaLnBrk="1" latinLnBrk="0" hangingPunct="1">
              <a:defRPr sz="1200" kern="1200">
                <a:solidFill>
                  <a:schemeClr val="tx1"/>
                </a:solidFill>
                <a:latin typeface="Times New Roman" panose="02020703060505090304" pitchFamily="18" charset="0"/>
                <a:ea typeface="+mn-ea"/>
                <a:cs typeface="+mn-cs"/>
              </a:defRPr>
            </a:lvl9pPr>
          </a:lstStyle>
          <a:p>
            <a:pPr>
              <a:defRPr/>
            </a:pPr>
            <a:r>
              <a:rPr lang="en-US" baseline="0" dirty="0"/>
              <a:t>Kaiying Lu, MediaTek</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hf sldNum="0" hdr="0" dt="0"/>
  <p:txStyles>
    <p:titleStyle>
      <a:lvl1pPr algn="ctr" rtl="0" eaLnBrk="1" fontAlgn="base" hangingPunct="1">
        <a:spcBef>
          <a:spcPct val="0"/>
        </a:spcBef>
        <a:spcAft>
          <a:spcPct val="0"/>
        </a:spcAft>
        <a:defRPr sz="3200" b="1">
          <a:solidFill>
            <a:schemeClr val="tx2"/>
          </a:solidFill>
          <a:latin typeface="Calibri" panose="020F0702030404030204" pitchFamily="34" charset="0"/>
          <a:ea typeface="+mj-ea"/>
          <a:cs typeface="Calibri" panose="020F0702030404030204" pitchFamily="34" charset="0"/>
        </a:defRPr>
      </a:lvl1pPr>
      <a:lvl2pPr algn="ctr" rtl="0" eaLnBrk="1" fontAlgn="base" hangingPunct="1">
        <a:spcBef>
          <a:spcPct val="0"/>
        </a:spcBef>
        <a:spcAft>
          <a:spcPct val="0"/>
        </a:spcAft>
        <a:defRPr sz="3200" b="1">
          <a:solidFill>
            <a:schemeClr val="tx2"/>
          </a:solidFill>
          <a:latin typeface="Times New Roman" panose="02020703060505090304" pitchFamily="18" charset="0"/>
        </a:defRPr>
      </a:lvl2pPr>
      <a:lvl3pPr algn="ctr" rtl="0" eaLnBrk="1" fontAlgn="base" hangingPunct="1">
        <a:spcBef>
          <a:spcPct val="0"/>
        </a:spcBef>
        <a:spcAft>
          <a:spcPct val="0"/>
        </a:spcAft>
        <a:defRPr sz="3200" b="1">
          <a:solidFill>
            <a:schemeClr val="tx2"/>
          </a:solidFill>
          <a:latin typeface="Times New Roman" panose="02020703060505090304" pitchFamily="18" charset="0"/>
        </a:defRPr>
      </a:lvl3pPr>
      <a:lvl4pPr algn="ctr" rtl="0" eaLnBrk="1" fontAlgn="base" hangingPunct="1">
        <a:spcBef>
          <a:spcPct val="0"/>
        </a:spcBef>
        <a:spcAft>
          <a:spcPct val="0"/>
        </a:spcAft>
        <a:defRPr sz="3200" b="1">
          <a:solidFill>
            <a:schemeClr val="tx2"/>
          </a:solidFill>
          <a:latin typeface="Times New Roman" panose="02020703060505090304" pitchFamily="18" charset="0"/>
        </a:defRPr>
      </a:lvl4pPr>
      <a:lvl5pPr algn="ctr" rtl="0" eaLnBrk="1" fontAlgn="base" hangingPunct="1">
        <a:spcBef>
          <a:spcPct val="0"/>
        </a:spcBef>
        <a:spcAft>
          <a:spcPct val="0"/>
        </a:spcAft>
        <a:defRPr sz="3200" b="1">
          <a:solidFill>
            <a:schemeClr val="tx2"/>
          </a:solidFill>
          <a:latin typeface="Times New Roman" panose="02020703060505090304" pitchFamily="18" charset="0"/>
        </a:defRPr>
      </a:lvl5pPr>
      <a:lvl6pPr marL="457200" algn="ctr" rtl="0" eaLnBrk="1" fontAlgn="base" hangingPunct="1">
        <a:spcBef>
          <a:spcPct val="0"/>
        </a:spcBef>
        <a:spcAft>
          <a:spcPct val="0"/>
        </a:spcAft>
        <a:defRPr sz="3200" b="1">
          <a:solidFill>
            <a:schemeClr val="tx2"/>
          </a:solidFill>
          <a:latin typeface="Times New Roman" panose="02020703060505090304" pitchFamily="18" charset="0"/>
        </a:defRPr>
      </a:lvl6pPr>
      <a:lvl7pPr marL="914400" algn="ctr" rtl="0" eaLnBrk="1" fontAlgn="base" hangingPunct="1">
        <a:spcBef>
          <a:spcPct val="0"/>
        </a:spcBef>
        <a:spcAft>
          <a:spcPct val="0"/>
        </a:spcAft>
        <a:defRPr sz="3200" b="1">
          <a:solidFill>
            <a:schemeClr val="tx2"/>
          </a:solidFill>
          <a:latin typeface="Times New Roman" panose="02020703060505090304" pitchFamily="18" charset="0"/>
        </a:defRPr>
      </a:lvl7pPr>
      <a:lvl8pPr marL="1371600" algn="ctr" rtl="0" eaLnBrk="1" fontAlgn="base" hangingPunct="1">
        <a:spcBef>
          <a:spcPct val="0"/>
        </a:spcBef>
        <a:spcAft>
          <a:spcPct val="0"/>
        </a:spcAft>
        <a:defRPr sz="3200" b="1">
          <a:solidFill>
            <a:schemeClr val="tx2"/>
          </a:solidFill>
          <a:latin typeface="Times New Roman" panose="02020703060505090304" pitchFamily="18" charset="0"/>
        </a:defRPr>
      </a:lvl8pPr>
      <a:lvl9pPr marL="1828800" algn="ctr" rtl="0" eaLnBrk="1" fontAlgn="base" hangingPunct="1">
        <a:spcBef>
          <a:spcPct val="0"/>
        </a:spcBef>
        <a:spcAft>
          <a:spcPct val="0"/>
        </a:spcAft>
        <a:defRPr sz="3200" b="1">
          <a:solidFill>
            <a:schemeClr val="tx2"/>
          </a:solidFill>
          <a:latin typeface="Times New Roman" panose="02020703060505090304" pitchFamily="18" charset="0"/>
        </a:defRPr>
      </a:lvl9pPr>
    </p:titleStyle>
    <p:bodyStyle>
      <a:lvl1pPr marL="342900" indent="-342900" algn="l" rtl="0" eaLnBrk="1" fontAlgn="base" hangingPunct="1">
        <a:spcBef>
          <a:spcPct val="20000"/>
        </a:spcBef>
        <a:spcAft>
          <a:spcPct val="0"/>
        </a:spcAft>
        <a:buChar char="•"/>
        <a:defRPr sz="2400" b="1">
          <a:solidFill>
            <a:schemeClr val="tx1"/>
          </a:solidFill>
          <a:latin typeface="Calibri" panose="020F0702030404030204" pitchFamily="34" charset="0"/>
          <a:ea typeface="+mn-ea"/>
          <a:cs typeface="Calibri" panose="020F0702030404030204" pitchFamily="34" charset="0"/>
        </a:defRPr>
      </a:lvl1pPr>
      <a:lvl2pPr marL="742950" indent="-285750" algn="l" rtl="0" eaLnBrk="1" fontAlgn="base" hangingPunct="1">
        <a:spcBef>
          <a:spcPct val="20000"/>
        </a:spcBef>
        <a:spcAft>
          <a:spcPct val="0"/>
        </a:spcAft>
        <a:buChar char="–"/>
        <a:defRPr sz="2000">
          <a:solidFill>
            <a:schemeClr val="tx1"/>
          </a:solidFill>
          <a:latin typeface="Calibri" panose="020F0702030404030204" pitchFamily="34" charset="0"/>
          <a:cs typeface="Calibri" panose="020F0702030404030204" pitchFamily="34" charset="0"/>
        </a:defRPr>
      </a:lvl2pPr>
      <a:lvl3pPr marL="1085850" indent="-228600" algn="l" rtl="0" eaLnBrk="1" fontAlgn="base" hangingPunct="1">
        <a:spcBef>
          <a:spcPct val="20000"/>
        </a:spcBef>
        <a:spcAft>
          <a:spcPct val="0"/>
        </a:spcAft>
        <a:buChar char="•"/>
        <a:defRPr>
          <a:solidFill>
            <a:schemeClr val="tx1"/>
          </a:solidFill>
          <a:latin typeface="Calibri" panose="020F0702030404030204" pitchFamily="34" charset="0"/>
          <a:cs typeface="Calibri" panose="020F0702030404030204" pitchFamily="34" charset="0"/>
        </a:defRPr>
      </a:lvl3pPr>
      <a:lvl4pPr marL="1428750" indent="-228600" algn="l" rtl="0" eaLnBrk="1" fontAlgn="base" hangingPunct="1">
        <a:spcBef>
          <a:spcPct val="20000"/>
        </a:spcBef>
        <a:spcAft>
          <a:spcPct val="0"/>
        </a:spcAft>
        <a:buChar char="–"/>
        <a:defRPr sz="1600">
          <a:solidFill>
            <a:schemeClr val="tx1"/>
          </a:solidFill>
          <a:latin typeface="Calibri" panose="020F0702030404030204" pitchFamily="34" charset="0"/>
          <a:cs typeface="Calibri" panose="020F0702030404030204" pitchFamily="34" charset="0"/>
        </a:defRPr>
      </a:lvl4pPr>
      <a:lvl5pPr marL="1771650" indent="-228600" algn="l" rtl="0" eaLnBrk="1" fontAlgn="base" hangingPunct="1">
        <a:spcBef>
          <a:spcPct val="20000"/>
        </a:spcBef>
        <a:spcAft>
          <a:spcPct val="0"/>
        </a:spcAft>
        <a:buChar char="•"/>
        <a:defRPr sz="1600">
          <a:solidFill>
            <a:schemeClr val="tx1"/>
          </a:solidFill>
          <a:latin typeface="Calibri" panose="020F0702030404030204" pitchFamily="34" charset="0"/>
          <a:cs typeface="Calibri" panose="020F0702030404030204" pitchFamily="34" charset="0"/>
        </a:defRPr>
      </a:lvl5pPr>
      <a:lvl6pPr marL="2228850" indent="-228600" algn="l" rtl="0" eaLnBrk="1" fontAlgn="base" hangingPunct="1">
        <a:spcBef>
          <a:spcPct val="20000"/>
        </a:spcBef>
        <a:spcAft>
          <a:spcPct val="0"/>
        </a:spcAft>
        <a:buChar char="•"/>
        <a:defRPr sz="1600">
          <a:solidFill>
            <a:schemeClr val="tx1"/>
          </a:solidFill>
          <a:latin typeface="+mn-lt"/>
        </a:defRPr>
      </a:lvl6pPr>
      <a:lvl7pPr marL="2686050" indent="-228600" algn="l" rtl="0" eaLnBrk="1" fontAlgn="base" hangingPunct="1">
        <a:spcBef>
          <a:spcPct val="20000"/>
        </a:spcBef>
        <a:spcAft>
          <a:spcPct val="0"/>
        </a:spcAft>
        <a:buChar char="•"/>
        <a:defRPr sz="1600">
          <a:solidFill>
            <a:schemeClr val="tx1"/>
          </a:solidFill>
          <a:latin typeface="+mn-lt"/>
        </a:defRPr>
      </a:lvl7pPr>
      <a:lvl8pPr marL="3143250" indent="-228600" algn="l" rtl="0" eaLnBrk="1" fontAlgn="base" hangingPunct="1">
        <a:spcBef>
          <a:spcPct val="20000"/>
        </a:spcBef>
        <a:spcAft>
          <a:spcPct val="0"/>
        </a:spcAft>
        <a:buChar char="•"/>
        <a:defRPr sz="1600">
          <a:solidFill>
            <a:schemeClr val="tx1"/>
          </a:solidFill>
          <a:latin typeface="+mn-lt"/>
        </a:defRPr>
      </a:lvl8pPr>
      <a:lvl9pPr marL="3600450" indent="-228600"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533400" y="685800"/>
            <a:ext cx="8153400" cy="914400"/>
          </a:xfrm>
        </p:spPr>
        <p:txBody>
          <a:bodyPr/>
          <a:lstStyle/>
          <a:p>
            <a:r>
              <a:rPr lang="en-US" sz="18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Co-TDMA </a:t>
            </a:r>
            <a:r>
              <a:rPr lang="en-US" sz="2400" dirty="0">
                <a:latin typeface="Times New Roman" panose="02020603050405020304" pitchFamily="18" charset="0"/>
                <a:ea typeface="Times New Roman" panose="02020603050405020304" pitchFamily="18" charset="0"/>
              </a:rPr>
              <a:t>Transmission </a:t>
            </a:r>
            <a:r>
              <a:rPr lang="en-US" sz="2400" dirty="0">
                <a:latin typeface="Times New Roman" panose="02020603050405020304" pitchFamily="18" charset="0"/>
              </a:rPr>
              <a:t>Bandwidth </a:t>
            </a:r>
            <a:endParaRPr lang="en-US" sz="2400" dirty="0">
              <a:latin typeface="+mn-lt"/>
            </a:endParaRPr>
          </a:p>
        </p:txBody>
      </p:sp>
      <p:sp>
        <p:nvSpPr>
          <p:cNvPr id="14339" name="Rectangle 6"/>
          <p:cNvSpPr>
            <a:spLocks noGrp="1" noChangeArrowheads="1"/>
          </p:cNvSpPr>
          <p:nvPr>
            <p:ph idx="1"/>
          </p:nvPr>
        </p:nvSpPr>
        <p:spPr>
          <a:xfrm>
            <a:off x="685800" y="1600200"/>
            <a:ext cx="7772400" cy="381000"/>
          </a:xfrm>
        </p:spPr>
        <p:txBody>
          <a:bodyPr/>
          <a:lstStyle/>
          <a:p>
            <a:pPr algn="ctr">
              <a:buFontTx/>
              <a:buNone/>
            </a:pPr>
            <a:r>
              <a:rPr lang="en-US" sz="2000" dirty="0">
                <a:latin typeface="+mn-lt"/>
              </a:rPr>
              <a:t>Date:</a:t>
            </a:r>
            <a:r>
              <a:rPr lang="en-US" sz="2000" b="0" dirty="0">
                <a:latin typeface="+mn-lt"/>
              </a:rPr>
              <a:t> 2025-09</a:t>
            </a:r>
          </a:p>
        </p:txBody>
      </p:sp>
      <p:sp>
        <p:nvSpPr>
          <p:cNvPr id="14341" name="Rectangle 12"/>
          <p:cNvSpPr>
            <a:spLocks noChangeArrowheads="1"/>
          </p:cNvSpPr>
          <p:nvPr/>
        </p:nvSpPr>
        <p:spPr bwMode="auto">
          <a:xfrm>
            <a:off x="228600" y="2133600"/>
            <a:ext cx="1447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spcBef>
                <a:spcPct val="20000"/>
              </a:spcBef>
            </a:pPr>
            <a:r>
              <a:rPr lang="en-US" sz="2000" b="1" dirty="0"/>
              <a:t>Authors:</a:t>
            </a:r>
            <a:endParaRPr lang="en-US" sz="2000" dirty="0"/>
          </a:p>
        </p:txBody>
      </p:sp>
      <p:graphicFrame>
        <p:nvGraphicFramePr>
          <p:cNvPr id="7" name="Table 6"/>
          <p:cNvGraphicFramePr>
            <a:graphicFrameLocks noGrp="1"/>
          </p:cNvGraphicFramePr>
          <p:nvPr>
            <p:extLst>
              <p:ext uri="{D42A27DB-BD31-4B8C-83A1-F6EECF244321}">
                <p14:modId xmlns:p14="http://schemas.microsoft.com/office/powerpoint/2010/main" val="2231557788"/>
              </p:ext>
            </p:extLst>
          </p:nvPr>
        </p:nvGraphicFramePr>
        <p:xfrm>
          <a:off x="533400" y="2743200"/>
          <a:ext cx="8153400" cy="2407920"/>
        </p:xfrm>
        <a:graphic>
          <a:graphicData uri="http://schemas.openxmlformats.org/drawingml/2006/table">
            <a:tbl>
              <a:tblPr firstRow="1" bandRow="1">
                <a:tableStyleId>{5C22544A-7EE6-4342-B048-85BDC9FD1C3A}</a:tableStyleId>
              </a:tblPr>
              <a:tblGrid>
                <a:gridCol w="1547361">
                  <a:extLst>
                    <a:ext uri="{9D8B030D-6E8A-4147-A177-3AD203B41FA5}">
                      <a16:colId xmlns:a16="http://schemas.microsoft.com/office/drawing/2014/main" val="20000"/>
                    </a:ext>
                  </a:extLst>
                </a:gridCol>
                <a:gridCol w="1196572">
                  <a:extLst>
                    <a:ext uri="{9D8B030D-6E8A-4147-A177-3AD203B41FA5}">
                      <a16:colId xmlns:a16="http://schemas.microsoft.com/office/drawing/2014/main" val="20001"/>
                    </a:ext>
                  </a:extLst>
                </a:gridCol>
                <a:gridCol w="1724758">
                  <a:extLst>
                    <a:ext uri="{9D8B030D-6E8A-4147-A177-3AD203B41FA5}">
                      <a16:colId xmlns:a16="http://schemas.microsoft.com/office/drawing/2014/main" val="20002"/>
                    </a:ext>
                  </a:extLst>
                </a:gridCol>
                <a:gridCol w="1093909">
                  <a:extLst>
                    <a:ext uri="{9D8B030D-6E8A-4147-A177-3AD203B41FA5}">
                      <a16:colId xmlns:a16="http://schemas.microsoft.com/office/drawing/2014/main" val="951354993"/>
                    </a:ext>
                  </a:extLst>
                </a:gridCol>
                <a:gridCol w="2590800">
                  <a:extLst>
                    <a:ext uri="{9D8B030D-6E8A-4147-A177-3AD203B41FA5}">
                      <a16:colId xmlns:a16="http://schemas.microsoft.com/office/drawing/2014/main" val="20003"/>
                    </a:ext>
                  </a:extLst>
                </a:gridCol>
              </a:tblGrid>
              <a:tr h="266700">
                <a:tc>
                  <a:txBody>
                    <a:bodyPr/>
                    <a:lstStyle/>
                    <a:p>
                      <a:pPr algn="ctr"/>
                      <a:r>
                        <a:rPr lang="en-US" sz="1400" dirty="0">
                          <a:solidFill>
                            <a:schemeClr val="tx1"/>
                          </a:solidFill>
                        </a:rPr>
                        <a:t>Name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Affiliation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Address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Phone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Email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6576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Kaiying Lu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MediaTek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2840 Junction Ave. San Jose, CA, USA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a:t>Kaiying.lu@mediatek.com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65760">
                <a:tc>
                  <a:txBody>
                    <a:bodyPr/>
                    <a:lstStyle/>
                    <a:p>
                      <a:pPr algn="ctr"/>
                      <a:r>
                        <a:rPr lang="en-US" sz="1400" dirty="0">
                          <a:solidFill>
                            <a:schemeClr val="tx1"/>
                          </a:solidFill>
                        </a:rPr>
                        <a:t>James Yee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MediaTek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27830493"/>
                  </a:ext>
                </a:extLst>
              </a:tr>
              <a:tr h="243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26782854"/>
                  </a:ext>
                </a:extLst>
              </a:tr>
              <a:tr h="289560">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06212119"/>
                  </a:ext>
                </a:extLst>
              </a:tr>
              <a:tr h="152400">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93796820"/>
                  </a:ext>
                </a:extLst>
              </a:tr>
              <a:tr h="0">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34475424"/>
                  </a:ext>
                </a:extLst>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r>
              <a:rPr lang="en-US" dirty="0">
                <a:solidFill>
                  <a:schemeClr val="tx1"/>
                </a:solidFill>
                <a:latin typeface="Calibri" panose="020F0702030404030204" pitchFamily="34" charset="0"/>
                <a:ea typeface="+mj-ea"/>
                <a:cs typeface="Calibri" panose="020F0702030404030204" pitchFamily="34" charset="0"/>
              </a:rPr>
              <a:t>SP1</a:t>
            </a:r>
          </a:p>
        </p:txBody>
      </p:sp>
      <p:sp>
        <p:nvSpPr>
          <p:cNvPr id="4" name="Slide Number Placeholder 4">
            <a:extLst>
              <a:ext uri="{FF2B5EF4-FFF2-40B4-BE49-F238E27FC236}">
                <a16:creationId xmlns:a16="http://schemas.microsoft.com/office/drawing/2014/main" id="{8127F8E1-DE72-4D8F-85A3-9B11EF5A98FF}"/>
              </a:ext>
            </a:extLst>
          </p:cNvPr>
          <p:cNvSpPr txBox="1">
            <a:spLocks/>
          </p:cNvSpPr>
          <p:nvPr/>
        </p:nvSpPr>
        <p:spPr>
          <a:xfrm>
            <a:off x="4176395" y="6475730"/>
            <a:ext cx="395605" cy="229870"/>
          </a:xfrm>
          <a:prstGeom prst="rect">
            <a:avLst/>
          </a:prstGeom>
          <a:noFill/>
        </p:spPr>
        <p:txBody>
          <a:bodyPr wrap="square"/>
          <a:lstStyle>
            <a:defPPr>
              <a:defRPr lang="en-US"/>
            </a:defPPr>
            <a:lvl1pPr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1pPr>
            <a:lvl2pPr marL="742950" indent="-28575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2pPr>
            <a:lvl3pPr marL="1143000" indent="-2286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3pPr>
            <a:lvl4pPr marL="1600200" indent="-2286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4pPr>
            <a:lvl5pPr marL="2057400" indent="-2286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5pPr>
            <a:lvl6pPr marL="2514600" indent="-228600" algn="l" defTabSz="914400" rtl="0" eaLnBrk="0" fontAlgn="base" latinLnBrk="0" hangingPunct="0">
              <a:spcBef>
                <a:spcPct val="0"/>
              </a:spcBef>
              <a:spcAft>
                <a:spcPct val="0"/>
              </a:spcAft>
              <a:defRPr sz="1200" kern="1200">
                <a:solidFill>
                  <a:schemeClr val="tx1"/>
                </a:solidFill>
                <a:latin typeface="Times New Roman" panose="02020703060505090304" pitchFamily="18" charset="0"/>
                <a:ea typeface="+mn-ea"/>
                <a:cs typeface="+mn-cs"/>
              </a:defRPr>
            </a:lvl6pPr>
            <a:lvl7pPr marL="2971800" indent="-228600" algn="l" defTabSz="914400" rtl="0" eaLnBrk="0" fontAlgn="base" latinLnBrk="0" hangingPunct="0">
              <a:spcBef>
                <a:spcPct val="0"/>
              </a:spcBef>
              <a:spcAft>
                <a:spcPct val="0"/>
              </a:spcAft>
              <a:defRPr sz="1200" kern="1200">
                <a:solidFill>
                  <a:schemeClr val="tx1"/>
                </a:solidFill>
                <a:latin typeface="Times New Roman" panose="02020703060505090304" pitchFamily="18" charset="0"/>
                <a:ea typeface="+mn-ea"/>
                <a:cs typeface="+mn-cs"/>
              </a:defRPr>
            </a:lvl7pPr>
            <a:lvl8pPr marL="3429000" indent="-228600" algn="l" defTabSz="914400" rtl="0" eaLnBrk="0" fontAlgn="base" latinLnBrk="0" hangingPunct="0">
              <a:spcBef>
                <a:spcPct val="0"/>
              </a:spcBef>
              <a:spcAft>
                <a:spcPct val="0"/>
              </a:spcAft>
              <a:defRPr sz="1200" kern="1200">
                <a:solidFill>
                  <a:schemeClr val="tx1"/>
                </a:solidFill>
                <a:latin typeface="Times New Roman" panose="02020703060505090304" pitchFamily="18" charset="0"/>
                <a:ea typeface="+mn-ea"/>
                <a:cs typeface="+mn-cs"/>
              </a:defRPr>
            </a:lvl8pPr>
            <a:lvl9pPr marL="3886200" indent="-228600" algn="l" defTabSz="914400" rtl="0" eaLnBrk="0" fontAlgn="base" latinLnBrk="0" hangingPunct="0">
              <a:spcBef>
                <a:spcPct val="0"/>
              </a:spcBef>
              <a:spcAft>
                <a:spcPct val="0"/>
              </a:spcAft>
              <a:defRPr sz="1200" kern="1200">
                <a:solidFill>
                  <a:schemeClr val="tx1"/>
                </a:solidFill>
                <a:latin typeface="Times New Roman" panose="02020703060505090304" pitchFamily="18" charset="0"/>
                <a:ea typeface="+mn-ea"/>
                <a:cs typeface="+mn-cs"/>
              </a:defRPr>
            </a:lvl9pPr>
          </a:lstStyle>
          <a:p>
            <a:pPr algn="ctr"/>
            <a:fld id="{3D0C9393-8DD5-47F8-80DF-CB27F46398E0}" type="slidenum">
              <a:rPr lang="en-US" smtClean="0"/>
              <a:pPr algn="ctr"/>
              <a:t>10</a:t>
            </a:fld>
            <a:endParaRPr lang="en-US" dirty="0"/>
          </a:p>
        </p:txBody>
      </p:sp>
      <p:sp>
        <p:nvSpPr>
          <p:cNvPr id="6" name="Content Placeholder 5">
            <a:extLst>
              <a:ext uri="{FF2B5EF4-FFF2-40B4-BE49-F238E27FC236}">
                <a16:creationId xmlns:a16="http://schemas.microsoft.com/office/drawing/2014/main" id="{C47AA0BB-2C25-FFB6-28F4-812064B984EE}"/>
              </a:ext>
            </a:extLst>
          </p:cNvPr>
          <p:cNvSpPr>
            <a:spLocks noGrp="1"/>
          </p:cNvSpPr>
          <p:nvPr>
            <p:ph idx="1"/>
          </p:nvPr>
        </p:nvSpPr>
        <p:spPr>
          <a:xfrm>
            <a:off x="381000" y="1524000"/>
            <a:ext cx="8414173" cy="4267200"/>
          </a:xfrm>
        </p:spPr>
        <p:txBody>
          <a:bodyPr/>
          <a:lstStyle/>
          <a:p>
            <a:pPr marL="0" marR="0">
              <a:spcBef>
                <a:spcPts val="0"/>
              </a:spcBef>
              <a:spcAft>
                <a:spcPts val="0"/>
              </a:spcAft>
            </a:pPr>
            <a:r>
              <a:rPr lang="en-US" sz="1800" b="1" dirty="0">
                <a:effectLst/>
                <a:latin typeface="Calibri" panose="020F0502020204030204" pitchFamily="34" charset="0"/>
                <a:ea typeface="DengXian" panose="02010600030101010101" pitchFamily="2" charset="-122"/>
              </a:rPr>
              <a:t>Do you support that d</a:t>
            </a:r>
            <a:r>
              <a:rPr lang="en-US" sz="1800" dirty="0">
                <a:latin typeface="Calibri" panose="020F0502020204030204" pitchFamily="34" charset="0"/>
                <a:ea typeface="Times New Roman" panose="02020603050405020304" pitchFamily="18" charset="0"/>
              </a:rPr>
              <a:t>uring the in-BSS transmission within the</a:t>
            </a:r>
            <a:r>
              <a:rPr lang="en-US" sz="1800" b="1" dirty="0">
                <a:effectLst/>
                <a:latin typeface="Calibri" panose="020F0502020204030204" pitchFamily="34" charset="0"/>
                <a:ea typeface="DengXian" panose="02010600030101010101" pitchFamily="2" charset="-122"/>
              </a:rPr>
              <a:t> Co-TDMA TXOP,</a:t>
            </a:r>
            <a:r>
              <a:rPr lang="en-US" altLang="zh-TW" sz="2000" b="1" dirty="0"/>
              <a:t> the coordinating AP may initiate frame exchange with its associated STA(s) within the bandwidth of ICF obtained during the polling phase, regardless of the bandwidth of ICR from the polled AP.</a:t>
            </a:r>
          </a:p>
          <a:p>
            <a:pPr marL="742950" lvl="1" indent="-285750" algn="l" rtl="0">
              <a:spcBef>
                <a:spcPts val="400"/>
              </a:spcBef>
              <a:spcAft>
                <a:spcPts val="0"/>
              </a:spcAft>
              <a:buClr>
                <a:schemeClr val="dk1"/>
              </a:buClr>
              <a:buSzPts val="2000"/>
              <a:buFont typeface="Times New Roman"/>
              <a:buChar char="–"/>
            </a:pPr>
            <a:endParaRPr lang="en-US" dirty="0"/>
          </a:p>
        </p:txBody>
      </p:sp>
    </p:spTree>
    <p:extLst>
      <p:ext uri="{BB962C8B-B14F-4D97-AF65-F5344CB8AC3E}">
        <p14:creationId xmlns:p14="http://schemas.microsoft.com/office/powerpoint/2010/main" val="21089852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r>
              <a:rPr lang="en-US" dirty="0">
                <a:solidFill>
                  <a:schemeClr val="tx1"/>
                </a:solidFill>
                <a:latin typeface="Calibri" panose="020F0702030404030204" pitchFamily="34" charset="0"/>
                <a:ea typeface="+mj-ea"/>
                <a:cs typeface="Calibri" panose="020F0702030404030204" pitchFamily="34" charset="0"/>
              </a:rPr>
              <a:t>SP2</a:t>
            </a:r>
          </a:p>
        </p:txBody>
      </p:sp>
      <p:sp>
        <p:nvSpPr>
          <p:cNvPr id="4" name="Slide Number Placeholder 4">
            <a:extLst>
              <a:ext uri="{FF2B5EF4-FFF2-40B4-BE49-F238E27FC236}">
                <a16:creationId xmlns:a16="http://schemas.microsoft.com/office/drawing/2014/main" id="{8127F8E1-DE72-4D8F-85A3-9B11EF5A98FF}"/>
              </a:ext>
            </a:extLst>
          </p:cNvPr>
          <p:cNvSpPr txBox="1">
            <a:spLocks/>
          </p:cNvSpPr>
          <p:nvPr/>
        </p:nvSpPr>
        <p:spPr>
          <a:xfrm>
            <a:off x="4176395" y="6475730"/>
            <a:ext cx="395605" cy="229870"/>
          </a:xfrm>
          <a:prstGeom prst="rect">
            <a:avLst/>
          </a:prstGeom>
          <a:noFill/>
        </p:spPr>
        <p:txBody>
          <a:bodyPr wrap="square"/>
          <a:lstStyle>
            <a:defPPr>
              <a:defRPr lang="en-US"/>
            </a:defPPr>
            <a:lvl1pPr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1pPr>
            <a:lvl2pPr marL="742950" indent="-28575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2pPr>
            <a:lvl3pPr marL="1143000" indent="-2286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3pPr>
            <a:lvl4pPr marL="1600200" indent="-2286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4pPr>
            <a:lvl5pPr marL="2057400" indent="-2286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5pPr>
            <a:lvl6pPr marL="2514600" indent="-228600" algn="l" defTabSz="914400" rtl="0" eaLnBrk="0" fontAlgn="base" latinLnBrk="0" hangingPunct="0">
              <a:spcBef>
                <a:spcPct val="0"/>
              </a:spcBef>
              <a:spcAft>
                <a:spcPct val="0"/>
              </a:spcAft>
              <a:defRPr sz="1200" kern="1200">
                <a:solidFill>
                  <a:schemeClr val="tx1"/>
                </a:solidFill>
                <a:latin typeface="Times New Roman" panose="02020703060505090304" pitchFamily="18" charset="0"/>
                <a:ea typeface="+mn-ea"/>
                <a:cs typeface="+mn-cs"/>
              </a:defRPr>
            </a:lvl6pPr>
            <a:lvl7pPr marL="2971800" indent="-228600" algn="l" defTabSz="914400" rtl="0" eaLnBrk="0" fontAlgn="base" latinLnBrk="0" hangingPunct="0">
              <a:spcBef>
                <a:spcPct val="0"/>
              </a:spcBef>
              <a:spcAft>
                <a:spcPct val="0"/>
              </a:spcAft>
              <a:defRPr sz="1200" kern="1200">
                <a:solidFill>
                  <a:schemeClr val="tx1"/>
                </a:solidFill>
                <a:latin typeface="Times New Roman" panose="02020703060505090304" pitchFamily="18" charset="0"/>
                <a:ea typeface="+mn-ea"/>
                <a:cs typeface="+mn-cs"/>
              </a:defRPr>
            </a:lvl7pPr>
            <a:lvl8pPr marL="3429000" indent="-228600" algn="l" defTabSz="914400" rtl="0" eaLnBrk="0" fontAlgn="base" latinLnBrk="0" hangingPunct="0">
              <a:spcBef>
                <a:spcPct val="0"/>
              </a:spcBef>
              <a:spcAft>
                <a:spcPct val="0"/>
              </a:spcAft>
              <a:defRPr sz="1200" kern="1200">
                <a:solidFill>
                  <a:schemeClr val="tx1"/>
                </a:solidFill>
                <a:latin typeface="Times New Roman" panose="02020703060505090304" pitchFamily="18" charset="0"/>
                <a:ea typeface="+mn-ea"/>
                <a:cs typeface="+mn-cs"/>
              </a:defRPr>
            </a:lvl8pPr>
            <a:lvl9pPr marL="3886200" indent="-228600" algn="l" defTabSz="914400" rtl="0" eaLnBrk="0" fontAlgn="base" latinLnBrk="0" hangingPunct="0">
              <a:spcBef>
                <a:spcPct val="0"/>
              </a:spcBef>
              <a:spcAft>
                <a:spcPct val="0"/>
              </a:spcAft>
              <a:defRPr sz="1200" kern="1200">
                <a:solidFill>
                  <a:schemeClr val="tx1"/>
                </a:solidFill>
                <a:latin typeface="Times New Roman" panose="02020703060505090304" pitchFamily="18" charset="0"/>
                <a:ea typeface="+mn-ea"/>
                <a:cs typeface="+mn-cs"/>
              </a:defRPr>
            </a:lvl9pPr>
          </a:lstStyle>
          <a:p>
            <a:pPr algn="ctr"/>
            <a:fld id="{3D0C9393-8DD5-47F8-80DF-CB27F46398E0}" type="slidenum">
              <a:rPr lang="en-US" smtClean="0"/>
              <a:pPr algn="ctr"/>
              <a:t>11</a:t>
            </a:fld>
            <a:endParaRPr lang="en-US" dirty="0"/>
          </a:p>
        </p:txBody>
      </p:sp>
      <p:sp>
        <p:nvSpPr>
          <p:cNvPr id="6" name="Content Placeholder 5">
            <a:extLst>
              <a:ext uri="{FF2B5EF4-FFF2-40B4-BE49-F238E27FC236}">
                <a16:creationId xmlns:a16="http://schemas.microsoft.com/office/drawing/2014/main" id="{C47AA0BB-2C25-FFB6-28F4-812064B984EE}"/>
              </a:ext>
            </a:extLst>
          </p:cNvPr>
          <p:cNvSpPr>
            <a:spLocks noGrp="1"/>
          </p:cNvSpPr>
          <p:nvPr>
            <p:ph idx="1"/>
          </p:nvPr>
        </p:nvSpPr>
        <p:spPr>
          <a:xfrm>
            <a:off x="381000" y="1524000"/>
            <a:ext cx="8414173" cy="4267200"/>
          </a:xfrm>
        </p:spPr>
        <p:txBody>
          <a:bodyPr/>
          <a:lstStyle/>
          <a:p>
            <a:pPr marL="0">
              <a:spcBef>
                <a:spcPts val="0"/>
              </a:spcBef>
              <a:spcAft>
                <a:spcPts val="0"/>
              </a:spcAft>
            </a:pPr>
            <a:r>
              <a:rPr lang="en-US" sz="1800" b="1" dirty="0">
                <a:effectLst/>
                <a:latin typeface="Calibri" panose="020F0502020204030204" pitchFamily="34" charset="0"/>
                <a:ea typeface="DengXian" panose="02010600030101010101" pitchFamily="2" charset="-122"/>
              </a:rPr>
              <a:t>Do you support that during the </a:t>
            </a:r>
            <a:r>
              <a:rPr lang="en-US" altLang="zh-TW" sz="1800" b="1" dirty="0"/>
              <a:t>Co-TDMA TXOP </a:t>
            </a:r>
            <a:r>
              <a:rPr lang="en-US" sz="1800" b="1" dirty="0">
                <a:effectLst/>
                <a:latin typeface="Calibri" panose="020F0502020204030204" pitchFamily="34" charset="0"/>
                <a:ea typeface="DengXian" panose="02010600030101010101" pitchFamily="2" charset="-122"/>
              </a:rPr>
              <a:t>allocation phase,</a:t>
            </a:r>
            <a:r>
              <a:rPr lang="en-US" altLang="zh-TW" sz="1800" dirty="0"/>
              <a:t> the number of 20MHz channels used for the CTS frame may be less than or equal to the allocated RU size</a:t>
            </a:r>
          </a:p>
          <a:p>
            <a:pPr marL="0" marR="0">
              <a:spcBef>
                <a:spcPts val="0"/>
              </a:spcBef>
              <a:spcAft>
                <a:spcPts val="0"/>
              </a:spcAft>
            </a:pPr>
            <a:endParaRPr lang="en-US" sz="1800" dirty="0">
              <a:effectLst/>
              <a:latin typeface="Calibri" panose="020F0502020204030204" pitchFamily="34" charset="0"/>
              <a:ea typeface="DengXian" panose="02010600030101010101" pitchFamily="2" charset="-122"/>
            </a:endParaRPr>
          </a:p>
          <a:p>
            <a:pPr lvl="1"/>
            <a:r>
              <a:rPr lang="en-US" altLang="zh-TW" sz="1800" dirty="0"/>
              <a:t>Note: The coordinating AP is not required to be aware of the bandwidth of the CTS frame</a:t>
            </a:r>
          </a:p>
          <a:p>
            <a:pPr marL="742950" lvl="1" indent="-285750" algn="l" rtl="0">
              <a:spcBef>
                <a:spcPts val="400"/>
              </a:spcBef>
              <a:spcAft>
                <a:spcPts val="0"/>
              </a:spcAft>
              <a:buClr>
                <a:schemeClr val="dk1"/>
              </a:buClr>
              <a:buSzPts val="2000"/>
              <a:buFont typeface="Times New Roman"/>
              <a:buChar char="–"/>
            </a:pPr>
            <a:endParaRPr lang="en-US" dirty="0"/>
          </a:p>
        </p:txBody>
      </p:sp>
    </p:spTree>
    <p:extLst>
      <p:ext uri="{BB962C8B-B14F-4D97-AF65-F5344CB8AC3E}">
        <p14:creationId xmlns:p14="http://schemas.microsoft.com/office/powerpoint/2010/main" val="1027097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r>
              <a:rPr lang="en-US" dirty="0">
                <a:solidFill>
                  <a:schemeClr val="tx1"/>
                </a:solidFill>
                <a:latin typeface="Calibri" panose="020F0702030404030204" pitchFamily="34" charset="0"/>
                <a:ea typeface="+mj-ea"/>
                <a:cs typeface="Calibri" panose="020F0702030404030204" pitchFamily="34" charset="0"/>
              </a:rPr>
              <a:t>SP3</a:t>
            </a:r>
          </a:p>
        </p:txBody>
      </p:sp>
      <p:sp>
        <p:nvSpPr>
          <p:cNvPr id="4" name="Slide Number Placeholder 4">
            <a:extLst>
              <a:ext uri="{FF2B5EF4-FFF2-40B4-BE49-F238E27FC236}">
                <a16:creationId xmlns:a16="http://schemas.microsoft.com/office/drawing/2014/main" id="{8127F8E1-DE72-4D8F-85A3-9B11EF5A98FF}"/>
              </a:ext>
            </a:extLst>
          </p:cNvPr>
          <p:cNvSpPr txBox="1">
            <a:spLocks/>
          </p:cNvSpPr>
          <p:nvPr/>
        </p:nvSpPr>
        <p:spPr>
          <a:xfrm>
            <a:off x="4176395" y="6475730"/>
            <a:ext cx="395605" cy="229870"/>
          </a:xfrm>
          <a:prstGeom prst="rect">
            <a:avLst/>
          </a:prstGeom>
          <a:noFill/>
        </p:spPr>
        <p:txBody>
          <a:bodyPr wrap="square"/>
          <a:lstStyle>
            <a:defPPr>
              <a:defRPr lang="en-US"/>
            </a:defPPr>
            <a:lvl1pPr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1pPr>
            <a:lvl2pPr marL="742950" indent="-28575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2pPr>
            <a:lvl3pPr marL="1143000" indent="-2286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3pPr>
            <a:lvl4pPr marL="1600200" indent="-2286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4pPr>
            <a:lvl5pPr marL="2057400" indent="-2286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5pPr>
            <a:lvl6pPr marL="2514600" indent="-228600" algn="l" defTabSz="914400" rtl="0" eaLnBrk="0" fontAlgn="base" latinLnBrk="0" hangingPunct="0">
              <a:spcBef>
                <a:spcPct val="0"/>
              </a:spcBef>
              <a:spcAft>
                <a:spcPct val="0"/>
              </a:spcAft>
              <a:defRPr sz="1200" kern="1200">
                <a:solidFill>
                  <a:schemeClr val="tx1"/>
                </a:solidFill>
                <a:latin typeface="Times New Roman" panose="02020703060505090304" pitchFamily="18" charset="0"/>
                <a:ea typeface="+mn-ea"/>
                <a:cs typeface="+mn-cs"/>
              </a:defRPr>
            </a:lvl6pPr>
            <a:lvl7pPr marL="2971800" indent="-228600" algn="l" defTabSz="914400" rtl="0" eaLnBrk="0" fontAlgn="base" latinLnBrk="0" hangingPunct="0">
              <a:spcBef>
                <a:spcPct val="0"/>
              </a:spcBef>
              <a:spcAft>
                <a:spcPct val="0"/>
              </a:spcAft>
              <a:defRPr sz="1200" kern="1200">
                <a:solidFill>
                  <a:schemeClr val="tx1"/>
                </a:solidFill>
                <a:latin typeface="Times New Roman" panose="02020703060505090304" pitchFamily="18" charset="0"/>
                <a:ea typeface="+mn-ea"/>
                <a:cs typeface="+mn-cs"/>
              </a:defRPr>
            </a:lvl7pPr>
            <a:lvl8pPr marL="3429000" indent="-228600" algn="l" defTabSz="914400" rtl="0" eaLnBrk="0" fontAlgn="base" latinLnBrk="0" hangingPunct="0">
              <a:spcBef>
                <a:spcPct val="0"/>
              </a:spcBef>
              <a:spcAft>
                <a:spcPct val="0"/>
              </a:spcAft>
              <a:defRPr sz="1200" kern="1200">
                <a:solidFill>
                  <a:schemeClr val="tx1"/>
                </a:solidFill>
                <a:latin typeface="Times New Roman" panose="02020703060505090304" pitchFamily="18" charset="0"/>
                <a:ea typeface="+mn-ea"/>
                <a:cs typeface="+mn-cs"/>
              </a:defRPr>
            </a:lvl8pPr>
            <a:lvl9pPr marL="3886200" indent="-228600" algn="l" defTabSz="914400" rtl="0" eaLnBrk="0" fontAlgn="base" latinLnBrk="0" hangingPunct="0">
              <a:spcBef>
                <a:spcPct val="0"/>
              </a:spcBef>
              <a:spcAft>
                <a:spcPct val="0"/>
              </a:spcAft>
              <a:defRPr sz="1200" kern="1200">
                <a:solidFill>
                  <a:schemeClr val="tx1"/>
                </a:solidFill>
                <a:latin typeface="Times New Roman" panose="02020703060505090304" pitchFamily="18" charset="0"/>
                <a:ea typeface="+mn-ea"/>
                <a:cs typeface="+mn-cs"/>
              </a:defRPr>
            </a:lvl9pPr>
          </a:lstStyle>
          <a:p>
            <a:pPr algn="ctr"/>
            <a:fld id="{3D0C9393-8DD5-47F8-80DF-CB27F46398E0}" type="slidenum">
              <a:rPr lang="en-US" smtClean="0"/>
              <a:pPr algn="ctr"/>
              <a:t>12</a:t>
            </a:fld>
            <a:endParaRPr lang="en-US" dirty="0"/>
          </a:p>
        </p:txBody>
      </p:sp>
      <p:sp>
        <p:nvSpPr>
          <p:cNvPr id="6" name="Content Placeholder 5">
            <a:extLst>
              <a:ext uri="{FF2B5EF4-FFF2-40B4-BE49-F238E27FC236}">
                <a16:creationId xmlns:a16="http://schemas.microsoft.com/office/drawing/2014/main" id="{C47AA0BB-2C25-FFB6-28F4-812064B984EE}"/>
              </a:ext>
            </a:extLst>
          </p:cNvPr>
          <p:cNvSpPr>
            <a:spLocks noGrp="1"/>
          </p:cNvSpPr>
          <p:nvPr>
            <p:ph idx="1"/>
          </p:nvPr>
        </p:nvSpPr>
        <p:spPr>
          <a:xfrm>
            <a:off x="381000" y="1524000"/>
            <a:ext cx="8414173" cy="4267200"/>
          </a:xfrm>
        </p:spPr>
        <p:txBody>
          <a:bodyPr/>
          <a:lstStyle/>
          <a:p>
            <a:r>
              <a:rPr lang="en-US" sz="1800" b="1" dirty="0">
                <a:effectLst/>
                <a:latin typeface="Calibri" panose="020F0502020204030204" pitchFamily="34" charset="0"/>
                <a:ea typeface="DengXian" panose="02010600030101010101" pitchFamily="2" charset="-122"/>
              </a:rPr>
              <a:t>Do you support </a:t>
            </a:r>
            <a:r>
              <a:rPr lang="en-US" sz="1800" dirty="0"/>
              <a:t>a parameter for the MAPC per scheme parameter set field as the LL Load Info field: </a:t>
            </a:r>
          </a:p>
          <a:p>
            <a:pPr lvl="1"/>
            <a:r>
              <a:rPr lang="en-US" sz="1600" dirty="0"/>
              <a:t>Option 1: the number of STAs with active AC[VO] and/or AC[VI] streams that are associated with a C-TDMA requesting AP</a:t>
            </a:r>
          </a:p>
          <a:p>
            <a:pPr lvl="1"/>
            <a:r>
              <a:rPr lang="en-US" sz="1600" dirty="0"/>
              <a:t>Option 2: the total number of AC[VO] and/or AC[VI] of streams that are active at the time of an AP sending a MAPC request.</a:t>
            </a:r>
          </a:p>
          <a:p>
            <a:pPr marL="0" marR="0">
              <a:spcBef>
                <a:spcPts val="0"/>
              </a:spcBef>
              <a:spcAft>
                <a:spcPts val="0"/>
              </a:spcAft>
            </a:pPr>
            <a:endParaRPr lang="en-US" sz="1800" dirty="0">
              <a:effectLst/>
              <a:latin typeface="Calibri" panose="020F0502020204030204" pitchFamily="34" charset="0"/>
              <a:ea typeface="DengXian" panose="02010600030101010101" pitchFamily="2" charset="-122"/>
            </a:endParaRPr>
          </a:p>
          <a:p>
            <a:pPr marL="742950" lvl="1" indent="-285750" algn="l" rtl="0">
              <a:spcBef>
                <a:spcPts val="400"/>
              </a:spcBef>
              <a:spcAft>
                <a:spcPts val="0"/>
              </a:spcAft>
              <a:buClr>
                <a:schemeClr val="dk1"/>
              </a:buClr>
              <a:buSzPts val="2000"/>
              <a:buFont typeface="Times New Roman"/>
              <a:buChar char="–"/>
            </a:pPr>
            <a:endParaRPr lang="en-US" dirty="0"/>
          </a:p>
        </p:txBody>
      </p:sp>
    </p:spTree>
    <p:extLst>
      <p:ext uri="{BB962C8B-B14F-4D97-AF65-F5344CB8AC3E}">
        <p14:creationId xmlns:p14="http://schemas.microsoft.com/office/powerpoint/2010/main" val="3681858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3478" y="704421"/>
            <a:ext cx="8422669" cy="611497"/>
          </a:xfrm>
        </p:spPr>
        <p:txBody>
          <a:bodyPr>
            <a:normAutofit fontScale="90000"/>
          </a:bodyPr>
          <a:lstStyle/>
          <a:p>
            <a:pPr algn="ctr"/>
            <a:r>
              <a:rPr lang="en-US" dirty="0"/>
              <a:t>                              </a:t>
            </a:r>
            <a:br>
              <a:rPr lang="en-US" dirty="0"/>
            </a:br>
            <a:r>
              <a:rPr lang="en-US" sz="2699" dirty="0"/>
              <a:t>Reference </a:t>
            </a:r>
            <a:endParaRPr lang="en-US" dirty="0"/>
          </a:p>
        </p:txBody>
      </p:sp>
      <p:sp>
        <p:nvSpPr>
          <p:cNvPr id="15" name="Content Placeholder 14">
            <a:extLst>
              <a:ext uri="{FF2B5EF4-FFF2-40B4-BE49-F238E27FC236}">
                <a16:creationId xmlns:a16="http://schemas.microsoft.com/office/drawing/2014/main" id="{F455A108-FF7B-42D6-4E56-A1533F0F5B6A}"/>
              </a:ext>
            </a:extLst>
          </p:cNvPr>
          <p:cNvSpPr>
            <a:spLocks noGrp="1"/>
          </p:cNvSpPr>
          <p:nvPr>
            <p:ph idx="1"/>
          </p:nvPr>
        </p:nvSpPr>
        <p:spPr>
          <a:xfrm>
            <a:off x="273479" y="1447800"/>
            <a:ext cx="8260921" cy="4154218"/>
          </a:xfrm>
        </p:spPr>
        <p:txBody>
          <a:bodyPr/>
          <a:lstStyle/>
          <a:p>
            <a:r>
              <a:rPr lang="en-US" sz="1400" b="0" dirty="0"/>
              <a:t>[1] 11bn Draft 1.0</a:t>
            </a:r>
          </a:p>
        </p:txBody>
      </p:sp>
    </p:spTree>
    <p:extLst>
      <p:ext uri="{BB962C8B-B14F-4D97-AF65-F5344CB8AC3E}">
        <p14:creationId xmlns:p14="http://schemas.microsoft.com/office/powerpoint/2010/main" val="2796700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3479" y="703318"/>
            <a:ext cx="8422669" cy="611497"/>
          </a:xfrm>
        </p:spPr>
        <p:txBody>
          <a:bodyPr>
            <a:normAutofit fontScale="90000"/>
          </a:bodyPr>
          <a:lstStyle/>
          <a:p>
            <a:pPr algn="ctr"/>
            <a:r>
              <a:rPr lang="en-US" dirty="0"/>
              <a:t>                              </a:t>
            </a:r>
            <a:br>
              <a:rPr lang="en-US" dirty="0"/>
            </a:br>
            <a:r>
              <a:rPr lang="en-US" sz="2700" dirty="0"/>
              <a:t>Background</a:t>
            </a:r>
            <a:br>
              <a:rPr lang="en-US" dirty="0"/>
            </a:br>
            <a:endParaRPr lang="en-US" dirty="0"/>
          </a:p>
        </p:txBody>
      </p:sp>
      <p:sp>
        <p:nvSpPr>
          <p:cNvPr id="15" name="Content Placeholder 14">
            <a:extLst>
              <a:ext uri="{FF2B5EF4-FFF2-40B4-BE49-F238E27FC236}">
                <a16:creationId xmlns:a16="http://schemas.microsoft.com/office/drawing/2014/main" id="{F455A108-FF7B-42D6-4E56-A1533F0F5B6A}"/>
              </a:ext>
            </a:extLst>
          </p:cNvPr>
          <p:cNvSpPr>
            <a:spLocks noGrp="1"/>
          </p:cNvSpPr>
          <p:nvPr>
            <p:ph idx="1"/>
          </p:nvPr>
        </p:nvSpPr>
        <p:spPr>
          <a:xfrm>
            <a:off x="252233" y="1409955"/>
            <a:ext cx="8422668" cy="4154218"/>
          </a:xfrm>
        </p:spPr>
        <p:txBody>
          <a:bodyPr/>
          <a:lstStyle/>
          <a:p>
            <a:pPr algn="l"/>
            <a:r>
              <a:rPr lang="en-US" sz="1600" b="0" dirty="0">
                <a:solidFill>
                  <a:srgbClr val="000000"/>
                </a:solidFill>
                <a:latin typeface="TimesNewRoman"/>
              </a:rPr>
              <a:t>The Co-TDMA procedure enables an AP to share a time portion of an obtained TXOP with another AP that belongs to a set of APs to transmit one or more PPDUs.</a:t>
            </a:r>
          </a:p>
          <a:p>
            <a:pPr algn="l"/>
            <a:r>
              <a:rPr lang="en-US" sz="1600" b="0" dirty="0">
                <a:latin typeface="TimesNewRoman"/>
              </a:rPr>
              <a:t>The figure below shows an example of Co-TDMA procedure that includes a polling phase, a TXOP allocation phase, and a TXOP return phase</a:t>
            </a:r>
            <a:endParaRPr lang="en-US" sz="1600" dirty="0"/>
          </a:p>
          <a:p>
            <a:endParaRPr lang="en-US" sz="1500" dirty="0"/>
          </a:p>
          <a:p>
            <a:endParaRPr lang="en-US" sz="1500" dirty="0"/>
          </a:p>
          <a:p>
            <a:endParaRPr lang="en-US" sz="1500" dirty="0"/>
          </a:p>
          <a:p>
            <a:endParaRPr lang="en-US" sz="1800" dirty="0"/>
          </a:p>
          <a:p>
            <a:endParaRPr lang="en-US" dirty="0"/>
          </a:p>
        </p:txBody>
      </p:sp>
      <p:grpSp>
        <p:nvGrpSpPr>
          <p:cNvPr id="23" name="Group 22">
            <a:extLst>
              <a:ext uri="{FF2B5EF4-FFF2-40B4-BE49-F238E27FC236}">
                <a16:creationId xmlns:a16="http://schemas.microsoft.com/office/drawing/2014/main" id="{4EDA85AD-2E20-7D9D-66CA-6A557E6380F0}"/>
              </a:ext>
            </a:extLst>
          </p:cNvPr>
          <p:cNvGrpSpPr/>
          <p:nvPr/>
        </p:nvGrpSpPr>
        <p:grpSpPr>
          <a:xfrm>
            <a:off x="0" y="3276600"/>
            <a:ext cx="8807396" cy="2533268"/>
            <a:chOff x="801499" y="3181732"/>
            <a:chExt cx="6843556" cy="1763077"/>
          </a:xfrm>
        </p:grpSpPr>
        <p:cxnSp>
          <p:nvCxnSpPr>
            <p:cNvPr id="3" name="Straight Arrow Connector 2">
              <a:extLst>
                <a:ext uri="{FF2B5EF4-FFF2-40B4-BE49-F238E27FC236}">
                  <a16:creationId xmlns:a16="http://schemas.microsoft.com/office/drawing/2014/main" id="{03EEBFCB-CB4D-2F99-E4FA-58972585C45B}"/>
                </a:ext>
              </a:extLst>
            </p:cNvPr>
            <p:cNvCxnSpPr>
              <a:cxnSpLocks/>
            </p:cNvCxnSpPr>
            <p:nvPr/>
          </p:nvCxnSpPr>
          <p:spPr>
            <a:xfrm flipV="1">
              <a:off x="1803125" y="3541406"/>
              <a:ext cx="5795169" cy="2665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 name="TextBox 3">
              <a:extLst>
                <a:ext uri="{FF2B5EF4-FFF2-40B4-BE49-F238E27FC236}">
                  <a16:creationId xmlns:a16="http://schemas.microsoft.com/office/drawing/2014/main" id="{DACF92E6-0874-33B8-AD27-DBD74D487601}"/>
                </a:ext>
              </a:extLst>
            </p:cNvPr>
            <p:cNvSpPr txBox="1"/>
            <p:nvPr/>
          </p:nvSpPr>
          <p:spPr>
            <a:xfrm>
              <a:off x="1222425" y="3418381"/>
              <a:ext cx="257205" cy="149678"/>
            </a:xfrm>
            <a:prstGeom prst="rect">
              <a:avLst/>
            </a:prstGeom>
          </p:spPr>
          <p:txBody>
            <a:bodyPr wrap="square" lIns="0" tIns="0" rIns="0" bIns="0" rtlCol="0">
              <a:noAutofit/>
            </a:bodyPr>
            <a:lstStyle/>
            <a:p>
              <a:endParaRPr lang="en-US" sz="900" dirty="0"/>
            </a:p>
          </p:txBody>
        </p:sp>
        <p:sp>
          <p:nvSpPr>
            <p:cNvPr id="5" name="TextBox 4">
              <a:extLst>
                <a:ext uri="{FF2B5EF4-FFF2-40B4-BE49-F238E27FC236}">
                  <a16:creationId xmlns:a16="http://schemas.microsoft.com/office/drawing/2014/main" id="{D5B4894A-0ED3-DAA6-564A-BE5443146D74}"/>
                </a:ext>
              </a:extLst>
            </p:cNvPr>
            <p:cNvSpPr txBox="1"/>
            <p:nvPr/>
          </p:nvSpPr>
          <p:spPr>
            <a:xfrm>
              <a:off x="1025767" y="3406069"/>
              <a:ext cx="984978" cy="161990"/>
            </a:xfrm>
            <a:prstGeom prst="rect">
              <a:avLst/>
            </a:prstGeom>
          </p:spPr>
          <p:txBody>
            <a:bodyPr wrap="square" lIns="0" tIns="0" rIns="0" bIns="0" rtlCol="0">
              <a:noAutofit/>
            </a:bodyPr>
            <a:lstStyle/>
            <a:p>
              <a:r>
                <a:rPr lang="en-US" sz="900" dirty="0"/>
                <a:t>Sharing AP(AP1)</a:t>
              </a:r>
            </a:p>
          </p:txBody>
        </p:sp>
        <p:sp>
          <p:nvSpPr>
            <p:cNvPr id="6" name="Rectangle 5">
              <a:extLst>
                <a:ext uri="{FF2B5EF4-FFF2-40B4-BE49-F238E27FC236}">
                  <a16:creationId xmlns:a16="http://schemas.microsoft.com/office/drawing/2014/main" id="{A0DEAE6A-CFF3-8415-4EC1-8F1B141565EF}"/>
                </a:ext>
              </a:extLst>
            </p:cNvPr>
            <p:cNvSpPr/>
            <p:nvPr/>
          </p:nvSpPr>
          <p:spPr>
            <a:xfrm>
              <a:off x="1861066" y="3196278"/>
              <a:ext cx="473176" cy="371781"/>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750" dirty="0">
                  <a:solidFill>
                    <a:schemeClr val="tx1"/>
                  </a:solidFill>
                </a:rPr>
                <a:t>ICF</a:t>
              </a:r>
            </a:p>
            <a:p>
              <a:pPr algn="ctr"/>
              <a:r>
                <a:rPr lang="en-US" sz="750" dirty="0">
                  <a:solidFill>
                    <a:schemeClr val="tx1"/>
                  </a:solidFill>
                </a:rPr>
                <a:t>To AP2 &amp; AP3</a:t>
              </a:r>
            </a:p>
          </p:txBody>
        </p:sp>
        <p:sp>
          <p:nvSpPr>
            <p:cNvPr id="7" name="Rectangle 6">
              <a:extLst>
                <a:ext uri="{FF2B5EF4-FFF2-40B4-BE49-F238E27FC236}">
                  <a16:creationId xmlns:a16="http://schemas.microsoft.com/office/drawing/2014/main" id="{9EF1FA30-F63A-1A2F-FA24-C1A34857E626}"/>
                </a:ext>
              </a:extLst>
            </p:cNvPr>
            <p:cNvSpPr/>
            <p:nvPr/>
          </p:nvSpPr>
          <p:spPr>
            <a:xfrm>
              <a:off x="2763964" y="3188800"/>
              <a:ext cx="1179128" cy="371781"/>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750" dirty="0">
                  <a:solidFill>
                    <a:schemeClr val="tx1"/>
                  </a:solidFill>
                </a:rPr>
                <a:t>Frame exchange(s) among AP1 and its STA(s)</a:t>
              </a:r>
            </a:p>
          </p:txBody>
        </p:sp>
        <p:cxnSp>
          <p:nvCxnSpPr>
            <p:cNvPr id="8" name="Straight Arrow Connector 7">
              <a:extLst>
                <a:ext uri="{FF2B5EF4-FFF2-40B4-BE49-F238E27FC236}">
                  <a16:creationId xmlns:a16="http://schemas.microsoft.com/office/drawing/2014/main" id="{54F1A738-985F-1A94-5DB9-B4371ECB50AA}"/>
                </a:ext>
              </a:extLst>
            </p:cNvPr>
            <p:cNvCxnSpPr>
              <a:cxnSpLocks/>
            </p:cNvCxnSpPr>
            <p:nvPr/>
          </p:nvCxnSpPr>
          <p:spPr>
            <a:xfrm flipV="1">
              <a:off x="1803126" y="4029168"/>
              <a:ext cx="5841929" cy="114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9" name="TextBox 8">
              <a:extLst>
                <a:ext uri="{FF2B5EF4-FFF2-40B4-BE49-F238E27FC236}">
                  <a16:creationId xmlns:a16="http://schemas.microsoft.com/office/drawing/2014/main" id="{0F45575E-91B5-9B7C-7BFA-88977EEB7852}"/>
                </a:ext>
              </a:extLst>
            </p:cNvPr>
            <p:cNvSpPr txBox="1"/>
            <p:nvPr/>
          </p:nvSpPr>
          <p:spPr>
            <a:xfrm>
              <a:off x="1025767" y="3863236"/>
              <a:ext cx="984978" cy="161990"/>
            </a:xfrm>
            <a:prstGeom prst="rect">
              <a:avLst/>
            </a:prstGeom>
          </p:spPr>
          <p:txBody>
            <a:bodyPr wrap="square" lIns="0" tIns="0" rIns="0" bIns="0" rtlCol="0">
              <a:noAutofit/>
            </a:bodyPr>
            <a:lstStyle/>
            <a:p>
              <a:r>
                <a:rPr lang="en-US" sz="900" dirty="0"/>
                <a:t>Polled AP(AP2)</a:t>
              </a:r>
            </a:p>
          </p:txBody>
        </p:sp>
        <p:sp>
          <p:nvSpPr>
            <p:cNvPr id="10" name="TextBox 9">
              <a:extLst>
                <a:ext uri="{FF2B5EF4-FFF2-40B4-BE49-F238E27FC236}">
                  <a16:creationId xmlns:a16="http://schemas.microsoft.com/office/drawing/2014/main" id="{5A8CC7DE-3BD6-1DE2-5DAA-73AA9A723CB5}"/>
                </a:ext>
              </a:extLst>
            </p:cNvPr>
            <p:cNvSpPr txBox="1"/>
            <p:nvPr/>
          </p:nvSpPr>
          <p:spPr>
            <a:xfrm>
              <a:off x="801499" y="4782819"/>
              <a:ext cx="984978" cy="161990"/>
            </a:xfrm>
            <a:prstGeom prst="rect">
              <a:avLst/>
            </a:prstGeom>
          </p:spPr>
          <p:txBody>
            <a:bodyPr wrap="square" lIns="0" tIns="0" rIns="0" bIns="0" rtlCol="0">
              <a:noAutofit/>
            </a:bodyPr>
            <a:lstStyle/>
            <a:p>
              <a:endParaRPr lang="en-US" sz="900" dirty="0"/>
            </a:p>
          </p:txBody>
        </p:sp>
        <p:sp>
          <p:nvSpPr>
            <p:cNvPr id="11" name="Rectangle 10">
              <a:extLst>
                <a:ext uri="{FF2B5EF4-FFF2-40B4-BE49-F238E27FC236}">
                  <a16:creationId xmlns:a16="http://schemas.microsoft.com/office/drawing/2014/main" id="{9AC2FB4C-855B-3154-DA55-E56DC1C9FC03}"/>
                </a:ext>
              </a:extLst>
            </p:cNvPr>
            <p:cNvSpPr/>
            <p:nvPr/>
          </p:nvSpPr>
          <p:spPr>
            <a:xfrm>
              <a:off x="2392182" y="3703396"/>
              <a:ext cx="313841" cy="314352"/>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600" dirty="0">
                <a:solidFill>
                  <a:schemeClr val="tx1"/>
                </a:solidFill>
              </a:endParaRPr>
            </a:p>
            <a:p>
              <a:pPr algn="ctr"/>
              <a:endParaRPr lang="en-US" sz="600" dirty="0">
                <a:solidFill>
                  <a:schemeClr val="tx1"/>
                </a:solidFill>
              </a:endParaRPr>
            </a:p>
            <a:p>
              <a:pPr algn="ctr"/>
              <a:r>
                <a:rPr lang="en-US" sz="600" dirty="0">
                  <a:solidFill>
                    <a:schemeClr val="tx1"/>
                  </a:solidFill>
                </a:rPr>
                <a:t>ICR to AP1</a:t>
              </a:r>
            </a:p>
            <a:p>
              <a:pPr algn="ctr"/>
              <a:endParaRPr lang="en-US" sz="600" dirty="0">
                <a:solidFill>
                  <a:schemeClr val="tx1"/>
                </a:solidFill>
              </a:endParaRPr>
            </a:p>
            <a:p>
              <a:pPr algn="ctr"/>
              <a:endParaRPr lang="en-US" sz="600" dirty="0">
                <a:solidFill>
                  <a:schemeClr val="tx1"/>
                </a:solidFill>
              </a:endParaRPr>
            </a:p>
          </p:txBody>
        </p:sp>
        <p:sp>
          <p:nvSpPr>
            <p:cNvPr id="12" name="Rectangle 11">
              <a:extLst>
                <a:ext uri="{FF2B5EF4-FFF2-40B4-BE49-F238E27FC236}">
                  <a16:creationId xmlns:a16="http://schemas.microsoft.com/office/drawing/2014/main" id="{9FE08B1F-3C45-0183-1631-039380D714C9}"/>
                </a:ext>
              </a:extLst>
            </p:cNvPr>
            <p:cNvSpPr/>
            <p:nvPr/>
          </p:nvSpPr>
          <p:spPr>
            <a:xfrm>
              <a:off x="4017773" y="3181732"/>
              <a:ext cx="473176" cy="371781"/>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750" dirty="0">
                  <a:solidFill>
                    <a:schemeClr val="tx1"/>
                  </a:solidFill>
                </a:rPr>
                <a:t>MU-RTS TXS to AP3</a:t>
              </a:r>
            </a:p>
          </p:txBody>
        </p:sp>
        <p:sp>
          <p:nvSpPr>
            <p:cNvPr id="13" name="Rectangle 12">
              <a:extLst>
                <a:ext uri="{FF2B5EF4-FFF2-40B4-BE49-F238E27FC236}">
                  <a16:creationId xmlns:a16="http://schemas.microsoft.com/office/drawing/2014/main" id="{4060D8B6-1CB9-B8E6-B451-380DEB09ED95}"/>
                </a:ext>
              </a:extLst>
            </p:cNvPr>
            <p:cNvSpPr/>
            <p:nvPr/>
          </p:nvSpPr>
          <p:spPr>
            <a:xfrm>
              <a:off x="4596495" y="4088301"/>
              <a:ext cx="313841" cy="372818"/>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600" dirty="0">
                <a:solidFill>
                  <a:schemeClr val="tx1"/>
                </a:solidFill>
              </a:endParaRPr>
            </a:p>
            <a:p>
              <a:pPr algn="ctr"/>
              <a:endParaRPr lang="en-US" sz="600" dirty="0">
                <a:solidFill>
                  <a:schemeClr val="tx1"/>
                </a:solidFill>
              </a:endParaRPr>
            </a:p>
            <a:p>
              <a:pPr algn="ctr"/>
              <a:r>
                <a:rPr lang="en-US" sz="600" dirty="0">
                  <a:solidFill>
                    <a:schemeClr val="tx1"/>
                  </a:solidFill>
                </a:rPr>
                <a:t>CTS  to AP1</a:t>
              </a:r>
            </a:p>
            <a:p>
              <a:pPr algn="ctr"/>
              <a:endParaRPr lang="en-US" sz="600" dirty="0">
                <a:solidFill>
                  <a:schemeClr val="tx1"/>
                </a:solidFill>
              </a:endParaRPr>
            </a:p>
            <a:p>
              <a:pPr algn="ctr"/>
              <a:endParaRPr lang="en-US" sz="600" dirty="0">
                <a:solidFill>
                  <a:schemeClr val="tx1"/>
                </a:solidFill>
              </a:endParaRPr>
            </a:p>
          </p:txBody>
        </p:sp>
        <p:sp>
          <p:nvSpPr>
            <p:cNvPr id="14" name="Right Brace 13">
              <a:extLst>
                <a:ext uri="{FF2B5EF4-FFF2-40B4-BE49-F238E27FC236}">
                  <a16:creationId xmlns:a16="http://schemas.microsoft.com/office/drawing/2014/main" id="{2260070F-5C8B-1CFB-A9C7-CFBA68402D84}"/>
                </a:ext>
              </a:extLst>
            </p:cNvPr>
            <p:cNvSpPr/>
            <p:nvPr/>
          </p:nvSpPr>
          <p:spPr>
            <a:xfrm rot="5400000">
              <a:off x="2189829" y="4129731"/>
              <a:ext cx="187429" cy="844956"/>
            </a:xfrm>
            <a:prstGeom prst="rightBrace">
              <a:avLst>
                <a:gd name="adj1" fmla="val 8332"/>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900"/>
            </a:p>
          </p:txBody>
        </p:sp>
        <p:sp>
          <p:nvSpPr>
            <p:cNvPr id="16" name="Rectangle 15">
              <a:extLst>
                <a:ext uri="{FF2B5EF4-FFF2-40B4-BE49-F238E27FC236}">
                  <a16:creationId xmlns:a16="http://schemas.microsoft.com/office/drawing/2014/main" id="{F8253D1F-D7A9-3DC7-E1CC-7BF0FFC05723}"/>
                </a:ext>
              </a:extLst>
            </p:cNvPr>
            <p:cNvSpPr/>
            <p:nvPr/>
          </p:nvSpPr>
          <p:spPr>
            <a:xfrm>
              <a:off x="1930860" y="4645925"/>
              <a:ext cx="663504" cy="1368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 dirty="0"/>
                <a:t>Polling phase</a:t>
              </a:r>
            </a:p>
          </p:txBody>
        </p:sp>
        <p:sp>
          <p:nvSpPr>
            <p:cNvPr id="17" name="Right Brace 16">
              <a:extLst>
                <a:ext uri="{FF2B5EF4-FFF2-40B4-BE49-F238E27FC236}">
                  <a16:creationId xmlns:a16="http://schemas.microsoft.com/office/drawing/2014/main" id="{A8E58448-544E-90D0-87E2-B956CD5328B8}"/>
                </a:ext>
              </a:extLst>
            </p:cNvPr>
            <p:cNvSpPr/>
            <p:nvPr/>
          </p:nvSpPr>
          <p:spPr>
            <a:xfrm rot="5400000">
              <a:off x="4369853" y="4141012"/>
              <a:ext cx="187429" cy="893534"/>
            </a:xfrm>
            <a:prstGeom prst="rightBrace">
              <a:avLst>
                <a:gd name="adj1" fmla="val 8332"/>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900"/>
            </a:p>
          </p:txBody>
        </p:sp>
        <p:sp>
          <p:nvSpPr>
            <p:cNvPr id="18" name="Rectangle 17">
              <a:extLst>
                <a:ext uri="{FF2B5EF4-FFF2-40B4-BE49-F238E27FC236}">
                  <a16:creationId xmlns:a16="http://schemas.microsoft.com/office/drawing/2014/main" id="{0A068255-5EA3-A11B-F800-747BED1DEBCE}"/>
                </a:ext>
              </a:extLst>
            </p:cNvPr>
            <p:cNvSpPr/>
            <p:nvPr/>
          </p:nvSpPr>
          <p:spPr>
            <a:xfrm>
              <a:off x="4055012" y="4692913"/>
              <a:ext cx="817110" cy="1619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 dirty="0"/>
                <a:t>TXOP allocation phase</a:t>
              </a:r>
            </a:p>
          </p:txBody>
        </p:sp>
        <p:sp>
          <p:nvSpPr>
            <p:cNvPr id="19" name="Rectangle 18">
              <a:extLst>
                <a:ext uri="{FF2B5EF4-FFF2-40B4-BE49-F238E27FC236}">
                  <a16:creationId xmlns:a16="http://schemas.microsoft.com/office/drawing/2014/main" id="{A95ED189-1ACC-A230-0A17-11B024714B7C}"/>
                </a:ext>
              </a:extLst>
            </p:cNvPr>
            <p:cNvSpPr/>
            <p:nvPr/>
          </p:nvSpPr>
          <p:spPr>
            <a:xfrm>
              <a:off x="5021367" y="4088301"/>
              <a:ext cx="1255447" cy="371781"/>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750" dirty="0">
                  <a:solidFill>
                    <a:schemeClr val="tx1"/>
                  </a:solidFill>
                </a:rPr>
                <a:t>Frame exchange(s) among AP3 and its STA(s)</a:t>
              </a:r>
            </a:p>
          </p:txBody>
        </p:sp>
        <p:sp>
          <p:nvSpPr>
            <p:cNvPr id="20" name="Rectangle 19">
              <a:extLst>
                <a:ext uri="{FF2B5EF4-FFF2-40B4-BE49-F238E27FC236}">
                  <a16:creationId xmlns:a16="http://schemas.microsoft.com/office/drawing/2014/main" id="{CC96D632-9922-F4B0-FECC-16CE2D6A975B}"/>
                </a:ext>
              </a:extLst>
            </p:cNvPr>
            <p:cNvSpPr/>
            <p:nvPr/>
          </p:nvSpPr>
          <p:spPr>
            <a:xfrm>
              <a:off x="6387846" y="4081577"/>
              <a:ext cx="901421" cy="371781"/>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750" dirty="0">
                  <a:solidFill>
                    <a:schemeClr val="tx1"/>
                  </a:solidFill>
                </a:rPr>
                <a:t>TXOP return to AP1</a:t>
              </a:r>
            </a:p>
          </p:txBody>
        </p:sp>
        <p:sp>
          <p:nvSpPr>
            <p:cNvPr id="21" name="Right Brace 20">
              <a:extLst>
                <a:ext uri="{FF2B5EF4-FFF2-40B4-BE49-F238E27FC236}">
                  <a16:creationId xmlns:a16="http://schemas.microsoft.com/office/drawing/2014/main" id="{705DB68A-FBA7-8C70-0C55-B223C8C59160}"/>
                </a:ext>
              </a:extLst>
            </p:cNvPr>
            <p:cNvSpPr/>
            <p:nvPr/>
          </p:nvSpPr>
          <p:spPr>
            <a:xfrm rot="5400000">
              <a:off x="6748786" y="4106219"/>
              <a:ext cx="187429" cy="893534"/>
            </a:xfrm>
            <a:prstGeom prst="rightBrace">
              <a:avLst>
                <a:gd name="adj1" fmla="val 8332"/>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900"/>
            </a:p>
          </p:txBody>
        </p:sp>
        <p:sp>
          <p:nvSpPr>
            <p:cNvPr id="22" name="Rectangle 21">
              <a:extLst>
                <a:ext uri="{FF2B5EF4-FFF2-40B4-BE49-F238E27FC236}">
                  <a16:creationId xmlns:a16="http://schemas.microsoft.com/office/drawing/2014/main" id="{F8333501-EA8E-ACE9-3757-E78E25A9D94C}"/>
                </a:ext>
              </a:extLst>
            </p:cNvPr>
            <p:cNvSpPr/>
            <p:nvPr/>
          </p:nvSpPr>
          <p:spPr>
            <a:xfrm>
              <a:off x="6433945" y="4658120"/>
              <a:ext cx="817110" cy="1619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 dirty="0"/>
                <a:t>TXOP return phase</a:t>
              </a:r>
            </a:p>
          </p:txBody>
        </p:sp>
        <p:sp>
          <p:nvSpPr>
            <p:cNvPr id="25" name="TextBox 24">
              <a:extLst>
                <a:ext uri="{FF2B5EF4-FFF2-40B4-BE49-F238E27FC236}">
                  <a16:creationId xmlns:a16="http://schemas.microsoft.com/office/drawing/2014/main" id="{F9AF5A56-5B20-F7BD-4C21-6AF82E3E7381}"/>
                </a:ext>
              </a:extLst>
            </p:cNvPr>
            <p:cNvSpPr txBox="1"/>
            <p:nvPr/>
          </p:nvSpPr>
          <p:spPr>
            <a:xfrm>
              <a:off x="1025767" y="4347630"/>
              <a:ext cx="984978" cy="161990"/>
            </a:xfrm>
            <a:prstGeom prst="rect">
              <a:avLst/>
            </a:prstGeom>
          </p:spPr>
          <p:txBody>
            <a:bodyPr wrap="square" lIns="0" tIns="0" rIns="0" bIns="0" rtlCol="0">
              <a:noAutofit/>
            </a:bodyPr>
            <a:lstStyle/>
            <a:p>
              <a:r>
                <a:rPr lang="en-US" sz="900" dirty="0"/>
                <a:t>Polled AP(AP3)</a:t>
              </a:r>
            </a:p>
          </p:txBody>
        </p:sp>
        <p:sp>
          <p:nvSpPr>
            <p:cNvPr id="26" name="Rectangle 25">
              <a:extLst>
                <a:ext uri="{FF2B5EF4-FFF2-40B4-BE49-F238E27FC236}">
                  <a16:creationId xmlns:a16="http://schemas.microsoft.com/office/drawing/2014/main" id="{EC8BF915-3F1D-F9D7-E727-CE792BF03D24}"/>
                </a:ext>
              </a:extLst>
            </p:cNvPr>
            <p:cNvSpPr/>
            <p:nvPr/>
          </p:nvSpPr>
          <p:spPr>
            <a:xfrm>
              <a:off x="2392182" y="4187790"/>
              <a:ext cx="313841" cy="272057"/>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600" dirty="0">
                <a:solidFill>
                  <a:schemeClr val="tx1"/>
                </a:solidFill>
              </a:endParaRPr>
            </a:p>
            <a:p>
              <a:pPr algn="ctr"/>
              <a:endParaRPr lang="en-US" sz="600" dirty="0">
                <a:solidFill>
                  <a:schemeClr val="tx1"/>
                </a:solidFill>
              </a:endParaRPr>
            </a:p>
            <a:p>
              <a:pPr algn="ctr"/>
              <a:r>
                <a:rPr lang="en-US" sz="600" dirty="0">
                  <a:solidFill>
                    <a:schemeClr val="tx1"/>
                  </a:solidFill>
                </a:rPr>
                <a:t>ICR to AP1</a:t>
              </a:r>
            </a:p>
            <a:p>
              <a:pPr algn="ctr"/>
              <a:endParaRPr lang="en-US" sz="600" dirty="0">
                <a:solidFill>
                  <a:schemeClr val="tx1"/>
                </a:solidFill>
              </a:endParaRPr>
            </a:p>
            <a:p>
              <a:pPr algn="ctr"/>
              <a:endParaRPr lang="en-US" sz="600" dirty="0">
                <a:solidFill>
                  <a:schemeClr val="tx1"/>
                </a:solidFill>
              </a:endParaRPr>
            </a:p>
          </p:txBody>
        </p:sp>
        <p:cxnSp>
          <p:nvCxnSpPr>
            <p:cNvPr id="30" name="Straight Arrow Connector 29">
              <a:extLst>
                <a:ext uri="{FF2B5EF4-FFF2-40B4-BE49-F238E27FC236}">
                  <a16:creationId xmlns:a16="http://schemas.microsoft.com/office/drawing/2014/main" id="{7DB7F2C6-C302-BD2F-ABA5-374FB448D641}"/>
                </a:ext>
              </a:extLst>
            </p:cNvPr>
            <p:cNvCxnSpPr>
              <a:cxnSpLocks/>
            </p:cNvCxnSpPr>
            <p:nvPr/>
          </p:nvCxnSpPr>
          <p:spPr>
            <a:xfrm flipV="1">
              <a:off x="1803125" y="4469320"/>
              <a:ext cx="5841929" cy="114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4199465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3478" y="704421"/>
            <a:ext cx="8422669" cy="611497"/>
          </a:xfrm>
        </p:spPr>
        <p:txBody>
          <a:bodyPr>
            <a:normAutofit fontScale="90000"/>
          </a:bodyPr>
          <a:lstStyle/>
          <a:p>
            <a:pPr algn="ctr"/>
            <a:r>
              <a:rPr lang="en-US" dirty="0"/>
              <a:t>                              </a:t>
            </a:r>
            <a:br>
              <a:rPr lang="en-US" dirty="0"/>
            </a:br>
            <a:r>
              <a:rPr lang="en-US" sz="2699" dirty="0"/>
              <a:t>Problem Statement 1</a:t>
            </a:r>
            <a:br>
              <a:rPr lang="en-US" dirty="0"/>
            </a:br>
            <a:endParaRPr lang="en-US" dirty="0"/>
          </a:p>
        </p:txBody>
      </p:sp>
      <p:sp>
        <p:nvSpPr>
          <p:cNvPr id="15" name="Content Placeholder 14">
            <a:extLst>
              <a:ext uri="{FF2B5EF4-FFF2-40B4-BE49-F238E27FC236}">
                <a16:creationId xmlns:a16="http://schemas.microsoft.com/office/drawing/2014/main" id="{F455A108-FF7B-42D6-4E56-A1533F0F5B6A}"/>
              </a:ext>
            </a:extLst>
          </p:cNvPr>
          <p:cNvSpPr>
            <a:spLocks noGrp="1"/>
          </p:cNvSpPr>
          <p:nvPr>
            <p:ph idx="1"/>
          </p:nvPr>
        </p:nvSpPr>
        <p:spPr>
          <a:xfrm>
            <a:off x="273479" y="1447800"/>
            <a:ext cx="8422668" cy="4154218"/>
          </a:xfrm>
        </p:spPr>
        <p:txBody>
          <a:bodyPr/>
          <a:lstStyle/>
          <a:p>
            <a:r>
              <a:rPr lang="en-US" sz="1800" b="0" dirty="0"/>
              <a:t>A coordinating AP and its coordinated AP(s) must share the same primary 20MHz channel but may operate with the same or different available bandwidth. </a:t>
            </a:r>
          </a:p>
          <a:p>
            <a:r>
              <a:rPr lang="en-US" sz="1800" b="0" dirty="0"/>
              <a:t>During the Co-TDMA polling phase, ac coordinating AP that obtains a TXOP may transmit an ICF across its available bandwidth. </a:t>
            </a:r>
          </a:p>
          <a:p>
            <a:r>
              <a:rPr lang="en-US" sz="1800" b="0" dirty="0"/>
              <a:t>The BSRP NTB or TB ICF may specify a UL BW or allocate RU(s) to the polled AP(s) within their respective bandwidths. A polled AP may respond with an ICR only if the channel is available within the indicated BW or allocated RU; otherwise, it must not respond.  consequently, the channel availability at the polled AP can affect whether  the coordinating AP successfully obtains the TXOP.</a:t>
            </a:r>
          </a:p>
          <a:p>
            <a:r>
              <a:rPr lang="en-US" sz="1800" b="0" dirty="0"/>
              <a:t>To improve the likelihood of securing the TXOP, the coordinating AP may prefer to indicate a uplink bandwidth or allocate an RU within a narrower bandwidth – such as 20MHz – to the polled AP. However, the bandwidth of the ICR response may subsequently restrict the bandwidth available for the coordinating AP’s  in-BSS frame exchanges after the polling phase, in accordance with baseline TXOP BW rules. </a:t>
            </a:r>
          </a:p>
          <a:p>
            <a:endParaRPr lang="en-US" dirty="0"/>
          </a:p>
        </p:txBody>
      </p:sp>
    </p:spTree>
    <p:extLst>
      <p:ext uri="{BB962C8B-B14F-4D97-AF65-F5344CB8AC3E}">
        <p14:creationId xmlns:p14="http://schemas.microsoft.com/office/powerpoint/2010/main" val="15810074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8348" y="462447"/>
            <a:ext cx="9601200" cy="914400"/>
          </a:xfrm>
        </p:spPr>
        <p:txBody>
          <a:bodyPr>
            <a:normAutofit/>
          </a:bodyPr>
          <a:lstStyle/>
          <a:p>
            <a:r>
              <a:rPr lang="en-US" sz="2400" dirty="0"/>
              <a:t>                              Proposal on Co-TDMA In-BSS Transmission Bandwidth</a:t>
            </a:r>
          </a:p>
        </p:txBody>
      </p:sp>
      <p:sp>
        <p:nvSpPr>
          <p:cNvPr id="3" name="Content Placeholder 2"/>
          <p:cNvSpPr>
            <a:spLocks noGrp="1"/>
          </p:cNvSpPr>
          <p:nvPr>
            <p:ph idx="1"/>
          </p:nvPr>
        </p:nvSpPr>
        <p:spPr>
          <a:xfrm>
            <a:off x="381000" y="1165160"/>
            <a:ext cx="8081852" cy="3792142"/>
          </a:xfrm>
        </p:spPr>
        <p:txBody>
          <a:bodyPr/>
          <a:lstStyle/>
          <a:p>
            <a:pPr marL="203543" lvl="1" indent="-203543">
              <a:spcBef>
                <a:spcPts val="900"/>
              </a:spcBef>
              <a:buFont typeface="Arial" panose="020B0604020202020204" pitchFamily="34" charset="0"/>
              <a:buChar char="•"/>
            </a:pPr>
            <a:r>
              <a:rPr lang="en-US" altLang="zh-TW" sz="1600" b="1" dirty="0"/>
              <a:t>During In-BSS transmissions within the TXOP, the coordinating AP may initiate frame exchanges with its associated STA(s) using the bandwidth established by the ICF during the polling phase, irrespective of the bandwidth of the ICR received from the polled AP.</a:t>
            </a:r>
          </a:p>
          <a:p>
            <a:pPr marL="203543" lvl="1" indent="-203543">
              <a:spcBef>
                <a:spcPts val="900"/>
              </a:spcBef>
              <a:buFont typeface="Arial" panose="020B0604020202020204" pitchFamily="34" charset="0"/>
              <a:buChar char="•"/>
            </a:pPr>
            <a:r>
              <a:rPr lang="en-US" altLang="zh-TW" sz="1800" b="1" dirty="0"/>
              <a:t>For example:</a:t>
            </a:r>
          </a:p>
          <a:p>
            <a:pPr marL="628650" lvl="2" indent="-285750">
              <a:spcBef>
                <a:spcPts val="900"/>
              </a:spcBef>
              <a:buFont typeface="Courier New" panose="02070309020205020404" pitchFamily="49" charset="0"/>
              <a:buChar char="o"/>
            </a:pPr>
            <a:r>
              <a:rPr lang="en-US" altLang="zh-TW" sz="1600" b="1" dirty="0"/>
              <a:t>The coordinating AP transmits a BSRP NTB ICF with a bandwidth of 160MHz</a:t>
            </a:r>
          </a:p>
          <a:p>
            <a:pPr marL="628650" lvl="2" indent="-285750">
              <a:spcBef>
                <a:spcPts val="900"/>
              </a:spcBef>
              <a:buFont typeface="Courier New" panose="02070309020205020404" pitchFamily="49" charset="0"/>
              <a:buChar char="o"/>
            </a:pPr>
            <a:r>
              <a:rPr lang="en-US" altLang="zh-TW" sz="1600" b="1" dirty="0"/>
              <a:t>The UL BW indicated for the polled AP is 20MHz. </a:t>
            </a:r>
          </a:p>
          <a:p>
            <a:pPr marL="628650" lvl="2" indent="-285750">
              <a:spcBef>
                <a:spcPts val="900"/>
              </a:spcBef>
              <a:buFont typeface="Courier New" panose="02070309020205020404" pitchFamily="49" charset="0"/>
              <a:buChar char="o"/>
            </a:pPr>
            <a:r>
              <a:rPr lang="en-US" altLang="zh-TW" sz="1600" b="1" dirty="0"/>
              <a:t>The polled AP successfully responds with an ICF on the primary 20MHz channel. </a:t>
            </a:r>
          </a:p>
          <a:p>
            <a:pPr marL="628650" lvl="2" indent="-285750">
              <a:spcBef>
                <a:spcPts val="900"/>
              </a:spcBef>
              <a:buFont typeface="Courier New" panose="02070309020205020404" pitchFamily="49" charset="0"/>
              <a:buChar char="o"/>
            </a:pPr>
            <a:r>
              <a:rPr lang="en-US" altLang="zh-TW" sz="1600" b="1" dirty="0"/>
              <a:t>Subsequent in-BSS frame exchanges may utilize the full 160MHz bandwidth, as bounded by the original ICF.</a:t>
            </a:r>
          </a:p>
          <a:p>
            <a:pPr lvl="1"/>
            <a:endParaRPr lang="en-US" altLang="zh-TW" sz="1200" dirty="0"/>
          </a:p>
        </p:txBody>
      </p:sp>
      <p:cxnSp>
        <p:nvCxnSpPr>
          <p:cNvPr id="27" name="Straight Arrow Connector 26">
            <a:extLst>
              <a:ext uri="{FF2B5EF4-FFF2-40B4-BE49-F238E27FC236}">
                <a16:creationId xmlns:a16="http://schemas.microsoft.com/office/drawing/2014/main" id="{8EE22820-EBF9-BF33-FA5C-42FAEAF26538}"/>
              </a:ext>
            </a:extLst>
          </p:cNvPr>
          <p:cNvCxnSpPr>
            <a:cxnSpLocks/>
          </p:cNvCxnSpPr>
          <p:nvPr/>
        </p:nvCxnSpPr>
        <p:spPr>
          <a:xfrm>
            <a:off x="2263671" y="4886452"/>
            <a:ext cx="545399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8" name="TextBox 27">
            <a:extLst>
              <a:ext uri="{FF2B5EF4-FFF2-40B4-BE49-F238E27FC236}">
                <a16:creationId xmlns:a16="http://schemas.microsoft.com/office/drawing/2014/main" id="{31A44732-2727-7FA2-1B57-0B60DDC91557}"/>
              </a:ext>
            </a:extLst>
          </p:cNvPr>
          <p:cNvSpPr txBox="1"/>
          <p:nvPr/>
        </p:nvSpPr>
        <p:spPr>
          <a:xfrm>
            <a:off x="1545065" y="4660322"/>
            <a:ext cx="318286" cy="226131"/>
          </a:xfrm>
          <a:prstGeom prst="rect">
            <a:avLst/>
          </a:prstGeom>
        </p:spPr>
        <p:txBody>
          <a:bodyPr wrap="square" lIns="0" tIns="0" rIns="0" bIns="0" rtlCol="0">
            <a:noAutofit/>
          </a:bodyPr>
          <a:lstStyle/>
          <a:p>
            <a:endParaRPr lang="en-US" sz="900" dirty="0"/>
          </a:p>
        </p:txBody>
      </p:sp>
      <p:sp>
        <p:nvSpPr>
          <p:cNvPr id="29" name="TextBox 28">
            <a:extLst>
              <a:ext uri="{FF2B5EF4-FFF2-40B4-BE49-F238E27FC236}">
                <a16:creationId xmlns:a16="http://schemas.microsoft.com/office/drawing/2014/main" id="{A74DBFF9-7D47-DA5E-08B9-BADC243F71DC}"/>
              </a:ext>
            </a:extLst>
          </p:cNvPr>
          <p:cNvSpPr txBox="1"/>
          <p:nvPr/>
        </p:nvSpPr>
        <p:spPr>
          <a:xfrm>
            <a:off x="939068" y="4641721"/>
            <a:ext cx="1218890" cy="244732"/>
          </a:xfrm>
          <a:prstGeom prst="rect">
            <a:avLst/>
          </a:prstGeom>
        </p:spPr>
        <p:txBody>
          <a:bodyPr wrap="square" lIns="0" tIns="0" rIns="0" bIns="0" rtlCol="0">
            <a:noAutofit/>
          </a:bodyPr>
          <a:lstStyle/>
          <a:p>
            <a:r>
              <a:rPr lang="en-US" sz="900" dirty="0"/>
              <a:t>Sharing AP(AP1)</a:t>
            </a:r>
          </a:p>
        </p:txBody>
      </p:sp>
      <p:sp>
        <p:nvSpPr>
          <p:cNvPr id="30" name="Rectangle 29">
            <a:extLst>
              <a:ext uri="{FF2B5EF4-FFF2-40B4-BE49-F238E27FC236}">
                <a16:creationId xmlns:a16="http://schemas.microsoft.com/office/drawing/2014/main" id="{20D724CA-453E-6DF1-BD8E-64C6615905B2}"/>
              </a:ext>
            </a:extLst>
          </p:cNvPr>
          <p:cNvSpPr/>
          <p:nvPr/>
        </p:nvSpPr>
        <p:spPr>
          <a:xfrm>
            <a:off x="2335372" y="4324772"/>
            <a:ext cx="585545" cy="561681"/>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750" dirty="0">
                <a:solidFill>
                  <a:schemeClr val="tx1"/>
                </a:solidFill>
              </a:rPr>
              <a:t>ICF</a:t>
            </a:r>
          </a:p>
        </p:txBody>
      </p:sp>
      <p:sp>
        <p:nvSpPr>
          <p:cNvPr id="38" name="Rectangle 37">
            <a:extLst>
              <a:ext uri="{FF2B5EF4-FFF2-40B4-BE49-F238E27FC236}">
                <a16:creationId xmlns:a16="http://schemas.microsoft.com/office/drawing/2014/main" id="{8664778D-3A04-BC9C-C9B6-331C11D5EE07}"/>
              </a:ext>
            </a:extLst>
          </p:cNvPr>
          <p:cNvSpPr/>
          <p:nvPr/>
        </p:nvSpPr>
        <p:spPr>
          <a:xfrm>
            <a:off x="3452689" y="4313474"/>
            <a:ext cx="1459146" cy="561681"/>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750" dirty="0">
                <a:solidFill>
                  <a:schemeClr val="tx1"/>
                </a:solidFill>
              </a:rPr>
              <a:t>Frame exchange(s) among AP1 and its STA(s)</a:t>
            </a:r>
          </a:p>
        </p:txBody>
      </p:sp>
      <p:cxnSp>
        <p:nvCxnSpPr>
          <p:cNvPr id="39" name="Straight Arrow Connector 38">
            <a:extLst>
              <a:ext uri="{FF2B5EF4-FFF2-40B4-BE49-F238E27FC236}">
                <a16:creationId xmlns:a16="http://schemas.microsoft.com/office/drawing/2014/main" id="{AAA8ABE9-8185-B41C-F9DB-D5BBA99EDCCE}"/>
              </a:ext>
            </a:extLst>
          </p:cNvPr>
          <p:cNvCxnSpPr>
            <a:cxnSpLocks/>
          </p:cNvCxnSpPr>
          <p:nvPr/>
        </p:nvCxnSpPr>
        <p:spPr>
          <a:xfrm>
            <a:off x="2263672" y="5344616"/>
            <a:ext cx="550872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3" name="TextBox 42">
            <a:extLst>
              <a:ext uri="{FF2B5EF4-FFF2-40B4-BE49-F238E27FC236}">
                <a16:creationId xmlns:a16="http://schemas.microsoft.com/office/drawing/2014/main" id="{38187AE6-C532-4BDA-9A0B-B04BEA0679ED}"/>
              </a:ext>
            </a:extLst>
          </p:cNvPr>
          <p:cNvSpPr txBox="1"/>
          <p:nvPr/>
        </p:nvSpPr>
        <p:spPr>
          <a:xfrm>
            <a:off x="939068" y="5099884"/>
            <a:ext cx="1218890" cy="244732"/>
          </a:xfrm>
          <a:prstGeom prst="rect">
            <a:avLst/>
          </a:prstGeom>
        </p:spPr>
        <p:txBody>
          <a:bodyPr wrap="square" lIns="0" tIns="0" rIns="0" bIns="0" rtlCol="0">
            <a:noAutofit/>
          </a:bodyPr>
          <a:lstStyle/>
          <a:p>
            <a:r>
              <a:rPr lang="en-US" sz="900" dirty="0"/>
              <a:t>Polled AP(AP2)</a:t>
            </a:r>
          </a:p>
        </p:txBody>
      </p:sp>
      <p:sp>
        <p:nvSpPr>
          <p:cNvPr id="44" name="TextBox 43">
            <a:extLst>
              <a:ext uri="{FF2B5EF4-FFF2-40B4-BE49-F238E27FC236}">
                <a16:creationId xmlns:a16="http://schemas.microsoft.com/office/drawing/2014/main" id="{A54EE5AF-4A0E-579F-4033-26A583656456}"/>
              </a:ext>
            </a:extLst>
          </p:cNvPr>
          <p:cNvSpPr txBox="1"/>
          <p:nvPr/>
        </p:nvSpPr>
        <p:spPr>
          <a:xfrm>
            <a:off x="770911" y="5698868"/>
            <a:ext cx="1218890" cy="244732"/>
          </a:xfrm>
          <a:prstGeom prst="rect">
            <a:avLst/>
          </a:prstGeom>
        </p:spPr>
        <p:txBody>
          <a:bodyPr wrap="square" lIns="0" tIns="0" rIns="0" bIns="0" rtlCol="0">
            <a:noAutofit/>
          </a:bodyPr>
          <a:lstStyle/>
          <a:p>
            <a:endParaRPr lang="en-US" sz="900" dirty="0"/>
          </a:p>
        </p:txBody>
      </p:sp>
      <p:sp>
        <p:nvSpPr>
          <p:cNvPr id="47" name="Rectangle 46">
            <a:extLst>
              <a:ext uri="{FF2B5EF4-FFF2-40B4-BE49-F238E27FC236}">
                <a16:creationId xmlns:a16="http://schemas.microsoft.com/office/drawing/2014/main" id="{91E2B49C-CF8C-D07E-5F21-328C0AFB6EC5}"/>
              </a:ext>
            </a:extLst>
          </p:cNvPr>
          <p:cNvSpPr/>
          <p:nvPr/>
        </p:nvSpPr>
        <p:spPr>
          <a:xfrm>
            <a:off x="2992617" y="5108046"/>
            <a:ext cx="388372" cy="225272"/>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600" dirty="0">
              <a:solidFill>
                <a:schemeClr val="tx1"/>
              </a:solidFill>
            </a:endParaRPr>
          </a:p>
          <a:p>
            <a:pPr algn="ctr"/>
            <a:endParaRPr lang="en-US" sz="600" dirty="0">
              <a:solidFill>
                <a:schemeClr val="tx1"/>
              </a:solidFill>
            </a:endParaRPr>
          </a:p>
          <a:p>
            <a:pPr algn="ctr"/>
            <a:r>
              <a:rPr lang="en-US" sz="600" dirty="0">
                <a:solidFill>
                  <a:schemeClr val="tx1"/>
                </a:solidFill>
              </a:rPr>
              <a:t>ICR</a:t>
            </a:r>
          </a:p>
          <a:p>
            <a:pPr algn="ctr"/>
            <a:endParaRPr lang="en-US" sz="600" dirty="0">
              <a:solidFill>
                <a:schemeClr val="tx1"/>
              </a:solidFill>
            </a:endParaRPr>
          </a:p>
          <a:p>
            <a:pPr algn="ctr"/>
            <a:endParaRPr lang="en-US" sz="600" dirty="0">
              <a:solidFill>
                <a:schemeClr val="tx1"/>
              </a:solidFill>
            </a:endParaRPr>
          </a:p>
        </p:txBody>
      </p:sp>
      <p:sp>
        <p:nvSpPr>
          <p:cNvPr id="50" name="Right Brace 49">
            <a:extLst>
              <a:ext uri="{FF2B5EF4-FFF2-40B4-BE49-F238E27FC236}">
                <a16:creationId xmlns:a16="http://schemas.microsoft.com/office/drawing/2014/main" id="{413E8AE6-7D88-8785-1853-AB1CA0DC3F5C}"/>
              </a:ext>
            </a:extLst>
          </p:cNvPr>
          <p:cNvSpPr/>
          <p:nvPr/>
        </p:nvSpPr>
        <p:spPr>
          <a:xfrm rot="5400000">
            <a:off x="2716596" y="4983111"/>
            <a:ext cx="283165" cy="1045616"/>
          </a:xfrm>
          <a:prstGeom prst="rightBrace">
            <a:avLst>
              <a:gd name="adj1" fmla="val 8332"/>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900"/>
          </a:p>
        </p:txBody>
      </p:sp>
      <p:sp>
        <p:nvSpPr>
          <p:cNvPr id="52" name="Rectangle 51">
            <a:extLst>
              <a:ext uri="{FF2B5EF4-FFF2-40B4-BE49-F238E27FC236}">
                <a16:creationId xmlns:a16="http://schemas.microsoft.com/office/drawing/2014/main" id="{135C51E3-6E3A-F712-2202-4B6F6171124B}"/>
              </a:ext>
            </a:extLst>
          </p:cNvPr>
          <p:cNvSpPr/>
          <p:nvPr/>
        </p:nvSpPr>
        <p:spPr>
          <a:xfrm>
            <a:off x="2421740" y="5647502"/>
            <a:ext cx="821072" cy="2068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 dirty="0"/>
              <a:t>Polling phase</a:t>
            </a:r>
          </a:p>
        </p:txBody>
      </p:sp>
      <p:sp>
        <p:nvSpPr>
          <p:cNvPr id="67" name="Right Brace 66">
            <a:extLst>
              <a:ext uri="{FF2B5EF4-FFF2-40B4-BE49-F238E27FC236}">
                <a16:creationId xmlns:a16="http://schemas.microsoft.com/office/drawing/2014/main" id="{030A8E4F-BE14-E0FD-14F9-5863307166CB}"/>
              </a:ext>
            </a:extLst>
          </p:cNvPr>
          <p:cNvSpPr/>
          <p:nvPr/>
        </p:nvSpPr>
        <p:spPr>
          <a:xfrm flipH="1">
            <a:off x="2164722" y="4303291"/>
            <a:ext cx="156693" cy="58316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900"/>
          </a:p>
        </p:txBody>
      </p:sp>
      <p:sp>
        <p:nvSpPr>
          <p:cNvPr id="68" name="TextBox 67">
            <a:extLst>
              <a:ext uri="{FF2B5EF4-FFF2-40B4-BE49-F238E27FC236}">
                <a16:creationId xmlns:a16="http://schemas.microsoft.com/office/drawing/2014/main" id="{0FFFC041-7378-4972-E436-25295D85F442}"/>
              </a:ext>
            </a:extLst>
          </p:cNvPr>
          <p:cNvSpPr txBox="1"/>
          <p:nvPr/>
        </p:nvSpPr>
        <p:spPr>
          <a:xfrm>
            <a:off x="2697384" y="5162000"/>
            <a:ext cx="321587" cy="206817"/>
          </a:xfrm>
          <a:prstGeom prst="rect">
            <a:avLst/>
          </a:prstGeom>
        </p:spPr>
        <p:txBody>
          <a:bodyPr wrap="square" lIns="0" tIns="0" rIns="0" bIns="0" rtlCol="0">
            <a:noAutofit/>
          </a:bodyPr>
          <a:lstStyle/>
          <a:p>
            <a:r>
              <a:rPr lang="en-US" sz="600" dirty="0"/>
              <a:t>20MHz</a:t>
            </a:r>
          </a:p>
        </p:txBody>
      </p:sp>
      <p:sp>
        <p:nvSpPr>
          <p:cNvPr id="69" name="TextBox 68">
            <a:extLst>
              <a:ext uri="{FF2B5EF4-FFF2-40B4-BE49-F238E27FC236}">
                <a16:creationId xmlns:a16="http://schemas.microsoft.com/office/drawing/2014/main" id="{169F1B25-1785-7915-BEDB-6853D49628AD}"/>
              </a:ext>
            </a:extLst>
          </p:cNvPr>
          <p:cNvSpPr txBox="1"/>
          <p:nvPr/>
        </p:nvSpPr>
        <p:spPr>
          <a:xfrm>
            <a:off x="1863351" y="4435638"/>
            <a:ext cx="321587" cy="206817"/>
          </a:xfrm>
          <a:prstGeom prst="rect">
            <a:avLst/>
          </a:prstGeom>
        </p:spPr>
        <p:txBody>
          <a:bodyPr wrap="square" lIns="0" tIns="0" rIns="0" bIns="0" rtlCol="0">
            <a:noAutofit/>
          </a:bodyPr>
          <a:lstStyle/>
          <a:p>
            <a:r>
              <a:rPr lang="en-US" sz="600" dirty="0"/>
              <a:t>160MHz</a:t>
            </a:r>
          </a:p>
        </p:txBody>
      </p:sp>
      <p:sp>
        <p:nvSpPr>
          <p:cNvPr id="70" name="Right Brace 69">
            <a:extLst>
              <a:ext uri="{FF2B5EF4-FFF2-40B4-BE49-F238E27FC236}">
                <a16:creationId xmlns:a16="http://schemas.microsoft.com/office/drawing/2014/main" id="{C658A77A-E812-79CF-04A9-27246C0BD488}"/>
              </a:ext>
            </a:extLst>
          </p:cNvPr>
          <p:cNvSpPr/>
          <p:nvPr/>
        </p:nvSpPr>
        <p:spPr>
          <a:xfrm flipH="1">
            <a:off x="3269430" y="4292932"/>
            <a:ext cx="156693" cy="58316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900"/>
          </a:p>
        </p:txBody>
      </p:sp>
      <p:sp>
        <p:nvSpPr>
          <p:cNvPr id="71" name="TextBox 70">
            <a:extLst>
              <a:ext uri="{FF2B5EF4-FFF2-40B4-BE49-F238E27FC236}">
                <a16:creationId xmlns:a16="http://schemas.microsoft.com/office/drawing/2014/main" id="{41EFC07E-D991-C705-ABBD-993CF5DC94F4}"/>
              </a:ext>
            </a:extLst>
          </p:cNvPr>
          <p:cNvSpPr txBox="1"/>
          <p:nvPr/>
        </p:nvSpPr>
        <p:spPr>
          <a:xfrm>
            <a:off x="2968059" y="4425277"/>
            <a:ext cx="321587" cy="206817"/>
          </a:xfrm>
          <a:prstGeom prst="rect">
            <a:avLst/>
          </a:prstGeom>
        </p:spPr>
        <p:txBody>
          <a:bodyPr wrap="square" lIns="0" tIns="0" rIns="0" bIns="0" rtlCol="0">
            <a:noAutofit/>
          </a:bodyPr>
          <a:lstStyle/>
          <a:p>
            <a:r>
              <a:rPr lang="en-US" sz="600" dirty="0"/>
              <a:t>160MHz</a:t>
            </a:r>
          </a:p>
        </p:txBody>
      </p:sp>
      <p:sp>
        <p:nvSpPr>
          <p:cNvPr id="72" name="TextBox 71">
            <a:extLst>
              <a:ext uri="{FF2B5EF4-FFF2-40B4-BE49-F238E27FC236}">
                <a16:creationId xmlns:a16="http://schemas.microsoft.com/office/drawing/2014/main" id="{542CCD79-41C4-BE1E-1EAD-396B547FF5E1}"/>
              </a:ext>
            </a:extLst>
          </p:cNvPr>
          <p:cNvSpPr txBox="1"/>
          <p:nvPr/>
        </p:nvSpPr>
        <p:spPr>
          <a:xfrm>
            <a:off x="5411814" y="4946888"/>
            <a:ext cx="547383" cy="167380"/>
          </a:xfrm>
          <a:prstGeom prst="rect">
            <a:avLst/>
          </a:prstGeom>
        </p:spPr>
        <p:txBody>
          <a:bodyPr wrap="square" lIns="0" tIns="0" rIns="0" bIns="0" rtlCol="0">
            <a:noAutofit/>
          </a:bodyPr>
          <a:lstStyle/>
          <a:p>
            <a:r>
              <a:rPr lang="en-US" sz="900" dirty="0"/>
              <a:t>…</a:t>
            </a:r>
          </a:p>
        </p:txBody>
      </p:sp>
      <p:sp>
        <p:nvSpPr>
          <p:cNvPr id="73" name="TextBox 72">
            <a:extLst>
              <a:ext uri="{FF2B5EF4-FFF2-40B4-BE49-F238E27FC236}">
                <a16:creationId xmlns:a16="http://schemas.microsoft.com/office/drawing/2014/main" id="{A54051F4-010D-A1EB-4400-9FD90CC33F1E}"/>
              </a:ext>
            </a:extLst>
          </p:cNvPr>
          <p:cNvSpPr txBox="1"/>
          <p:nvPr/>
        </p:nvSpPr>
        <p:spPr>
          <a:xfrm>
            <a:off x="5366136" y="4412066"/>
            <a:ext cx="547383" cy="167380"/>
          </a:xfrm>
          <a:prstGeom prst="rect">
            <a:avLst/>
          </a:prstGeom>
        </p:spPr>
        <p:txBody>
          <a:bodyPr wrap="square" lIns="0" tIns="0" rIns="0" bIns="0" rtlCol="0">
            <a:noAutofit/>
          </a:bodyPr>
          <a:lstStyle/>
          <a:p>
            <a:r>
              <a:rPr lang="en-US" sz="900" dirty="0"/>
              <a:t>…</a:t>
            </a:r>
          </a:p>
        </p:txBody>
      </p:sp>
    </p:spTree>
    <p:extLst>
      <p:ext uri="{BB962C8B-B14F-4D97-AF65-F5344CB8AC3E}">
        <p14:creationId xmlns:p14="http://schemas.microsoft.com/office/powerpoint/2010/main" val="3297498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3478" y="704421"/>
            <a:ext cx="8422669" cy="611497"/>
          </a:xfrm>
        </p:spPr>
        <p:txBody>
          <a:bodyPr>
            <a:normAutofit fontScale="90000"/>
          </a:bodyPr>
          <a:lstStyle/>
          <a:p>
            <a:pPr algn="ctr"/>
            <a:r>
              <a:rPr lang="en-US" dirty="0"/>
              <a:t>                              </a:t>
            </a:r>
            <a:br>
              <a:rPr lang="en-US" dirty="0"/>
            </a:br>
            <a:r>
              <a:rPr lang="en-US" sz="2699" dirty="0"/>
              <a:t>Problem Statement 2</a:t>
            </a:r>
            <a:br>
              <a:rPr lang="en-US" dirty="0"/>
            </a:br>
            <a:endParaRPr lang="en-US" dirty="0"/>
          </a:p>
        </p:txBody>
      </p:sp>
      <p:sp>
        <p:nvSpPr>
          <p:cNvPr id="15" name="Content Placeholder 14">
            <a:extLst>
              <a:ext uri="{FF2B5EF4-FFF2-40B4-BE49-F238E27FC236}">
                <a16:creationId xmlns:a16="http://schemas.microsoft.com/office/drawing/2014/main" id="{F455A108-FF7B-42D6-4E56-A1533F0F5B6A}"/>
              </a:ext>
            </a:extLst>
          </p:cNvPr>
          <p:cNvSpPr>
            <a:spLocks noGrp="1"/>
          </p:cNvSpPr>
          <p:nvPr>
            <p:ph idx="1"/>
          </p:nvPr>
        </p:nvSpPr>
        <p:spPr>
          <a:xfrm>
            <a:off x="273479" y="1447800"/>
            <a:ext cx="8260921" cy="4154218"/>
          </a:xfrm>
        </p:spPr>
        <p:txBody>
          <a:bodyPr/>
          <a:lstStyle/>
          <a:p>
            <a:r>
              <a:rPr lang="en-US" sz="1800" b="0" dirty="0"/>
              <a:t>During the Co-TDMA TXOP allocation phase, a Co-TDMA coordinated AP must transmit the PPDU carrying the CTS frame on the 20 MHz channel(s) indicated in the RU Allocation field of the User Info field within the MU-RTS TXS Trigger frame that allocated the transmission time to it.</a:t>
            </a:r>
          </a:p>
          <a:p>
            <a:r>
              <a:rPr lang="en-US" sz="1800" b="0" dirty="0"/>
              <a:t>However, if the Co-TDMA coordinated AP detects activity on any 20MHz channel within the allocated RU Allocated, it cannot transmit the CTS frame and must relinquish the assigned transmission opportunity.</a:t>
            </a:r>
          </a:p>
          <a:p>
            <a:r>
              <a:rPr lang="en-US" sz="1800" b="0" dirty="0"/>
              <a:t>This scenario may arise when the devices that are hidden from the coordinating AP  - but not from the coordinated AP - initiate transmissions during an in-BSS transmission of the coordinating AP. Such transmissions may render one or more 20 MHz channels unavailable to the coordinated AP.</a:t>
            </a:r>
          </a:p>
        </p:txBody>
      </p:sp>
    </p:spTree>
    <p:extLst>
      <p:ext uri="{BB962C8B-B14F-4D97-AF65-F5344CB8AC3E}">
        <p14:creationId xmlns:p14="http://schemas.microsoft.com/office/powerpoint/2010/main" val="3493653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2283" y="493185"/>
            <a:ext cx="8305800" cy="914400"/>
          </a:xfrm>
        </p:spPr>
        <p:txBody>
          <a:bodyPr>
            <a:normAutofit/>
          </a:bodyPr>
          <a:lstStyle/>
          <a:p>
            <a:pPr algn="ctr"/>
            <a:r>
              <a:rPr lang="en-US" sz="2400" dirty="0"/>
              <a:t> Proposal on Co-TDMA </a:t>
            </a:r>
            <a:r>
              <a:rPr lang="en-US" sz="2400" dirty="0" err="1"/>
              <a:t>TxOP</a:t>
            </a:r>
            <a:r>
              <a:rPr lang="en-US" sz="2400" dirty="0"/>
              <a:t> Allocation Phase</a:t>
            </a:r>
          </a:p>
        </p:txBody>
      </p:sp>
      <p:sp>
        <p:nvSpPr>
          <p:cNvPr id="3" name="Content Placeholder 2"/>
          <p:cNvSpPr>
            <a:spLocks noGrp="1"/>
          </p:cNvSpPr>
          <p:nvPr>
            <p:ph idx="1"/>
          </p:nvPr>
        </p:nvSpPr>
        <p:spPr>
          <a:xfrm>
            <a:off x="350533" y="1267530"/>
            <a:ext cx="8599756" cy="3562084"/>
          </a:xfrm>
        </p:spPr>
        <p:txBody>
          <a:bodyPr/>
          <a:lstStyle/>
          <a:p>
            <a:pPr marL="203543" lvl="1" indent="-203543">
              <a:spcBef>
                <a:spcPts val="900"/>
              </a:spcBef>
              <a:buFont typeface="Arial" panose="020B0604020202020204" pitchFamily="34" charset="0"/>
              <a:buChar char="•"/>
            </a:pPr>
            <a:r>
              <a:rPr lang="en-US" altLang="zh-TW" sz="1600" b="1" dirty="0"/>
              <a:t>During the Co-TDMA TXOP allocation phase,</a:t>
            </a:r>
            <a:r>
              <a:rPr lang="en-US" altLang="zh-TW" sz="1600" dirty="0"/>
              <a:t> </a:t>
            </a:r>
            <a:r>
              <a:rPr lang="en-US" altLang="zh-TW" sz="1600" b="1" dirty="0"/>
              <a:t>t</a:t>
            </a:r>
            <a:r>
              <a:rPr lang="en-US" sz="1600" b="1" dirty="0"/>
              <a:t>he PPDU carrying the CTS frame from a Co-TDMA coordinated AP shall be transmitted on the 20 MHz channel(s) indicated in the RU Allocation field of the User Info field of the MU-RTS TXS Trigger frame</a:t>
            </a:r>
          </a:p>
          <a:p>
            <a:pPr lvl="1"/>
            <a:r>
              <a:rPr lang="en-US" altLang="zh-TW" sz="1600" dirty="0"/>
              <a:t>The number of 20MHz channels used for the CTS frame may be less than or equal to the allocated RU size based on channel availability status.</a:t>
            </a:r>
          </a:p>
          <a:p>
            <a:pPr lvl="1"/>
            <a:r>
              <a:rPr lang="en-US" altLang="zh-TW" sz="1600" dirty="0"/>
              <a:t>Note: The coordinating AP is not required to be aware of the bandwidth of the CTS frame</a:t>
            </a:r>
          </a:p>
          <a:p>
            <a:pPr lvl="1"/>
            <a:endParaRPr lang="en-US" altLang="zh-TW" sz="1600" dirty="0"/>
          </a:p>
        </p:txBody>
      </p:sp>
      <p:cxnSp>
        <p:nvCxnSpPr>
          <p:cNvPr id="31" name="Straight Arrow Connector 30">
            <a:extLst>
              <a:ext uri="{FF2B5EF4-FFF2-40B4-BE49-F238E27FC236}">
                <a16:creationId xmlns:a16="http://schemas.microsoft.com/office/drawing/2014/main" id="{F537D60D-8462-BCC3-8FAF-53B4422AEE5E}"/>
              </a:ext>
            </a:extLst>
          </p:cNvPr>
          <p:cNvCxnSpPr>
            <a:cxnSpLocks/>
          </p:cNvCxnSpPr>
          <p:nvPr/>
        </p:nvCxnSpPr>
        <p:spPr>
          <a:xfrm flipV="1">
            <a:off x="2159070" y="4093474"/>
            <a:ext cx="5795169" cy="2665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2" name="TextBox 31">
            <a:extLst>
              <a:ext uri="{FF2B5EF4-FFF2-40B4-BE49-F238E27FC236}">
                <a16:creationId xmlns:a16="http://schemas.microsoft.com/office/drawing/2014/main" id="{9EE98E21-C773-1A82-844E-7AE2E09DB891}"/>
              </a:ext>
            </a:extLst>
          </p:cNvPr>
          <p:cNvSpPr txBox="1"/>
          <p:nvPr/>
        </p:nvSpPr>
        <p:spPr>
          <a:xfrm>
            <a:off x="1578369" y="3970449"/>
            <a:ext cx="257205" cy="149678"/>
          </a:xfrm>
          <a:prstGeom prst="rect">
            <a:avLst/>
          </a:prstGeom>
        </p:spPr>
        <p:txBody>
          <a:bodyPr wrap="square" lIns="0" tIns="0" rIns="0" bIns="0" rtlCol="0">
            <a:noAutofit/>
          </a:bodyPr>
          <a:lstStyle/>
          <a:p>
            <a:endParaRPr lang="en-US" sz="900" dirty="0"/>
          </a:p>
        </p:txBody>
      </p:sp>
      <p:sp>
        <p:nvSpPr>
          <p:cNvPr id="33" name="TextBox 32">
            <a:extLst>
              <a:ext uri="{FF2B5EF4-FFF2-40B4-BE49-F238E27FC236}">
                <a16:creationId xmlns:a16="http://schemas.microsoft.com/office/drawing/2014/main" id="{0017B280-3912-400E-7659-005EE8494F20}"/>
              </a:ext>
            </a:extLst>
          </p:cNvPr>
          <p:cNvSpPr txBox="1"/>
          <p:nvPr/>
        </p:nvSpPr>
        <p:spPr>
          <a:xfrm>
            <a:off x="1226895" y="3958137"/>
            <a:ext cx="984978" cy="161990"/>
          </a:xfrm>
          <a:prstGeom prst="rect">
            <a:avLst/>
          </a:prstGeom>
        </p:spPr>
        <p:txBody>
          <a:bodyPr wrap="square" lIns="0" tIns="0" rIns="0" bIns="0" rtlCol="0">
            <a:noAutofit/>
          </a:bodyPr>
          <a:lstStyle/>
          <a:p>
            <a:r>
              <a:rPr lang="en-US" sz="900" dirty="0"/>
              <a:t>Sharing AP(AP1)</a:t>
            </a:r>
          </a:p>
        </p:txBody>
      </p:sp>
      <p:sp>
        <p:nvSpPr>
          <p:cNvPr id="35" name="Rectangle 34">
            <a:extLst>
              <a:ext uri="{FF2B5EF4-FFF2-40B4-BE49-F238E27FC236}">
                <a16:creationId xmlns:a16="http://schemas.microsoft.com/office/drawing/2014/main" id="{A9C0F539-DA23-212B-FC09-2E235DE07CCE}"/>
              </a:ext>
            </a:extLst>
          </p:cNvPr>
          <p:cNvSpPr/>
          <p:nvPr/>
        </p:nvSpPr>
        <p:spPr>
          <a:xfrm>
            <a:off x="2217011" y="3748346"/>
            <a:ext cx="473176" cy="371781"/>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750" dirty="0">
                <a:solidFill>
                  <a:schemeClr val="tx1"/>
                </a:solidFill>
              </a:rPr>
              <a:t>ICF</a:t>
            </a:r>
          </a:p>
        </p:txBody>
      </p:sp>
      <p:sp>
        <p:nvSpPr>
          <p:cNvPr id="37" name="Rectangle 36">
            <a:extLst>
              <a:ext uri="{FF2B5EF4-FFF2-40B4-BE49-F238E27FC236}">
                <a16:creationId xmlns:a16="http://schemas.microsoft.com/office/drawing/2014/main" id="{0F8B4D69-EF1C-BE42-7451-0C909AB00171}"/>
              </a:ext>
            </a:extLst>
          </p:cNvPr>
          <p:cNvSpPr/>
          <p:nvPr/>
        </p:nvSpPr>
        <p:spPr>
          <a:xfrm>
            <a:off x="3158105" y="3734021"/>
            <a:ext cx="1179128" cy="364303"/>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750" dirty="0">
                <a:solidFill>
                  <a:schemeClr val="tx1"/>
                </a:solidFill>
              </a:rPr>
              <a:t>Frame exchange(s) among AP1 and its STA(s)</a:t>
            </a:r>
          </a:p>
        </p:txBody>
      </p:sp>
      <p:cxnSp>
        <p:nvCxnSpPr>
          <p:cNvPr id="40" name="Straight Arrow Connector 39">
            <a:extLst>
              <a:ext uri="{FF2B5EF4-FFF2-40B4-BE49-F238E27FC236}">
                <a16:creationId xmlns:a16="http://schemas.microsoft.com/office/drawing/2014/main" id="{16056293-DF14-E0C1-CC5C-A541B24EE509}"/>
              </a:ext>
            </a:extLst>
          </p:cNvPr>
          <p:cNvCxnSpPr>
            <a:cxnSpLocks/>
          </p:cNvCxnSpPr>
          <p:nvPr/>
        </p:nvCxnSpPr>
        <p:spPr>
          <a:xfrm flipV="1">
            <a:off x="2159071" y="4576144"/>
            <a:ext cx="5841929" cy="114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1" name="TextBox 40">
            <a:extLst>
              <a:ext uri="{FF2B5EF4-FFF2-40B4-BE49-F238E27FC236}">
                <a16:creationId xmlns:a16="http://schemas.microsoft.com/office/drawing/2014/main" id="{95FFA494-60A1-2420-C9E7-ECB431411431}"/>
              </a:ext>
            </a:extLst>
          </p:cNvPr>
          <p:cNvSpPr txBox="1"/>
          <p:nvPr/>
        </p:nvSpPr>
        <p:spPr>
          <a:xfrm>
            <a:off x="1226895" y="4415303"/>
            <a:ext cx="984978" cy="161990"/>
          </a:xfrm>
          <a:prstGeom prst="rect">
            <a:avLst/>
          </a:prstGeom>
        </p:spPr>
        <p:txBody>
          <a:bodyPr wrap="square" lIns="0" tIns="0" rIns="0" bIns="0" rtlCol="0">
            <a:noAutofit/>
          </a:bodyPr>
          <a:lstStyle/>
          <a:p>
            <a:r>
              <a:rPr lang="en-US" sz="900" dirty="0"/>
              <a:t>Coordinated AP(AP2)</a:t>
            </a:r>
          </a:p>
        </p:txBody>
      </p:sp>
      <p:sp>
        <p:nvSpPr>
          <p:cNvPr id="42" name="TextBox 41">
            <a:extLst>
              <a:ext uri="{FF2B5EF4-FFF2-40B4-BE49-F238E27FC236}">
                <a16:creationId xmlns:a16="http://schemas.microsoft.com/office/drawing/2014/main" id="{19E257C2-BE1B-21C2-4811-4316FBB045A6}"/>
              </a:ext>
            </a:extLst>
          </p:cNvPr>
          <p:cNvSpPr txBox="1"/>
          <p:nvPr/>
        </p:nvSpPr>
        <p:spPr>
          <a:xfrm>
            <a:off x="1157444" y="4914670"/>
            <a:ext cx="984978" cy="161990"/>
          </a:xfrm>
          <a:prstGeom prst="rect">
            <a:avLst/>
          </a:prstGeom>
        </p:spPr>
        <p:txBody>
          <a:bodyPr wrap="square" lIns="0" tIns="0" rIns="0" bIns="0" rtlCol="0">
            <a:noAutofit/>
          </a:bodyPr>
          <a:lstStyle/>
          <a:p>
            <a:endParaRPr lang="en-US" sz="900" dirty="0"/>
          </a:p>
        </p:txBody>
      </p:sp>
      <p:sp>
        <p:nvSpPr>
          <p:cNvPr id="45" name="Rectangle 44">
            <a:extLst>
              <a:ext uri="{FF2B5EF4-FFF2-40B4-BE49-F238E27FC236}">
                <a16:creationId xmlns:a16="http://schemas.microsoft.com/office/drawing/2014/main" id="{0E5A14F7-CE69-BFBB-3006-0B9CD1C874A1}"/>
              </a:ext>
            </a:extLst>
          </p:cNvPr>
          <p:cNvSpPr/>
          <p:nvPr/>
        </p:nvSpPr>
        <p:spPr>
          <a:xfrm>
            <a:off x="2748127" y="4392744"/>
            <a:ext cx="370827" cy="177072"/>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600" dirty="0">
              <a:solidFill>
                <a:schemeClr val="tx1"/>
              </a:solidFill>
            </a:endParaRPr>
          </a:p>
          <a:p>
            <a:pPr algn="ctr"/>
            <a:endParaRPr lang="en-US" sz="600" dirty="0">
              <a:solidFill>
                <a:schemeClr val="tx1"/>
              </a:solidFill>
            </a:endParaRPr>
          </a:p>
          <a:p>
            <a:pPr algn="ctr"/>
            <a:r>
              <a:rPr lang="en-US" sz="600" dirty="0">
                <a:solidFill>
                  <a:schemeClr val="tx1"/>
                </a:solidFill>
              </a:rPr>
              <a:t>ICR</a:t>
            </a:r>
          </a:p>
          <a:p>
            <a:pPr algn="ctr"/>
            <a:endParaRPr lang="en-US" sz="600" dirty="0">
              <a:solidFill>
                <a:schemeClr val="tx1"/>
              </a:solidFill>
            </a:endParaRPr>
          </a:p>
          <a:p>
            <a:pPr algn="ctr"/>
            <a:endParaRPr lang="en-US" sz="600" dirty="0">
              <a:solidFill>
                <a:schemeClr val="tx1"/>
              </a:solidFill>
            </a:endParaRPr>
          </a:p>
        </p:txBody>
      </p:sp>
      <p:sp>
        <p:nvSpPr>
          <p:cNvPr id="4" name="Rectangle 3">
            <a:extLst>
              <a:ext uri="{FF2B5EF4-FFF2-40B4-BE49-F238E27FC236}">
                <a16:creationId xmlns:a16="http://schemas.microsoft.com/office/drawing/2014/main" id="{5CE32619-E874-2A54-9C62-1819FB1B1E1E}"/>
              </a:ext>
            </a:extLst>
          </p:cNvPr>
          <p:cNvSpPr/>
          <p:nvPr/>
        </p:nvSpPr>
        <p:spPr>
          <a:xfrm>
            <a:off x="4417950" y="3733800"/>
            <a:ext cx="473176" cy="371781"/>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750" dirty="0">
                <a:solidFill>
                  <a:schemeClr val="tx1"/>
                </a:solidFill>
              </a:rPr>
              <a:t>MU-RTS TXS</a:t>
            </a:r>
          </a:p>
        </p:txBody>
      </p:sp>
      <p:sp>
        <p:nvSpPr>
          <p:cNvPr id="5" name="Rectangle 4">
            <a:extLst>
              <a:ext uri="{FF2B5EF4-FFF2-40B4-BE49-F238E27FC236}">
                <a16:creationId xmlns:a16="http://schemas.microsoft.com/office/drawing/2014/main" id="{66B5FE84-6339-6093-6271-9F902849B750}"/>
              </a:ext>
            </a:extLst>
          </p:cNvPr>
          <p:cNvSpPr/>
          <p:nvPr/>
        </p:nvSpPr>
        <p:spPr>
          <a:xfrm>
            <a:off x="4996672" y="4308929"/>
            <a:ext cx="330917" cy="277970"/>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600" dirty="0">
              <a:solidFill>
                <a:schemeClr val="tx1"/>
              </a:solidFill>
            </a:endParaRPr>
          </a:p>
          <a:p>
            <a:pPr algn="ctr"/>
            <a:endParaRPr lang="en-US" sz="600" dirty="0">
              <a:solidFill>
                <a:schemeClr val="tx1"/>
              </a:solidFill>
            </a:endParaRPr>
          </a:p>
          <a:p>
            <a:pPr algn="ctr"/>
            <a:r>
              <a:rPr lang="en-US" sz="600" dirty="0">
                <a:solidFill>
                  <a:schemeClr val="tx1"/>
                </a:solidFill>
              </a:rPr>
              <a:t>CTS</a:t>
            </a:r>
          </a:p>
          <a:p>
            <a:pPr algn="ctr"/>
            <a:endParaRPr lang="en-US" sz="600" dirty="0">
              <a:solidFill>
                <a:schemeClr val="tx1"/>
              </a:solidFill>
            </a:endParaRPr>
          </a:p>
          <a:p>
            <a:pPr algn="ctr"/>
            <a:endParaRPr lang="en-US" sz="600" dirty="0">
              <a:solidFill>
                <a:schemeClr val="tx1"/>
              </a:solidFill>
            </a:endParaRPr>
          </a:p>
        </p:txBody>
      </p:sp>
      <p:sp>
        <p:nvSpPr>
          <p:cNvPr id="6" name="Right Brace 5">
            <a:extLst>
              <a:ext uri="{FF2B5EF4-FFF2-40B4-BE49-F238E27FC236}">
                <a16:creationId xmlns:a16="http://schemas.microsoft.com/office/drawing/2014/main" id="{F6C99D32-3ADB-4469-2F77-B48D341BBBC0}"/>
              </a:ext>
            </a:extLst>
          </p:cNvPr>
          <p:cNvSpPr/>
          <p:nvPr/>
        </p:nvSpPr>
        <p:spPr>
          <a:xfrm rot="5400000">
            <a:off x="2545774" y="4261583"/>
            <a:ext cx="187429" cy="844956"/>
          </a:xfrm>
          <a:prstGeom prst="rightBrace">
            <a:avLst>
              <a:gd name="adj1" fmla="val 8332"/>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900"/>
          </a:p>
        </p:txBody>
      </p:sp>
      <p:sp>
        <p:nvSpPr>
          <p:cNvPr id="7" name="Rectangle 6">
            <a:extLst>
              <a:ext uri="{FF2B5EF4-FFF2-40B4-BE49-F238E27FC236}">
                <a16:creationId xmlns:a16="http://schemas.microsoft.com/office/drawing/2014/main" id="{85005988-B3DA-B9BB-0B5D-2623D2EC16EC}"/>
              </a:ext>
            </a:extLst>
          </p:cNvPr>
          <p:cNvSpPr/>
          <p:nvPr/>
        </p:nvSpPr>
        <p:spPr>
          <a:xfrm>
            <a:off x="2286805" y="4777776"/>
            <a:ext cx="663504" cy="1368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 dirty="0"/>
              <a:t>Polling phase</a:t>
            </a:r>
          </a:p>
        </p:txBody>
      </p:sp>
      <p:sp>
        <p:nvSpPr>
          <p:cNvPr id="8" name="Right Brace 7">
            <a:extLst>
              <a:ext uri="{FF2B5EF4-FFF2-40B4-BE49-F238E27FC236}">
                <a16:creationId xmlns:a16="http://schemas.microsoft.com/office/drawing/2014/main" id="{D4D2BF10-B39B-E924-A526-59AC561B460F}"/>
              </a:ext>
            </a:extLst>
          </p:cNvPr>
          <p:cNvSpPr/>
          <p:nvPr/>
        </p:nvSpPr>
        <p:spPr>
          <a:xfrm rot="5400000">
            <a:off x="4770030" y="4272864"/>
            <a:ext cx="187429" cy="893534"/>
          </a:xfrm>
          <a:prstGeom prst="rightBrace">
            <a:avLst>
              <a:gd name="adj1" fmla="val 8332"/>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900"/>
          </a:p>
        </p:txBody>
      </p:sp>
      <p:sp>
        <p:nvSpPr>
          <p:cNvPr id="9" name="Rectangle 8">
            <a:extLst>
              <a:ext uri="{FF2B5EF4-FFF2-40B4-BE49-F238E27FC236}">
                <a16:creationId xmlns:a16="http://schemas.microsoft.com/office/drawing/2014/main" id="{EEEE7979-3905-88FF-9453-987A39EB7186}"/>
              </a:ext>
            </a:extLst>
          </p:cNvPr>
          <p:cNvSpPr/>
          <p:nvPr/>
        </p:nvSpPr>
        <p:spPr>
          <a:xfrm>
            <a:off x="4455189" y="4824765"/>
            <a:ext cx="817110" cy="1619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 dirty="0"/>
              <a:t>TXOP allocation phase</a:t>
            </a:r>
          </a:p>
        </p:txBody>
      </p:sp>
      <p:sp>
        <p:nvSpPr>
          <p:cNvPr id="10" name="Rectangle 9">
            <a:extLst>
              <a:ext uri="{FF2B5EF4-FFF2-40B4-BE49-F238E27FC236}">
                <a16:creationId xmlns:a16="http://schemas.microsoft.com/office/drawing/2014/main" id="{F5E4A99E-0BC6-7372-C82D-A39E0AFA5522}"/>
              </a:ext>
            </a:extLst>
          </p:cNvPr>
          <p:cNvSpPr/>
          <p:nvPr/>
        </p:nvSpPr>
        <p:spPr>
          <a:xfrm>
            <a:off x="5421544" y="4308929"/>
            <a:ext cx="1255447" cy="260886"/>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750" dirty="0">
                <a:solidFill>
                  <a:schemeClr val="tx1"/>
                </a:solidFill>
              </a:rPr>
              <a:t>Frame exchange(s) among AP2 and its STA(s)</a:t>
            </a:r>
          </a:p>
        </p:txBody>
      </p:sp>
      <p:sp>
        <p:nvSpPr>
          <p:cNvPr id="11" name="Right Brace 10">
            <a:extLst>
              <a:ext uri="{FF2B5EF4-FFF2-40B4-BE49-F238E27FC236}">
                <a16:creationId xmlns:a16="http://schemas.microsoft.com/office/drawing/2014/main" id="{7CB4A4E8-6CC3-96BD-AB11-7B27DB7BE4B9}"/>
              </a:ext>
            </a:extLst>
          </p:cNvPr>
          <p:cNvSpPr/>
          <p:nvPr/>
        </p:nvSpPr>
        <p:spPr>
          <a:xfrm flipH="1">
            <a:off x="2068038" y="3738265"/>
            <a:ext cx="126623" cy="38599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900"/>
          </a:p>
        </p:txBody>
      </p:sp>
      <p:sp>
        <p:nvSpPr>
          <p:cNvPr id="12" name="TextBox 11">
            <a:extLst>
              <a:ext uri="{FF2B5EF4-FFF2-40B4-BE49-F238E27FC236}">
                <a16:creationId xmlns:a16="http://schemas.microsoft.com/office/drawing/2014/main" id="{FE8D4F0A-0084-6F8A-3560-1CD8C4BD2890}"/>
              </a:ext>
            </a:extLst>
          </p:cNvPr>
          <p:cNvSpPr txBox="1"/>
          <p:nvPr/>
        </p:nvSpPr>
        <p:spPr>
          <a:xfrm>
            <a:off x="1824502" y="3825865"/>
            <a:ext cx="259873" cy="136894"/>
          </a:xfrm>
          <a:prstGeom prst="rect">
            <a:avLst/>
          </a:prstGeom>
        </p:spPr>
        <p:txBody>
          <a:bodyPr wrap="square" lIns="0" tIns="0" rIns="0" bIns="0" rtlCol="0">
            <a:noAutofit/>
          </a:bodyPr>
          <a:lstStyle/>
          <a:p>
            <a:r>
              <a:rPr lang="en-US" sz="600" dirty="0"/>
              <a:t>160MHz</a:t>
            </a:r>
          </a:p>
        </p:txBody>
      </p:sp>
      <p:sp>
        <p:nvSpPr>
          <p:cNvPr id="13" name="TextBox 12">
            <a:extLst>
              <a:ext uri="{FF2B5EF4-FFF2-40B4-BE49-F238E27FC236}">
                <a16:creationId xmlns:a16="http://schemas.microsoft.com/office/drawing/2014/main" id="{4E12BD2B-1A28-E7C3-7D74-51231C9A7C35}"/>
              </a:ext>
            </a:extLst>
          </p:cNvPr>
          <p:cNvSpPr txBox="1"/>
          <p:nvPr/>
        </p:nvSpPr>
        <p:spPr>
          <a:xfrm>
            <a:off x="2509075" y="4440824"/>
            <a:ext cx="259873" cy="136894"/>
          </a:xfrm>
          <a:prstGeom prst="rect">
            <a:avLst/>
          </a:prstGeom>
        </p:spPr>
        <p:txBody>
          <a:bodyPr wrap="square" lIns="0" tIns="0" rIns="0" bIns="0" rtlCol="0">
            <a:noAutofit/>
          </a:bodyPr>
          <a:lstStyle/>
          <a:p>
            <a:r>
              <a:rPr lang="en-US" sz="600" dirty="0"/>
              <a:t>20MHz</a:t>
            </a:r>
          </a:p>
        </p:txBody>
      </p:sp>
      <p:sp>
        <p:nvSpPr>
          <p:cNvPr id="14" name="Right Brace 13">
            <a:extLst>
              <a:ext uri="{FF2B5EF4-FFF2-40B4-BE49-F238E27FC236}">
                <a16:creationId xmlns:a16="http://schemas.microsoft.com/office/drawing/2014/main" id="{CFB16403-4974-7750-E1F2-0638B4C10786}"/>
              </a:ext>
            </a:extLst>
          </p:cNvPr>
          <p:cNvSpPr/>
          <p:nvPr/>
        </p:nvSpPr>
        <p:spPr>
          <a:xfrm>
            <a:off x="4965183" y="3733800"/>
            <a:ext cx="62727" cy="35967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900"/>
          </a:p>
        </p:txBody>
      </p:sp>
      <p:sp>
        <p:nvSpPr>
          <p:cNvPr id="15" name="TextBox 14">
            <a:extLst>
              <a:ext uri="{FF2B5EF4-FFF2-40B4-BE49-F238E27FC236}">
                <a16:creationId xmlns:a16="http://schemas.microsoft.com/office/drawing/2014/main" id="{E97DEA29-FFD5-EE4D-7099-0173796D1737}"/>
              </a:ext>
            </a:extLst>
          </p:cNvPr>
          <p:cNvSpPr txBox="1"/>
          <p:nvPr/>
        </p:nvSpPr>
        <p:spPr>
          <a:xfrm>
            <a:off x="5053781" y="3877198"/>
            <a:ext cx="259873" cy="136894"/>
          </a:xfrm>
          <a:prstGeom prst="rect">
            <a:avLst/>
          </a:prstGeom>
        </p:spPr>
        <p:txBody>
          <a:bodyPr wrap="square" lIns="0" tIns="0" rIns="0" bIns="0" rtlCol="0">
            <a:noAutofit/>
          </a:bodyPr>
          <a:lstStyle/>
          <a:p>
            <a:r>
              <a:rPr lang="en-US" sz="600" dirty="0"/>
              <a:t>160MHz </a:t>
            </a:r>
          </a:p>
        </p:txBody>
      </p:sp>
      <p:sp>
        <p:nvSpPr>
          <p:cNvPr id="16" name="Right Brace 15">
            <a:extLst>
              <a:ext uri="{FF2B5EF4-FFF2-40B4-BE49-F238E27FC236}">
                <a16:creationId xmlns:a16="http://schemas.microsoft.com/office/drawing/2014/main" id="{A2ED8985-5BC5-858F-CFD2-B86C424BB9F5}"/>
              </a:ext>
            </a:extLst>
          </p:cNvPr>
          <p:cNvSpPr/>
          <p:nvPr/>
        </p:nvSpPr>
        <p:spPr>
          <a:xfrm flipH="1">
            <a:off x="4838560" y="4306491"/>
            <a:ext cx="126623" cy="263325"/>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900"/>
          </a:p>
        </p:txBody>
      </p:sp>
      <p:sp>
        <p:nvSpPr>
          <p:cNvPr id="20" name="TextBox 19">
            <a:extLst>
              <a:ext uri="{FF2B5EF4-FFF2-40B4-BE49-F238E27FC236}">
                <a16:creationId xmlns:a16="http://schemas.microsoft.com/office/drawing/2014/main" id="{A2B23916-02D2-D2A1-6E7E-E6BAD0E2350D}"/>
              </a:ext>
            </a:extLst>
          </p:cNvPr>
          <p:cNvSpPr txBox="1"/>
          <p:nvPr/>
        </p:nvSpPr>
        <p:spPr>
          <a:xfrm>
            <a:off x="4476154" y="4392744"/>
            <a:ext cx="399708" cy="94736"/>
          </a:xfrm>
          <a:prstGeom prst="rect">
            <a:avLst/>
          </a:prstGeom>
        </p:spPr>
        <p:txBody>
          <a:bodyPr wrap="square" lIns="0" tIns="0" rIns="0" bIns="0" rtlCol="0">
            <a:noAutofit/>
          </a:bodyPr>
          <a:lstStyle/>
          <a:p>
            <a:r>
              <a:rPr lang="en-US" sz="600" dirty="0"/>
              <a:t>  &lt; = 80MHz</a:t>
            </a:r>
          </a:p>
        </p:txBody>
      </p:sp>
    </p:spTree>
    <p:extLst>
      <p:ext uri="{BB962C8B-B14F-4D97-AF65-F5344CB8AC3E}">
        <p14:creationId xmlns:p14="http://schemas.microsoft.com/office/powerpoint/2010/main" val="3133903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458788" y="1371600"/>
            <a:ext cx="7847012" cy="4724400"/>
          </a:xfrm>
        </p:spPr>
        <p:txBody>
          <a:bodyPr/>
          <a:lstStyle/>
          <a:p>
            <a:endParaRPr lang="en-US" sz="2200" dirty="0">
              <a:latin typeface="Times New Roman" panose="02020603050405020304" pitchFamily="18" charset="0"/>
              <a:cs typeface="Times New Roman" panose="02020603050405020304" pitchFamily="18" charset="0"/>
            </a:endParaRPr>
          </a:p>
          <a:p>
            <a:r>
              <a:rPr lang="en-US" sz="2000" b="0" dirty="0"/>
              <a:t>During the mandatory polling phase, a coordinating AP must determine which APs to poll to facilitate efficient TXOP sharing.</a:t>
            </a:r>
          </a:p>
          <a:p>
            <a:endParaRPr lang="en-US" sz="2000" b="0" dirty="0"/>
          </a:p>
          <a:p>
            <a:r>
              <a:rPr lang="en-US" sz="2000" b="0" dirty="0"/>
              <a:t>To enhance this process, it would be beneficial to exchange traffic information as part of MAPC negotiation procedure. Specifically, APs could exchange and update this information within the MAPC per scheme parameter set field.</a:t>
            </a:r>
          </a:p>
          <a:p>
            <a:endParaRPr lang="en-US" sz="2000" b="0" dirty="0"/>
          </a:p>
          <a:p>
            <a:r>
              <a:rPr lang="en-US" sz="2000" b="0" dirty="0"/>
              <a:t>However, frequent updates may be necessary for dynamic traffic profiles (e.g., LL traffic), which could introduce signaling overhead. Besides, existing QoS mechanisms (such as SCS) already characterize the LL traffic.  The optimal way to leverage this traffic info specifically for the polling mechanism remains unclear</a:t>
            </a:r>
            <a:r>
              <a:rPr lang="en-US" sz="2000" dirty="0"/>
              <a:t>.</a:t>
            </a:r>
          </a:p>
          <a:p>
            <a:endParaRPr lang="en-US" sz="2000" dirty="0"/>
          </a:p>
          <a:p>
            <a:endParaRPr lang="en-US" sz="2000" dirty="0"/>
          </a:p>
          <a:p>
            <a:pPr marL="0" indent="0">
              <a:buNone/>
            </a:pPr>
            <a:endParaRPr lang="en-US" sz="2000" dirty="0"/>
          </a:p>
          <a:p>
            <a:pPr marL="0" indent="0">
              <a:buNone/>
            </a:pPr>
            <a:endParaRPr lang="en-US" sz="2200" dirty="0">
              <a:latin typeface="Times New Roman" panose="02020603050405020304" pitchFamily="18" charset="0"/>
              <a:cs typeface="Times New Roman" panose="02020603050405020304" pitchFamily="18" charset="0"/>
            </a:endParaRPr>
          </a:p>
        </p:txBody>
      </p:sp>
      <p:sp>
        <p:nvSpPr>
          <p:cNvPr id="6" name="슬라이드 번호 개체 틀 5"/>
          <p:cNvSpPr>
            <a:spLocks noGrp="1"/>
          </p:cNvSpPr>
          <p:nvPr>
            <p:ph type="sldNum" sz="quarter" idx="4"/>
          </p:nvPr>
        </p:nvSpPr>
        <p:spPr bwMode="auto">
          <a:xfrm>
            <a:off x="4344988" y="6475413"/>
            <a:ext cx="5302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defPPr>
              <a:defRPr lang="en-US"/>
            </a:defPPr>
            <a:lvl1pPr algn="ctr" rtl="0" eaLnBrk="0" fontAlgn="base" latinLnBrk="0" hangingPunct="0">
              <a:spcBef>
                <a:spcPct val="0"/>
              </a:spcBef>
              <a:spcAft>
                <a:spcPct val="0"/>
              </a:spcAft>
              <a:defRPr kumimoji="0" sz="1200" kern="1200">
                <a:solidFill>
                  <a:schemeClr val="tx1"/>
                </a:solidFill>
                <a:latin typeface="Times New Roman" panose="02020603050405020304" pitchFamily="18" charset="0"/>
                <a:ea typeface="굴림" panose="020B0600000101010101" pitchFamily="50" charset="-127"/>
                <a:cs typeface="+mn-cs"/>
              </a:defRPr>
            </a:lvl1pPr>
            <a:lvl2pPr marL="457200" algn="l" rtl="0" eaLnBrk="0" fontAlgn="base" hangingPunct="0">
              <a:spcBef>
                <a:spcPct val="0"/>
              </a:spcBef>
              <a:spcAft>
                <a:spcPct val="0"/>
              </a:spcAft>
              <a:defRPr kumimoji="1" sz="1200" kern="1200">
                <a:solidFill>
                  <a:schemeClr val="tx1"/>
                </a:solidFill>
                <a:latin typeface="Times New Roman" panose="02020603050405020304" pitchFamily="18" charset="0"/>
                <a:ea typeface="굴림" panose="020B0600000101010101" pitchFamily="50" charset="-127"/>
                <a:cs typeface="+mn-cs"/>
              </a:defRPr>
            </a:lvl2pPr>
            <a:lvl3pPr marL="914400" algn="l" rtl="0" eaLnBrk="0" fontAlgn="base" hangingPunct="0">
              <a:spcBef>
                <a:spcPct val="0"/>
              </a:spcBef>
              <a:spcAft>
                <a:spcPct val="0"/>
              </a:spcAft>
              <a:defRPr kumimoji="1" sz="1200" kern="1200">
                <a:solidFill>
                  <a:schemeClr val="tx1"/>
                </a:solidFill>
                <a:latin typeface="Times New Roman" panose="02020603050405020304" pitchFamily="18" charset="0"/>
                <a:ea typeface="굴림" panose="020B0600000101010101" pitchFamily="50" charset="-127"/>
                <a:cs typeface="+mn-cs"/>
              </a:defRPr>
            </a:lvl3pPr>
            <a:lvl4pPr marL="1371600" algn="l" rtl="0" eaLnBrk="0" fontAlgn="base" hangingPunct="0">
              <a:spcBef>
                <a:spcPct val="0"/>
              </a:spcBef>
              <a:spcAft>
                <a:spcPct val="0"/>
              </a:spcAft>
              <a:defRPr kumimoji="1" sz="1200" kern="1200">
                <a:solidFill>
                  <a:schemeClr val="tx1"/>
                </a:solidFill>
                <a:latin typeface="Times New Roman" panose="02020603050405020304" pitchFamily="18" charset="0"/>
                <a:ea typeface="굴림" panose="020B0600000101010101" pitchFamily="50" charset="-127"/>
                <a:cs typeface="+mn-cs"/>
              </a:defRPr>
            </a:lvl4pPr>
            <a:lvl5pPr marL="1828800" algn="l" rtl="0" eaLnBrk="0" fontAlgn="base" hangingPunct="0">
              <a:spcBef>
                <a:spcPct val="0"/>
              </a:spcBef>
              <a:spcAft>
                <a:spcPct val="0"/>
              </a:spcAft>
              <a:defRPr kumimoji="1" sz="1200" kern="1200">
                <a:solidFill>
                  <a:schemeClr val="tx1"/>
                </a:solidFill>
                <a:latin typeface="Times New Roman" panose="02020603050405020304" pitchFamily="18" charset="0"/>
                <a:ea typeface="굴림" panose="020B0600000101010101" pitchFamily="50" charset="-127"/>
                <a:cs typeface="+mn-cs"/>
              </a:defRPr>
            </a:lvl5pPr>
            <a:lvl6pPr marL="2286000" algn="l" defTabSz="914400" rtl="0" eaLnBrk="1" latinLnBrk="1" hangingPunct="1">
              <a:defRPr kumimoji="1" sz="1200" kern="1200">
                <a:solidFill>
                  <a:schemeClr val="tx1"/>
                </a:solidFill>
                <a:latin typeface="Times New Roman" panose="02020603050405020304" pitchFamily="18" charset="0"/>
                <a:ea typeface="굴림" panose="020B0600000101010101" pitchFamily="50" charset="-127"/>
                <a:cs typeface="+mn-cs"/>
              </a:defRPr>
            </a:lvl6pPr>
            <a:lvl7pPr marL="2743200" algn="l" defTabSz="914400" rtl="0" eaLnBrk="1" latinLnBrk="1" hangingPunct="1">
              <a:defRPr kumimoji="1" sz="1200" kern="1200">
                <a:solidFill>
                  <a:schemeClr val="tx1"/>
                </a:solidFill>
                <a:latin typeface="Times New Roman" panose="02020603050405020304" pitchFamily="18" charset="0"/>
                <a:ea typeface="굴림" panose="020B0600000101010101" pitchFamily="50" charset="-127"/>
                <a:cs typeface="+mn-cs"/>
              </a:defRPr>
            </a:lvl7pPr>
            <a:lvl8pPr marL="3200400" algn="l" defTabSz="914400" rtl="0" eaLnBrk="1" latinLnBrk="1" hangingPunct="1">
              <a:defRPr kumimoji="1" sz="1200" kern="1200">
                <a:solidFill>
                  <a:schemeClr val="tx1"/>
                </a:solidFill>
                <a:latin typeface="Times New Roman" panose="02020603050405020304" pitchFamily="18" charset="0"/>
                <a:ea typeface="굴림" panose="020B0600000101010101" pitchFamily="50" charset="-127"/>
                <a:cs typeface="+mn-cs"/>
              </a:defRPr>
            </a:lvl8pPr>
            <a:lvl9pPr marL="3657600" algn="l" defTabSz="914400" rtl="0" eaLnBrk="1" latinLnBrk="1" hangingPunct="1">
              <a:defRPr kumimoji="1" sz="1200" kern="1200">
                <a:solidFill>
                  <a:schemeClr val="tx1"/>
                </a:solidFill>
                <a:latin typeface="Times New Roman" panose="02020603050405020304" pitchFamily="18" charset="0"/>
                <a:ea typeface="굴림" panose="020B0600000101010101" pitchFamily="50" charset="-127"/>
                <a:cs typeface="+mn-cs"/>
              </a:defRPr>
            </a:lvl9pPr>
          </a:lstStyle>
          <a:p>
            <a:pPr>
              <a:defRPr/>
            </a:pPr>
            <a:r>
              <a:rPr lang="en-US" altLang="ko-KR"/>
              <a:t>Slide </a:t>
            </a:r>
            <a:fld id="{6E0A3520-BDA5-4137-83B2-D2C57FC18B77}" type="slidenum">
              <a:rPr lang="en-US" altLang="ko-KR" smtClean="0"/>
              <a:pPr>
                <a:defRPr/>
              </a:pPr>
              <a:t>7</a:t>
            </a:fld>
            <a:endParaRPr lang="en-US" altLang="ko-KR"/>
          </a:p>
        </p:txBody>
      </p:sp>
      <p:sp>
        <p:nvSpPr>
          <p:cNvPr id="4" name="Title 3">
            <a:extLst>
              <a:ext uri="{FF2B5EF4-FFF2-40B4-BE49-F238E27FC236}">
                <a16:creationId xmlns:a16="http://schemas.microsoft.com/office/drawing/2014/main" id="{F79424DA-C183-4A78-8B11-DEA89DB1056A}"/>
              </a:ext>
            </a:extLst>
          </p:cNvPr>
          <p:cNvSpPr>
            <a:spLocks noGrp="1"/>
          </p:cNvSpPr>
          <p:nvPr>
            <p:ph type="title"/>
          </p:nvPr>
        </p:nvSpPr>
        <p:spPr>
          <a:xfrm>
            <a:off x="685800" y="600018"/>
            <a:ext cx="7772400" cy="914400"/>
          </a:xfrm>
        </p:spPr>
        <p:txBody>
          <a:bodyPr/>
          <a:lstStyle/>
          <a:p>
            <a:r>
              <a:rPr lang="en-US" sz="2800" dirty="0"/>
              <a:t> Problem Statement 3</a:t>
            </a:r>
          </a:p>
        </p:txBody>
      </p:sp>
    </p:spTree>
    <p:extLst>
      <p:ext uri="{BB962C8B-B14F-4D97-AF65-F5344CB8AC3E}">
        <p14:creationId xmlns:p14="http://schemas.microsoft.com/office/powerpoint/2010/main" val="2903546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381000" y="1233868"/>
            <a:ext cx="8085137" cy="2895600"/>
          </a:xfrm>
        </p:spPr>
        <p:txBody>
          <a:bodyPr/>
          <a:lstStyle/>
          <a:p>
            <a:r>
              <a:rPr lang="en-US" sz="1800" dirty="0"/>
              <a:t>We propose 2 options as a parameter for the MAPC per scheme parameter set field as the LL Load Info field: </a:t>
            </a:r>
          </a:p>
          <a:p>
            <a:pPr lvl="1"/>
            <a:r>
              <a:rPr lang="en-US" sz="1600" dirty="0"/>
              <a:t>the number of STAs with active AC[VO] and/or AC[VI] streams that are associated with a C-TDMA requesting AP</a:t>
            </a:r>
          </a:p>
          <a:p>
            <a:pPr lvl="1"/>
            <a:r>
              <a:rPr lang="en-US" sz="1600" dirty="0"/>
              <a:t>the total number of AC[VO] and/or AC[VI] of streams that are active at the time of an AP sending a MAPC request.</a:t>
            </a:r>
          </a:p>
          <a:p>
            <a:pPr marL="0" indent="0">
              <a:buNone/>
            </a:pPr>
            <a:endParaRPr lang="en-US" sz="1600" dirty="0"/>
          </a:p>
          <a:p>
            <a:pPr marL="0" indent="0">
              <a:buNone/>
            </a:pPr>
            <a:endParaRPr lang="en-US" sz="1600" dirty="0"/>
          </a:p>
          <a:p>
            <a:pPr marL="0" indent="0">
              <a:buNone/>
            </a:pPr>
            <a:endParaRPr lang="en-US" sz="1600" dirty="0"/>
          </a:p>
          <a:p>
            <a:pPr marL="0" indent="0">
              <a:buNone/>
            </a:pPr>
            <a:endParaRPr lang="en-GB" sz="1800" dirty="0">
              <a:ea typeface="SimSun" panose="02010600030101010101" pitchFamily="2" charset="-122"/>
              <a:cs typeface="Times New Roman" panose="02020603050405020304" pitchFamily="18" charset="0"/>
            </a:endParaRPr>
          </a:p>
          <a:p>
            <a:endParaRPr lang="en-GB" sz="1800" dirty="0">
              <a:ea typeface="SimSun" panose="02010600030101010101" pitchFamily="2" charset="-122"/>
              <a:cs typeface="Times New Roman" panose="02020603050405020304" pitchFamily="18" charset="0"/>
            </a:endParaRPr>
          </a:p>
          <a:p>
            <a:r>
              <a:rPr lang="en-GB" sz="1800" dirty="0">
                <a:ea typeface="SimSun" panose="02010600030101010101" pitchFamily="2" charset="-122"/>
                <a:cs typeface="Times New Roman" panose="02020603050405020304" pitchFamily="18" charset="0"/>
              </a:rPr>
              <a:t>The  LL Load info parameter </a:t>
            </a:r>
            <a:r>
              <a:rPr lang="en-GB" sz="1800" b="0" dirty="0">
                <a:ea typeface="SimSun" panose="02010600030101010101" pitchFamily="2" charset="-122"/>
                <a:cs typeface="Times New Roman" panose="02020603050405020304" pitchFamily="18" charset="0"/>
              </a:rPr>
              <a:t>represents the potential or expected LL traffic load at an AP. This parameter is exchanged or requested during the MAPC negotiation procedure with other APs that have C-TDMA agreements with this AP. These parameters do not require frequent updates to existing C-TDMA agreements</a:t>
            </a:r>
            <a:r>
              <a:rPr lang="en-GB" sz="1800" dirty="0">
                <a:ea typeface="SimSun" panose="02010600030101010101" pitchFamily="2" charset="-122"/>
                <a:cs typeface="Times New Roman" panose="02020603050405020304" pitchFamily="18" charset="0"/>
              </a:rPr>
              <a:t>.</a:t>
            </a:r>
          </a:p>
          <a:p>
            <a:pPr marL="457200" lvl="1" indent="0">
              <a:buNone/>
            </a:pPr>
            <a:endParaRPr lang="en-US" sz="2000" dirty="0"/>
          </a:p>
          <a:p>
            <a:pPr marL="0" indent="0">
              <a:buNone/>
            </a:pPr>
            <a:endParaRPr lang="en-US" sz="2200" dirty="0">
              <a:latin typeface="Times New Roman" panose="02020603050405020304" pitchFamily="18" charset="0"/>
              <a:cs typeface="Times New Roman" panose="02020603050405020304" pitchFamily="18" charset="0"/>
            </a:endParaRPr>
          </a:p>
        </p:txBody>
      </p:sp>
      <p:sp>
        <p:nvSpPr>
          <p:cNvPr id="6" name="슬라이드 번호 개체 틀 5"/>
          <p:cNvSpPr>
            <a:spLocks noGrp="1"/>
          </p:cNvSpPr>
          <p:nvPr>
            <p:ph type="sldNum" sz="quarter" idx="4"/>
          </p:nvPr>
        </p:nvSpPr>
        <p:spPr bwMode="auto">
          <a:xfrm>
            <a:off x="4344988" y="6475413"/>
            <a:ext cx="5302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defPPr>
              <a:defRPr lang="en-US"/>
            </a:defPPr>
            <a:lvl1pPr algn="ctr" rtl="0" eaLnBrk="0" fontAlgn="base" latinLnBrk="0" hangingPunct="0">
              <a:spcBef>
                <a:spcPct val="0"/>
              </a:spcBef>
              <a:spcAft>
                <a:spcPct val="0"/>
              </a:spcAft>
              <a:defRPr kumimoji="0" sz="1200" kern="1200">
                <a:solidFill>
                  <a:schemeClr val="tx1"/>
                </a:solidFill>
                <a:latin typeface="Times New Roman" panose="02020603050405020304" pitchFamily="18" charset="0"/>
                <a:ea typeface="굴림" panose="020B0600000101010101" pitchFamily="50" charset="-127"/>
                <a:cs typeface="+mn-cs"/>
              </a:defRPr>
            </a:lvl1pPr>
            <a:lvl2pPr marL="457200" algn="l" rtl="0" eaLnBrk="0" fontAlgn="base" hangingPunct="0">
              <a:spcBef>
                <a:spcPct val="0"/>
              </a:spcBef>
              <a:spcAft>
                <a:spcPct val="0"/>
              </a:spcAft>
              <a:defRPr kumimoji="1" sz="1200" kern="1200">
                <a:solidFill>
                  <a:schemeClr val="tx1"/>
                </a:solidFill>
                <a:latin typeface="Times New Roman" panose="02020603050405020304" pitchFamily="18" charset="0"/>
                <a:ea typeface="굴림" panose="020B0600000101010101" pitchFamily="50" charset="-127"/>
                <a:cs typeface="+mn-cs"/>
              </a:defRPr>
            </a:lvl2pPr>
            <a:lvl3pPr marL="914400" algn="l" rtl="0" eaLnBrk="0" fontAlgn="base" hangingPunct="0">
              <a:spcBef>
                <a:spcPct val="0"/>
              </a:spcBef>
              <a:spcAft>
                <a:spcPct val="0"/>
              </a:spcAft>
              <a:defRPr kumimoji="1" sz="1200" kern="1200">
                <a:solidFill>
                  <a:schemeClr val="tx1"/>
                </a:solidFill>
                <a:latin typeface="Times New Roman" panose="02020603050405020304" pitchFamily="18" charset="0"/>
                <a:ea typeface="굴림" panose="020B0600000101010101" pitchFamily="50" charset="-127"/>
                <a:cs typeface="+mn-cs"/>
              </a:defRPr>
            </a:lvl3pPr>
            <a:lvl4pPr marL="1371600" algn="l" rtl="0" eaLnBrk="0" fontAlgn="base" hangingPunct="0">
              <a:spcBef>
                <a:spcPct val="0"/>
              </a:spcBef>
              <a:spcAft>
                <a:spcPct val="0"/>
              </a:spcAft>
              <a:defRPr kumimoji="1" sz="1200" kern="1200">
                <a:solidFill>
                  <a:schemeClr val="tx1"/>
                </a:solidFill>
                <a:latin typeface="Times New Roman" panose="02020603050405020304" pitchFamily="18" charset="0"/>
                <a:ea typeface="굴림" panose="020B0600000101010101" pitchFamily="50" charset="-127"/>
                <a:cs typeface="+mn-cs"/>
              </a:defRPr>
            </a:lvl4pPr>
            <a:lvl5pPr marL="1828800" algn="l" rtl="0" eaLnBrk="0" fontAlgn="base" hangingPunct="0">
              <a:spcBef>
                <a:spcPct val="0"/>
              </a:spcBef>
              <a:spcAft>
                <a:spcPct val="0"/>
              </a:spcAft>
              <a:defRPr kumimoji="1" sz="1200" kern="1200">
                <a:solidFill>
                  <a:schemeClr val="tx1"/>
                </a:solidFill>
                <a:latin typeface="Times New Roman" panose="02020603050405020304" pitchFamily="18" charset="0"/>
                <a:ea typeface="굴림" panose="020B0600000101010101" pitchFamily="50" charset="-127"/>
                <a:cs typeface="+mn-cs"/>
              </a:defRPr>
            </a:lvl5pPr>
            <a:lvl6pPr marL="2286000" algn="l" defTabSz="914400" rtl="0" eaLnBrk="1" latinLnBrk="1" hangingPunct="1">
              <a:defRPr kumimoji="1" sz="1200" kern="1200">
                <a:solidFill>
                  <a:schemeClr val="tx1"/>
                </a:solidFill>
                <a:latin typeface="Times New Roman" panose="02020603050405020304" pitchFamily="18" charset="0"/>
                <a:ea typeface="굴림" panose="020B0600000101010101" pitchFamily="50" charset="-127"/>
                <a:cs typeface="+mn-cs"/>
              </a:defRPr>
            </a:lvl6pPr>
            <a:lvl7pPr marL="2743200" algn="l" defTabSz="914400" rtl="0" eaLnBrk="1" latinLnBrk="1" hangingPunct="1">
              <a:defRPr kumimoji="1" sz="1200" kern="1200">
                <a:solidFill>
                  <a:schemeClr val="tx1"/>
                </a:solidFill>
                <a:latin typeface="Times New Roman" panose="02020603050405020304" pitchFamily="18" charset="0"/>
                <a:ea typeface="굴림" panose="020B0600000101010101" pitchFamily="50" charset="-127"/>
                <a:cs typeface="+mn-cs"/>
              </a:defRPr>
            </a:lvl7pPr>
            <a:lvl8pPr marL="3200400" algn="l" defTabSz="914400" rtl="0" eaLnBrk="1" latinLnBrk="1" hangingPunct="1">
              <a:defRPr kumimoji="1" sz="1200" kern="1200">
                <a:solidFill>
                  <a:schemeClr val="tx1"/>
                </a:solidFill>
                <a:latin typeface="Times New Roman" panose="02020603050405020304" pitchFamily="18" charset="0"/>
                <a:ea typeface="굴림" panose="020B0600000101010101" pitchFamily="50" charset="-127"/>
                <a:cs typeface="+mn-cs"/>
              </a:defRPr>
            </a:lvl8pPr>
            <a:lvl9pPr marL="3657600" algn="l" defTabSz="914400" rtl="0" eaLnBrk="1" latinLnBrk="1" hangingPunct="1">
              <a:defRPr kumimoji="1" sz="1200" kern="1200">
                <a:solidFill>
                  <a:schemeClr val="tx1"/>
                </a:solidFill>
                <a:latin typeface="Times New Roman" panose="02020603050405020304" pitchFamily="18" charset="0"/>
                <a:ea typeface="굴림" panose="020B0600000101010101" pitchFamily="50" charset="-127"/>
                <a:cs typeface="+mn-cs"/>
              </a:defRPr>
            </a:lvl9pPr>
          </a:lstStyle>
          <a:p>
            <a:pPr>
              <a:defRPr/>
            </a:pPr>
            <a:r>
              <a:rPr lang="en-US" altLang="ko-KR"/>
              <a:t>Slide </a:t>
            </a:r>
            <a:fld id="{6E0A3520-BDA5-4137-83B2-D2C57FC18B77}" type="slidenum">
              <a:rPr lang="en-US" altLang="ko-KR" smtClean="0"/>
              <a:pPr>
                <a:defRPr/>
              </a:pPr>
              <a:t>8</a:t>
            </a:fld>
            <a:endParaRPr lang="en-US" altLang="ko-KR"/>
          </a:p>
        </p:txBody>
      </p:sp>
      <p:sp>
        <p:nvSpPr>
          <p:cNvPr id="4" name="Title 3">
            <a:extLst>
              <a:ext uri="{FF2B5EF4-FFF2-40B4-BE49-F238E27FC236}">
                <a16:creationId xmlns:a16="http://schemas.microsoft.com/office/drawing/2014/main" id="{F79424DA-C183-4A78-8B11-DEA89DB1056A}"/>
              </a:ext>
            </a:extLst>
          </p:cNvPr>
          <p:cNvSpPr>
            <a:spLocks noGrp="1"/>
          </p:cNvSpPr>
          <p:nvPr>
            <p:ph type="title"/>
          </p:nvPr>
        </p:nvSpPr>
        <p:spPr>
          <a:xfrm>
            <a:off x="242820" y="533400"/>
            <a:ext cx="7772400" cy="914400"/>
          </a:xfrm>
        </p:spPr>
        <p:txBody>
          <a:bodyPr/>
          <a:lstStyle/>
          <a:p>
            <a:r>
              <a:rPr lang="en-US" sz="2800" dirty="0"/>
              <a:t>Proposal   </a:t>
            </a:r>
          </a:p>
        </p:txBody>
      </p:sp>
      <p:pic>
        <p:nvPicPr>
          <p:cNvPr id="11" name="Picture 10">
            <a:extLst>
              <a:ext uri="{FF2B5EF4-FFF2-40B4-BE49-F238E27FC236}">
                <a16:creationId xmlns:a16="http://schemas.microsoft.com/office/drawing/2014/main" id="{185FF3E4-8E82-428C-C24A-42635BE70DF2}"/>
              </a:ext>
            </a:extLst>
          </p:cNvPr>
          <p:cNvPicPr>
            <a:picLocks noChangeAspect="1"/>
          </p:cNvPicPr>
          <p:nvPr/>
        </p:nvPicPr>
        <p:blipFill>
          <a:blip r:embed="rId3"/>
          <a:stretch>
            <a:fillRect/>
          </a:stretch>
        </p:blipFill>
        <p:spPr>
          <a:xfrm>
            <a:off x="966284" y="3429000"/>
            <a:ext cx="7211431" cy="657317"/>
          </a:xfrm>
          <a:prstGeom prst="rect">
            <a:avLst/>
          </a:prstGeom>
        </p:spPr>
      </p:pic>
      <p:sp>
        <p:nvSpPr>
          <p:cNvPr id="12" name="내용 개체 틀 2">
            <a:extLst>
              <a:ext uri="{FF2B5EF4-FFF2-40B4-BE49-F238E27FC236}">
                <a16:creationId xmlns:a16="http://schemas.microsoft.com/office/drawing/2014/main" id="{39FDB088-4385-C825-FA9E-67F4A040B535}"/>
              </a:ext>
            </a:extLst>
          </p:cNvPr>
          <p:cNvSpPr txBox="1">
            <a:spLocks/>
          </p:cNvSpPr>
          <p:nvPr/>
        </p:nvSpPr>
        <p:spPr>
          <a:xfrm>
            <a:off x="1524000" y="4129468"/>
            <a:ext cx="8299917" cy="503487"/>
          </a:xfrm>
          <a:prstGeom prst="rect">
            <a:avLst/>
          </a:prstGeom>
        </p:spPr>
        <p:txBody>
          <a:bodyPr/>
          <a:lstStyle>
            <a:lvl1pPr marL="342900" indent="-342900" algn="l" defTabSz="457200" rtl="0" eaLnBrk="1" latinLnBrk="0" hangingPunct="1">
              <a:spcBef>
                <a:spcPct val="20000"/>
              </a:spcBef>
              <a:buClr>
                <a:schemeClr val="accent1"/>
              </a:buClr>
              <a:buFont typeface="Lucida Grande"/>
              <a:buChar char="▪"/>
              <a:defRPr sz="3200" kern="1200" spc="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spc="0">
                <a:solidFill>
                  <a:schemeClr val="tx1"/>
                </a:solidFill>
                <a:latin typeface="+mn-lt"/>
                <a:ea typeface="+mn-ea"/>
                <a:cs typeface="+mn-cs"/>
              </a:defRPr>
            </a:lvl2pPr>
            <a:lvl3pPr marL="1143000" indent="-228600" algn="l" defTabSz="457200" rtl="0" eaLnBrk="1" latinLnBrk="0" hangingPunct="1">
              <a:spcBef>
                <a:spcPct val="20000"/>
              </a:spcBef>
              <a:buClr>
                <a:schemeClr val="accent1"/>
              </a:buClr>
              <a:buFont typeface="Lucida Grande"/>
              <a:buChar char="▪"/>
              <a:defRPr sz="2400" kern="1200" spc="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spc="0">
                <a:solidFill>
                  <a:schemeClr val="tx1"/>
                </a:solidFill>
                <a:latin typeface="+mn-lt"/>
                <a:ea typeface="+mn-ea"/>
                <a:cs typeface="+mn-cs"/>
              </a:defRPr>
            </a:lvl4pPr>
            <a:lvl5pPr marL="2057400" indent="-228600" algn="l" defTabSz="457200" rtl="0" eaLnBrk="1" latinLnBrk="0" hangingPunct="1">
              <a:spcBef>
                <a:spcPct val="20000"/>
              </a:spcBef>
              <a:buClr>
                <a:schemeClr val="accent1"/>
              </a:buClr>
              <a:buFont typeface="Arial"/>
              <a:buChar char="▪"/>
              <a:defRPr sz="2000" kern="1200" spc="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Lucida Grande"/>
              <a:buNone/>
            </a:pPr>
            <a:r>
              <a:rPr lang="en-US" sz="1400" dirty="0"/>
              <a:t>Fig. 1. the LL Load Info field as part of the MAPC per scheme Parameter Set field.</a:t>
            </a:r>
          </a:p>
        </p:txBody>
      </p:sp>
    </p:spTree>
    <p:extLst>
      <p:ext uri="{BB962C8B-B14F-4D97-AF65-F5344CB8AC3E}">
        <p14:creationId xmlns:p14="http://schemas.microsoft.com/office/powerpoint/2010/main" val="42545877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3478" y="704421"/>
            <a:ext cx="8422669" cy="611497"/>
          </a:xfrm>
        </p:spPr>
        <p:txBody>
          <a:bodyPr>
            <a:normAutofit fontScale="90000"/>
          </a:bodyPr>
          <a:lstStyle/>
          <a:p>
            <a:pPr algn="ctr"/>
            <a:r>
              <a:rPr lang="en-US" dirty="0"/>
              <a:t>                              </a:t>
            </a:r>
            <a:br>
              <a:rPr lang="en-US" dirty="0"/>
            </a:br>
            <a:r>
              <a:rPr lang="en-US" sz="2699" dirty="0"/>
              <a:t>Summary</a:t>
            </a:r>
            <a:br>
              <a:rPr lang="en-US" dirty="0"/>
            </a:br>
            <a:endParaRPr lang="en-US" dirty="0"/>
          </a:p>
        </p:txBody>
      </p:sp>
      <p:sp>
        <p:nvSpPr>
          <p:cNvPr id="15" name="Content Placeholder 14">
            <a:extLst>
              <a:ext uri="{FF2B5EF4-FFF2-40B4-BE49-F238E27FC236}">
                <a16:creationId xmlns:a16="http://schemas.microsoft.com/office/drawing/2014/main" id="{F455A108-FF7B-42D6-4E56-A1533F0F5B6A}"/>
              </a:ext>
            </a:extLst>
          </p:cNvPr>
          <p:cNvSpPr>
            <a:spLocks noGrp="1"/>
          </p:cNvSpPr>
          <p:nvPr>
            <p:ph idx="1"/>
          </p:nvPr>
        </p:nvSpPr>
        <p:spPr>
          <a:xfrm>
            <a:off x="273479" y="1447800"/>
            <a:ext cx="8260921" cy="4154218"/>
          </a:xfrm>
        </p:spPr>
        <p:txBody>
          <a:bodyPr/>
          <a:lstStyle/>
          <a:p>
            <a:r>
              <a:rPr lang="en-US" sz="1800" b="0" dirty="0"/>
              <a:t>This contribution discusses specific details regarding the Co-TDMA TXOP polling phase and allocation phase.</a:t>
            </a:r>
          </a:p>
          <a:p>
            <a:pPr lvl="1"/>
            <a:r>
              <a:rPr lang="en-US" sz="1400" dirty="0"/>
              <a:t>Polling phase: the ICR bandwidth should not constrain the BW of the in-BSS transmission</a:t>
            </a:r>
          </a:p>
          <a:p>
            <a:pPr lvl="1"/>
            <a:r>
              <a:rPr lang="en-US" sz="1400" dirty="0"/>
              <a:t>Allocation phase: 20MHz channels used by the CTS frame </a:t>
            </a:r>
            <a:r>
              <a:rPr lang="en-US" altLang="zh-TW" sz="1400" dirty="0"/>
              <a:t>may be less than or equal to the size of the allocated RU</a:t>
            </a:r>
            <a:endParaRPr lang="en-US" sz="1400" b="0" dirty="0"/>
          </a:p>
          <a:p>
            <a:r>
              <a:rPr lang="en-US" sz="1800" b="0" dirty="0"/>
              <a:t>Key Benefits</a:t>
            </a:r>
          </a:p>
          <a:p>
            <a:pPr lvl="1"/>
            <a:r>
              <a:rPr lang="en-US" sz="1400" dirty="0"/>
              <a:t>Reduces the likelihood of the coordinating AP losing the TXOP</a:t>
            </a:r>
          </a:p>
          <a:p>
            <a:pPr lvl="1"/>
            <a:r>
              <a:rPr lang="en-US" sz="1400" dirty="0"/>
              <a:t>Ensures sufficient bandwidth for in-BSS frame exchanges, while minimizing negative impacts from time-sharing with other AP</a:t>
            </a:r>
          </a:p>
          <a:p>
            <a:pPr lvl="1"/>
            <a:r>
              <a:rPr lang="en-US" sz="1400" dirty="0"/>
              <a:t>Increases the probability that the coordinated AP can successfully utilize the allocated time</a:t>
            </a:r>
          </a:p>
          <a:p>
            <a:pPr lvl="1"/>
            <a:endParaRPr lang="en-US" sz="1400" b="0" dirty="0"/>
          </a:p>
          <a:p>
            <a:pPr marL="342900" lvl="1" indent="-342900">
              <a:buChar char="•"/>
            </a:pPr>
            <a:r>
              <a:rPr lang="en-GB" sz="1800" dirty="0">
                <a:ea typeface="SimSun" panose="02010600030101010101" pitchFamily="2" charset="-122"/>
                <a:cs typeface="Times New Roman" panose="02020603050405020304" pitchFamily="18" charset="0"/>
              </a:rPr>
              <a:t>A LL Load info is proposed as a parameter in </a:t>
            </a:r>
            <a:r>
              <a:rPr lang="en-US" sz="1800" dirty="0"/>
              <a:t>MAPC per scheme parameter set field to be leveraged by</a:t>
            </a:r>
            <a:r>
              <a:rPr lang="en-US" sz="1800" b="0" dirty="0"/>
              <a:t> the polling mechanism</a:t>
            </a:r>
            <a:r>
              <a:rPr lang="en-US" sz="1800" dirty="0">
                <a:ea typeface="+mn-ea"/>
              </a:rPr>
              <a:t>.</a:t>
            </a:r>
          </a:p>
          <a:p>
            <a:pPr lvl="1"/>
            <a:endParaRPr lang="en-US" sz="1400" b="0" dirty="0"/>
          </a:p>
        </p:txBody>
      </p:sp>
    </p:spTree>
    <p:extLst>
      <p:ext uri="{BB962C8B-B14F-4D97-AF65-F5344CB8AC3E}">
        <p14:creationId xmlns:p14="http://schemas.microsoft.com/office/powerpoint/2010/main" val="1201050043"/>
      </p:ext>
    </p:extLst>
  </p:cSld>
  <p:clrMapOvr>
    <a:masterClrMapping/>
  </p:clrMapOvr>
</p:sld>
</file>

<file path=ppt/theme/theme1.xml><?xml version="1.0" encoding="utf-8"?>
<a:theme xmlns:a="http://schemas.openxmlformats.org/drawingml/2006/main" name="1_Extend Submission Templat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ACcord-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200" b="0" i="0" u="none" strike="noStrike" cap="none" normalizeH="0" baseline="0" smtClean="0">
            <a:ln>
              <a:noFill/>
            </a:ln>
            <a:solidFill>
              <a:schemeClr val="tx1"/>
            </a:solidFill>
            <a:effectLst/>
            <a:latin typeface="Times New Roman" panose="0202070306050509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200" b="0" i="0" u="none" strike="noStrike" cap="none" normalizeH="0" baseline="0" smtClean="0">
            <a:ln>
              <a:noFill/>
            </a:ln>
            <a:solidFill>
              <a:schemeClr val="tx1"/>
            </a:solidFill>
            <a:effectLst/>
            <a:latin typeface="Times New Roman" panose="02020703060505090304" pitchFamily="18" charset="0"/>
          </a:defRPr>
        </a:defPPr>
      </a:lstStyle>
    </a:lnDef>
  </a:objectDefaults>
  <a:extraClrSchemeLst>
    <a:extraClrScheme>
      <a:clrScheme name="ACcord-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Ccord-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ACcord-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Ccord-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Ccord-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Ccord-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ACcord-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4A162B2F21D5F4BB7087D1151E9BA66" ma:contentTypeVersion="1" ma:contentTypeDescription="Create a new document." ma:contentTypeScope="" ma:versionID="19756aebb80ad30240197ca2e3b8cfbf">
  <xsd:schema xmlns:xsd="http://www.w3.org/2001/XMLSchema" xmlns:xs="http://www.w3.org/2001/XMLSchema" xmlns:p="http://schemas.microsoft.com/office/2006/metadata/properties" targetNamespace="http://schemas.microsoft.com/office/2006/metadata/properties" ma:root="true" ma:fieldsID="2d2ab0423195891a282ae33591addde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B089278-2BBF-410D-9BB5-E548A1E4107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DBC67A7B-2B1A-4086-8370-23AC79C907E8}">
  <ds:schemaRefs>
    <ds:schemaRef ds:uri="http://schemas.microsoft.com/sharepoint/v3/contenttype/forms"/>
  </ds:schemaRefs>
</ds:datastoreItem>
</file>

<file path=customXml/itemProps3.xml><?xml version="1.0" encoding="utf-8"?>
<ds:datastoreItem xmlns:ds="http://schemas.openxmlformats.org/officeDocument/2006/customXml" ds:itemID="{871DD2B5-241A-41D6-BB19-5B93E28ECEC5}">
  <ds:schemaRefs>
    <ds:schemaRef ds:uri="http://schemas.microsoft.com/office/2006/metadata/properties"/>
    <ds:schemaRef ds:uri="http://schemas.microsoft.com/office/infopath/2007/PartnerControls"/>
  </ds:schemaRefs>
</ds:datastoreItem>
</file>

<file path=docMetadata/LabelInfo.xml><?xml version="1.0" encoding="utf-8"?>
<clbl:labelList xmlns:clbl="http://schemas.microsoft.com/office/2020/mipLabelMetadata">
  <clbl:label id="{83bcef13-7cac-433f-ba1d-47a323951816}" enabled="1" method="Privileged" siteId="{a7687ede-7a6b-4ef6-bace-642f677fbe31}" contentBits="0" removed="0"/>
</clbl:labelList>
</file>

<file path=docProps/app.xml><?xml version="1.0" encoding="utf-8"?>
<Properties xmlns="http://schemas.openxmlformats.org/officeDocument/2006/extended-properties" xmlns:vt="http://schemas.openxmlformats.org/officeDocument/2006/docPropsVTypes">
  <TotalTime>111906</TotalTime>
  <Words>1466</Words>
  <Application>Microsoft Office PowerPoint</Application>
  <PresentationFormat>On-screen Show (4:3)</PresentationFormat>
  <Paragraphs>158</Paragraphs>
  <Slides>13</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Lucida Grande</vt:lpstr>
      <vt:lpstr>TimesNewRoman</vt:lpstr>
      <vt:lpstr>Arial</vt:lpstr>
      <vt:lpstr>Arial</vt:lpstr>
      <vt:lpstr>Calibri</vt:lpstr>
      <vt:lpstr>Courier New</vt:lpstr>
      <vt:lpstr>Times New Roman</vt:lpstr>
      <vt:lpstr>1_Extend Submission Template</vt:lpstr>
      <vt:lpstr> Co-TDMA Transmission Bandwidth </vt:lpstr>
      <vt:lpstr>                               Background </vt:lpstr>
      <vt:lpstr>                               Problem Statement 1 </vt:lpstr>
      <vt:lpstr>                              Proposal on Co-TDMA In-BSS Transmission Bandwidth</vt:lpstr>
      <vt:lpstr>                               Problem Statement 2 </vt:lpstr>
      <vt:lpstr> Proposal on Co-TDMA TxOP Allocation Phase</vt:lpstr>
      <vt:lpstr> Problem Statement 3</vt:lpstr>
      <vt:lpstr>Proposal   </vt:lpstr>
      <vt:lpstr>                               Summary </vt:lpstr>
      <vt:lpstr>SP1</vt:lpstr>
      <vt:lpstr>SP2</vt:lpstr>
      <vt:lpstr>SP3</vt:lpstr>
      <vt:lpstr>                               Reference </vt:lpstr>
    </vt:vector>
  </TitlesOfParts>
  <Company>Marvell Semiconductor,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UHR use case and network architecture</dc:title>
  <dc:creator>Yonggang.Fang@mediatek.com</dc:creator>
  <cp:lastModifiedBy>Kaiying Lu</cp:lastModifiedBy>
  <cp:revision>5038</cp:revision>
  <cp:lastPrinted>2020-12-04T21:59:30Z</cp:lastPrinted>
  <dcterms:created xsi:type="dcterms:W3CDTF">2020-12-04T21:59:30Z</dcterms:created>
  <dcterms:modified xsi:type="dcterms:W3CDTF">2025-09-12T20:29:57Z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KSOProductBuildVer">
    <vt:lpwstr>1033-2.7.0.4476</vt:lpwstr>
  </property>
  <property fmtid="{D5CDD505-2E9C-101B-9397-08002B2CF9AE}" pid="4" name="ContentTypeId">
    <vt:lpwstr>0x01010044A162B2F21D5F4BB7087D1151E9BA66</vt:lpwstr>
  </property>
  <property fmtid="{D5CDD505-2E9C-101B-9397-08002B2CF9AE}" pid="5" name="MSIP_Label_83bcef13-7cac-433f-ba1d-47a323951816_Enabled">
    <vt:lpwstr>true</vt:lpwstr>
  </property>
  <property fmtid="{D5CDD505-2E9C-101B-9397-08002B2CF9AE}" pid="6" name="MSIP_Label_83bcef13-7cac-433f-ba1d-47a323951816_SetDate">
    <vt:lpwstr>2023-01-06T23:45:46Z</vt:lpwstr>
  </property>
  <property fmtid="{D5CDD505-2E9C-101B-9397-08002B2CF9AE}" pid="7" name="MSIP_Label_83bcef13-7cac-433f-ba1d-47a323951816_Method">
    <vt:lpwstr>Privileged</vt:lpwstr>
  </property>
  <property fmtid="{D5CDD505-2E9C-101B-9397-08002B2CF9AE}" pid="8" name="MSIP_Label_83bcef13-7cac-433f-ba1d-47a323951816_Name">
    <vt:lpwstr>MTK_Unclassified</vt:lpwstr>
  </property>
  <property fmtid="{D5CDD505-2E9C-101B-9397-08002B2CF9AE}" pid="9" name="MSIP_Label_83bcef13-7cac-433f-ba1d-47a323951816_SiteId">
    <vt:lpwstr>a7687ede-7a6b-4ef6-bace-642f677fbe31</vt:lpwstr>
  </property>
  <property fmtid="{D5CDD505-2E9C-101B-9397-08002B2CF9AE}" pid="10" name="MSIP_Label_83bcef13-7cac-433f-ba1d-47a323951816_ActionId">
    <vt:lpwstr>55360bf1-f76e-43d2-a148-489c7622ab95</vt:lpwstr>
  </property>
  <property fmtid="{D5CDD505-2E9C-101B-9397-08002B2CF9AE}" pid="11" name="MSIP_Label_83bcef13-7cac-433f-ba1d-47a323951816_ContentBits">
    <vt:lpwstr>0</vt:lpwstr>
  </property>
</Properties>
</file>