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p:sldMasterIdLst>
    <p:sldMasterId id="2147483648" r:id="rId4"/>
  </p:sldMasterIdLst>
  <p:notesMasterIdLst>
    <p:notesMasterId r:id="rId13"/>
  </p:notesMasterIdLst>
  <p:handoutMasterIdLst>
    <p:handoutMasterId r:id="rId14"/>
  </p:handoutMasterIdLst>
  <p:sldIdLst>
    <p:sldId id="529" r:id="rId5"/>
    <p:sldId id="3644" r:id="rId6"/>
    <p:sldId id="2147473685" r:id="rId7"/>
    <p:sldId id="3648" r:id="rId8"/>
    <p:sldId id="3634" r:id="rId9"/>
    <p:sldId id="2147473684" r:id="rId10"/>
    <p:sldId id="3641" r:id="rId11"/>
    <p:sldId id="2147473686" r:id="rId12"/>
  </p:sldIdLst>
  <p:sldSz cx="9144000" cy="6858000" type="screen4x3"/>
  <p:notesSz cx="6934200" cy="9280525"/>
  <p:defaultTextStyle>
    <a:defPPr>
      <a:defRPr lang="en-US"/>
    </a:defPPr>
    <a:lvl1pPr algn="l" rtl="0" eaLnBrk="0" fontAlgn="base" hangingPunct="0">
      <a:spcBef>
        <a:spcPct val="0"/>
      </a:spcBef>
      <a:spcAft>
        <a:spcPct val="0"/>
      </a:spcAft>
      <a:defRPr sz="1200" kern="1200">
        <a:solidFill>
          <a:schemeClr val="tx1"/>
        </a:solidFill>
        <a:latin typeface="Times New Roman" panose="02020703060505090304" pitchFamily="18" charset="0"/>
        <a:ea typeface="+mn-ea"/>
        <a:cs typeface="+mn-cs"/>
      </a:defRPr>
    </a:lvl1pPr>
    <a:lvl2pPr marL="457200" algn="l" rtl="0" eaLnBrk="0" fontAlgn="base" hangingPunct="0">
      <a:spcBef>
        <a:spcPct val="0"/>
      </a:spcBef>
      <a:spcAft>
        <a:spcPct val="0"/>
      </a:spcAft>
      <a:defRPr sz="1200" kern="1200">
        <a:solidFill>
          <a:schemeClr val="tx1"/>
        </a:solidFill>
        <a:latin typeface="Times New Roman" panose="02020703060505090304" pitchFamily="18" charset="0"/>
        <a:ea typeface="+mn-ea"/>
        <a:cs typeface="+mn-cs"/>
      </a:defRPr>
    </a:lvl2pPr>
    <a:lvl3pPr marL="914400" algn="l" rtl="0" eaLnBrk="0" fontAlgn="base" hangingPunct="0">
      <a:spcBef>
        <a:spcPct val="0"/>
      </a:spcBef>
      <a:spcAft>
        <a:spcPct val="0"/>
      </a:spcAft>
      <a:defRPr sz="1200" kern="1200">
        <a:solidFill>
          <a:schemeClr val="tx1"/>
        </a:solidFill>
        <a:latin typeface="Times New Roman" panose="02020703060505090304" pitchFamily="18" charset="0"/>
        <a:ea typeface="+mn-ea"/>
        <a:cs typeface="+mn-cs"/>
      </a:defRPr>
    </a:lvl3pPr>
    <a:lvl4pPr marL="1371600" algn="l" rtl="0" eaLnBrk="0" fontAlgn="base" hangingPunct="0">
      <a:spcBef>
        <a:spcPct val="0"/>
      </a:spcBef>
      <a:spcAft>
        <a:spcPct val="0"/>
      </a:spcAft>
      <a:defRPr sz="1200" kern="1200">
        <a:solidFill>
          <a:schemeClr val="tx1"/>
        </a:solidFill>
        <a:latin typeface="Times New Roman" panose="02020703060505090304" pitchFamily="18" charset="0"/>
        <a:ea typeface="+mn-ea"/>
        <a:cs typeface="+mn-cs"/>
      </a:defRPr>
    </a:lvl4pPr>
    <a:lvl5pPr marL="1828800" algn="l" rtl="0" eaLnBrk="0" fontAlgn="base" hangingPunct="0">
      <a:spcBef>
        <a:spcPct val="0"/>
      </a:spcBef>
      <a:spcAft>
        <a:spcPct val="0"/>
      </a:spcAft>
      <a:defRPr sz="1200" kern="1200">
        <a:solidFill>
          <a:schemeClr val="tx1"/>
        </a:solidFill>
        <a:latin typeface="Times New Roman" panose="02020703060505090304" pitchFamily="18" charset="0"/>
        <a:ea typeface="+mn-ea"/>
        <a:cs typeface="+mn-cs"/>
      </a:defRPr>
    </a:lvl5pPr>
    <a:lvl6pPr marL="2286000" algn="l" defTabSz="914400" rtl="0" eaLnBrk="1" latinLnBrk="0" hangingPunct="1">
      <a:defRPr sz="1200" kern="1200">
        <a:solidFill>
          <a:schemeClr val="tx1"/>
        </a:solidFill>
        <a:latin typeface="Times New Roman" panose="02020703060505090304" pitchFamily="18" charset="0"/>
        <a:ea typeface="+mn-ea"/>
        <a:cs typeface="+mn-cs"/>
      </a:defRPr>
    </a:lvl6pPr>
    <a:lvl7pPr marL="2743200" algn="l" defTabSz="914400" rtl="0" eaLnBrk="1" latinLnBrk="0" hangingPunct="1">
      <a:defRPr sz="1200" kern="1200">
        <a:solidFill>
          <a:schemeClr val="tx1"/>
        </a:solidFill>
        <a:latin typeface="Times New Roman" panose="02020703060505090304" pitchFamily="18" charset="0"/>
        <a:ea typeface="+mn-ea"/>
        <a:cs typeface="+mn-cs"/>
      </a:defRPr>
    </a:lvl7pPr>
    <a:lvl8pPr marL="3200400" algn="l" defTabSz="914400" rtl="0" eaLnBrk="1" latinLnBrk="0" hangingPunct="1">
      <a:defRPr sz="1200" kern="1200">
        <a:solidFill>
          <a:schemeClr val="tx1"/>
        </a:solidFill>
        <a:latin typeface="Times New Roman" panose="02020703060505090304" pitchFamily="18" charset="0"/>
        <a:ea typeface="+mn-ea"/>
        <a:cs typeface="+mn-cs"/>
      </a:defRPr>
    </a:lvl8pPr>
    <a:lvl9pPr marL="3657600" algn="l" defTabSz="914400" rtl="0" eaLnBrk="1" latinLnBrk="0" hangingPunct="1">
      <a:defRPr sz="1200" kern="1200">
        <a:solidFill>
          <a:schemeClr val="tx1"/>
        </a:solidFill>
        <a:latin typeface="Times New Roman" panose="0202070306050509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3">
          <p15:clr>
            <a:srgbClr val="A4A3A4"/>
          </p15:clr>
        </p15:guide>
        <p15:guide id="2" pos="2184">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Yonggang Fang" initials="YF" lastIdx="1" clrIdx="0">
    <p:extLst>
      <p:ext uri="{19B8F6BF-5375-455C-9EA6-DF929625EA0E}">
        <p15:presenceInfo xmlns:p15="http://schemas.microsoft.com/office/powerpoint/2012/main" userId="S-1-5-21-3285339950-981350797-2163593329-42649" providerId="AD"/>
      </p:ext>
    </p:extLst>
  </p:cmAuthor>
  <p:cmAuthor id="2" name="James Yee" initials="JY" lastIdx="11" clrIdx="1">
    <p:extLst>
      <p:ext uri="{19B8F6BF-5375-455C-9EA6-DF929625EA0E}">
        <p15:presenceInfo xmlns:p15="http://schemas.microsoft.com/office/powerpoint/2012/main" userId="S::james.yee@mediatek.com::95f89ef2-cc62-42a2-947f-f5ed2585104e" providerId="AD"/>
      </p:ext>
    </p:extLst>
  </p:cmAuthor>
  <p:cmAuthor id="3" name="Yonggang Fang" initials="YF [2]" lastIdx="36" clrIdx="2">
    <p:extLst>
      <p:ext uri="{19B8F6BF-5375-455C-9EA6-DF929625EA0E}">
        <p15:presenceInfo xmlns:p15="http://schemas.microsoft.com/office/powerpoint/2012/main" userId="Yonggang Fang"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FFFF00"/>
    <a:srgbClr val="3399FF"/>
    <a:srgbClr val="66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57" autoAdjust="0"/>
  </p:normalViewPr>
  <p:slideViewPr>
    <p:cSldViewPr>
      <p:cViewPr>
        <p:scale>
          <a:sx n="96" d="100"/>
          <a:sy n="96" d="100"/>
        </p:scale>
        <p:origin x="404" y="4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7" d="100"/>
          <a:sy n="87" d="100"/>
        </p:scale>
        <p:origin x="2166" y="102"/>
      </p:cViewPr>
      <p:guideLst>
        <p:guide orient="horz" pos="2923"/>
        <p:guide pos="218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5597525" y="177800"/>
            <a:ext cx="641350" cy="212725"/>
          </a:xfrm>
          <a:prstGeom prst="rect">
            <a:avLst/>
          </a:prstGeom>
          <a:noFill/>
          <a:ln w="9525">
            <a:noFill/>
            <a:miter lim="800000"/>
          </a:ln>
          <a:effectLst/>
        </p:spPr>
        <p:txBody>
          <a:bodyPr vert="horz" wrap="none" lIns="0" tIns="0" rIns="0" bIns="0" numCol="1" anchor="b" anchorCtr="0" compatLnSpc="1">
            <a:spAutoFit/>
          </a:bodyPr>
          <a:lstStyle>
            <a:lvl1pPr algn="r" defTabSz="933450">
              <a:defRPr sz="1400" b="1"/>
            </a:lvl1pPr>
          </a:lstStyle>
          <a:p>
            <a:pPr>
              <a:defRPr/>
            </a:pPr>
            <a:r>
              <a:rPr lang="en-US"/>
              <a:t>doc: 11-23-xxxx-00-uhr</a:t>
            </a:r>
          </a:p>
        </p:txBody>
      </p:sp>
      <p:sp>
        <p:nvSpPr>
          <p:cNvPr id="3075" name="Rectangle 3"/>
          <p:cNvSpPr>
            <a:spLocks noGrp="1" noChangeArrowheads="1"/>
          </p:cNvSpPr>
          <p:nvPr>
            <p:ph type="dt" sz="quarter" idx="1"/>
          </p:nvPr>
        </p:nvSpPr>
        <p:spPr bwMode="auto">
          <a:xfrm>
            <a:off x="695325" y="177800"/>
            <a:ext cx="827088" cy="212725"/>
          </a:xfrm>
          <a:prstGeom prst="rect">
            <a:avLst/>
          </a:prstGeom>
          <a:noFill/>
          <a:ln w="9525">
            <a:noFill/>
            <a:miter lim="800000"/>
          </a:ln>
          <a:effectLst/>
        </p:spPr>
        <p:txBody>
          <a:bodyPr vert="horz" wrap="none" lIns="0" tIns="0" rIns="0" bIns="0" numCol="1" anchor="b" anchorCtr="0" compatLnSpc="1">
            <a:spAutoFit/>
          </a:bodyPr>
          <a:lstStyle>
            <a:lvl1pPr defTabSz="933450">
              <a:defRPr sz="1400" b="1"/>
            </a:lvl1pPr>
          </a:lstStyle>
          <a:p>
            <a:pPr>
              <a:defRPr/>
            </a:pPr>
            <a:r>
              <a:rPr lang="en-US"/>
              <a:t>Month Year</a:t>
            </a:r>
          </a:p>
        </p:txBody>
      </p:sp>
      <p:sp>
        <p:nvSpPr>
          <p:cNvPr id="3077" name="Rectangle 5"/>
          <p:cNvSpPr>
            <a:spLocks noGrp="1" noChangeArrowheads="1"/>
          </p:cNvSpPr>
          <p:nvPr>
            <p:ph type="sldNum" sz="quarter" idx="3"/>
          </p:nvPr>
        </p:nvSpPr>
        <p:spPr bwMode="auto">
          <a:xfrm>
            <a:off x="3133725" y="8982075"/>
            <a:ext cx="512763" cy="182563"/>
          </a:xfrm>
          <a:prstGeom prst="rect">
            <a:avLst/>
          </a:prstGeom>
          <a:noFill/>
          <a:ln w="9525">
            <a:noFill/>
            <a:miter lim="800000"/>
          </a:ln>
          <a:effectLst/>
        </p:spPr>
        <p:txBody>
          <a:bodyPr vert="horz" wrap="none" lIns="0" tIns="0" rIns="0" bIns="0" numCol="1" anchor="t" anchorCtr="0" compatLnSpc="1">
            <a:spAutoFit/>
          </a:bodyPr>
          <a:lstStyle>
            <a:lvl1pPr algn="ctr" defTabSz="933450">
              <a:defRPr/>
            </a:lvl1pPr>
          </a:lstStyle>
          <a:p>
            <a:pPr>
              <a:defRPr/>
            </a:pPr>
            <a:r>
              <a:rPr lang="en-US"/>
              <a:t>Page </a:t>
            </a:r>
            <a:fld id="{BD32B504-A888-4620-871E-4C7196395CC7}" type="slidenum">
              <a:rPr lang="en-US"/>
              <a:t>‹#›</a:t>
            </a:fld>
            <a:endParaRPr lang="en-US"/>
          </a:p>
        </p:txBody>
      </p:sp>
      <p:sp>
        <p:nvSpPr>
          <p:cNvPr id="3078" name="Line 6"/>
          <p:cNvSpPr>
            <a:spLocks noChangeShapeType="1"/>
          </p:cNvSpPr>
          <p:nvPr/>
        </p:nvSpPr>
        <p:spPr bwMode="auto">
          <a:xfrm>
            <a:off x="693738" y="387350"/>
            <a:ext cx="5546725" cy="0"/>
          </a:xfrm>
          <a:prstGeom prst="line">
            <a:avLst/>
          </a:prstGeom>
          <a:noFill/>
          <a:ln w="12700">
            <a:solidFill>
              <a:schemeClr val="tx1"/>
            </a:solidFill>
            <a:round/>
            <a:headEnd type="none" w="sm" len="sm"/>
            <a:tailEnd type="none" w="sm" len="sm"/>
          </a:ln>
          <a:effectLst/>
        </p:spPr>
        <p:txBody>
          <a:bodyPr wrap="none" anchor="ctr"/>
          <a:lstStyle/>
          <a:p>
            <a:pPr>
              <a:defRPr/>
            </a:pPr>
            <a:endParaRPr lang="en-US"/>
          </a:p>
        </p:txBody>
      </p:sp>
      <p:sp>
        <p:nvSpPr>
          <p:cNvPr id="3079" name="Rectangle 7"/>
          <p:cNvSpPr>
            <a:spLocks noChangeArrowheads="1"/>
          </p:cNvSpPr>
          <p:nvPr/>
        </p:nvSpPr>
        <p:spPr bwMode="auto">
          <a:xfrm>
            <a:off x="693738" y="8982075"/>
            <a:ext cx="711200" cy="182563"/>
          </a:xfrm>
          <a:prstGeom prst="rect">
            <a:avLst/>
          </a:prstGeom>
          <a:noFill/>
          <a:ln w="9525">
            <a:noFill/>
            <a:miter lim="800000"/>
          </a:ln>
          <a:effectLst/>
        </p:spPr>
        <p:txBody>
          <a:bodyPr wrap="none" lIns="0" tIns="0" rIns="0" bIns="0">
            <a:spAutoFit/>
          </a:bodyPr>
          <a:lstStyle/>
          <a:p>
            <a:pPr defTabSz="933450">
              <a:defRPr/>
            </a:pPr>
            <a:r>
              <a:rPr lang="en-US"/>
              <a:t>Submission</a:t>
            </a:r>
          </a:p>
        </p:txBody>
      </p:sp>
      <p:sp>
        <p:nvSpPr>
          <p:cNvPr id="3080" name="Line 8"/>
          <p:cNvSpPr>
            <a:spLocks noChangeShapeType="1"/>
          </p:cNvSpPr>
          <p:nvPr/>
        </p:nvSpPr>
        <p:spPr bwMode="auto">
          <a:xfrm>
            <a:off x="693738" y="8970963"/>
            <a:ext cx="5700712" cy="0"/>
          </a:xfrm>
          <a:prstGeom prst="line">
            <a:avLst/>
          </a:prstGeom>
          <a:noFill/>
          <a:ln w="12700">
            <a:solidFill>
              <a:schemeClr val="tx1"/>
            </a:solidFill>
            <a:round/>
            <a:headEnd type="none" w="sm" len="sm"/>
            <a:tailEnd type="none" w="sm" len="sm"/>
          </a:ln>
          <a:effectLst/>
        </p:spPr>
        <p:txBody>
          <a:bodyPr wrap="none" anchor="ctr"/>
          <a:lstStyle/>
          <a:p>
            <a:pPr>
              <a:defRPr/>
            </a:pPr>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sldNum="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5640388" y="98425"/>
            <a:ext cx="641350" cy="212725"/>
          </a:xfrm>
          <a:prstGeom prst="rect">
            <a:avLst/>
          </a:prstGeom>
          <a:noFill/>
          <a:ln w="9525">
            <a:noFill/>
            <a:miter lim="800000"/>
          </a:ln>
          <a:effectLst/>
        </p:spPr>
        <p:txBody>
          <a:bodyPr vert="horz" wrap="none" lIns="0" tIns="0" rIns="0" bIns="0" numCol="1" anchor="b" anchorCtr="0" compatLnSpc="1">
            <a:spAutoFit/>
          </a:bodyPr>
          <a:lstStyle>
            <a:lvl1pPr algn="r" defTabSz="933450">
              <a:defRPr sz="1400" b="1"/>
            </a:lvl1pPr>
          </a:lstStyle>
          <a:p>
            <a:pPr>
              <a:defRPr/>
            </a:pPr>
            <a:r>
              <a:rPr lang="en-US"/>
              <a:t>doc: 11-23-xxxx-00-uhr</a:t>
            </a:r>
            <a:endParaRPr lang="en-US" dirty="0"/>
          </a:p>
        </p:txBody>
      </p:sp>
      <p:sp>
        <p:nvSpPr>
          <p:cNvPr id="2051" name="Rectangle 3"/>
          <p:cNvSpPr>
            <a:spLocks noGrp="1" noChangeArrowheads="1"/>
          </p:cNvSpPr>
          <p:nvPr>
            <p:ph type="dt" idx="1"/>
          </p:nvPr>
        </p:nvSpPr>
        <p:spPr bwMode="auto">
          <a:xfrm>
            <a:off x="654050" y="98425"/>
            <a:ext cx="827088" cy="212725"/>
          </a:xfrm>
          <a:prstGeom prst="rect">
            <a:avLst/>
          </a:prstGeom>
          <a:noFill/>
          <a:ln w="9525">
            <a:noFill/>
            <a:miter lim="800000"/>
          </a:ln>
          <a:effectLst/>
        </p:spPr>
        <p:txBody>
          <a:bodyPr vert="horz" wrap="none" lIns="0" tIns="0" rIns="0" bIns="0" numCol="1" anchor="b" anchorCtr="0" compatLnSpc="1">
            <a:spAutoFit/>
          </a:bodyPr>
          <a:lstStyle>
            <a:lvl1pPr defTabSz="933450">
              <a:defRPr sz="1400" b="1"/>
            </a:lvl1pPr>
          </a:lstStyle>
          <a:p>
            <a:pPr>
              <a:defRPr/>
            </a:pPr>
            <a:r>
              <a:rPr lang="en-US"/>
              <a:t>Month Year</a:t>
            </a:r>
          </a:p>
        </p:txBody>
      </p:sp>
      <p:sp>
        <p:nvSpPr>
          <p:cNvPr id="7172" name="Rectangle 4"/>
          <p:cNvSpPr>
            <a:spLocks noGrp="1" noRot="1" noChangeAspect="1" noChangeArrowheads="1" noTextEdit="1"/>
          </p:cNvSpPr>
          <p:nvPr>
            <p:ph type="sldImg" idx="2"/>
          </p:nvPr>
        </p:nvSpPr>
        <p:spPr bwMode="auto">
          <a:xfrm>
            <a:off x="1152525" y="701675"/>
            <a:ext cx="4629150" cy="3468688"/>
          </a:xfrm>
          <a:prstGeom prst="rect">
            <a:avLst/>
          </a:prstGeom>
          <a:noFill/>
          <a:ln w="12700">
            <a:solidFill>
              <a:schemeClr val="tx1"/>
            </a:solidFill>
            <a:miter lim="800000"/>
          </a:ln>
        </p:spPr>
      </p:sp>
      <p:sp>
        <p:nvSpPr>
          <p:cNvPr id="2053" name="Rectangle 5"/>
          <p:cNvSpPr>
            <a:spLocks noGrp="1" noChangeArrowheads="1"/>
          </p:cNvSpPr>
          <p:nvPr>
            <p:ph type="body" sz="quarter" idx="3"/>
          </p:nvPr>
        </p:nvSpPr>
        <p:spPr bwMode="auto">
          <a:xfrm>
            <a:off x="923925" y="4408488"/>
            <a:ext cx="5086350" cy="4176712"/>
          </a:xfrm>
          <a:prstGeom prst="rect">
            <a:avLst/>
          </a:prstGeom>
          <a:noFill/>
          <a:ln w="9525">
            <a:noFill/>
            <a:miter lim="800000"/>
          </a:ln>
          <a:effectLst/>
        </p:spPr>
        <p:txBody>
          <a:bodyPr vert="horz" wrap="square" lIns="93662" tIns="46038" rIns="93662" bIns="46038" numCol="1" anchor="t" anchorCtr="0" compatLnSpc="1"/>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54" name="Rectangle 6"/>
          <p:cNvSpPr>
            <a:spLocks noGrp="1" noChangeArrowheads="1"/>
          </p:cNvSpPr>
          <p:nvPr>
            <p:ph type="ftr" sz="quarter" idx="4"/>
          </p:nvPr>
        </p:nvSpPr>
        <p:spPr bwMode="auto">
          <a:xfrm>
            <a:off x="4282153" y="8985250"/>
            <a:ext cx="1999585" cy="184666"/>
          </a:xfrm>
          <a:prstGeom prst="rect">
            <a:avLst/>
          </a:prstGeom>
          <a:noFill/>
          <a:ln w="9525">
            <a:noFill/>
            <a:miter lim="800000"/>
          </a:ln>
          <a:effectLst/>
        </p:spPr>
        <p:txBody>
          <a:bodyPr vert="horz" wrap="none" lIns="0" tIns="0" rIns="0" bIns="0" numCol="1" anchor="t" anchorCtr="0" compatLnSpc="1">
            <a:spAutoFit/>
          </a:bodyPr>
          <a:lstStyle>
            <a:lvl5pPr marL="457200" lvl="4" algn="r" defTabSz="933450">
              <a:defRPr/>
            </a:lvl5pPr>
          </a:lstStyle>
          <a:p>
            <a:pPr lvl="4">
              <a:defRPr/>
            </a:pPr>
            <a:r>
              <a:rPr lang="en-US"/>
              <a:t>Kaiying Lu, MediaTek</a:t>
            </a:r>
            <a:endParaRPr lang="en-US" dirty="0"/>
          </a:p>
        </p:txBody>
      </p:sp>
      <p:sp>
        <p:nvSpPr>
          <p:cNvPr id="2055" name="Rectangle 7"/>
          <p:cNvSpPr>
            <a:spLocks noGrp="1" noChangeArrowheads="1"/>
          </p:cNvSpPr>
          <p:nvPr>
            <p:ph type="sldNum" sz="quarter" idx="5"/>
          </p:nvPr>
        </p:nvSpPr>
        <p:spPr bwMode="auto">
          <a:xfrm>
            <a:off x="3222625" y="8985250"/>
            <a:ext cx="512763" cy="182563"/>
          </a:xfrm>
          <a:prstGeom prst="rect">
            <a:avLst/>
          </a:prstGeom>
          <a:noFill/>
          <a:ln w="9525">
            <a:noFill/>
            <a:miter lim="800000"/>
          </a:ln>
          <a:effectLst/>
        </p:spPr>
        <p:txBody>
          <a:bodyPr vert="horz" wrap="none" lIns="0" tIns="0" rIns="0" bIns="0" numCol="1" anchor="t" anchorCtr="0" compatLnSpc="1">
            <a:spAutoFit/>
          </a:bodyPr>
          <a:lstStyle>
            <a:lvl1pPr algn="r" defTabSz="933450">
              <a:defRPr/>
            </a:lvl1pPr>
          </a:lstStyle>
          <a:p>
            <a:pPr>
              <a:defRPr/>
            </a:pPr>
            <a:r>
              <a:rPr lang="en-US"/>
              <a:t>Page </a:t>
            </a:r>
            <a:fld id="{B2E2529D-A12F-4941-8D14-D7D39A04F2A2}" type="slidenum">
              <a:rPr lang="en-US"/>
              <a:t>‹#›</a:t>
            </a:fld>
            <a:endParaRPr lang="en-US"/>
          </a:p>
        </p:txBody>
      </p:sp>
      <p:sp>
        <p:nvSpPr>
          <p:cNvPr id="2056" name="Rectangle 8"/>
          <p:cNvSpPr>
            <a:spLocks noChangeArrowheads="1"/>
          </p:cNvSpPr>
          <p:nvPr/>
        </p:nvSpPr>
        <p:spPr bwMode="auto">
          <a:xfrm>
            <a:off x="723900" y="8985250"/>
            <a:ext cx="711200" cy="182563"/>
          </a:xfrm>
          <a:prstGeom prst="rect">
            <a:avLst/>
          </a:prstGeom>
          <a:noFill/>
          <a:ln w="9525">
            <a:noFill/>
            <a:miter lim="800000"/>
          </a:ln>
          <a:effectLst/>
        </p:spPr>
        <p:txBody>
          <a:bodyPr wrap="none" lIns="0" tIns="0" rIns="0" bIns="0">
            <a:spAutoFit/>
          </a:bodyPr>
          <a:lstStyle/>
          <a:p>
            <a:pPr>
              <a:defRPr/>
            </a:pPr>
            <a:r>
              <a:rPr lang="en-US"/>
              <a:t>Submission</a:t>
            </a:r>
          </a:p>
        </p:txBody>
      </p:sp>
      <p:sp>
        <p:nvSpPr>
          <p:cNvPr id="2057" name="Line 9"/>
          <p:cNvSpPr>
            <a:spLocks noChangeShapeType="1"/>
          </p:cNvSpPr>
          <p:nvPr/>
        </p:nvSpPr>
        <p:spPr bwMode="auto">
          <a:xfrm>
            <a:off x="723900" y="8983663"/>
            <a:ext cx="5486400" cy="0"/>
          </a:xfrm>
          <a:prstGeom prst="line">
            <a:avLst/>
          </a:prstGeom>
          <a:noFill/>
          <a:ln w="12700">
            <a:solidFill>
              <a:schemeClr val="tx1"/>
            </a:solidFill>
            <a:round/>
            <a:headEnd type="none" w="sm" len="sm"/>
            <a:tailEnd type="none" w="sm" len="sm"/>
          </a:ln>
          <a:effectLst/>
        </p:spPr>
        <p:txBody>
          <a:bodyPr wrap="none" anchor="ctr"/>
          <a:lstStyle/>
          <a:p>
            <a:pPr>
              <a:defRPr/>
            </a:pPr>
            <a:endParaRPr lang="en-US"/>
          </a:p>
        </p:txBody>
      </p:sp>
      <p:sp>
        <p:nvSpPr>
          <p:cNvPr id="2058" name="Line 10"/>
          <p:cNvSpPr>
            <a:spLocks noChangeShapeType="1"/>
          </p:cNvSpPr>
          <p:nvPr/>
        </p:nvSpPr>
        <p:spPr bwMode="auto">
          <a:xfrm>
            <a:off x="647700" y="296863"/>
            <a:ext cx="5638800" cy="0"/>
          </a:xfrm>
          <a:prstGeom prst="line">
            <a:avLst/>
          </a:prstGeom>
          <a:noFill/>
          <a:ln w="12700">
            <a:solidFill>
              <a:schemeClr val="tx1"/>
            </a:solidFill>
            <a:round/>
            <a:headEnd type="none" w="sm" len="sm"/>
            <a:tailEnd type="none" w="sm" len="sm"/>
          </a:ln>
          <a:effectLst/>
        </p:spPr>
        <p:txBody>
          <a:bodyPr wrap="none" anchor="ctr"/>
          <a:lstStyle/>
          <a:p>
            <a:pPr>
              <a:defRPr/>
            </a:pPr>
            <a:endParaRPr lang="en-US"/>
          </a:p>
        </p:txBody>
      </p:sp>
    </p:spTree>
    <p:extLst>
      <p:ext uri="{BB962C8B-B14F-4D97-AF65-F5344CB8AC3E}">
        <p14:creationId xmlns:p14="http://schemas.microsoft.com/office/powerpoint/2010/main" val="1802899345"/>
      </p:ext>
    </p:extLst>
  </p:cSld>
  <p:clrMap bg1="lt1" tx1="dk1" bg2="lt2" tx2="dk2" accent1="accent1" accent2="accent2" accent3="accent3" accent4="accent4" accent5="accent5" accent6="accent6" hlink="hlink" folHlink="folHlink"/>
  <p:hf sldNum="0"/>
  <p:notesStyle>
    <a:lvl1pPr algn="l" defTabSz="933450" rtl="0" eaLnBrk="0" fontAlgn="base" hangingPunct="0">
      <a:spcBef>
        <a:spcPct val="30000"/>
      </a:spcBef>
      <a:spcAft>
        <a:spcPct val="0"/>
      </a:spcAft>
      <a:defRPr sz="1200" kern="1200">
        <a:solidFill>
          <a:schemeClr val="tx1"/>
        </a:solidFill>
        <a:latin typeface="Times New Roman" panose="02020703060505090304" pitchFamily="18" charset="0"/>
        <a:ea typeface="+mn-ea"/>
        <a:cs typeface="+mn-cs"/>
      </a:defRPr>
    </a:lvl1pPr>
    <a:lvl2pPr marL="114300" algn="l" defTabSz="933450" rtl="0" eaLnBrk="0" fontAlgn="base" hangingPunct="0">
      <a:spcBef>
        <a:spcPct val="30000"/>
      </a:spcBef>
      <a:spcAft>
        <a:spcPct val="0"/>
      </a:spcAft>
      <a:defRPr sz="1200" kern="1200">
        <a:solidFill>
          <a:schemeClr val="tx1"/>
        </a:solidFill>
        <a:latin typeface="Times New Roman" panose="02020703060505090304" pitchFamily="18" charset="0"/>
        <a:ea typeface="+mn-ea"/>
        <a:cs typeface="+mn-cs"/>
      </a:defRPr>
    </a:lvl2pPr>
    <a:lvl3pPr marL="228600" algn="l" defTabSz="933450" rtl="0" eaLnBrk="0" fontAlgn="base" hangingPunct="0">
      <a:spcBef>
        <a:spcPct val="30000"/>
      </a:spcBef>
      <a:spcAft>
        <a:spcPct val="0"/>
      </a:spcAft>
      <a:defRPr sz="1200" kern="1200">
        <a:solidFill>
          <a:schemeClr val="tx1"/>
        </a:solidFill>
        <a:latin typeface="Times New Roman" panose="02020703060505090304" pitchFamily="18" charset="0"/>
        <a:ea typeface="+mn-ea"/>
        <a:cs typeface="+mn-cs"/>
      </a:defRPr>
    </a:lvl3pPr>
    <a:lvl4pPr marL="342900" algn="l" defTabSz="933450" rtl="0" eaLnBrk="0" fontAlgn="base" hangingPunct="0">
      <a:spcBef>
        <a:spcPct val="30000"/>
      </a:spcBef>
      <a:spcAft>
        <a:spcPct val="0"/>
      </a:spcAft>
      <a:defRPr sz="1200" kern="1200">
        <a:solidFill>
          <a:schemeClr val="tx1"/>
        </a:solidFill>
        <a:latin typeface="Times New Roman" panose="02020703060505090304" pitchFamily="18" charset="0"/>
        <a:ea typeface="+mn-ea"/>
        <a:cs typeface="+mn-cs"/>
      </a:defRPr>
    </a:lvl4pPr>
    <a:lvl5pPr marL="457200" algn="l" defTabSz="933450" rtl="0" eaLnBrk="0" fontAlgn="base" hangingPunct="0">
      <a:spcBef>
        <a:spcPct val="30000"/>
      </a:spcBef>
      <a:spcAft>
        <a:spcPct val="0"/>
      </a:spcAft>
      <a:defRPr sz="1200" kern="1200">
        <a:solidFill>
          <a:schemeClr val="tx1"/>
        </a:solidFill>
        <a:latin typeface="Times New Roman" panose="0202070306050509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ChangeArrowheads="1"/>
          </p:cNvSpPr>
          <p:nvPr>
            <p:ph type="dt" sz="quarter" idx="1"/>
          </p:nvPr>
        </p:nvSpPr>
        <p:spPr>
          <a:xfrm>
            <a:off x="654050" y="95706"/>
            <a:ext cx="916020" cy="215444"/>
          </a:xfrm>
          <a:noFill/>
        </p:spPr>
        <p:txBody>
          <a:bodyPr/>
          <a:lstStyle>
            <a:lvl1pPr defTabSz="933450" eaLnBrk="0" hangingPunct="0">
              <a:defRPr sz="1200">
                <a:solidFill>
                  <a:schemeClr val="tx1"/>
                </a:solidFill>
                <a:latin typeface="Times New Roman" panose="02020703060505090304" pitchFamily="18" charset="0"/>
              </a:defRPr>
            </a:lvl1pPr>
            <a:lvl2pPr marL="742950" indent="-285750" defTabSz="933450" eaLnBrk="0" hangingPunct="0">
              <a:defRPr sz="1200">
                <a:solidFill>
                  <a:schemeClr val="tx1"/>
                </a:solidFill>
                <a:latin typeface="Times New Roman" panose="02020703060505090304" pitchFamily="18" charset="0"/>
              </a:defRPr>
            </a:lvl2pPr>
            <a:lvl3pPr marL="1143000" indent="-228600" defTabSz="933450" eaLnBrk="0" hangingPunct="0">
              <a:defRPr sz="1200">
                <a:solidFill>
                  <a:schemeClr val="tx1"/>
                </a:solidFill>
                <a:latin typeface="Times New Roman" panose="02020703060505090304" pitchFamily="18" charset="0"/>
              </a:defRPr>
            </a:lvl3pPr>
            <a:lvl4pPr marL="1600200" indent="-228600" defTabSz="933450" eaLnBrk="0" hangingPunct="0">
              <a:defRPr sz="1200">
                <a:solidFill>
                  <a:schemeClr val="tx1"/>
                </a:solidFill>
                <a:latin typeface="Times New Roman" panose="02020703060505090304" pitchFamily="18" charset="0"/>
              </a:defRPr>
            </a:lvl4pPr>
            <a:lvl5pPr marL="2057400" indent="-228600" defTabSz="933450" eaLnBrk="0" hangingPunct="0">
              <a:defRPr sz="1200">
                <a:solidFill>
                  <a:schemeClr val="tx1"/>
                </a:solidFill>
                <a:latin typeface="Times New Roman" panose="02020703060505090304" pitchFamily="18" charset="0"/>
              </a:defRPr>
            </a:lvl5pPr>
            <a:lvl6pPr marL="2514600" indent="-228600" defTabSz="933450" eaLnBrk="0" fontAlgn="base" hangingPunct="0">
              <a:spcBef>
                <a:spcPct val="0"/>
              </a:spcBef>
              <a:spcAft>
                <a:spcPct val="0"/>
              </a:spcAft>
              <a:defRPr sz="1200">
                <a:solidFill>
                  <a:schemeClr val="tx1"/>
                </a:solidFill>
                <a:latin typeface="Times New Roman" panose="02020703060505090304" pitchFamily="18" charset="0"/>
              </a:defRPr>
            </a:lvl6pPr>
            <a:lvl7pPr marL="2971800" indent="-228600" defTabSz="933450" eaLnBrk="0" fontAlgn="base" hangingPunct="0">
              <a:spcBef>
                <a:spcPct val="0"/>
              </a:spcBef>
              <a:spcAft>
                <a:spcPct val="0"/>
              </a:spcAft>
              <a:defRPr sz="1200">
                <a:solidFill>
                  <a:schemeClr val="tx1"/>
                </a:solidFill>
                <a:latin typeface="Times New Roman" panose="02020703060505090304" pitchFamily="18" charset="0"/>
              </a:defRPr>
            </a:lvl7pPr>
            <a:lvl8pPr marL="3429000" indent="-228600" defTabSz="933450" eaLnBrk="0" fontAlgn="base" hangingPunct="0">
              <a:spcBef>
                <a:spcPct val="0"/>
              </a:spcBef>
              <a:spcAft>
                <a:spcPct val="0"/>
              </a:spcAft>
              <a:defRPr sz="1200">
                <a:solidFill>
                  <a:schemeClr val="tx1"/>
                </a:solidFill>
                <a:latin typeface="Times New Roman" panose="02020703060505090304" pitchFamily="18" charset="0"/>
              </a:defRPr>
            </a:lvl8pPr>
            <a:lvl9pPr marL="3886200" indent="-228600" defTabSz="933450" eaLnBrk="0" fontAlgn="base" hangingPunct="0">
              <a:spcBef>
                <a:spcPct val="0"/>
              </a:spcBef>
              <a:spcAft>
                <a:spcPct val="0"/>
              </a:spcAft>
              <a:defRPr sz="1200">
                <a:solidFill>
                  <a:schemeClr val="tx1"/>
                </a:solidFill>
                <a:latin typeface="Times New Roman" panose="02020703060505090304" pitchFamily="18" charset="0"/>
              </a:defRPr>
            </a:lvl9pPr>
          </a:lstStyle>
          <a:p>
            <a:r>
              <a:rPr lang="en-US" sz="1400"/>
              <a:t>Month Year</a:t>
            </a:r>
          </a:p>
        </p:txBody>
      </p:sp>
      <p:sp>
        <p:nvSpPr>
          <p:cNvPr id="20485" name="Rectangle 7"/>
          <p:cNvSpPr>
            <a:spLocks noGrp="1" noChangeArrowheads="1"/>
          </p:cNvSpPr>
          <p:nvPr>
            <p:ph type="sldNum" sz="quarter" idx="5"/>
          </p:nvPr>
        </p:nvSpPr>
        <p:spPr>
          <a:xfrm>
            <a:off x="3319460" y="8986035"/>
            <a:ext cx="415178" cy="184666"/>
          </a:xfrm>
          <a:noFill/>
        </p:spPr>
        <p:txBody>
          <a:bodyPr/>
          <a:lstStyle>
            <a:lvl1pPr defTabSz="933450" eaLnBrk="0" hangingPunct="0">
              <a:defRPr sz="1200">
                <a:solidFill>
                  <a:schemeClr val="tx1"/>
                </a:solidFill>
                <a:latin typeface="Times New Roman" panose="02020703060505090304" pitchFamily="18" charset="0"/>
              </a:defRPr>
            </a:lvl1pPr>
            <a:lvl2pPr marL="742950" indent="-285750" defTabSz="933450" eaLnBrk="0" hangingPunct="0">
              <a:defRPr sz="1200">
                <a:solidFill>
                  <a:schemeClr val="tx1"/>
                </a:solidFill>
                <a:latin typeface="Times New Roman" panose="02020703060505090304" pitchFamily="18" charset="0"/>
              </a:defRPr>
            </a:lvl2pPr>
            <a:lvl3pPr marL="1143000" indent="-228600" defTabSz="933450" eaLnBrk="0" hangingPunct="0">
              <a:defRPr sz="1200">
                <a:solidFill>
                  <a:schemeClr val="tx1"/>
                </a:solidFill>
                <a:latin typeface="Times New Roman" panose="02020703060505090304" pitchFamily="18" charset="0"/>
              </a:defRPr>
            </a:lvl3pPr>
            <a:lvl4pPr marL="1600200" indent="-228600" defTabSz="933450" eaLnBrk="0" hangingPunct="0">
              <a:defRPr sz="1200">
                <a:solidFill>
                  <a:schemeClr val="tx1"/>
                </a:solidFill>
                <a:latin typeface="Times New Roman" panose="02020703060505090304" pitchFamily="18" charset="0"/>
              </a:defRPr>
            </a:lvl4pPr>
            <a:lvl5pPr marL="2057400" indent="-228600" defTabSz="933450" eaLnBrk="0" hangingPunct="0">
              <a:defRPr sz="1200">
                <a:solidFill>
                  <a:schemeClr val="tx1"/>
                </a:solidFill>
                <a:latin typeface="Times New Roman" panose="02020703060505090304" pitchFamily="18" charset="0"/>
              </a:defRPr>
            </a:lvl5pPr>
            <a:lvl6pPr marL="2514600" indent="-228600" defTabSz="933450" eaLnBrk="0" fontAlgn="base" hangingPunct="0">
              <a:spcBef>
                <a:spcPct val="0"/>
              </a:spcBef>
              <a:spcAft>
                <a:spcPct val="0"/>
              </a:spcAft>
              <a:defRPr sz="1200">
                <a:solidFill>
                  <a:schemeClr val="tx1"/>
                </a:solidFill>
                <a:latin typeface="Times New Roman" panose="02020703060505090304" pitchFamily="18" charset="0"/>
              </a:defRPr>
            </a:lvl6pPr>
            <a:lvl7pPr marL="2971800" indent="-228600" defTabSz="933450" eaLnBrk="0" fontAlgn="base" hangingPunct="0">
              <a:spcBef>
                <a:spcPct val="0"/>
              </a:spcBef>
              <a:spcAft>
                <a:spcPct val="0"/>
              </a:spcAft>
              <a:defRPr sz="1200">
                <a:solidFill>
                  <a:schemeClr val="tx1"/>
                </a:solidFill>
                <a:latin typeface="Times New Roman" panose="02020703060505090304" pitchFamily="18" charset="0"/>
              </a:defRPr>
            </a:lvl7pPr>
            <a:lvl8pPr marL="3429000" indent="-228600" defTabSz="933450" eaLnBrk="0" fontAlgn="base" hangingPunct="0">
              <a:spcBef>
                <a:spcPct val="0"/>
              </a:spcBef>
              <a:spcAft>
                <a:spcPct val="0"/>
              </a:spcAft>
              <a:defRPr sz="1200">
                <a:solidFill>
                  <a:schemeClr val="tx1"/>
                </a:solidFill>
                <a:latin typeface="Times New Roman" panose="02020703060505090304" pitchFamily="18" charset="0"/>
              </a:defRPr>
            </a:lvl8pPr>
            <a:lvl9pPr marL="3886200" indent="-228600" defTabSz="933450" eaLnBrk="0" fontAlgn="base" hangingPunct="0">
              <a:spcBef>
                <a:spcPct val="0"/>
              </a:spcBef>
              <a:spcAft>
                <a:spcPct val="0"/>
              </a:spcAft>
              <a:defRPr sz="1200">
                <a:solidFill>
                  <a:schemeClr val="tx1"/>
                </a:solidFill>
                <a:latin typeface="Times New Roman" panose="02020703060505090304" pitchFamily="18" charset="0"/>
              </a:defRPr>
            </a:lvl9pPr>
          </a:lstStyle>
          <a:p>
            <a:r>
              <a:rPr lang="en-US"/>
              <a:t>Page </a:t>
            </a:r>
            <a:fld id="{8B075CBA-C5BF-4056-A6C0-D5F5C6F0F433}" type="slidenum">
              <a:rPr lang="en-US" smtClean="0"/>
              <a:t>1</a:t>
            </a:fld>
            <a:endParaRPr lang="en-US"/>
          </a:p>
        </p:txBody>
      </p:sp>
      <p:sp>
        <p:nvSpPr>
          <p:cNvPr id="20486" name="Rectangle 2"/>
          <p:cNvSpPr>
            <a:spLocks noGrp="1" noRot="1" noChangeAspect="1" noChangeArrowheads="1" noTextEdit="1"/>
          </p:cNvSpPr>
          <p:nvPr>
            <p:ph type="sldImg"/>
          </p:nvPr>
        </p:nvSpPr>
        <p:spPr>
          <a:xfrm>
            <a:off x="1154113" y="701675"/>
            <a:ext cx="4625975" cy="3468688"/>
          </a:xfrm>
        </p:spPr>
      </p:sp>
      <p:sp>
        <p:nvSpPr>
          <p:cNvPr id="20487"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p>
        </p:txBody>
      </p:sp>
      <p:sp>
        <p:nvSpPr>
          <p:cNvPr id="20484" name="Rectangle 6"/>
          <p:cNvSpPr>
            <a:spLocks noGrp="1" noChangeArrowheads="1"/>
          </p:cNvSpPr>
          <p:nvPr>
            <p:ph type="ftr" sz="quarter" idx="4"/>
          </p:nvPr>
        </p:nvSpPr>
        <p:spPr>
          <a:xfrm>
            <a:off x="4229100" y="8985250"/>
            <a:ext cx="1999586" cy="184666"/>
          </a:xfrm>
          <a:noFill/>
        </p:spPr>
        <p:txBody>
          <a:bodyPr/>
          <a:lstStyle>
            <a:lvl1pPr marL="342900" indent="-342900" defTabSz="933450" eaLnBrk="0" hangingPunct="0">
              <a:defRPr sz="1200">
                <a:solidFill>
                  <a:schemeClr val="tx1"/>
                </a:solidFill>
                <a:latin typeface="Times New Roman" panose="02020703060505090304" pitchFamily="18" charset="0"/>
              </a:defRPr>
            </a:lvl1pPr>
            <a:lvl2pPr marL="742950" indent="-285750" defTabSz="933450" eaLnBrk="0" hangingPunct="0">
              <a:defRPr sz="1200">
                <a:solidFill>
                  <a:schemeClr val="tx1"/>
                </a:solidFill>
                <a:latin typeface="Times New Roman" panose="02020703060505090304" pitchFamily="18" charset="0"/>
              </a:defRPr>
            </a:lvl2pPr>
            <a:lvl3pPr marL="1143000" indent="-228600" defTabSz="933450" eaLnBrk="0" hangingPunct="0">
              <a:defRPr sz="1200">
                <a:solidFill>
                  <a:schemeClr val="tx1"/>
                </a:solidFill>
                <a:latin typeface="Times New Roman" panose="02020703060505090304" pitchFamily="18" charset="0"/>
              </a:defRPr>
            </a:lvl3pPr>
            <a:lvl4pPr marL="1600200" indent="-228600" defTabSz="933450" eaLnBrk="0" hangingPunct="0">
              <a:defRPr sz="1200">
                <a:solidFill>
                  <a:schemeClr val="tx1"/>
                </a:solidFill>
                <a:latin typeface="Times New Roman" panose="02020703060505090304" pitchFamily="18" charset="0"/>
              </a:defRPr>
            </a:lvl4pPr>
            <a:lvl5pPr marL="457200" defTabSz="933450" eaLnBrk="0" hangingPunct="0">
              <a:defRPr sz="1200">
                <a:solidFill>
                  <a:schemeClr val="tx1"/>
                </a:solidFill>
                <a:latin typeface="Times New Roman" panose="02020703060505090304" pitchFamily="18" charset="0"/>
              </a:defRPr>
            </a:lvl5pPr>
            <a:lvl6pPr marL="914400" defTabSz="933450" eaLnBrk="0" fontAlgn="base" hangingPunct="0">
              <a:spcBef>
                <a:spcPct val="0"/>
              </a:spcBef>
              <a:spcAft>
                <a:spcPct val="0"/>
              </a:spcAft>
              <a:defRPr sz="1200">
                <a:solidFill>
                  <a:schemeClr val="tx1"/>
                </a:solidFill>
                <a:latin typeface="Times New Roman" panose="02020703060505090304" pitchFamily="18" charset="0"/>
              </a:defRPr>
            </a:lvl6pPr>
            <a:lvl7pPr marL="1371600" defTabSz="933450" eaLnBrk="0" fontAlgn="base" hangingPunct="0">
              <a:spcBef>
                <a:spcPct val="0"/>
              </a:spcBef>
              <a:spcAft>
                <a:spcPct val="0"/>
              </a:spcAft>
              <a:defRPr sz="1200">
                <a:solidFill>
                  <a:schemeClr val="tx1"/>
                </a:solidFill>
                <a:latin typeface="Times New Roman" panose="02020703060505090304" pitchFamily="18" charset="0"/>
              </a:defRPr>
            </a:lvl7pPr>
            <a:lvl8pPr marL="1828800" defTabSz="933450" eaLnBrk="0" fontAlgn="base" hangingPunct="0">
              <a:spcBef>
                <a:spcPct val="0"/>
              </a:spcBef>
              <a:spcAft>
                <a:spcPct val="0"/>
              </a:spcAft>
              <a:defRPr sz="1200">
                <a:solidFill>
                  <a:schemeClr val="tx1"/>
                </a:solidFill>
                <a:latin typeface="Times New Roman" panose="02020703060505090304" pitchFamily="18" charset="0"/>
              </a:defRPr>
            </a:lvl8pPr>
            <a:lvl9pPr marL="2286000" defTabSz="933450" eaLnBrk="0" fontAlgn="base" hangingPunct="0">
              <a:spcBef>
                <a:spcPct val="0"/>
              </a:spcBef>
              <a:spcAft>
                <a:spcPct val="0"/>
              </a:spcAft>
              <a:defRPr sz="1200">
                <a:solidFill>
                  <a:schemeClr val="tx1"/>
                </a:solidFill>
                <a:latin typeface="Times New Roman" panose="02020703060505090304" pitchFamily="18" charset="0"/>
              </a:defRPr>
            </a:lvl9pPr>
          </a:lstStyle>
          <a:p>
            <a:pPr lvl="4"/>
            <a:r>
              <a:rPr lang="en-US"/>
              <a:t>Kaiying Lu, MediaTek</a:t>
            </a:r>
            <a:endParaRPr lang="en-US" dirty="0"/>
          </a:p>
        </p:txBody>
      </p:sp>
      <p:sp>
        <p:nvSpPr>
          <p:cNvPr id="2" name="Header Placeholder 1">
            <a:extLst>
              <a:ext uri="{FF2B5EF4-FFF2-40B4-BE49-F238E27FC236}">
                <a16:creationId xmlns:a16="http://schemas.microsoft.com/office/drawing/2014/main" id="{D64D709A-C779-6D54-CA53-19AA225F3598}"/>
              </a:ext>
            </a:extLst>
          </p:cNvPr>
          <p:cNvSpPr>
            <a:spLocks noGrp="1"/>
          </p:cNvSpPr>
          <p:nvPr>
            <p:ph type="hdr" sz="quarter"/>
          </p:nvPr>
        </p:nvSpPr>
        <p:spPr/>
        <p:txBody>
          <a:bodyPr/>
          <a:lstStyle/>
          <a:p>
            <a:pPr>
              <a:defRPr/>
            </a:pPr>
            <a:r>
              <a:rPr lang="en-US"/>
              <a:t>doc: 11-23-xxxx-00-uhr</a:t>
            </a:r>
            <a:endParaRPr lang="en-US" dirty="0"/>
          </a:p>
        </p:txBody>
      </p:sp>
    </p:spTree>
    <p:extLst>
      <p:ext uri="{BB962C8B-B14F-4D97-AF65-F5344CB8AC3E}">
        <p14:creationId xmlns:p14="http://schemas.microsoft.com/office/powerpoint/2010/main" val="23188721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5" name="Rectangle 6"/>
          <p:cNvSpPr>
            <a:spLocks noGrp="1" noChangeArrowheads="1"/>
          </p:cNvSpPr>
          <p:nvPr>
            <p:ph type="sldNum" sz="quarter" idx="11"/>
          </p:nvPr>
        </p:nvSpPr>
        <p:spPr>
          <a:xfrm>
            <a:off x="4284345" y="6475730"/>
            <a:ext cx="516255" cy="184150"/>
          </a:xfrm>
        </p:spPr>
        <p:txBody>
          <a:bodyPr wrap="square"/>
          <a:lstStyle>
            <a:lvl1pPr>
              <a:defRPr/>
            </a:lvl1pPr>
          </a:lstStyle>
          <a:p>
            <a:pPr>
              <a:defRPr/>
            </a:pPr>
            <a:fld id="{CB429028-EDBC-4B69-9F69-0DC0E1F17881}" type="slidenum">
              <a:rPr lang="en-US" smtClean="0"/>
              <a:t>‹#›</a:t>
            </a:fld>
            <a:endParaRPr lang="en-US"/>
          </a:p>
        </p:txBody>
      </p:sp>
      <p:sp>
        <p:nvSpPr>
          <p:cNvPr id="4" name="fc"/>
          <p:cNvSpPr txBox="1"/>
          <p:nvPr userDrawn="1"/>
        </p:nvSpPr>
        <p:spPr>
          <a:xfrm>
            <a:off x="0" y="6642100"/>
            <a:ext cx="9144000" cy="246221"/>
          </a:xfrm>
          <a:prstGeom prst="rect">
            <a:avLst/>
          </a:prstGeom>
          <a:noFill/>
        </p:spPr>
        <p:txBody>
          <a:bodyPr vert="horz" rtlCol="0">
            <a:spAutoFit/>
          </a:bodyPr>
          <a:lstStyle/>
          <a:p>
            <a:pPr algn="ctr"/>
            <a:endParaRPr lang="en-US" sz="1000" b="1" i="0" u="none" baseline="0">
              <a:solidFill>
                <a:srgbClr val="3E8430"/>
              </a:solidFill>
              <a:latin typeface="arial" panose="020B0604020202090204"/>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Rectangle 6"/>
          <p:cNvSpPr>
            <a:spLocks noGrp="1" noChangeArrowheads="1"/>
          </p:cNvSpPr>
          <p:nvPr>
            <p:ph type="sldNum" sz="quarter" idx="11"/>
          </p:nvPr>
        </p:nvSpPr>
        <p:spPr>
          <a:xfrm>
            <a:off x="4408849" y="6475413"/>
            <a:ext cx="267335" cy="184150"/>
          </a:xfrm>
        </p:spPr>
        <p:txBody>
          <a:bodyPr/>
          <a:lstStyle>
            <a:lvl1pPr>
              <a:defRPr/>
            </a:lvl1pPr>
          </a:lstStyle>
          <a:p>
            <a:pPr>
              <a:defRPr/>
            </a:pPr>
            <a:fld id="{E132E8F0-0953-4589-931F-0CF931D74C39}"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5" name="Rectangle 6"/>
          <p:cNvSpPr>
            <a:spLocks noGrp="1" noChangeArrowheads="1"/>
          </p:cNvSpPr>
          <p:nvPr>
            <p:ph type="sldNum" sz="quarter" idx="11"/>
          </p:nvPr>
        </p:nvSpPr>
        <p:spPr>
          <a:xfrm>
            <a:off x="4408849" y="6475413"/>
            <a:ext cx="267335" cy="184150"/>
          </a:xfrm>
        </p:spPr>
        <p:txBody>
          <a:bodyPr/>
          <a:lstStyle>
            <a:lvl1pPr>
              <a:defRPr/>
            </a:lvl1pPr>
          </a:lstStyle>
          <a:p>
            <a:pPr>
              <a:defRPr/>
            </a:pPr>
            <a:fld id="{2EFAA3E3-987F-4FCE-B0A1-1D2278CBFC4F}"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381000" y="685800"/>
            <a:ext cx="8305800" cy="914400"/>
          </a:xfrm>
          <a:prstGeom prst="rect">
            <a:avLst/>
          </a:prstGeom>
          <a:noFill/>
          <a:ln w="9525">
            <a:noFill/>
            <a:miter lim="800000"/>
          </a:ln>
        </p:spPr>
        <p:txBody>
          <a:bodyPr vert="horz" wrap="square" lIns="92075" tIns="46038" rIns="92075" bIns="46038" numCol="1" anchor="ctr" anchorCtr="0" compatLnSpc="1"/>
          <a:lstStyle/>
          <a:p>
            <a:pPr lvl="0"/>
            <a:r>
              <a:rPr lang="en-US"/>
              <a:t>Click to edit Master title style</a:t>
            </a:r>
            <a:endParaRPr lang="en-US" dirty="0"/>
          </a:p>
        </p:txBody>
      </p:sp>
      <p:sp>
        <p:nvSpPr>
          <p:cNvPr id="2051" name="Rectangle 3"/>
          <p:cNvSpPr>
            <a:spLocks noGrp="1" noChangeArrowheads="1"/>
          </p:cNvSpPr>
          <p:nvPr>
            <p:ph type="body" idx="1"/>
          </p:nvPr>
        </p:nvSpPr>
        <p:spPr bwMode="auto">
          <a:xfrm>
            <a:off x="381000" y="1828800"/>
            <a:ext cx="8305800" cy="4267200"/>
          </a:xfrm>
          <a:prstGeom prst="rect">
            <a:avLst/>
          </a:prstGeom>
          <a:noFill/>
          <a:ln w="9525">
            <a:noFill/>
            <a:miter lim="800000"/>
          </a:ln>
        </p:spPr>
        <p:txBody>
          <a:bodyPr vert="horz" wrap="square" lIns="92075" tIns="46038" rIns="92075" bIns="46038" numCol="1" anchor="t" anchorCtr="0" compatLnSpc="1"/>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30" name="Rectangle 6"/>
          <p:cNvSpPr>
            <a:spLocks noGrp="1" noChangeArrowheads="1"/>
          </p:cNvSpPr>
          <p:nvPr>
            <p:ph type="sldNum" sz="quarter" idx="4"/>
          </p:nvPr>
        </p:nvSpPr>
        <p:spPr bwMode="auto">
          <a:xfrm>
            <a:off x="4408849" y="6475413"/>
            <a:ext cx="267335" cy="184150"/>
          </a:xfrm>
          <a:prstGeom prst="rect">
            <a:avLst/>
          </a:prstGeom>
          <a:noFill/>
          <a:ln w="9525">
            <a:noFill/>
            <a:miter lim="800000"/>
          </a:ln>
          <a:effectLst/>
        </p:spPr>
        <p:txBody>
          <a:bodyPr vert="horz" wrap="none" lIns="0" tIns="0" rIns="0" bIns="0" numCol="1" anchor="t" anchorCtr="0" compatLnSpc="1">
            <a:spAutoFit/>
          </a:bodyPr>
          <a:lstStyle>
            <a:lvl1pPr algn="ctr">
              <a:defRPr lang="en-US" sz="1200" kern="1200" dirty="0" smtClean="0">
                <a:solidFill>
                  <a:schemeClr val="tx1"/>
                </a:solidFill>
                <a:latin typeface="Calibri" panose="020F0702030404030204" pitchFamily="34" charset="0"/>
                <a:ea typeface="+mn-ea"/>
                <a:cs typeface="Calibri" panose="020F0702030404030204" pitchFamily="34" charset="0"/>
              </a:defRPr>
            </a:lvl1pPr>
          </a:lstStyle>
          <a:p>
            <a:pPr>
              <a:defRPr/>
            </a:pPr>
            <a:fld id="{79642FA4-93AF-4596-8846-F9DC874D2F37}" type="slidenum">
              <a:rPr lang="en-US" smtClean="0"/>
              <a:t>‹#›</a:t>
            </a:fld>
            <a:endParaRPr lang="en-US" dirty="0"/>
          </a:p>
        </p:txBody>
      </p:sp>
      <p:sp>
        <p:nvSpPr>
          <p:cNvPr id="1032" name="Line 8"/>
          <p:cNvSpPr>
            <a:spLocks noChangeShapeType="1"/>
          </p:cNvSpPr>
          <p:nvPr/>
        </p:nvSpPr>
        <p:spPr bwMode="auto">
          <a:xfrm>
            <a:off x="381000" y="609600"/>
            <a:ext cx="8305800" cy="0"/>
          </a:xfrm>
          <a:prstGeom prst="line">
            <a:avLst/>
          </a:prstGeom>
          <a:noFill/>
          <a:ln w="12700">
            <a:solidFill>
              <a:schemeClr val="tx1"/>
            </a:solidFill>
            <a:round/>
            <a:headEnd type="none" w="sm" len="sm"/>
            <a:tailEnd type="none" w="sm" len="sm"/>
          </a:ln>
          <a:effectLst/>
        </p:spPr>
        <p:txBody>
          <a:bodyPr wrap="none" anchor="ctr"/>
          <a:lstStyle/>
          <a:p>
            <a:pPr>
              <a:defRPr/>
            </a:pPr>
            <a:endParaRPr lang="en-US">
              <a:latin typeface="Calibri" panose="020F0702030404030204" pitchFamily="34" charset="0"/>
              <a:cs typeface="Calibri" panose="020F0702030404030204" pitchFamily="34" charset="0"/>
            </a:endParaRPr>
          </a:p>
        </p:txBody>
      </p:sp>
      <p:sp>
        <p:nvSpPr>
          <p:cNvPr id="1034" name="Line 10"/>
          <p:cNvSpPr>
            <a:spLocks noChangeShapeType="1"/>
          </p:cNvSpPr>
          <p:nvPr/>
        </p:nvSpPr>
        <p:spPr bwMode="auto">
          <a:xfrm>
            <a:off x="381000" y="6477000"/>
            <a:ext cx="8305800" cy="0"/>
          </a:xfrm>
          <a:prstGeom prst="line">
            <a:avLst/>
          </a:prstGeom>
          <a:noFill/>
          <a:ln w="12700">
            <a:solidFill>
              <a:schemeClr val="tx1"/>
            </a:solidFill>
            <a:round/>
            <a:headEnd type="none" w="sm" len="sm"/>
            <a:tailEnd type="none" w="sm" len="sm"/>
          </a:ln>
          <a:effectLst/>
        </p:spPr>
        <p:txBody>
          <a:bodyPr wrap="none" anchor="ctr"/>
          <a:lstStyle/>
          <a:p>
            <a:pPr algn="l" rtl="0" eaLnBrk="0" fontAlgn="base" hangingPunct="0">
              <a:spcBef>
                <a:spcPct val="0"/>
              </a:spcBef>
              <a:spcAft>
                <a:spcPct val="0"/>
              </a:spcAft>
              <a:defRPr/>
            </a:pPr>
            <a:endParaRPr lang="en-US" sz="1200" kern="1200">
              <a:solidFill>
                <a:schemeClr val="tx1"/>
              </a:solidFill>
              <a:latin typeface="Calibri" panose="020F0702030404030204" pitchFamily="34" charset="0"/>
              <a:ea typeface="+mn-ea"/>
              <a:cs typeface="Calibri" panose="020F0702030404030204" pitchFamily="34" charset="0"/>
            </a:endParaRPr>
          </a:p>
        </p:txBody>
      </p:sp>
      <p:sp>
        <p:nvSpPr>
          <p:cNvPr id="9" name="Rectangle 8"/>
          <p:cNvSpPr/>
          <p:nvPr userDrawn="1"/>
        </p:nvSpPr>
        <p:spPr>
          <a:xfrm>
            <a:off x="6382568" y="240268"/>
            <a:ext cx="2438360" cy="338554"/>
          </a:xfrm>
          <a:prstGeom prst="rect">
            <a:avLst/>
          </a:prstGeom>
        </p:spPr>
        <p:txBody>
          <a:bodyPr wrap="none">
            <a:spAutoFit/>
          </a:bodyPr>
          <a:lstStyle/>
          <a:p>
            <a:pPr marL="457200" lvl="4" algn="r" eaLnBrk="0" hangingPunct="0"/>
            <a:r>
              <a:rPr lang="en-US" altLang="ko-KR" sz="1600" b="1" dirty="0">
                <a:ea typeface="굴림" panose="020B0600000101010101" pitchFamily="34" charset="-127"/>
              </a:rPr>
              <a:t>doc.: 11-25-1465-00</a:t>
            </a:r>
          </a:p>
        </p:txBody>
      </p:sp>
      <p:sp>
        <p:nvSpPr>
          <p:cNvPr id="11" name="Rectangle 10"/>
          <p:cNvSpPr/>
          <p:nvPr userDrawn="1"/>
        </p:nvSpPr>
        <p:spPr>
          <a:xfrm>
            <a:off x="366089" y="271046"/>
            <a:ext cx="1085554" cy="338554"/>
          </a:xfrm>
          <a:prstGeom prst="rect">
            <a:avLst/>
          </a:prstGeom>
        </p:spPr>
        <p:txBody>
          <a:bodyPr wrap="none">
            <a:spAutoFit/>
          </a:bodyPr>
          <a:lstStyle/>
          <a:p>
            <a:pPr marL="0" lvl="0" indent="-99695" algn="l" eaLnBrk="0" hangingPunct="0"/>
            <a:r>
              <a:rPr lang="en-US" altLang="ko-KR" sz="1600" b="1" dirty="0">
                <a:ea typeface="굴림" panose="020B0600000101010101" pitchFamily="34" charset="-127"/>
              </a:rPr>
              <a:t>2025 Sept.</a:t>
            </a:r>
          </a:p>
        </p:txBody>
      </p:sp>
      <p:sp>
        <p:nvSpPr>
          <p:cNvPr id="10" name="Rectangle 5"/>
          <p:cNvSpPr txBox="1">
            <a:spLocks noChangeArrowheads="1"/>
          </p:cNvSpPr>
          <p:nvPr userDrawn="1"/>
        </p:nvSpPr>
        <p:spPr bwMode="auto">
          <a:xfrm>
            <a:off x="72355" y="6477000"/>
            <a:ext cx="981583" cy="184666"/>
          </a:xfrm>
          <a:prstGeom prst="rect">
            <a:avLst/>
          </a:prstGeom>
          <a:noFill/>
          <a:ln w="9525">
            <a:noFill/>
            <a:miter lim="800000"/>
          </a:ln>
          <a:effectLst/>
        </p:spPr>
        <p:txBody>
          <a:bodyPr vert="horz" wrap="square" lIns="0" tIns="0" rIns="0" bIns="0" numCol="1" anchor="t" anchorCtr="0" compatLnSpc="1">
            <a:spAutoFit/>
          </a:bodyPr>
          <a:lstStyle>
            <a:defPPr>
              <a:defRPr lang="en-US"/>
            </a:defPPr>
            <a:lvl1pPr algn="r" rtl="0" eaLnBrk="0" fontAlgn="base" hangingPunct="0">
              <a:spcBef>
                <a:spcPct val="0"/>
              </a:spcBef>
              <a:spcAft>
                <a:spcPct val="0"/>
              </a:spcAft>
              <a:defRPr sz="1200" kern="1200">
                <a:solidFill>
                  <a:schemeClr val="tx1"/>
                </a:solidFill>
                <a:latin typeface="Calibri" panose="020F0702030404030204" pitchFamily="34" charset="0"/>
                <a:ea typeface="+mn-ea"/>
                <a:cs typeface="Calibri" panose="020F0702030404030204" pitchFamily="34" charset="0"/>
              </a:defRPr>
            </a:lvl1pPr>
            <a:lvl2pPr marL="457200" algn="l" rtl="0" eaLnBrk="0" fontAlgn="base" hangingPunct="0">
              <a:spcBef>
                <a:spcPct val="0"/>
              </a:spcBef>
              <a:spcAft>
                <a:spcPct val="0"/>
              </a:spcAft>
              <a:defRPr sz="1200" kern="1200">
                <a:solidFill>
                  <a:schemeClr val="tx1"/>
                </a:solidFill>
                <a:latin typeface="Times New Roman" panose="02020703060505090304" pitchFamily="18" charset="0"/>
                <a:ea typeface="+mn-ea"/>
                <a:cs typeface="+mn-cs"/>
              </a:defRPr>
            </a:lvl2pPr>
            <a:lvl3pPr marL="914400" algn="l" rtl="0" eaLnBrk="0" fontAlgn="base" hangingPunct="0">
              <a:spcBef>
                <a:spcPct val="0"/>
              </a:spcBef>
              <a:spcAft>
                <a:spcPct val="0"/>
              </a:spcAft>
              <a:defRPr sz="1200" kern="1200">
                <a:solidFill>
                  <a:schemeClr val="tx1"/>
                </a:solidFill>
                <a:latin typeface="Times New Roman" panose="02020703060505090304" pitchFamily="18" charset="0"/>
                <a:ea typeface="+mn-ea"/>
                <a:cs typeface="+mn-cs"/>
              </a:defRPr>
            </a:lvl3pPr>
            <a:lvl4pPr marL="1371600" algn="l" rtl="0" eaLnBrk="0" fontAlgn="base" hangingPunct="0">
              <a:spcBef>
                <a:spcPct val="0"/>
              </a:spcBef>
              <a:spcAft>
                <a:spcPct val="0"/>
              </a:spcAft>
              <a:defRPr sz="1200" kern="1200">
                <a:solidFill>
                  <a:schemeClr val="tx1"/>
                </a:solidFill>
                <a:latin typeface="Times New Roman" panose="02020703060505090304" pitchFamily="18" charset="0"/>
                <a:ea typeface="+mn-ea"/>
                <a:cs typeface="+mn-cs"/>
              </a:defRPr>
            </a:lvl4pPr>
            <a:lvl5pPr marL="1828800" algn="l" rtl="0" eaLnBrk="0" fontAlgn="base" hangingPunct="0">
              <a:spcBef>
                <a:spcPct val="0"/>
              </a:spcBef>
              <a:spcAft>
                <a:spcPct val="0"/>
              </a:spcAft>
              <a:defRPr sz="1200" kern="1200">
                <a:solidFill>
                  <a:schemeClr val="tx1"/>
                </a:solidFill>
                <a:latin typeface="Times New Roman" panose="02020703060505090304" pitchFamily="18" charset="0"/>
                <a:ea typeface="+mn-ea"/>
                <a:cs typeface="+mn-cs"/>
              </a:defRPr>
            </a:lvl5pPr>
            <a:lvl6pPr marL="2286000" algn="l" defTabSz="914400" rtl="0" eaLnBrk="1" latinLnBrk="0" hangingPunct="1">
              <a:defRPr sz="1200" kern="1200">
                <a:solidFill>
                  <a:schemeClr val="tx1"/>
                </a:solidFill>
                <a:latin typeface="Times New Roman" panose="02020703060505090304" pitchFamily="18" charset="0"/>
                <a:ea typeface="+mn-ea"/>
                <a:cs typeface="+mn-cs"/>
              </a:defRPr>
            </a:lvl6pPr>
            <a:lvl7pPr marL="2743200" algn="l" defTabSz="914400" rtl="0" eaLnBrk="1" latinLnBrk="0" hangingPunct="1">
              <a:defRPr sz="1200" kern="1200">
                <a:solidFill>
                  <a:schemeClr val="tx1"/>
                </a:solidFill>
                <a:latin typeface="Times New Roman" panose="02020703060505090304" pitchFamily="18" charset="0"/>
                <a:ea typeface="+mn-ea"/>
                <a:cs typeface="+mn-cs"/>
              </a:defRPr>
            </a:lvl7pPr>
            <a:lvl8pPr marL="3200400" algn="l" defTabSz="914400" rtl="0" eaLnBrk="1" latinLnBrk="0" hangingPunct="1">
              <a:defRPr sz="1200" kern="1200">
                <a:solidFill>
                  <a:schemeClr val="tx1"/>
                </a:solidFill>
                <a:latin typeface="Times New Roman" panose="02020703060505090304" pitchFamily="18" charset="0"/>
                <a:ea typeface="+mn-ea"/>
                <a:cs typeface="+mn-cs"/>
              </a:defRPr>
            </a:lvl8pPr>
            <a:lvl9pPr marL="3657600" algn="l" defTabSz="914400" rtl="0" eaLnBrk="1" latinLnBrk="0" hangingPunct="1">
              <a:defRPr sz="1200" kern="1200">
                <a:solidFill>
                  <a:schemeClr val="tx1"/>
                </a:solidFill>
                <a:latin typeface="Times New Roman" panose="02020703060505090304" pitchFamily="18" charset="0"/>
                <a:ea typeface="+mn-ea"/>
                <a:cs typeface="+mn-cs"/>
              </a:defRPr>
            </a:lvl9pPr>
          </a:lstStyle>
          <a:p>
            <a:pPr>
              <a:defRPr/>
            </a:pPr>
            <a:r>
              <a:rPr lang="en-US" dirty="0"/>
              <a:t>Submission</a:t>
            </a:r>
          </a:p>
        </p:txBody>
      </p:sp>
      <p:sp>
        <p:nvSpPr>
          <p:cNvPr id="12" name="Rectangle 5"/>
          <p:cNvSpPr txBox="1">
            <a:spLocks noChangeArrowheads="1"/>
          </p:cNvSpPr>
          <p:nvPr userDrawn="1"/>
        </p:nvSpPr>
        <p:spPr bwMode="auto">
          <a:xfrm>
            <a:off x="6400800" y="6477000"/>
            <a:ext cx="2276983" cy="184666"/>
          </a:xfrm>
          <a:prstGeom prst="rect">
            <a:avLst/>
          </a:prstGeom>
          <a:noFill/>
          <a:ln w="9525">
            <a:noFill/>
            <a:miter lim="800000"/>
          </a:ln>
          <a:effectLst/>
        </p:spPr>
        <p:txBody>
          <a:bodyPr vert="horz" wrap="square" lIns="0" tIns="0" rIns="0" bIns="0" numCol="1" anchor="t" anchorCtr="0" compatLnSpc="1">
            <a:spAutoFit/>
          </a:bodyPr>
          <a:lstStyle>
            <a:defPPr>
              <a:defRPr lang="en-US"/>
            </a:defPPr>
            <a:lvl1pPr algn="r" rtl="0" eaLnBrk="0" fontAlgn="base" hangingPunct="0">
              <a:spcBef>
                <a:spcPct val="0"/>
              </a:spcBef>
              <a:spcAft>
                <a:spcPct val="0"/>
              </a:spcAft>
              <a:defRPr sz="1200" kern="1200">
                <a:solidFill>
                  <a:schemeClr val="tx1"/>
                </a:solidFill>
                <a:latin typeface="Calibri" panose="020F0702030404030204" pitchFamily="34" charset="0"/>
                <a:ea typeface="+mn-ea"/>
                <a:cs typeface="Calibri" panose="020F0702030404030204" pitchFamily="34" charset="0"/>
              </a:defRPr>
            </a:lvl1pPr>
            <a:lvl2pPr marL="457200" algn="l" rtl="0" eaLnBrk="0" fontAlgn="base" hangingPunct="0">
              <a:spcBef>
                <a:spcPct val="0"/>
              </a:spcBef>
              <a:spcAft>
                <a:spcPct val="0"/>
              </a:spcAft>
              <a:defRPr sz="1200" kern="1200">
                <a:solidFill>
                  <a:schemeClr val="tx1"/>
                </a:solidFill>
                <a:latin typeface="Times New Roman" panose="02020703060505090304" pitchFamily="18" charset="0"/>
                <a:ea typeface="+mn-ea"/>
                <a:cs typeface="+mn-cs"/>
              </a:defRPr>
            </a:lvl2pPr>
            <a:lvl3pPr marL="914400" algn="l" rtl="0" eaLnBrk="0" fontAlgn="base" hangingPunct="0">
              <a:spcBef>
                <a:spcPct val="0"/>
              </a:spcBef>
              <a:spcAft>
                <a:spcPct val="0"/>
              </a:spcAft>
              <a:defRPr sz="1200" kern="1200">
                <a:solidFill>
                  <a:schemeClr val="tx1"/>
                </a:solidFill>
                <a:latin typeface="Times New Roman" panose="02020703060505090304" pitchFamily="18" charset="0"/>
                <a:ea typeface="+mn-ea"/>
                <a:cs typeface="+mn-cs"/>
              </a:defRPr>
            </a:lvl3pPr>
            <a:lvl4pPr marL="1371600" algn="l" rtl="0" eaLnBrk="0" fontAlgn="base" hangingPunct="0">
              <a:spcBef>
                <a:spcPct val="0"/>
              </a:spcBef>
              <a:spcAft>
                <a:spcPct val="0"/>
              </a:spcAft>
              <a:defRPr sz="1200" kern="1200">
                <a:solidFill>
                  <a:schemeClr val="tx1"/>
                </a:solidFill>
                <a:latin typeface="Times New Roman" panose="02020703060505090304" pitchFamily="18" charset="0"/>
                <a:ea typeface="+mn-ea"/>
                <a:cs typeface="+mn-cs"/>
              </a:defRPr>
            </a:lvl4pPr>
            <a:lvl5pPr marL="1828800" algn="l" rtl="0" eaLnBrk="0" fontAlgn="base" hangingPunct="0">
              <a:spcBef>
                <a:spcPct val="0"/>
              </a:spcBef>
              <a:spcAft>
                <a:spcPct val="0"/>
              </a:spcAft>
              <a:defRPr sz="1200" kern="1200">
                <a:solidFill>
                  <a:schemeClr val="tx1"/>
                </a:solidFill>
                <a:latin typeface="Times New Roman" panose="02020703060505090304" pitchFamily="18" charset="0"/>
                <a:ea typeface="+mn-ea"/>
                <a:cs typeface="+mn-cs"/>
              </a:defRPr>
            </a:lvl5pPr>
            <a:lvl6pPr marL="2286000" algn="l" defTabSz="914400" rtl="0" eaLnBrk="1" latinLnBrk="0" hangingPunct="1">
              <a:defRPr sz="1200" kern="1200">
                <a:solidFill>
                  <a:schemeClr val="tx1"/>
                </a:solidFill>
                <a:latin typeface="Times New Roman" panose="02020703060505090304" pitchFamily="18" charset="0"/>
                <a:ea typeface="+mn-ea"/>
                <a:cs typeface="+mn-cs"/>
              </a:defRPr>
            </a:lvl6pPr>
            <a:lvl7pPr marL="2743200" algn="l" defTabSz="914400" rtl="0" eaLnBrk="1" latinLnBrk="0" hangingPunct="1">
              <a:defRPr sz="1200" kern="1200">
                <a:solidFill>
                  <a:schemeClr val="tx1"/>
                </a:solidFill>
                <a:latin typeface="Times New Roman" panose="02020703060505090304" pitchFamily="18" charset="0"/>
                <a:ea typeface="+mn-ea"/>
                <a:cs typeface="+mn-cs"/>
              </a:defRPr>
            </a:lvl7pPr>
            <a:lvl8pPr marL="3200400" algn="l" defTabSz="914400" rtl="0" eaLnBrk="1" latinLnBrk="0" hangingPunct="1">
              <a:defRPr sz="1200" kern="1200">
                <a:solidFill>
                  <a:schemeClr val="tx1"/>
                </a:solidFill>
                <a:latin typeface="Times New Roman" panose="02020703060505090304" pitchFamily="18" charset="0"/>
                <a:ea typeface="+mn-ea"/>
                <a:cs typeface="+mn-cs"/>
              </a:defRPr>
            </a:lvl8pPr>
            <a:lvl9pPr marL="3657600" algn="l" defTabSz="914400" rtl="0" eaLnBrk="1" latinLnBrk="0" hangingPunct="1">
              <a:defRPr sz="1200" kern="1200">
                <a:solidFill>
                  <a:schemeClr val="tx1"/>
                </a:solidFill>
                <a:latin typeface="Times New Roman" panose="02020703060505090304" pitchFamily="18" charset="0"/>
                <a:ea typeface="+mn-ea"/>
                <a:cs typeface="+mn-cs"/>
              </a:defRPr>
            </a:lvl9pPr>
          </a:lstStyle>
          <a:p>
            <a:pPr>
              <a:defRPr/>
            </a:pPr>
            <a:r>
              <a:rPr lang="en-US" baseline="0" dirty="0"/>
              <a:t>Kaiying Lu, MediaTek</a:t>
            </a:r>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hf sldNum="0" hdr="0" dt="0"/>
  <p:txStyles>
    <p:titleStyle>
      <a:lvl1pPr algn="ctr" rtl="0" eaLnBrk="1" fontAlgn="base" hangingPunct="1">
        <a:spcBef>
          <a:spcPct val="0"/>
        </a:spcBef>
        <a:spcAft>
          <a:spcPct val="0"/>
        </a:spcAft>
        <a:defRPr sz="3200" b="1">
          <a:solidFill>
            <a:schemeClr val="tx2"/>
          </a:solidFill>
          <a:latin typeface="Calibri" panose="020F0702030404030204" pitchFamily="34" charset="0"/>
          <a:ea typeface="+mj-ea"/>
          <a:cs typeface="Calibri" panose="020F0702030404030204" pitchFamily="34" charset="0"/>
        </a:defRPr>
      </a:lvl1pPr>
      <a:lvl2pPr algn="ctr" rtl="0" eaLnBrk="1" fontAlgn="base" hangingPunct="1">
        <a:spcBef>
          <a:spcPct val="0"/>
        </a:spcBef>
        <a:spcAft>
          <a:spcPct val="0"/>
        </a:spcAft>
        <a:defRPr sz="3200" b="1">
          <a:solidFill>
            <a:schemeClr val="tx2"/>
          </a:solidFill>
          <a:latin typeface="Times New Roman" panose="02020703060505090304" pitchFamily="18" charset="0"/>
        </a:defRPr>
      </a:lvl2pPr>
      <a:lvl3pPr algn="ctr" rtl="0" eaLnBrk="1" fontAlgn="base" hangingPunct="1">
        <a:spcBef>
          <a:spcPct val="0"/>
        </a:spcBef>
        <a:spcAft>
          <a:spcPct val="0"/>
        </a:spcAft>
        <a:defRPr sz="3200" b="1">
          <a:solidFill>
            <a:schemeClr val="tx2"/>
          </a:solidFill>
          <a:latin typeface="Times New Roman" panose="02020703060505090304" pitchFamily="18" charset="0"/>
        </a:defRPr>
      </a:lvl3pPr>
      <a:lvl4pPr algn="ctr" rtl="0" eaLnBrk="1" fontAlgn="base" hangingPunct="1">
        <a:spcBef>
          <a:spcPct val="0"/>
        </a:spcBef>
        <a:spcAft>
          <a:spcPct val="0"/>
        </a:spcAft>
        <a:defRPr sz="3200" b="1">
          <a:solidFill>
            <a:schemeClr val="tx2"/>
          </a:solidFill>
          <a:latin typeface="Times New Roman" panose="02020703060505090304" pitchFamily="18" charset="0"/>
        </a:defRPr>
      </a:lvl4pPr>
      <a:lvl5pPr algn="ctr" rtl="0" eaLnBrk="1" fontAlgn="base" hangingPunct="1">
        <a:spcBef>
          <a:spcPct val="0"/>
        </a:spcBef>
        <a:spcAft>
          <a:spcPct val="0"/>
        </a:spcAft>
        <a:defRPr sz="3200" b="1">
          <a:solidFill>
            <a:schemeClr val="tx2"/>
          </a:solidFill>
          <a:latin typeface="Times New Roman" panose="02020703060505090304" pitchFamily="18" charset="0"/>
        </a:defRPr>
      </a:lvl5pPr>
      <a:lvl6pPr marL="457200" algn="ctr" rtl="0" eaLnBrk="1" fontAlgn="base" hangingPunct="1">
        <a:spcBef>
          <a:spcPct val="0"/>
        </a:spcBef>
        <a:spcAft>
          <a:spcPct val="0"/>
        </a:spcAft>
        <a:defRPr sz="3200" b="1">
          <a:solidFill>
            <a:schemeClr val="tx2"/>
          </a:solidFill>
          <a:latin typeface="Times New Roman" panose="02020703060505090304" pitchFamily="18" charset="0"/>
        </a:defRPr>
      </a:lvl6pPr>
      <a:lvl7pPr marL="914400" algn="ctr" rtl="0" eaLnBrk="1" fontAlgn="base" hangingPunct="1">
        <a:spcBef>
          <a:spcPct val="0"/>
        </a:spcBef>
        <a:spcAft>
          <a:spcPct val="0"/>
        </a:spcAft>
        <a:defRPr sz="3200" b="1">
          <a:solidFill>
            <a:schemeClr val="tx2"/>
          </a:solidFill>
          <a:latin typeface="Times New Roman" panose="02020703060505090304" pitchFamily="18" charset="0"/>
        </a:defRPr>
      </a:lvl7pPr>
      <a:lvl8pPr marL="1371600" algn="ctr" rtl="0" eaLnBrk="1" fontAlgn="base" hangingPunct="1">
        <a:spcBef>
          <a:spcPct val="0"/>
        </a:spcBef>
        <a:spcAft>
          <a:spcPct val="0"/>
        </a:spcAft>
        <a:defRPr sz="3200" b="1">
          <a:solidFill>
            <a:schemeClr val="tx2"/>
          </a:solidFill>
          <a:latin typeface="Times New Roman" panose="02020703060505090304" pitchFamily="18" charset="0"/>
        </a:defRPr>
      </a:lvl8pPr>
      <a:lvl9pPr marL="1828800" algn="ctr" rtl="0" eaLnBrk="1" fontAlgn="base" hangingPunct="1">
        <a:spcBef>
          <a:spcPct val="0"/>
        </a:spcBef>
        <a:spcAft>
          <a:spcPct val="0"/>
        </a:spcAft>
        <a:defRPr sz="3200" b="1">
          <a:solidFill>
            <a:schemeClr val="tx2"/>
          </a:solidFill>
          <a:latin typeface="Times New Roman" panose="02020703060505090304" pitchFamily="18" charset="0"/>
        </a:defRPr>
      </a:lvl9pPr>
    </p:titleStyle>
    <p:bodyStyle>
      <a:lvl1pPr marL="342900" indent="-342900" algn="l" rtl="0" eaLnBrk="1" fontAlgn="base" hangingPunct="1">
        <a:spcBef>
          <a:spcPct val="20000"/>
        </a:spcBef>
        <a:spcAft>
          <a:spcPct val="0"/>
        </a:spcAft>
        <a:buChar char="•"/>
        <a:defRPr sz="2400" b="1">
          <a:solidFill>
            <a:schemeClr val="tx1"/>
          </a:solidFill>
          <a:latin typeface="Calibri" panose="020F0702030404030204" pitchFamily="34" charset="0"/>
          <a:ea typeface="+mn-ea"/>
          <a:cs typeface="Calibri" panose="020F0702030404030204" pitchFamily="34" charset="0"/>
        </a:defRPr>
      </a:lvl1pPr>
      <a:lvl2pPr marL="742950" indent="-285750" algn="l" rtl="0" eaLnBrk="1" fontAlgn="base" hangingPunct="1">
        <a:spcBef>
          <a:spcPct val="20000"/>
        </a:spcBef>
        <a:spcAft>
          <a:spcPct val="0"/>
        </a:spcAft>
        <a:buChar char="–"/>
        <a:defRPr sz="2000">
          <a:solidFill>
            <a:schemeClr val="tx1"/>
          </a:solidFill>
          <a:latin typeface="Calibri" panose="020F0702030404030204" pitchFamily="34" charset="0"/>
          <a:cs typeface="Calibri" panose="020F0702030404030204" pitchFamily="34" charset="0"/>
        </a:defRPr>
      </a:lvl2pPr>
      <a:lvl3pPr marL="1085850" indent="-228600" algn="l" rtl="0" eaLnBrk="1" fontAlgn="base" hangingPunct="1">
        <a:spcBef>
          <a:spcPct val="20000"/>
        </a:spcBef>
        <a:spcAft>
          <a:spcPct val="0"/>
        </a:spcAft>
        <a:buChar char="•"/>
        <a:defRPr>
          <a:solidFill>
            <a:schemeClr val="tx1"/>
          </a:solidFill>
          <a:latin typeface="Calibri" panose="020F0702030404030204" pitchFamily="34" charset="0"/>
          <a:cs typeface="Calibri" panose="020F0702030404030204" pitchFamily="34" charset="0"/>
        </a:defRPr>
      </a:lvl3pPr>
      <a:lvl4pPr marL="1428750" indent="-228600" algn="l" rtl="0" eaLnBrk="1" fontAlgn="base" hangingPunct="1">
        <a:spcBef>
          <a:spcPct val="20000"/>
        </a:spcBef>
        <a:spcAft>
          <a:spcPct val="0"/>
        </a:spcAft>
        <a:buChar char="–"/>
        <a:defRPr sz="1600">
          <a:solidFill>
            <a:schemeClr val="tx1"/>
          </a:solidFill>
          <a:latin typeface="Calibri" panose="020F0702030404030204" pitchFamily="34" charset="0"/>
          <a:cs typeface="Calibri" panose="020F0702030404030204" pitchFamily="34" charset="0"/>
        </a:defRPr>
      </a:lvl4pPr>
      <a:lvl5pPr marL="1771650" indent="-228600" algn="l" rtl="0" eaLnBrk="1" fontAlgn="base" hangingPunct="1">
        <a:spcBef>
          <a:spcPct val="20000"/>
        </a:spcBef>
        <a:spcAft>
          <a:spcPct val="0"/>
        </a:spcAft>
        <a:buChar char="•"/>
        <a:defRPr sz="1600">
          <a:solidFill>
            <a:schemeClr val="tx1"/>
          </a:solidFill>
          <a:latin typeface="Calibri" panose="020F0702030404030204" pitchFamily="34" charset="0"/>
          <a:cs typeface="Calibri" panose="020F0702030404030204" pitchFamily="34" charset="0"/>
        </a:defRPr>
      </a:lvl5pPr>
      <a:lvl6pPr marL="2228850" indent="-228600" algn="l" rtl="0" eaLnBrk="1" fontAlgn="base" hangingPunct="1">
        <a:spcBef>
          <a:spcPct val="20000"/>
        </a:spcBef>
        <a:spcAft>
          <a:spcPct val="0"/>
        </a:spcAft>
        <a:buChar char="•"/>
        <a:defRPr sz="1600">
          <a:solidFill>
            <a:schemeClr val="tx1"/>
          </a:solidFill>
          <a:latin typeface="+mn-lt"/>
        </a:defRPr>
      </a:lvl6pPr>
      <a:lvl7pPr marL="2686050" indent="-228600" algn="l" rtl="0" eaLnBrk="1" fontAlgn="base" hangingPunct="1">
        <a:spcBef>
          <a:spcPct val="20000"/>
        </a:spcBef>
        <a:spcAft>
          <a:spcPct val="0"/>
        </a:spcAft>
        <a:buChar char="•"/>
        <a:defRPr sz="1600">
          <a:solidFill>
            <a:schemeClr val="tx1"/>
          </a:solidFill>
          <a:latin typeface="+mn-lt"/>
        </a:defRPr>
      </a:lvl7pPr>
      <a:lvl8pPr marL="3143250" indent="-228600" algn="l" rtl="0" eaLnBrk="1" fontAlgn="base" hangingPunct="1">
        <a:spcBef>
          <a:spcPct val="20000"/>
        </a:spcBef>
        <a:spcAft>
          <a:spcPct val="0"/>
        </a:spcAft>
        <a:buChar char="•"/>
        <a:defRPr sz="1600">
          <a:solidFill>
            <a:schemeClr val="tx1"/>
          </a:solidFill>
          <a:latin typeface="+mn-lt"/>
        </a:defRPr>
      </a:lvl8pPr>
      <a:lvl9pPr marL="3600450" indent="-228600" algn="l" rtl="0" eaLnBrk="1" fontAlgn="base" hangingPunct="1">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533400" y="685800"/>
            <a:ext cx="8153400" cy="914400"/>
          </a:xfrm>
        </p:spPr>
        <p:txBody>
          <a:bodyPr/>
          <a:lstStyle/>
          <a:p>
            <a:r>
              <a:rPr lang="en-US" sz="1800"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CBF/CSR Frame Exchange Sequence Further Details</a:t>
            </a:r>
            <a:endParaRPr lang="en-US" sz="2400" dirty="0">
              <a:latin typeface="+mn-lt"/>
            </a:endParaRPr>
          </a:p>
        </p:txBody>
      </p:sp>
      <p:sp>
        <p:nvSpPr>
          <p:cNvPr id="14339" name="Rectangle 6"/>
          <p:cNvSpPr>
            <a:spLocks noGrp="1" noChangeArrowheads="1"/>
          </p:cNvSpPr>
          <p:nvPr>
            <p:ph idx="1"/>
          </p:nvPr>
        </p:nvSpPr>
        <p:spPr>
          <a:xfrm>
            <a:off x="685800" y="1600200"/>
            <a:ext cx="7772400" cy="381000"/>
          </a:xfrm>
        </p:spPr>
        <p:txBody>
          <a:bodyPr/>
          <a:lstStyle/>
          <a:p>
            <a:pPr algn="ctr">
              <a:buFontTx/>
              <a:buNone/>
            </a:pPr>
            <a:r>
              <a:rPr lang="en-US" sz="2000" dirty="0">
                <a:latin typeface="+mn-lt"/>
              </a:rPr>
              <a:t>Date:</a:t>
            </a:r>
            <a:r>
              <a:rPr lang="en-US" sz="2000" b="0" dirty="0">
                <a:latin typeface="+mn-lt"/>
              </a:rPr>
              <a:t> 2024-08</a:t>
            </a:r>
          </a:p>
        </p:txBody>
      </p:sp>
      <p:sp>
        <p:nvSpPr>
          <p:cNvPr id="14341" name="Rectangle 12"/>
          <p:cNvSpPr>
            <a:spLocks noChangeArrowheads="1"/>
          </p:cNvSpPr>
          <p:nvPr/>
        </p:nvSpPr>
        <p:spPr bwMode="auto">
          <a:xfrm>
            <a:off x="228600" y="2133600"/>
            <a:ext cx="14478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p>
            <a:pPr marL="342900" indent="-342900" eaLnBrk="0" hangingPunct="0">
              <a:spcBef>
                <a:spcPct val="20000"/>
              </a:spcBef>
            </a:pPr>
            <a:r>
              <a:rPr lang="en-US" sz="2000" b="1" dirty="0"/>
              <a:t>Authors:</a:t>
            </a:r>
            <a:endParaRPr lang="en-US" sz="2000" dirty="0"/>
          </a:p>
        </p:txBody>
      </p:sp>
      <p:graphicFrame>
        <p:nvGraphicFramePr>
          <p:cNvPr id="7" name="Table 6"/>
          <p:cNvGraphicFramePr>
            <a:graphicFrameLocks noGrp="1"/>
          </p:cNvGraphicFramePr>
          <p:nvPr>
            <p:extLst>
              <p:ext uri="{D42A27DB-BD31-4B8C-83A1-F6EECF244321}">
                <p14:modId xmlns:p14="http://schemas.microsoft.com/office/powerpoint/2010/main" val="2681860306"/>
              </p:ext>
            </p:extLst>
          </p:nvPr>
        </p:nvGraphicFramePr>
        <p:xfrm>
          <a:off x="533400" y="2743200"/>
          <a:ext cx="8153400" cy="2407920"/>
        </p:xfrm>
        <a:graphic>
          <a:graphicData uri="http://schemas.openxmlformats.org/drawingml/2006/table">
            <a:tbl>
              <a:tblPr firstRow="1" bandRow="1">
                <a:tableStyleId>{5C22544A-7EE6-4342-B048-85BDC9FD1C3A}</a:tableStyleId>
              </a:tblPr>
              <a:tblGrid>
                <a:gridCol w="1547361">
                  <a:extLst>
                    <a:ext uri="{9D8B030D-6E8A-4147-A177-3AD203B41FA5}">
                      <a16:colId xmlns:a16="http://schemas.microsoft.com/office/drawing/2014/main" val="20000"/>
                    </a:ext>
                  </a:extLst>
                </a:gridCol>
                <a:gridCol w="1196572">
                  <a:extLst>
                    <a:ext uri="{9D8B030D-6E8A-4147-A177-3AD203B41FA5}">
                      <a16:colId xmlns:a16="http://schemas.microsoft.com/office/drawing/2014/main" val="20001"/>
                    </a:ext>
                  </a:extLst>
                </a:gridCol>
                <a:gridCol w="1904267">
                  <a:extLst>
                    <a:ext uri="{9D8B030D-6E8A-4147-A177-3AD203B41FA5}">
                      <a16:colId xmlns:a16="http://schemas.microsoft.com/office/drawing/2014/main" val="20002"/>
                    </a:ext>
                  </a:extLst>
                </a:gridCol>
                <a:gridCol w="1143000">
                  <a:extLst>
                    <a:ext uri="{9D8B030D-6E8A-4147-A177-3AD203B41FA5}">
                      <a16:colId xmlns:a16="http://schemas.microsoft.com/office/drawing/2014/main" val="951354993"/>
                    </a:ext>
                  </a:extLst>
                </a:gridCol>
                <a:gridCol w="2362200">
                  <a:extLst>
                    <a:ext uri="{9D8B030D-6E8A-4147-A177-3AD203B41FA5}">
                      <a16:colId xmlns:a16="http://schemas.microsoft.com/office/drawing/2014/main" val="20003"/>
                    </a:ext>
                  </a:extLst>
                </a:gridCol>
              </a:tblGrid>
              <a:tr h="266700">
                <a:tc>
                  <a:txBody>
                    <a:bodyPr/>
                    <a:lstStyle/>
                    <a:p>
                      <a:pPr algn="ctr"/>
                      <a:r>
                        <a:rPr lang="en-US" sz="1400" dirty="0">
                          <a:solidFill>
                            <a:schemeClr val="tx1"/>
                          </a:solidFill>
                        </a:rPr>
                        <a:t>Name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dirty="0">
                          <a:solidFill>
                            <a:schemeClr val="tx1"/>
                          </a:solidFill>
                        </a:rPr>
                        <a:t>Affiliation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dirty="0">
                          <a:solidFill>
                            <a:schemeClr val="tx1"/>
                          </a:solidFill>
                        </a:rPr>
                        <a:t>Address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dirty="0">
                          <a:solidFill>
                            <a:schemeClr val="tx1"/>
                          </a:solidFill>
                        </a:rPr>
                        <a:t>Phone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dirty="0">
                          <a:solidFill>
                            <a:schemeClr val="tx1"/>
                          </a:solidFill>
                        </a:rPr>
                        <a:t>Email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36576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rPr>
                        <a:t>Kaiying Lu</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dirty="0">
                          <a:solidFill>
                            <a:schemeClr val="tx1"/>
                          </a:solidFill>
                        </a:rPr>
                        <a:t>MediaTek</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rPr>
                        <a:t>2840 Junction Ave.,</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rPr>
                        <a:t> San Jose, CA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sz="1400" dirty="0"/>
                        <a:t>408-3872160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sz="1400" dirty="0"/>
                        <a:t>Kaiying.lu@mediatek.com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365760">
                <a:tc>
                  <a:txBody>
                    <a:bodyPr/>
                    <a:lstStyle/>
                    <a:p>
                      <a:pPr algn="ctr"/>
                      <a:r>
                        <a:rPr lang="en-US" sz="1400" dirty="0">
                          <a:solidFill>
                            <a:schemeClr val="tx1"/>
                          </a:solidFill>
                        </a:rPr>
                        <a:t>Eric Pc</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dirty="0">
                          <a:solidFill>
                            <a:schemeClr val="tx1"/>
                          </a:solidFill>
                        </a:rPr>
                        <a:t>MediaTek</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27830493"/>
                  </a:ext>
                </a:extLst>
              </a:tr>
              <a:tr h="243840">
                <a:tc>
                  <a:txBody>
                    <a:bodyPr/>
                    <a:lstStyle/>
                    <a:p>
                      <a:pPr algn="ctr"/>
                      <a:r>
                        <a:rPr lang="en-US" sz="1400" dirty="0">
                          <a:solidFill>
                            <a:schemeClr val="tx1"/>
                          </a:solidFill>
                        </a:rPr>
                        <a:t>James Yee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dirty="0">
                          <a:solidFill>
                            <a:schemeClr val="tx1"/>
                          </a:solidFill>
                        </a:rPr>
                        <a:t>MediaTek</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26782854"/>
                  </a:ext>
                </a:extLst>
              </a:tr>
              <a:tr h="289560">
                <a:tc>
                  <a:txBody>
                    <a:bodyPr/>
                    <a:lstStyle/>
                    <a:p>
                      <a:pPr algn="ctr"/>
                      <a:endParaRPr lang="en-US"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06212119"/>
                  </a:ext>
                </a:extLst>
              </a:tr>
              <a:tr h="152400">
                <a:tc>
                  <a:txBody>
                    <a:bodyPr/>
                    <a:lstStyle/>
                    <a:p>
                      <a:pPr algn="ctr"/>
                      <a:endParaRPr lang="en-US"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endParaRPr lang="en-US" sz="1400" kern="1200" dirty="0">
                        <a:solidFill>
                          <a:schemeClr val="dk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93796820"/>
                  </a:ext>
                </a:extLst>
              </a:tr>
              <a:tr h="0">
                <a:tc>
                  <a:txBody>
                    <a:bodyPr/>
                    <a:lstStyle/>
                    <a:p>
                      <a:pPr algn="ctr"/>
                      <a:endParaRPr lang="en-US"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endParaRPr lang="en-US" sz="1400" kern="1200" dirty="0">
                        <a:solidFill>
                          <a:schemeClr val="dk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34475424"/>
                  </a:ext>
                </a:extLst>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685800"/>
            <a:ext cx="8422669" cy="611497"/>
          </a:xfrm>
        </p:spPr>
        <p:txBody>
          <a:bodyPr>
            <a:normAutofit fontScale="90000"/>
          </a:bodyPr>
          <a:lstStyle/>
          <a:p>
            <a:pPr algn="ctr"/>
            <a:r>
              <a:rPr lang="en-US" dirty="0"/>
              <a:t>                              </a:t>
            </a:r>
            <a:br>
              <a:rPr lang="en-US" dirty="0"/>
            </a:br>
            <a:r>
              <a:rPr lang="en-US" sz="2699" dirty="0"/>
              <a:t>B</a:t>
            </a:r>
            <a:r>
              <a:rPr lang="en-US" altLang="zh-CN" sz="2699" dirty="0"/>
              <a:t>ackground and Issue1</a:t>
            </a:r>
            <a:br>
              <a:rPr lang="en-US" dirty="0"/>
            </a:br>
            <a:endParaRPr lang="en-US" dirty="0"/>
          </a:p>
        </p:txBody>
      </p:sp>
      <p:sp>
        <p:nvSpPr>
          <p:cNvPr id="15" name="Content Placeholder 14">
            <a:extLst>
              <a:ext uri="{FF2B5EF4-FFF2-40B4-BE49-F238E27FC236}">
                <a16:creationId xmlns:a16="http://schemas.microsoft.com/office/drawing/2014/main" id="{F455A108-FF7B-42D6-4E56-A1533F0F5B6A}"/>
              </a:ext>
            </a:extLst>
          </p:cNvPr>
          <p:cNvSpPr>
            <a:spLocks noGrp="1"/>
          </p:cNvSpPr>
          <p:nvPr>
            <p:ph idx="1"/>
          </p:nvPr>
        </p:nvSpPr>
        <p:spPr>
          <a:xfrm>
            <a:off x="304800" y="1278839"/>
            <a:ext cx="8422668" cy="2523853"/>
          </a:xfrm>
        </p:spPr>
        <p:txBody>
          <a:bodyPr/>
          <a:lstStyle/>
          <a:p>
            <a:pPr algn="l"/>
            <a:r>
              <a:rPr lang="en-US" sz="1600" b="0" dirty="0">
                <a:latin typeface="TimesNewRoman"/>
              </a:rPr>
              <a:t>For a Co-BF coordinated AP to accept a Co-BF invitation, it must prepare and finalize a significant amount of information within a short time (</a:t>
            </a:r>
            <a:r>
              <a:rPr lang="en-US" sz="1600" b="0" dirty="0" err="1">
                <a:latin typeface="TimesNewRoman"/>
              </a:rPr>
              <a:t>aSIFSTime</a:t>
            </a:r>
            <a:r>
              <a:rPr lang="en-US" sz="1600" b="0" dirty="0">
                <a:latin typeface="TimesNewRoman"/>
              </a:rPr>
              <a:t>) after receiving the Invite frame. This includes selecting a candidate STA list, verifying STA status, determining  PHY transmission parameters, and more. </a:t>
            </a:r>
          </a:p>
          <a:p>
            <a:pPr algn="l"/>
            <a:endParaRPr lang="en-US" sz="1600" b="0" dirty="0">
              <a:latin typeface="TimesNewRoman"/>
            </a:endParaRPr>
          </a:p>
          <a:p>
            <a:pPr algn="l"/>
            <a:r>
              <a:rPr lang="en-US" sz="1600" b="0" dirty="0">
                <a:latin typeface="TimesNewRoman"/>
              </a:rPr>
              <a:t>Similarly, the </a:t>
            </a:r>
            <a:r>
              <a:rPr lang="en-US" sz="1600" b="0" dirty="0" err="1">
                <a:latin typeface="TimesNewRoman"/>
              </a:rPr>
              <a:t>CoBF</a:t>
            </a:r>
            <a:r>
              <a:rPr lang="en-US" sz="1600" b="0" dirty="0">
                <a:latin typeface="TimesNewRoman"/>
              </a:rPr>
              <a:t> joint PPDU must be transmitted </a:t>
            </a:r>
            <a:r>
              <a:rPr lang="en-US" sz="1600" b="0" dirty="0" err="1">
                <a:latin typeface="TimesNewRoman"/>
              </a:rPr>
              <a:t>aSIFSTime</a:t>
            </a:r>
            <a:r>
              <a:rPr lang="en-US" sz="1600" b="0" dirty="0">
                <a:latin typeface="TimesNewRoman"/>
              </a:rPr>
              <a:t> after the end of the </a:t>
            </a:r>
            <a:r>
              <a:rPr lang="en-US" sz="1600" b="0" dirty="0" err="1">
                <a:latin typeface="TimesNewRoman"/>
              </a:rPr>
              <a:t>CoBF</a:t>
            </a:r>
            <a:r>
              <a:rPr lang="en-US" sz="1600" b="0" dirty="0">
                <a:latin typeface="TimesNewRoman"/>
              </a:rPr>
              <a:t> Trigger frame. The Co-BF coordinated AP must prepare the DL PPDU based on information shared in the </a:t>
            </a:r>
            <a:r>
              <a:rPr lang="en-US" sz="1600" b="0" dirty="0" err="1">
                <a:latin typeface="TimesNewRoman"/>
              </a:rPr>
              <a:t>CoBF</a:t>
            </a:r>
            <a:r>
              <a:rPr lang="en-US" sz="1600" b="0" dirty="0">
                <a:latin typeface="TimesNewRoman"/>
              </a:rPr>
              <a:t> Trigger frame.</a:t>
            </a:r>
          </a:p>
          <a:p>
            <a:pPr algn="l"/>
            <a:endParaRPr lang="en-US" sz="1600" b="0" dirty="0">
              <a:latin typeface="TimesNewRoman"/>
            </a:endParaRPr>
          </a:p>
          <a:p>
            <a:pPr algn="l"/>
            <a:r>
              <a:rPr lang="en-US" sz="1600" b="0" dirty="0">
                <a:latin typeface="TimesNewRoman"/>
              </a:rPr>
              <a:t>As a result, paddings may be required in the </a:t>
            </a:r>
            <a:r>
              <a:rPr lang="en-US" sz="1600" b="0" dirty="0" err="1">
                <a:latin typeface="TimesNewRoman"/>
              </a:rPr>
              <a:t>CoBF</a:t>
            </a:r>
            <a:r>
              <a:rPr lang="en-US" sz="1600" b="0" dirty="0">
                <a:latin typeface="TimesNewRoman"/>
              </a:rPr>
              <a:t> Invite frame and </a:t>
            </a:r>
            <a:r>
              <a:rPr lang="en-US" sz="1600" b="0" dirty="0" err="1">
                <a:latin typeface="TimesNewRoman"/>
              </a:rPr>
              <a:t>CoBF</a:t>
            </a:r>
            <a:r>
              <a:rPr lang="en-US" sz="1600" b="0" dirty="0">
                <a:latin typeface="TimesNewRoman"/>
              </a:rPr>
              <a:t> Trigger frames to provide the coordinated AP sufficient time to process this information. The coordinated AP begins handling these tasks at the start point of  the padding bits in these frames. </a:t>
            </a:r>
          </a:p>
          <a:p>
            <a:pPr algn="l"/>
            <a:endParaRPr lang="en-US" sz="1600" b="0" dirty="0">
              <a:latin typeface="TimesNewRoman"/>
            </a:endParaRPr>
          </a:p>
          <a:p>
            <a:pPr algn="l"/>
            <a:r>
              <a:rPr lang="en-US" sz="1600" b="0" dirty="0">
                <a:latin typeface="TimesNewRoman"/>
              </a:rPr>
              <a:t>However, if an FCS check fails at the end of the Co-BF Invite or Co-BF Trigger frame, the coordinated AP must cancel all ongoing preparations and release any allocated resources and status related to the process. Given that Co-BF coordination involves substantial preparation, error recovery would significantly complicate implementation.</a:t>
            </a:r>
          </a:p>
        </p:txBody>
      </p:sp>
    </p:spTree>
    <p:extLst>
      <p:ext uri="{BB962C8B-B14F-4D97-AF65-F5344CB8AC3E}">
        <p14:creationId xmlns:p14="http://schemas.microsoft.com/office/powerpoint/2010/main" val="3403314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685800"/>
            <a:ext cx="8422669" cy="611497"/>
          </a:xfrm>
        </p:spPr>
        <p:txBody>
          <a:bodyPr>
            <a:normAutofit fontScale="90000"/>
          </a:bodyPr>
          <a:lstStyle/>
          <a:p>
            <a:pPr algn="ctr"/>
            <a:r>
              <a:rPr lang="en-US" dirty="0"/>
              <a:t>                              </a:t>
            </a:r>
            <a:br>
              <a:rPr lang="en-US" dirty="0"/>
            </a:br>
            <a:r>
              <a:rPr lang="en-US" sz="2699" dirty="0"/>
              <a:t>Proposal</a:t>
            </a:r>
            <a:br>
              <a:rPr lang="en-US" dirty="0"/>
            </a:br>
            <a:endParaRPr lang="en-US" dirty="0"/>
          </a:p>
        </p:txBody>
      </p:sp>
      <p:sp>
        <p:nvSpPr>
          <p:cNvPr id="15" name="Content Placeholder 14">
            <a:extLst>
              <a:ext uri="{FF2B5EF4-FFF2-40B4-BE49-F238E27FC236}">
                <a16:creationId xmlns:a16="http://schemas.microsoft.com/office/drawing/2014/main" id="{F455A108-FF7B-42D6-4E56-A1533F0F5B6A}"/>
              </a:ext>
            </a:extLst>
          </p:cNvPr>
          <p:cNvSpPr>
            <a:spLocks noGrp="1"/>
          </p:cNvSpPr>
          <p:nvPr>
            <p:ph idx="1"/>
          </p:nvPr>
        </p:nvSpPr>
        <p:spPr>
          <a:xfrm>
            <a:off x="304800" y="1278839"/>
            <a:ext cx="8422668" cy="2523853"/>
          </a:xfrm>
        </p:spPr>
        <p:txBody>
          <a:bodyPr/>
          <a:lstStyle/>
          <a:p>
            <a:r>
              <a:rPr lang="en-US" sz="1800" b="0" dirty="0">
                <a:latin typeface="TimesNewRoman"/>
              </a:rPr>
              <a:t>11bn shall allow the </a:t>
            </a:r>
            <a:r>
              <a:rPr lang="en-US" sz="1800" b="0" dirty="0" err="1">
                <a:latin typeface="TimesNewRoman"/>
              </a:rPr>
              <a:t>CoBF</a:t>
            </a:r>
            <a:r>
              <a:rPr lang="en-US" sz="1800" b="0" dirty="0">
                <a:latin typeface="TimesNewRoman"/>
              </a:rPr>
              <a:t> Invite frame and </a:t>
            </a:r>
            <a:r>
              <a:rPr lang="en-US" sz="1800" b="0" dirty="0" err="1">
                <a:latin typeface="TimesNewRoman"/>
              </a:rPr>
              <a:t>CoBF</a:t>
            </a:r>
            <a:r>
              <a:rPr lang="en-US" sz="1800" b="0" dirty="0">
                <a:latin typeface="TimesNewRoman"/>
              </a:rPr>
              <a:t> Trigger frame to include IFCS field if the coordinated AP requires non-zero padding in these frames.</a:t>
            </a:r>
          </a:p>
          <a:p>
            <a:endParaRPr lang="en-US" sz="1800" b="0" dirty="0">
              <a:latin typeface="TimesNewRoman"/>
            </a:endParaRPr>
          </a:p>
          <a:p>
            <a:pPr lvl="1"/>
            <a:r>
              <a:rPr lang="en-US" altLang="zh-CN" sz="1600" dirty="0">
                <a:latin typeface="TimesNewRoman"/>
              </a:rPr>
              <a:t>During the setup of an MAPC negotiation agreement for a Co-BF scheme, </a:t>
            </a:r>
            <a:r>
              <a:rPr lang="en-US" altLang="zh-CN" sz="1600" b="0" dirty="0">
                <a:latin typeface="TimesNewRoman"/>
              </a:rPr>
              <a:t>an AP may inform a peer coordinating AP of its padding requirements for the Co-BF Invite frame and the Co-BF trigger frame.</a:t>
            </a:r>
          </a:p>
          <a:p>
            <a:pPr lvl="1"/>
            <a:endParaRPr lang="en-US" altLang="zh-CN" sz="1600" dirty="0">
              <a:latin typeface="TimesNewRoman"/>
            </a:endParaRPr>
          </a:p>
          <a:p>
            <a:pPr lvl="1"/>
            <a:r>
              <a:rPr lang="en-US" altLang="zh-CN" sz="1600" b="0" dirty="0">
                <a:latin typeface="TimesNewRoman"/>
              </a:rPr>
              <a:t>The AP may also indicate to the peer coordinating AP whether it requests the inclusion of an IFCS field in the Co-BF Invite frame and Co-BF Trigger frame.</a:t>
            </a:r>
          </a:p>
          <a:p>
            <a:pPr lvl="1"/>
            <a:endParaRPr lang="en-US" altLang="zh-CN" sz="1600" b="0" dirty="0">
              <a:latin typeface="TimesNewRoman"/>
            </a:endParaRPr>
          </a:p>
          <a:p>
            <a:pPr lvl="1"/>
            <a:r>
              <a:rPr lang="en-US" altLang="zh-CN" sz="1600" b="0" dirty="0">
                <a:latin typeface="TimesNewRoman"/>
              </a:rPr>
              <a:t>When the peer coordinating AP invites this AP (as a Co-BF coordinated AP) to participate a Co-BF transmission TXOP, </a:t>
            </a:r>
            <a:r>
              <a:rPr lang="en-US" altLang="zh-CN" sz="1600" dirty="0">
                <a:latin typeface="TimesNewRoman"/>
              </a:rPr>
              <a:t>it</a:t>
            </a:r>
            <a:r>
              <a:rPr lang="en-US" altLang="zh-CN" sz="1600" b="0" dirty="0">
                <a:latin typeface="TimesNewRoman"/>
              </a:rPr>
              <a:t> shall</a:t>
            </a:r>
            <a:r>
              <a:rPr lang="en-US" sz="1600" b="0" dirty="0">
                <a:latin typeface="TimesNewRoman"/>
              </a:rPr>
              <a:t> include an IFCS field in the</a:t>
            </a:r>
            <a:r>
              <a:rPr lang="en-US" altLang="zh-CN" sz="1600" b="0" dirty="0">
                <a:latin typeface="TimesNewRoman"/>
              </a:rPr>
              <a:t> Co-BF Invite frame and the Co-BF Trigger frame if this AP has indicated non-zero padding requirements and the need for IFCS.</a:t>
            </a:r>
            <a:endParaRPr lang="en-US" sz="1600" dirty="0">
              <a:latin typeface="TimesNewRoman"/>
            </a:endParaRPr>
          </a:p>
          <a:p>
            <a:pPr lvl="1">
              <a:buFont typeface="Courier New" panose="02070309020205020404" pitchFamily="49" charset="0"/>
              <a:buChar char="o"/>
            </a:pPr>
            <a:endParaRPr lang="en-US" sz="1200" b="0" dirty="0">
              <a:latin typeface="TimesNewRoman"/>
            </a:endParaRPr>
          </a:p>
        </p:txBody>
      </p:sp>
    </p:spTree>
    <p:extLst>
      <p:ext uri="{BB962C8B-B14F-4D97-AF65-F5344CB8AC3E}">
        <p14:creationId xmlns:p14="http://schemas.microsoft.com/office/powerpoint/2010/main" val="41053902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09949" y="832920"/>
            <a:ext cx="6315357" cy="403248"/>
          </a:xfrm>
        </p:spPr>
        <p:txBody>
          <a:bodyPr>
            <a:normAutofit fontScale="90000"/>
          </a:bodyPr>
          <a:lstStyle/>
          <a:p>
            <a:pPr algn="ctr"/>
            <a:r>
              <a:rPr lang="en-US" dirty="0"/>
              <a:t>                              </a:t>
            </a:r>
            <a:br>
              <a:rPr lang="en-US" dirty="0"/>
            </a:br>
            <a:r>
              <a:rPr lang="en-US" sz="2024" dirty="0"/>
              <a:t>SP1</a:t>
            </a:r>
            <a:br>
              <a:rPr lang="en-US" dirty="0"/>
            </a:br>
            <a:endParaRPr lang="en-US" dirty="0"/>
          </a:p>
        </p:txBody>
      </p:sp>
      <p:sp>
        <p:nvSpPr>
          <p:cNvPr id="15" name="Content Placeholder 14">
            <a:extLst>
              <a:ext uri="{FF2B5EF4-FFF2-40B4-BE49-F238E27FC236}">
                <a16:creationId xmlns:a16="http://schemas.microsoft.com/office/drawing/2014/main" id="{F455A108-FF7B-42D6-4E56-A1533F0F5B6A}"/>
              </a:ext>
            </a:extLst>
          </p:cNvPr>
          <p:cNvSpPr>
            <a:spLocks noGrp="1"/>
          </p:cNvSpPr>
          <p:nvPr>
            <p:ph idx="1"/>
          </p:nvPr>
        </p:nvSpPr>
        <p:spPr>
          <a:xfrm>
            <a:off x="838200" y="1577310"/>
            <a:ext cx="7467600" cy="2461289"/>
          </a:xfrm>
        </p:spPr>
        <p:txBody>
          <a:bodyPr/>
          <a:lstStyle/>
          <a:p>
            <a:pPr marL="342900" marR="0" lvl="0" indent="-342900">
              <a:spcBef>
                <a:spcPts val="0"/>
              </a:spcBef>
              <a:spcAft>
                <a:spcPts val="0"/>
              </a:spcAft>
              <a:buFont typeface="Calibri" panose="020F0502020204030204" pitchFamily="34" charset="0"/>
              <a:buChar char="•"/>
              <a:tabLst>
                <a:tab pos="457200" algn="l"/>
              </a:tabLst>
            </a:pPr>
            <a:r>
              <a:rPr lang="en-US" sz="1800" kern="100" dirty="0">
                <a:effectLst/>
                <a:latin typeface="Calibri" panose="020F0502020204030204" pitchFamily="34" charset="0"/>
                <a:ea typeface="Aptos" panose="020B0004020202020204" pitchFamily="34" charset="0"/>
                <a:cs typeface="Times New Roman" panose="02020603050405020304" pitchFamily="18" charset="0"/>
              </a:rPr>
              <a:t>Do you support that a Co-BF coordinating AP shall include an IFCS field in the Invite frame and MAPC Trigger frame if the </a:t>
            </a:r>
            <a:r>
              <a:rPr lang="en-US" sz="1800" kern="100" dirty="0">
                <a:latin typeface="Calibri" panose="020F0502020204030204" pitchFamily="34" charset="0"/>
                <a:ea typeface="Aptos" panose="020B0004020202020204" pitchFamily="34" charset="0"/>
                <a:cs typeface="Times New Roman" panose="02020603050405020304" pitchFamily="18" charset="0"/>
              </a:rPr>
              <a:t>Co-BF coordinated AP has indicated non-zero </a:t>
            </a:r>
            <a:r>
              <a:rPr lang="en-US" sz="1800" kern="100" dirty="0">
                <a:effectLst/>
                <a:latin typeface="Calibri" panose="020F0502020204030204" pitchFamily="34" charset="0"/>
                <a:ea typeface="Aptos" panose="020B0004020202020204" pitchFamily="34" charset="0"/>
                <a:cs typeface="Times New Roman" panose="02020603050405020304" pitchFamily="18" charset="0"/>
              </a:rPr>
              <a:t>padding requirements during the MAPC negotiation agreement setup procedure for Co-BF scheme?</a:t>
            </a:r>
          </a:p>
          <a:p>
            <a:pPr lvl="1" indent="-342900">
              <a:spcBef>
                <a:spcPts val="0"/>
              </a:spcBef>
              <a:spcAft>
                <a:spcPts val="0"/>
              </a:spcAft>
              <a:buFont typeface="Courier New" panose="02070309020205020404" pitchFamily="49" charset="0"/>
              <a:buChar char="o"/>
              <a:tabLst>
                <a:tab pos="457200" algn="l"/>
              </a:tabLst>
            </a:pPr>
            <a:endParaRPr lang="en-US" sz="1400" kern="100" dirty="0">
              <a:latin typeface="Calibri" panose="020F0502020204030204" pitchFamily="34" charset="0"/>
              <a:ea typeface="Aptos" panose="020B0004020202020204" pitchFamily="34" charset="0"/>
              <a:cs typeface="Times New Roman" panose="02020603050405020304" pitchFamily="18" charset="0"/>
            </a:endParaRPr>
          </a:p>
          <a:p>
            <a:pPr lvl="1" indent="-342900">
              <a:spcBef>
                <a:spcPts val="0"/>
              </a:spcBef>
              <a:spcAft>
                <a:spcPts val="0"/>
              </a:spcAft>
              <a:buFont typeface="Courier New" panose="02070309020205020404" pitchFamily="49" charset="0"/>
              <a:buChar char="o"/>
              <a:tabLst>
                <a:tab pos="457200" algn="l"/>
              </a:tabLst>
            </a:pPr>
            <a:r>
              <a:rPr lang="en-US" sz="1400" b="1" kern="100" dirty="0">
                <a:latin typeface="Calibri" panose="020F0502020204030204" pitchFamily="34" charset="0"/>
                <a:ea typeface="Aptos" panose="020B0004020202020204" pitchFamily="34" charset="0"/>
                <a:cs typeface="Times New Roman" panose="02020603050405020304" pitchFamily="18" charset="0"/>
              </a:rPr>
              <a:t>Note: An “IFCS request” indication may be negotiated as part of the  MAPC negotiation agreement setup procedure.</a:t>
            </a:r>
            <a:endParaRPr lang="en-US" sz="1400" b="1" kern="100" dirty="0">
              <a:effectLst/>
              <a:latin typeface="Calibri" panose="020F0502020204030204" pitchFamily="34" charset="0"/>
              <a:ea typeface="Aptos" panose="020B0004020202020204" pitchFamily="34" charset="0"/>
              <a:cs typeface="Times New Roman" panose="02020603050405020304" pitchFamily="18" charset="0"/>
            </a:endParaRPr>
          </a:p>
          <a:p>
            <a:pPr marL="0">
              <a:lnSpc>
                <a:spcPct val="115000"/>
              </a:lnSpc>
              <a:spcBef>
                <a:spcPts val="0"/>
              </a:spcBef>
              <a:spcAft>
                <a:spcPts val="800"/>
              </a:spcAft>
            </a:pPr>
            <a:r>
              <a:rPr lang="en-US" sz="1100" kern="100" dirty="0">
                <a:effectLst/>
                <a:latin typeface="Aptos" panose="020B0004020202020204" pitchFamily="34" charset="0"/>
                <a:ea typeface="Aptos" panose="020B0004020202020204" pitchFamily="34" charset="0"/>
                <a:cs typeface="Times New Roman" panose="02020603050405020304" pitchFamily="18" charset="0"/>
              </a:rPr>
              <a:t> </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p>
            <a:pPr indent="-285750">
              <a:lnSpc>
                <a:spcPct val="115000"/>
              </a:lnSpc>
              <a:spcBef>
                <a:spcPts val="0"/>
              </a:spcBef>
              <a:spcAft>
                <a:spcPts val="800"/>
              </a:spcAft>
              <a:buFont typeface="Calibri" panose="020F0502020204030204" pitchFamily="34" charset="0"/>
              <a:buChar char="–"/>
              <a:tabLst>
                <a:tab pos="914400" algn="l"/>
              </a:tabLst>
            </a:pP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buNone/>
            </a:pPr>
            <a:endParaRPr lang="en-US" dirty="0">
              <a:solidFill>
                <a:srgbClr val="FF0000"/>
              </a:solidFill>
            </a:endParaRPr>
          </a:p>
        </p:txBody>
      </p:sp>
    </p:spTree>
    <p:extLst>
      <p:ext uri="{BB962C8B-B14F-4D97-AF65-F5344CB8AC3E}">
        <p14:creationId xmlns:p14="http://schemas.microsoft.com/office/powerpoint/2010/main" val="25675134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25171"/>
            <a:ext cx="7192654" cy="403248"/>
          </a:xfrm>
        </p:spPr>
        <p:txBody>
          <a:bodyPr>
            <a:normAutofit fontScale="90000"/>
          </a:bodyPr>
          <a:lstStyle/>
          <a:p>
            <a:pPr algn="ctr"/>
            <a:r>
              <a:rPr lang="en-US" dirty="0"/>
              <a:t>                              </a:t>
            </a:r>
            <a:br>
              <a:rPr lang="en-US" dirty="0"/>
            </a:br>
            <a:r>
              <a:rPr lang="en-US" sz="2700" dirty="0"/>
              <a:t>Background and Issue 2: Extended </a:t>
            </a:r>
            <a:r>
              <a:rPr lang="en-US" sz="2700" dirty="0" err="1"/>
              <a:t>TimeOut</a:t>
            </a:r>
            <a:r>
              <a:rPr lang="en-US" sz="2700" dirty="0"/>
              <a:t>  </a:t>
            </a:r>
            <a:br>
              <a:rPr lang="en-US" dirty="0"/>
            </a:br>
            <a:endParaRPr lang="en-US" dirty="0"/>
          </a:p>
        </p:txBody>
      </p:sp>
      <p:cxnSp>
        <p:nvCxnSpPr>
          <p:cNvPr id="3" name="Google Shape;192;p34">
            <a:extLst>
              <a:ext uri="{FF2B5EF4-FFF2-40B4-BE49-F238E27FC236}">
                <a16:creationId xmlns:a16="http://schemas.microsoft.com/office/drawing/2014/main" id="{A31A1950-FF6F-C546-7F93-8EC5BA7721CA}"/>
              </a:ext>
            </a:extLst>
          </p:cNvPr>
          <p:cNvCxnSpPr>
            <a:cxnSpLocks/>
          </p:cNvCxnSpPr>
          <p:nvPr/>
        </p:nvCxnSpPr>
        <p:spPr>
          <a:xfrm flipV="1">
            <a:off x="394621" y="5547378"/>
            <a:ext cx="8749379" cy="51004"/>
          </a:xfrm>
          <a:prstGeom prst="straightConnector1">
            <a:avLst/>
          </a:prstGeom>
          <a:noFill/>
          <a:ln w="28575" cap="flat" cmpd="sng">
            <a:solidFill>
              <a:srgbClr val="000000"/>
            </a:solidFill>
            <a:prstDash val="solid"/>
            <a:round/>
            <a:headEnd type="none" w="sm" len="sm"/>
            <a:tailEnd type="triangle" w="med" len="med"/>
          </a:ln>
        </p:spPr>
      </p:cxnSp>
      <p:cxnSp>
        <p:nvCxnSpPr>
          <p:cNvPr id="30" name="Google Shape;192;p34">
            <a:extLst>
              <a:ext uri="{FF2B5EF4-FFF2-40B4-BE49-F238E27FC236}">
                <a16:creationId xmlns:a16="http://schemas.microsoft.com/office/drawing/2014/main" id="{F69AE421-D568-0EAD-A394-529AC111AC44}"/>
              </a:ext>
            </a:extLst>
          </p:cNvPr>
          <p:cNvCxnSpPr>
            <a:cxnSpLocks/>
          </p:cNvCxnSpPr>
          <p:nvPr/>
        </p:nvCxnSpPr>
        <p:spPr>
          <a:xfrm flipV="1">
            <a:off x="457200" y="4578214"/>
            <a:ext cx="8686800" cy="19504"/>
          </a:xfrm>
          <a:prstGeom prst="straightConnector1">
            <a:avLst/>
          </a:prstGeom>
          <a:noFill/>
          <a:ln w="28575" cap="flat" cmpd="sng">
            <a:solidFill>
              <a:srgbClr val="000000"/>
            </a:solidFill>
            <a:prstDash val="solid"/>
            <a:round/>
            <a:headEnd type="none" w="sm" len="sm"/>
            <a:tailEnd type="triangle" w="med" len="med"/>
          </a:ln>
        </p:spPr>
      </p:cxnSp>
      <p:sp>
        <p:nvSpPr>
          <p:cNvPr id="4" name="Google Shape;206;p34">
            <a:extLst>
              <a:ext uri="{FF2B5EF4-FFF2-40B4-BE49-F238E27FC236}">
                <a16:creationId xmlns:a16="http://schemas.microsoft.com/office/drawing/2014/main" id="{E25AD99A-4DB4-8C1C-BAE0-0EE82BBB829D}"/>
              </a:ext>
            </a:extLst>
          </p:cNvPr>
          <p:cNvSpPr txBox="1"/>
          <p:nvPr/>
        </p:nvSpPr>
        <p:spPr>
          <a:xfrm>
            <a:off x="211493" y="5295734"/>
            <a:ext cx="688609" cy="311589"/>
          </a:xfrm>
          <a:prstGeom prst="rect">
            <a:avLst/>
          </a:prstGeom>
          <a:noFill/>
          <a:ln>
            <a:noFill/>
          </a:ln>
        </p:spPr>
        <p:txBody>
          <a:bodyPr spcFirstLastPara="1" wrap="square" lIns="51418" tIns="51418" rIns="51418" bIns="51418" anchor="t" anchorCtr="0">
            <a:spAutoFit/>
          </a:bodyPr>
          <a:lstStyle/>
          <a:p>
            <a:pPr>
              <a:buClr>
                <a:srgbClr val="000000"/>
              </a:buClr>
              <a:buSzPts val="900"/>
            </a:pPr>
            <a:r>
              <a:rPr lang="en" sz="675" b="1" dirty="0">
                <a:solidFill>
                  <a:srgbClr val="000000"/>
                </a:solidFill>
                <a:latin typeface="Arial"/>
                <a:ea typeface="Arial"/>
                <a:cs typeface="Arial"/>
                <a:sym typeface="Arial"/>
              </a:rPr>
              <a:t>AP</a:t>
            </a:r>
            <a:r>
              <a:rPr lang="en" sz="675" b="1" dirty="0"/>
              <a:t>2</a:t>
            </a:r>
          </a:p>
          <a:p>
            <a:pPr>
              <a:buClr>
                <a:srgbClr val="000000"/>
              </a:buClr>
              <a:buSzPts val="900"/>
            </a:pPr>
            <a:r>
              <a:rPr lang="en" sz="675" b="1" dirty="0">
                <a:solidFill>
                  <a:srgbClr val="000000"/>
                </a:solidFill>
                <a:latin typeface="Arial"/>
                <a:ea typeface="Arial"/>
                <a:cs typeface="Arial"/>
                <a:sym typeface="Arial"/>
              </a:rPr>
              <a:t>(shared AP)</a:t>
            </a:r>
            <a:endParaRPr sz="675" b="1" dirty="0">
              <a:solidFill>
                <a:srgbClr val="000000"/>
              </a:solidFill>
              <a:latin typeface="Arial"/>
              <a:ea typeface="Arial"/>
              <a:cs typeface="Arial"/>
              <a:sym typeface="Arial"/>
            </a:endParaRPr>
          </a:p>
        </p:txBody>
      </p:sp>
      <p:sp>
        <p:nvSpPr>
          <p:cNvPr id="9" name="Google Shape;211;p34">
            <a:extLst>
              <a:ext uri="{FF2B5EF4-FFF2-40B4-BE49-F238E27FC236}">
                <a16:creationId xmlns:a16="http://schemas.microsoft.com/office/drawing/2014/main" id="{A73845EA-8D5A-6127-6F7D-A1431FD3EF31}"/>
              </a:ext>
            </a:extLst>
          </p:cNvPr>
          <p:cNvSpPr/>
          <p:nvPr/>
        </p:nvSpPr>
        <p:spPr>
          <a:xfrm>
            <a:off x="1295400" y="5295734"/>
            <a:ext cx="498462" cy="282013"/>
          </a:xfrm>
          <a:prstGeom prst="rect">
            <a:avLst/>
          </a:prstGeom>
          <a:solidFill>
            <a:schemeClr val="bg1"/>
          </a:solidFill>
          <a:ln w="9525" cap="flat" cmpd="sng">
            <a:solidFill>
              <a:srgbClr val="00B050"/>
            </a:solidFill>
            <a:prstDash val="solid"/>
            <a:round/>
            <a:headEnd type="none" w="sm" len="sm"/>
            <a:tailEnd type="none" w="sm" len="sm"/>
          </a:ln>
        </p:spPr>
        <p:txBody>
          <a:bodyPr spcFirstLastPara="1" wrap="square" lIns="68575" tIns="68575" rIns="68575" bIns="68575" anchor="ctr" anchorCtr="0">
            <a:noAutofit/>
          </a:bodyPr>
          <a:lstStyle/>
          <a:p>
            <a:pPr algn="ctr">
              <a:buClr>
                <a:srgbClr val="000000"/>
              </a:buClr>
              <a:buSzPts val="800"/>
            </a:pPr>
            <a:r>
              <a:rPr lang="en-US" sz="700" b="1" dirty="0"/>
              <a:t>Response</a:t>
            </a:r>
            <a:endParaRPr sz="700" b="1" dirty="0"/>
          </a:p>
        </p:txBody>
      </p:sp>
      <p:sp>
        <p:nvSpPr>
          <p:cNvPr id="11" name="Google Shape;194;p34">
            <a:extLst>
              <a:ext uri="{FF2B5EF4-FFF2-40B4-BE49-F238E27FC236}">
                <a16:creationId xmlns:a16="http://schemas.microsoft.com/office/drawing/2014/main" id="{C4D3E542-CACA-D89E-9AEF-A8B6217BE18D}"/>
              </a:ext>
            </a:extLst>
          </p:cNvPr>
          <p:cNvSpPr/>
          <p:nvPr/>
        </p:nvSpPr>
        <p:spPr>
          <a:xfrm>
            <a:off x="1840089" y="4328890"/>
            <a:ext cx="378329" cy="252654"/>
          </a:xfrm>
          <a:prstGeom prst="rect">
            <a:avLst/>
          </a:prstGeom>
          <a:solidFill>
            <a:schemeClr val="bg1"/>
          </a:solidFill>
          <a:ln w="9525" cap="flat" cmpd="sng">
            <a:solidFill>
              <a:srgbClr val="00B050"/>
            </a:solidFill>
            <a:prstDash val="solid"/>
            <a:round/>
            <a:headEnd type="none" w="sm" len="sm"/>
            <a:tailEnd type="none" w="sm" len="sm"/>
          </a:ln>
        </p:spPr>
        <p:txBody>
          <a:bodyPr spcFirstLastPara="1" wrap="square" lIns="51418" tIns="51418" rIns="51418" bIns="51418" anchor="ctr" anchorCtr="0">
            <a:noAutofit/>
          </a:bodyPr>
          <a:lstStyle/>
          <a:p>
            <a:pPr algn="ctr">
              <a:buClr>
                <a:srgbClr val="000000"/>
              </a:buClr>
              <a:buSzPts val="800"/>
            </a:pPr>
            <a:r>
              <a:rPr lang="en" sz="800" b="1" dirty="0"/>
              <a:t>ICF1</a:t>
            </a:r>
            <a:endParaRPr sz="800" b="1" i="1" dirty="0">
              <a:solidFill>
                <a:srgbClr val="000000"/>
              </a:solidFill>
            </a:endParaRPr>
          </a:p>
        </p:txBody>
      </p:sp>
      <p:sp>
        <p:nvSpPr>
          <p:cNvPr id="21" name="Google Shape;211;p34">
            <a:extLst>
              <a:ext uri="{FF2B5EF4-FFF2-40B4-BE49-F238E27FC236}">
                <a16:creationId xmlns:a16="http://schemas.microsoft.com/office/drawing/2014/main" id="{0F196E20-0DFE-60C7-C053-CDABBE3D5CDB}"/>
              </a:ext>
            </a:extLst>
          </p:cNvPr>
          <p:cNvSpPr/>
          <p:nvPr/>
        </p:nvSpPr>
        <p:spPr>
          <a:xfrm>
            <a:off x="3214046" y="5605596"/>
            <a:ext cx="384065" cy="256018"/>
          </a:xfrm>
          <a:prstGeom prst="rect">
            <a:avLst/>
          </a:prstGeom>
          <a:solidFill>
            <a:schemeClr val="bg1"/>
          </a:solidFill>
          <a:ln w="9525" cap="flat" cmpd="sng">
            <a:solidFill>
              <a:srgbClr val="00B050"/>
            </a:solidFill>
            <a:prstDash val="solid"/>
            <a:round/>
            <a:headEnd type="none" w="sm" len="sm"/>
            <a:tailEnd type="none" w="sm" len="sm"/>
          </a:ln>
        </p:spPr>
        <p:txBody>
          <a:bodyPr spcFirstLastPara="1" wrap="square" lIns="68575" tIns="68575" rIns="68575" bIns="68575" anchor="ctr" anchorCtr="0">
            <a:noAutofit/>
          </a:bodyPr>
          <a:lstStyle/>
          <a:p>
            <a:pPr algn="ctr">
              <a:buClr>
                <a:srgbClr val="000000"/>
              </a:buClr>
              <a:buSzPts val="800"/>
            </a:pPr>
            <a:r>
              <a:rPr lang="en-US" sz="800" b="1" dirty="0"/>
              <a:t>ICR2</a:t>
            </a:r>
            <a:endParaRPr sz="800" b="1" dirty="0"/>
          </a:p>
        </p:txBody>
      </p:sp>
      <p:sp>
        <p:nvSpPr>
          <p:cNvPr id="22" name="Google Shape;223;p34">
            <a:extLst>
              <a:ext uri="{FF2B5EF4-FFF2-40B4-BE49-F238E27FC236}">
                <a16:creationId xmlns:a16="http://schemas.microsoft.com/office/drawing/2014/main" id="{75706A9B-3DD2-52A9-65B9-F475974C09EB}"/>
              </a:ext>
            </a:extLst>
          </p:cNvPr>
          <p:cNvSpPr/>
          <p:nvPr/>
        </p:nvSpPr>
        <p:spPr>
          <a:xfrm>
            <a:off x="4205991" y="4286219"/>
            <a:ext cx="1297803" cy="311014"/>
          </a:xfrm>
          <a:prstGeom prst="rect">
            <a:avLst/>
          </a:prstGeom>
          <a:solidFill>
            <a:schemeClr val="bg1"/>
          </a:solidFill>
          <a:ln w="9525" cap="flat" cmpd="sng">
            <a:solidFill>
              <a:srgbClr val="00B050"/>
            </a:solidFill>
            <a:prstDash val="solid"/>
            <a:round/>
            <a:headEnd type="none" w="sm" len="sm"/>
            <a:tailEnd type="none" w="sm" len="sm"/>
          </a:ln>
        </p:spPr>
        <p:txBody>
          <a:bodyPr spcFirstLastPara="1" wrap="square" lIns="51418" tIns="51418" rIns="51418" bIns="51418" anchor="ctr" anchorCtr="0">
            <a:noAutofit/>
          </a:bodyPr>
          <a:lstStyle/>
          <a:p>
            <a:pPr algn="ctr">
              <a:buClr>
                <a:srgbClr val="000000"/>
              </a:buClr>
              <a:buSzPts val="800"/>
            </a:pPr>
            <a:r>
              <a:rPr lang="en" sz="900" b="1" dirty="0"/>
              <a:t>CBF/CSR PPDU</a:t>
            </a:r>
            <a:endParaRPr sz="900" b="1" dirty="0"/>
          </a:p>
        </p:txBody>
      </p:sp>
      <p:sp>
        <p:nvSpPr>
          <p:cNvPr id="23" name="Google Shape;224;p34">
            <a:extLst>
              <a:ext uri="{FF2B5EF4-FFF2-40B4-BE49-F238E27FC236}">
                <a16:creationId xmlns:a16="http://schemas.microsoft.com/office/drawing/2014/main" id="{7E0E5DE8-6901-A76E-441F-C11176BB34F7}"/>
              </a:ext>
            </a:extLst>
          </p:cNvPr>
          <p:cNvSpPr/>
          <p:nvPr/>
        </p:nvSpPr>
        <p:spPr>
          <a:xfrm>
            <a:off x="4215024" y="5269034"/>
            <a:ext cx="1301343" cy="278344"/>
          </a:xfrm>
          <a:prstGeom prst="rect">
            <a:avLst/>
          </a:prstGeom>
          <a:solidFill>
            <a:schemeClr val="bg1"/>
          </a:solidFill>
          <a:ln w="9525" cap="flat" cmpd="sng">
            <a:solidFill>
              <a:srgbClr val="00B050"/>
            </a:solidFill>
            <a:prstDash val="solid"/>
            <a:round/>
            <a:headEnd type="none" w="sm" len="sm"/>
            <a:tailEnd type="none" w="sm" len="sm"/>
          </a:ln>
        </p:spPr>
        <p:txBody>
          <a:bodyPr spcFirstLastPara="1" wrap="square" lIns="51418" tIns="51418" rIns="51418" bIns="51418" anchor="ctr" anchorCtr="0">
            <a:noAutofit/>
          </a:bodyPr>
          <a:lstStyle/>
          <a:p>
            <a:pPr algn="ctr">
              <a:buClr>
                <a:srgbClr val="000000"/>
              </a:buClr>
              <a:buSzPts val="800"/>
            </a:pPr>
            <a:r>
              <a:rPr lang="en" sz="900" b="1" dirty="0"/>
              <a:t>CBF/CSR PPDU</a:t>
            </a:r>
            <a:endParaRPr sz="900" b="1" dirty="0"/>
          </a:p>
        </p:txBody>
      </p:sp>
      <p:sp>
        <p:nvSpPr>
          <p:cNvPr id="25" name="Google Shape;194;p34">
            <a:extLst>
              <a:ext uri="{FF2B5EF4-FFF2-40B4-BE49-F238E27FC236}">
                <a16:creationId xmlns:a16="http://schemas.microsoft.com/office/drawing/2014/main" id="{17D23249-C117-9405-1CF0-5DAE3A17F251}"/>
              </a:ext>
            </a:extLst>
          </p:cNvPr>
          <p:cNvSpPr/>
          <p:nvPr/>
        </p:nvSpPr>
        <p:spPr>
          <a:xfrm>
            <a:off x="7433022" y="4283462"/>
            <a:ext cx="481459" cy="270531"/>
          </a:xfrm>
          <a:prstGeom prst="rect">
            <a:avLst/>
          </a:prstGeom>
          <a:solidFill>
            <a:schemeClr val="bg1"/>
          </a:solidFill>
          <a:ln w="19050" cap="flat" cmpd="sng">
            <a:solidFill>
              <a:srgbClr val="00B050"/>
            </a:solidFill>
            <a:prstDash val="dash"/>
            <a:round/>
            <a:headEnd type="none" w="sm" len="sm"/>
            <a:tailEnd type="none" w="sm" len="sm"/>
          </a:ln>
        </p:spPr>
        <p:txBody>
          <a:bodyPr spcFirstLastPara="1" wrap="square" lIns="51418" tIns="51418" rIns="51418" bIns="51418" anchor="ctr" anchorCtr="0">
            <a:noAutofit/>
          </a:bodyPr>
          <a:lstStyle/>
          <a:p>
            <a:pPr algn="ctr">
              <a:buClr>
                <a:srgbClr val="000000"/>
              </a:buClr>
              <a:buSzPts val="800"/>
            </a:pPr>
            <a:r>
              <a:rPr lang="en-US" sz="800" dirty="0">
                <a:solidFill>
                  <a:srgbClr val="000000"/>
                </a:solidFill>
              </a:rPr>
              <a:t>MAPC</a:t>
            </a:r>
          </a:p>
          <a:p>
            <a:pPr algn="ctr">
              <a:buClr>
                <a:srgbClr val="000000"/>
              </a:buClr>
              <a:buSzPts val="800"/>
            </a:pPr>
            <a:r>
              <a:rPr lang="en-US" sz="800" dirty="0">
                <a:solidFill>
                  <a:srgbClr val="000000"/>
                </a:solidFill>
              </a:rPr>
              <a:t>Trigger</a:t>
            </a:r>
            <a:endParaRPr sz="800" dirty="0">
              <a:solidFill>
                <a:srgbClr val="000000"/>
              </a:solidFill>
            </a:endParaRPr>
          </a:p>
        </p:txBody>
      </p:sp>
      <p:sp>
        <p:nvSpPr>
          <p:cNvPr id="28" name="Google Shape;194;p34">
            <a:extLst>
              <a:ext uri="{FF2B5EF4-FFF2-40B4-BE49-F238E27FC236}">
                <a16:creationId xmlns:a16="http://schemas.microsoft.com/office/drawing/2014/main" id="{04637639-10B7-4212-61E7-6E46BAD15DCC}"/>
              </a:ext>
            </a:extLst>
          </p:cNvPr>
          <p:cNvSpPr/>
          <p:nvPr/>
        </p:nvSpPr>
        <p:spPr>
          <a:xfrm>
            <a:off x="734695" y="4299740"/>
            <a:ext cx="435437" cy="267067"/>
          </a:xfrm>
          <a:prstGeom prst="rect">
            <a:avLst/>
          </a:prstGeom>
          <a:solidFill>
            <a:schemeClr val="bg1"/>
          </a:solidFill>
          <a:ln w="9525" cap="flat" cmpd="sng">
            <a:solidFill>
              <a:srgbClr val="00B050"/>
            </a:solidFill>
            <a:prstDash val="solid"/>
            <a:round/>
            <a:headEnd type="none" w="sm" len="sm"/>
            <a:tailEnd type="none" w="sm" len="sm"/>
          </a:ln>
        </p:spPr>
        <p:txBody>
          <a:bodyPr spcFirstLastPara="1" wrap="square" lIns="68575" tIns="68575" rIns="68575" bIns="68575" anchor="ctr" anchorCtr="0">
            <a:noAutofit/>
          </a:bodyPr>
          <a:lstStyle/>
          <a:p>
            <a:pPr algn="ctr">
              <a:buClr>
                <a:srgbClr val="000000"/>
              </a:buClr>
              <a:buSzPts val="800"/>
            </a:pPr>
            <a:r>
              <a:rPr lang="en" sz="800" b="1" dirty="0"/>
              <a:t>Invite</a:t>
            </a:r>
            <a:endParaRPr sz="800" b="1" dirty="0"/>
          </a:p>
        </p:txBody>
      </p:sp>
      <p:sp>
        <p:nvSpPr>
          <p:cNvPr id="29" name="Google Shape;211;p34">
            <a:extLst>
              <a:ext uri="{FF2B5EF4-FFF2-40B4-BE49-F238E27FC236}">
                <a16:creationId xmlns:a16="http://schemas.microsoft.com/office/drawing/2014/main" id="{117A1556-0251-8852-9E1B-4AA442BBC32F}"/>
              </a:ext>
            </a:extLst>
          </p:cNvPr>
          <p:cNvSpPr/>
          <p:nvPr/>
        </p:nvSpPr>
        <p:spPr>
          <a:xfrm>
            <a:off x="2285385" y="4607399"/>
            <a:ext cx="374374" cy="256985"/>
          </a:xfrm>
          <a:prstGeom prst="rect">
            <a:avLst/>
          </a:prstGeom>
          <a:solidFill>
            <a:schemeClr val="bg1"/>
          </a:solidFill>
          <a:ln w="9525" cap="flat" cmpd="sng">
            <a:solidFill>
              <a:srgbClr val="00B050"/>
            </a:solidFill>
            <a:prstDash val="solid"/>
            <a:round/>
            <a:headEnd type="none" w="sm" len="sm"/>
            <a:tailEnd type="none" w="sm" len="sm"/>
          </a:ln>
        </p:spPr>
        <p:txBody>
          <a:bodyPr spcFirstLastPara="1" wrap="square" lIns="68575" tIns="68575" rIns="68575" bIns="68575" anchor="ctr" anchorCtr="0">
            <a:noAutofit/>
          </a:bodyPr>
          <a:lstStyle/>
          <a:p>
            <a:pPr algn="ctr">
              <a:buClr>
                <a:srgbClr val="000000"/>
              </a:buClr>
              <a:buSzPts val="800"/>
            </a:pPr>
            <a:r>
              <a:rPr lang="en" sz="700" b="1" dirty="0"/>
              <a:t>ICR1</a:t>
            </a:r>
            <a:endParaRPr sz="700" b="1" dirty="0"/>
          </a:p>
        </p:txBody>
      </p:sp>
      <p:sp>
        <p:nvSpPr>
          <p:cNvPr id="32" name="Google Shape;194;p34">
            <a:extLst>
              <a:ext uri="{FF2B5EF4-FFF2-40B4-BE49-F238E27FC236}">
                <a16:creationId xmlns:a16="http://schemas.microsoft.com/office/drawing/2014/main" id="{304E976D-8E82-4B71-753B-A221AAEE243C}"/>
              </a:ext>
            </a:extLst>
          </p:cNvPr>
          <p:cNvSpPr/>
          <p:nvPr/>
        </p:nvSpPr>
        <p:spPr>
          <a:xfrm>
            <a:off x="2744573" y="5305332"/>
            <a:ext cx="378329" cy="276556"/>
          </a:xfrm>
          <a:prstGeom prst="rect">
            <a:avLst/>
          </a:prstGeom>
          <a:solidFill>
            <a:schemeClr val="bg1"/>
          </a:solidFill>
          <a:ln w="9525" cap="flat" cmpd="sng">
            <a:solidFill>
              <a:srgbClr val="00B050"/>
            </a:solidFill>
            <a:prstDash val="solid"/>
            <a:round/>
            <a:headEnd type="none" w="sm" len="sm"/>
            <a:tailEnd type="none" w="sm" len="sm"/>
          </a:ln>
        </p:spPr>
        <p:txBody>
          <a:bodyPr spcFirstLastPara="1" wrap="square" lIns="51418" tIns="51418" rIns="51418" bIns="51418" anchor="ctr" anchorCtr="0">
            <a:noAutofit/>
          </a:bodyPr>
          <a:lstStyle/>
          <a:p>
            <a:pPr algn="ctr">
              <a:buClr>
                <a:srgbClr val="000000"/>
              </a:buClr>
              <a:buSzPts val="800"/>
            </a:pPr>
            <a:r>
              <a:rPr lang="en" sz="800" b="1" dirty="0"/>
              <a:t>ICF2</a:t>
            </a:r>
            <a:endParaRPr sz="800" b="1" dirty="0"/>
          </a:p>
        </p:txBody>
      </p:sp>
      <p:sp>
        <p:nvSpPr>
          <p:cNvPr id="39" name="Google Shape;211;p34">
            <a:extLst>
              <a:ext uri="{FF2B5EF4-FFF2-40B4-BE49-F238E27FC236}">
                <a16:creationId xmlns:a16="http://schemas.microsoft.com/office/drawing/2014/main" id="{72C87667-F326-A91C-CB96-DF3DB773DE30}"/>
              </a:ext>
            </a:extLst>
          </p:cNvPr>
          <p:cNvSpPr/>
          <p:nvPr/>
        </p:nvSpPr>
        <p:spPr>
          <a:xfrm>
            <a:off x="6096000" y="4605551"/>
            <a:ext cx="314693" cy="231333"/>
          </a:xfrm>
          <a:prstGeom prst="rect">
            <a:avLst/>
          </a:prstGeom>
          <a:solidFill>
            <a:schemeClr val="bg1"/>
          </a:solidFill>
          <a:ln w="9525" cap="flat" cmpd="sng">
            <a:solidFill>
              <a:srgbClr val="00B050"/>
            </a:solidFill>
            <a:prstDash val="solid"/>
            <a:round/>
            <a:headEnd type="none" w="sm" len="sm"/>
            <a:tailEnd type="none" w="sm" len="sm"/>
          </a:ln>
        </p:spPr>
        <p:txBody>
          <a:bodyPr spcFirstLastPara="1" wrap="square" lIns="68575" tIns="68575" rIns="68575" bIns="68575" anchor="ctr" anchorCtr="0">
            <a:noAutofit/>
          </a:bodyPr>
          <a:lstStyle/>
          <a:p>
            <a:pPr algn="ctr">
              <a:buClr>
                <a:srgbClr val="000000"/>
              </a:buClr>
              <a:buSzPts val="800"/>
            </a:pPr>
            <a:r>
              <a:rPr lang="en" sz="700" b="1" dirty="0"/>
              <a:t>BA1</a:t>
            </a:r>
            <a:endParaRPr sz="700" b="1" dirty="0"/>
          </a:p>
        </p:txBody>
      </p:sp>
      <p:sp>
        <p:nvSpPr>
          <p:cNvPr id="41" name="Google Shape;211;p34">
            <a:extLst>
              <a:ext uri="{FF2B5EF4-FFF2-40B4-BE49-F238E27FC236}">
                <a16:creationId xmlns:a16="http://schemas.microsoft.com/office/drawing/2014/main" id="{8CF1C48C-BC71-CEAD-4AC4-0D88541D8046}"/>
              </a:ext>
            </a:extLst>
          </p:cNvPr>
          <p:cNvSpPr/>
          <p:nvPr/>
        </p:nvSpPr>
        <p:spPr>
          <a:xfrm>
            <a:off x="6999833" y="5558916"/>
            <a:ext cx="384065" cy="278000"/>
          </a:xfrm>
          <a:prstGeom prst="rect">
            <a:avLst/>
          </a:prstGeom>
          <a:solidFill>
            <a:schemeClr val="bg1"/>
          </a:solidFill>
          <a:ln w="9525" cap="flat" cmpd="sng">
            <a:solidFill>
              <a:srgbClr val="00B050"/>
            </a:solidFill>
            <a:prstDash val="solid"/>
            <a:round/>
            <a:headEnd type="none" w="sm" len="sm"/>
            <a:tailEnd type="none" w="sm" len="sm"/>
          </a:ln>
        </p:spPr>
        <p:txBody>
          <a:bodyPr spcFirstLastPara="1" wrap="square" lIns="68575" tIns="68575" rIns="68575" bIns="68575" anchor="ctr" anchorCtr="0">
            <a:noAutofit/>
          </a:bodyPr>
          <a:lstStyle/>
          <a:p>
            <a:pPr algn="ctr">
              <a:buClr>
                <a:srgbClr val="000000"/>
              </a:buClr>
              <a:buSzPts val="800"/>
            </a:pPr>
            <a:r>
              <a:rPr lang="en-US" sz="800" b="1" dirty="0"/>
              <a:t>BA2</a:t>
            </a:r>
            <a:endParaRPr sz="800" b="1" dirty="0"/>
          </a:p>
        </p:txBody>
      </p:sp>
      <p:sp>
        <p:nvSpPr>
          <p:cNvPr id="42" name="Google Shape;194;p34">
            <a:extLst>
              <a:ext uri="{FF2B5EF4-FFF2-40B4-BE49-F238E27FC236}">
                <a16:creationId xmlns:a16="http://schemas.microsoft.com/office/drawing/2014/main" id="{24A8C867-8ECC-3399-3E3B-EF41D6072FAB}"/>
              </a:ext>
            </a:extLst>
          </p:cNvPr>
          <p:cNvSpPr/>
          <p:nvPr/>
        </p:nvSpPr>
        <p:spPr>
          <a:xfrm>
            <a:off x="6524624" y="5298462"/>
            <a:ext cx="378329" cy="276556"/>
          </a:xfrm>
          <a:prstGeom prst="rect">
            <a:avLst/>
          </a:prstGeom>
          <a:solidFill>
            <a:schemeClr val="bg1"/>
          </a:solidFill>
          <a:ln w="9525" cap="flat" cmpd="sng">
            <a:solidFill>
              <a:srgbClr val="00B050"/>
            </a:solidFill>
            <a:prstDash val="solid"/>
            <a:round/>
            <a:headEnd type="none" w="sm" len="sm"/>
            <a:tailEnd type="none" w="sm" len="sm"/>
          </a:ln>
        </p:spPr>
        <p:txBody>
          <a:bodyPr spcFirstLastPara="1" wrap="square" lIns="51418" tIns="51418" rIns="51418" bIns="51418" anchor="ctr" anchorCtr="0">
            <a:noAutofit/>
          </a:bodyPr>
          <a:lstStyle/>
          <a:p>
            <a:pPr algn="ctr">
              <a:buClr>
                <a:srgbClr val="000000"/>
              </a:buClr>
              <a:buSzPts val="800"/>
            </a:pPr>
            <a:r>
              <a:rPr lang="en-US" sz="800" b="1" dirty="0"/>
              <a:t>MU-BAR2</a:t>
            </a:r>
            <a:endParaRPr sz="800" b="1" dirty="0"/>
          </a:p>
        </p:txBody>
      </p:sp>
      <p:sp>
        <p:nvSpPr>
          <p:cNvPr id="43" name="Google Shape;194;p34">
            <a:extLst>
              <a:ext uri="{FF2B5EF4-FFF2-40B4-BE49-F238E27FC236}">
                <a16:creationId xmlns:a16="http://schemas.microsoft.com/office/drawing/2014/main" id="{C72E482B-62DC-9BD4-4D9A-F8980CA95E71}"/>
              </a:ext>
            </a:extLst>
          </p:cNvPr>
          <p:cNvSpPr/>
          <p:nvPr/>
        </p:nvSpPr>
        <p:spPr>
          <a:xfrm>
            <a:off x="5607951" y="4303448"/>
            <a:ext cx="378329" cy="276556"/>
          </a:xfrm>
          <a:prstGeom prst="rect">
            <a:avLst/>
          </a:prstGeom>
          <a:solidFill>
            <a:schemeClr val="bg1"/>
          </a:solidFill>
          <a:ln w="9525" cap="flat" cmpd="sng">
            <a:solidFill>
              <a:srgbClr val="00B050"/>
            </a:solidFill>
            <a:prstDash val="solid"/>
            <a:round/>
            <a:headEnd type="none" w="sm" len="sm"/>
            <a:tailEnd type="none" w="sm" len="sm"/>
          </a:ln>
        </p:spPr>
        <p:txBody>
          <a:bodyPr spcFirstLastPara="1" wrap="square" lIns="51418" tIns="51418" rIns="51418" bIns="51418" anchor="ctr" anchorCtr="0">
            <a:noAutofit/>
          </a:bodyPr>
          <a:lstStyle/>
          <a:p>
            <a:pPr algn="ctr">
              <a:buClr>
                <a:srgbClr val="000000"/>
              </a:buClr>
              <a:buSzPts val="800"/>
            </a:pPr>
            <a:r>
              <a:rPr lang="en-US" sz="800" b="1" dirty="0"/>
              <a:t>MU-BAR1</a:t>
            </a:r>
            <a:endParaRPr sz="800" b="1" dirty="0"/>
          </a:p>
        </p:txBody>
      </p:sp>
      <p:sp>
        <p:nvSpPr>
          <p:cNvPr id="56" name="Google Shape;194;p34">
            <a:extLst>
              <a:ext uri="{FF2B5EF4-FFF2-40B4-BE49-F238E27FC236}">
                <a16:creationId xmlns:a16="http://schemas.microsoft.com/office/drawing/2014/main" id="{81B5A155-6BF8-8243-D224-AA25D17EE7D4}"/>
              </a:ext>
            </a:extLst>
          </p:cNvPr>
          <p:cNvSpPr/>
          <p:nvPr/>
        </p:nvSpPr>
        <p:spPr>
          <a:xfrm>
            <a:off x="3620376" y="4296276"/>
            <a:ext cx="481459" cy="270531"/>
          </a:xfrm>
          <a:prstGeom prst="rect">
            <a:avLst/>
          </a:prstGeom>
          <a:solidFill>
            <a:schemeClr val="bg1"/>
          </a:solidFill>
          <a:ln w="19050" cap="flat" cmpd="sng">
            <a:solidFill>
              <a:srgbClr val="00B050"/>
            </a:solidFill>
            <a:prstDash val="dash"/>
            <a:round/>
            <a:headEnd type="none" w="sm" len="sm"/>
            <a:tailEnd type="none" w="sm" len="sm"/>
          </a:ln>
        </p:spPr>
        <p:txBody>
          <a:bodyPr spcFirstLastPara="1" wrap="square" lIns="51418" tIns="51418" rIns="51418" bIns="51418" anchor="ctr" anchorCtr="0">
            <a:noAutofit/>
          </a:bodyPr>
          <a:lstStyle/>
          <a:p>
            <a:pPr algn="ctr">
              <a:buClr>
                <a:srgbClr val="000000"/>
              </a:buClr>
              <a:buSzPts val="800"/>
            </a:pPr>
            <a:r>
              <a:rPr lang="en-US" sz="800" dirty="0">
                <a:solidFill>
                  <a:srgbClr val="000000"/>
                </a:solidFill>
              </a:rPr>
              <a:t>MAPC</a:t>
            </a:r>
          </a:p>
          <a:p>
            <a:pPr algn="ctr">
              <a:buClr>
                <a:srgbClr val="000000"/>
              </a:buClr>
              <a:buSzPts val="800"/>
            </a:pPr>
            <a:r>
              <a:rPr lang="en-US" sz="800" dirty="0">
                <a:solidFill>
                  <a:srgbClr val="000000"/>
                </a:solidFill>
              </a:rPr>
              <a:t>Trigger</a:t>
            </a:r>
          </a:p>
        </p:txBody>
      </p:sp>
      <p:sp>
        <p:nvSpPr>
          <p:cNvPr id="61" name="Google Shape;223;p34">
            <a:extLst>
              <a:ext uri="{FF2B5EF4-FFF2-40B4-BE49-F238E27FC236}">
                <a16:creationId xmlns:a16="http://schemas.microsoft.com/office/drawing/2014/main" id="{291C5CD7-31F2-7CF1-7217-681EA0A1A9BE}"/>
              </a:ext>
            </a:extLst>
          </p:cNvPr>
          <p:cNvSpPr/>
          <p:nvPr/>
        </p:nvSpPr>
        <p:spPr>
          <a:xfrm>
            <a:off x="8030854" y="4267200"/>
            <a:ext cx="1036330" cy="311014"/>
          </a:xfrm>
          <a:prstGeom prst="rect">
            <a:avLst/>
          </a:prstGeom>
          <a:solidFill>
            <a:schemeClr val="bg1"/>
          </a:solidFill>
          <a:ln w="9525" cap="flat" cmpd="sng">
            <a:solidFill>
              <a:srgbClr val="00B050"/>
            </a:solidFill>
            <a:prstDash val="solid"/>
            <a:round/>
            <a:headEnd type="none" w="sm" len="sm"/>
            <a:tailEnd type="none" w="sm" len="sm"/>
          </a:ln>
        </p:spPr>
        <p:txBody>
          <a:bodyPr spcFirstLastPara="1" wrap="square" lIns="51418" tIns="51418" rIns="51418" bIns="51418" anchor="ctr" anchorCtr="0">
            <a:noAutofit/>
          </a:bodyPr>
          <a:lstStyle/>
          <a:p>
            <a:pPr algn="ctr">
              <a:buClr>
                <a:srgbClr val="000000"/>
              </a:buClr>
              <a:buSzPts val="800"/>
            </a:pPr>
            <a:r>
              <a:rPr lang="en" sz="900" b="1" dirty="0"/>
              <a:t>CBF/CSR PPDU</a:t>
            </a:r>
            <a:endParaRPr sz="900" b="1" dirty="0"/>
          </a:p>
        </p:txBody>
      </p:sp>
      <p:sp>
        <p:nvSpPr>
          <p:cNvPr id="66" name="Google Shape;223;p34">
            <a:extLst>
              <a:ext uri="{FF2B5EF4-FFF2-40B4-BE49-F238E27FC236}">
                <a16:creationId xmlns:a16="http://schemas.microsoft.com/office/drawing/2014/main" id="{F371ACC9-18D2-0780-38C8-120782157474}"/>
              </a:ext>
            </a:extLst>
          </p:cNvPr>
          <p:cNvSpPr/>
          <p:nvPr/>
        </p:nvSpPr>
        <p:spPr>
          <a:xfrm>
            <a:off x="8030854" y="5251283"/>
            <a:ext cx="1036330" cy="311014"/>
          </a:xfrm>
          <a:prstGeom prst="rect">
            <a:avLst/>
          </a:prstGeom>
          <a:solidFill>
            <a:schemeClr val="bg1"/>
          </a:solidFill>
          <a:ln w="9525" cap="flat" cmpd="sng">
            <a:solidFill>
              <a:srgbClr val="00B050"/>
            </a:solidFill>
            <a:prstDash val="solid"/>
            <a:round/>
            <a:headEnd type="none" w="sm" len="sm"/>
            <a:tailEnd type="none" w="sm" len="sm"/>
          </a:ln>
        </p:spPr>
        <p:txBody>
          <a:bodyPr spcFirstLastPara="1" wrap="square" lIns="51418" tIns="51418" rIns="51418" bIns="51418" anchor="ctr" anchorCtr="0">
            <a:noAutofit/>
          </a:bodyPr>
          <a:lstStyle/>
          <a:p>
            <a:pPr algn="ctr">
              <a:buClr>
                <a:srgbClr val="000000"/>
              </a:buClr>
              <a:buSzPts val="800"/>
            </a:pPr>
            <a:r>
              <a:rPr lang="en" sz="900" b="1" dirty="0"/>
              <a:t>CBF/CSR PPDU</a:t>
            </a:r>
            <a:endParaRPr sz="900" b="1" dirty="0"/>
          </a:p>
        </p:txBody>
      </p:sp>
      <p:sp>
        <p:nvSpPr>
          <p:cNvPr id="67" name="Google Shape;191;p34">
            <a:extLst>
              <a:ext uri="{FF2B5EF4-FFF2-40B4-BE49-F238E27FC236}">
                <a16:creationId xmlns:a16="http://schemas.microsoft.com/office/drawing/2014/main" id="{2AED0692-6974-8099-15E7-71CBB7E20335}"/>
              </a:ext>
            </a:extLst>
          </p:cNvPr>
          <p:cNvSpPr txBox="1"/>
          <p:nvPr/>
        </p:nvSpPr>
        <p:spPr>
          <a:xfrm>
            <a:off x="203756" y="4316040"/>
            <a:ext cx="569213" cy="311589"/>
          </a:xfrm>
          <a:prstGeom prst="rect">
            <a:avLst/>
          </a:prstGeom>
          <a:noFill/>
          <a:ln>
            <a:noFill/>
          </a:ln>
        </p:spPr>
        <p:txBody>
          <a:bodyPr spcFirstLastPara="1" wrap="square" lIns="51418" tIns="51418" rIns="51418" bIns="51418" anchor="t" anchorCtr="0">
            <a:spAutoFit/>
          </a:bodyPr>
          <a:lstStyle/>
          <a:p>
            <a:pPr>
              <a:buClr>
                <a:srgbClr val="000000"/>
              </a:buClr>
              <a:buSzPts val="900"/>
            </a:pPr>
            <a:r>
              <a:rPr lang="en" sz="675" b="1" dirty="0">
                <a:solidFill>
                  <a:srgbClr val="000000"/>
                </a:solidFill>
                <a:latin typeface="Arial"/>
                <a:ea typeface="Arial"/>
                <a:cs typeface="Arial"/>
                <a:sym typeface="Arial"/>
              </a:rPr>
              <a:t>AP1</a:t>
            </a:r>
          </a:p>
          <a:p>
            <a:pPr>
              <a:buClr>
                <a:srgbClr val="000000"/>
              </a:buClr>
              <a:buSzPts val="900"/>
            </a:pPr>
            <a:r>
              <a:rPr lang="en" sz="675" b="1" dirty="0">
                <a:solidFill>
                  <a:srgbClr val="000000"/>
                </a:solidFill>
                <a:latin typeface="Arial"/>
                <a:ea typeface="Arial"/>
                <a:cs typeface="Arial"/>
                <a:sym typeface="Arial"/>
              </a:rPr>
              <a:t>(sharing AP)</a:t>
            </a:r>
            <a:endParaRPr sz="675" b="1" dirty="0">
              <a:solidFill>
                <a:srgbClr val="000000"/>
              </a:solidFill>
              <a:latin typeface="Arial"/>
              <a:ea typeface="Arial"/>
              <a:cs typeface="Arial"/>
              <a:sym typeface="Arial"/>
            </a:endParaRPr>
          </a:p>
        </p:txBody>
      </p:sp>
      <p:sp>
        <p:nvSpPr>
          <p:cNvPr id="68" name="Google Shape;193;p34">
            <a:extLst>
              <a:ext uri="{FF2B5EF4-FFF2-40B4-BE49-F238E27FC236}">
                <a16:creationId xmlns:a16="http://schemas.microsoft.com/office/drawing/2014/main" id="{DBC5F091-C5DA-DB08-B6E8-A9B9772BBDF2}"/>
              </a:ext>
            </a:extLst>
          </p:cNvPr>
          <p:cNvSpPr txBox="1"/>
          <p:nvPr/>
        </p:nvSpPr>
        <p:spPr>
          <a:xfrm>
            <a:off x="165482" y="4629169"/>
            <a:ext cx="569213" cy="207715"/>
          </a:xfrm>
          <a:prstGeom prst="rect">
            <a:avLst/>
          </a:prstGeom>
          <a:noFill/>
          <a:ln>
            <a:noFill/>
          </a:ln>
        </p:spPr>
        <p:txBody>
          <a:bodyPr spcFirstLastPara="1" wrap="square" lIns="51418" tIns="51418" rIns="51418" bIns="51418" anchor="t" anchorCtr="0">
            <a:spAutoFit/>
          </a:bodyPr>
          <a:lstStyle/>
          <a:p>
            <a:pPr algn="ctr">
              <a:buClr>
                <a:srgbClr val="000000"/>
              </a:buClr>
              <a:buSzPts val="900"/>
            </a:pPr>
            <a:r>
              <a:rPr lang="en" sz="675" b="1" dirty="0"/>
              <a:t>AP1-</a:t>
            </a:r>
            <a:r>
              <a:rPr lang="en" sz="675" b="1" dirty="0">
                <a:solidFill>
                  <a:srgbClr val="000000"/>
                </a:solidFill>
                <a:latin typeface="Arial"/>
                <a:ea typeface="Arial"/>
                <a:cs typeface="Arial"/>
                <a:sym typeface="Arial"/>
              </a:rPr>
              <a:t>STA(s)</a:t>
            </a:r>
            <a:endParaRPr sz="675" b="1" dirty="0">
              <a:solidFill>
                <a:srgbClr val="0000FF"/>
              </a:solidFill>
              <a:latin typeface="Arial"/>
              <a:ea typeface="Arial"/>
              <a:cs typeface="Arial"/>
              <a:sym typeface="Arial"/>
            </a:endParaRPr>
          </a:p>
        </p:txBody>
      </p:sp>
      <p:sp>
        <p:nvSpPr>
          <p:cNvPr id="69" name="Google Shape;193;p34">
            <a:extLst>
              <a:ext uri="{FF2B5EF4-FFF2-40B4-BE49-F238E27FC236}">
                <a16:creationId xmlns:a16="http://schemas.microsoft.com/office/drawing/2014/main" id="{5C752DD3-7D95-E325-AD52-64DAFD90CBE4}"/>
              </a:ext>
            </a:extLst>
          </p:cNvPr>
          <p:cNvSpPr txBox="1"/>
          <p:nvPr/>
        </p:nvSpPr>
        <p:spPr>
          <a:xfrm>
            <a:off x="152067" y="5642045"/>
            <a:ext cx="569213" cy="207715"/>
          </a:xfrm>
          <a:prstGeom prst="rect">
            <a:avLst/>
          </a:prstGeom>
          <a:noFill/>
          <a:ln>
            <a:noFill/>
          </a:ln>
        </p:spPr>
        <p:txBody>
          <a:bodyPr spcFirstLastPara="1" wrap="square" lIns="51418" tIns="51418" rIns="51418" bIns="51418" anchor="t" anchorCtr="0">
            <a:spAutoFit/>
          </a:bodyPr>
          <a:lstStyle/>
          <a:p>
            <a:pPr algn="ctr">
              <a:buClr>
                <a:srgbClr val="000000"/>
              </a:buClr>
              <a:buSzPts val="900"/>
            </a:pPr>
            <a:r>
              <a:rPr lang="en" sz="675" b="1" dirty="0"/>
              <a:t>AP2-</a:t>
            </a:r>
            <a:r>
              <a:rPr lang="en" sz="675" b="1" dirty="0">
                <a:solidFill>
                  <a:srgbClr val="000000"/>
                </a:solidFill>
                <a:latin typeface="Arial"/>
                <a:ea typeface="Arial"/>
                <a:cs typeface="Arial"/>
                <a:sym typeface="Arial"/>
              </a:rPr>
              <a:t>STA(s)</a:t>
            </a:r>
            <a:endParaRPr sz="675" b="1" dirty="0">
              <a:solidFill>
                <a:srgbClr val="0000FF"/>
              </a:solidFill>
              <a:latin typeface="Arial"/>
              <a:ea typeface="Arial"/>
              <a:cs typeface="Arial"/>
              <a:sym typeface="Arial"/>
            </a:endParaRPr>
          </a:p>
        </p:txBody>
      </p:sp>
      <p:sp>
        <p:nvSpPr>
          <p:cNvPr id="73" name="TextBox 72">
            <a:extLst>
              <a:ext uri="{FF2B5EF4-FFF2-40B4-BE49-F238E27FC236}">
                <a16:creationId xmlns:a16="http://schemas.microsoft.com/office/drawing/2014/main" id="{65D9AA93-69C6-2B7F-5A10-A035E15B2CC6}"/>
              </a:ext>
            </a:extLst>
          </p:cNvPr>
          <p:cNvSpPr txBox="1"/>
          <p:nvPr/>
        </p:nvSpPr>
        <p:spPr>
          <a:xfrm>
            <a:off x="165637" y="1148471"/>
            <a:ext cx="8355525" cy="3499035"/>
          </a:xfrm>
          <a:prstGeom prst="rect">
            <a:avLst/>
          </a:prstGeom>
          <a:noFill/>
        </p:spPr>
        <p:txBody>
          <a:bodyPr wrap="square">
            <a:spAutoFit/>
          </a:bodyPr>
          <a:lstStyle/>
          <a:p>
            <a:pPr marL="342900" indent="-342900">
              <a:lnSpc>
                <a:spcPct val="115000"/>
              </a:lnSpc>
              <a:spcBef>
                <a:spcPts val="0"/>
              </a:spcBef>
              <a:spcAft>
                <a:spcPts val="800"/>
              </a:spcAft>
              <a:buFont typeface="Calibri" panose="020F0502020204030204" pitchFamily="34" charset="0"/>
              <a:buChar char="•"/>
              <a:tabLst>
                <a:tab pos="457200" algn="l"/>
              </a:tabLst>
            </a:pPr>
            <a:r>
              <a:rPr lang="en-US" dirty="0"/>
              <a:t>The coordinating AP must indicate an extended timeout value in its ICF1 to its EMLSR or DPS clients. This value depends not only on the duration of its own transmission (e.g., MAPC Trigger) but also on the length of the coordinated AP’s frame exchange with its associated non-AP STAs (ICF2/ICR2, MU-BAR2/BA2). </a:t>
            </a:r>
          </a:p>
          <a:p>
            <a:pPr marL="342900" indent="-342900">
              <a:lnSpc>
                <a:spcPct val="115000"/>
              </a:lnSpc>
              <a:spcBef>
                <a:spcPts val="0"/>
              </a:spcBef>
              <a:spcAft>
                <a:spcPts val="800"/>
              </a:spcAft>
              <a:buFont typeface="Calibri" panose="020F0502020204030204" pitchFamily="34" charset="0"/>
              <a:buChar char="•"/>
              <a:tabLst>
                <a:tab pos="457200" algn="l"/>
              </a:tabLst>
            </a:pPr>
            <a:r>
              <a:rPr lang="en-US" dirty="0"/>
              <a:t>Similarly, the coordinated AP must indicate an extended timeout value in its ICF2 to its EMLSR or DPS clients. This value depends on the transmission duration from the coordinating AP, which may include the MAPC Trigger frame, MU-BAR1/BA1 or BA1 if MU-BAR information is aggregated in the Co-BF PPDU.</a:t>
            </a:r>
          </a:p>
          <a:p>
            <a:pPr marL="342900" indent="-342900">
              <a:lnSpc>
                <a:spcPct val="115000"/>
              </a:lnSpc>
              <a:spcBef>
                <a:spcPts val="0"/>
              </a:spcBef>
              <a:spcAft>
                <a:spcPts val="800"/>
              </a:spcAft>
              <a:buFont typeface="Calibri" panose="020F0502020204030204" pitchFamily="34" charset="0"/>
              <a:buChar char="•"/>
              <a:tabLst>
                <a:tab pos="457200" algn="l"/>
              </a:tabLst>
            </a:pPr>
            <a:r>
              <a:rPr lang="en-US" dirty="0"/>
              <a:t>The extended timeout value must be sufficiently long to cover all relevant silent periods. This ensures that EMLSR or DPS clients do not switch back to listening operation or LC mode prematurely and miss the Co-BF PPDU transmission. At the same time, the timeout should not be overly conservative, to avoid unnecessary power consumption at the client or missed transmission opportunities.</a:t>
            </a:r>
          </a:p>
          <a:p>
            <a:pPr marL="342900" indent="-342900">
              <a:lnSpc>
                <a:spcPct val="115000"/>
              </a:lnSpc>
              <a:spcBef>
                <a:spcPts val="0"/>
              </a:spcBef>
              <a:spcAft>
                <a:spcPts val="800"/>
              </a:spcAft>
              <a:buFont typeface="Calibri" panose="020F0502020204030204" pitchFamily="34" charset="0"/>
              <a:buChar char="•"/>
              <a:tabLst>
                <a:tab pos="457200" algn="l"/>
              </a:tabLst>
            </a:pPr>
            <a:r>
              <a:rPr lang="en-US" dirty="0"/>
              <a:t>However, variations in the selected data rates for MAPC Trigger frame, ICF/ICR, MU-BAR/BA can lead to significant differences in frame length. The variability makes it challenging for a peer AP to accurately estimate and set the appropriate extended timeout value in its ICF. </a:t>
            </a:r>
          </a:p>
          <a:p>
            <a:pPr marL="342900" marR="0" lvl="0" indent="-342900">
              <a:lnSpc>
                <a:spcPct val="115000"/>
              </a:lnSpc>
              <a:spcBef>
                <a:spcPts val="0"/>
              </a:spcBef>
              <a:spcAft>
                <a:spcPts val="800"/>
              </a:spcAft>
              <a:buFont typeface="Calibri" panose="020F0502020204030204" pitchFamily="34" charset="0"/>
              <a:buChar char="•"/>
              <a:tabLst>
                <a:tab pos="457200" algn="l"/>
              </a:tabLst>
            </a:pPr>
            <a:endParaRPr lang="en-US" sz="1400" kern="100" dirty="0">
              <a:latin typeface="Aptos" panose="020B0004020202020204" pitchFamily="34" charset="0"/>
              <a:cs typeface="Times New Roman" panose="02020603050405020304" pitchFamily="18" charset="0"/>
            </a:endParaRPr>
          </a:p>
        </p:txBody>
      </p:sp>
      <p:cxnSp>
        <p:nvCxnSpPr>
          <p:cNvPr id="6" name="Straight Arrow Connector 5">
            <a:extLst>
              <a:ext uri="{FF2B5EF4-FFF2-40B4-BE49-F238E27FC236}">
                <a16:creationId xmlns:a16="http://schemas.microsoft.com/office/drawing/2014/main" id="{D6972739-A724-F47D-A01A-A65E8DB5C835}"/>
              </a:ext>
            </a:extLst>
          </p:cNvPr>
          <p:cNvCxnSpPr>
            <a:cxnSpLocks/>
          </p:cNvCxnSpPr>
          <p:nvPr/>
        </p:nvCxnSpPr>
        <p:spPr bwMode="auto">
          <a:xfrm flipV="1">
            <a:off x="2659759" y="4791132"/>
            <a:ext cx="1683641" cy="11492"/>
          </a:xfrm>
          <a:prstGeom prst="straightConnector1">
            <a:avLst/>
          </a:prstGeom>
          <a:solidFill>
            <a:schemeClr val="accent1"/>
          </a:solidFill>
          <a:ln w="12700" cap="flat" cmpd="sng" algn="ctr">
            <a:solidFill>
              <a:schemeClr val="tx1"/>
            </a:solidFill>
            <a:prstDash val="solid"/>
            <a:round/>
            <a:headEnd type="triangle"/>
            <a:tailEnd type="triangle"/>
          </a:ln>
        </p:spPr>
      </p:cxnSp>
      <p:cxnSp>
        <p:nvCxnSpPr>
          <p:cNvPr id="8" name="Straight Connector 7">
            <a:extLst>
              <a:ext uri="{FF2B5EF4-FFF2-40B4-BE49-F238E27FC236}">
                <a16:creationId xmlns:a16="http://schemas.microsoft.com/office/drawing/2014/main" id="{335E6426-5DE0-A4F1-4CAB-4D20B6970308}"/>
              </a:ext>
            </a:extLst>
          </p:cNvPr>
          <p:cNvCxnSpPr/>
          <p:nvPr/>
        </p:nvCxnSpPr>
        <p:spPr bwMode="auto">
          <a:xfrm>
            <a:off x="4343400" y="4605551"/>
            <a:ext cx="0" cy="347449"/>
          </a:xfrm>
          <a:prstGeom prst="line">
            <a:avLst/>
          </a:prstGeom>
          <a:solidFill>
            <a:schemeClr val="accent1"/>
          </a:solidFill>
          <a:ln w="12700" cap="flat" cmpd="sng" algn="ctr">
            <a:solidFill>
              <a:schemeClr val="tx1"/>
            </a:solidFill>
            <a:prstDash val="solid"/>
            <a:round/>
            <a:headEnd type="none" w="sm" len="sm"/>
            <a:tailEnd type="none" w="sm" len="sm"/>
          </a:ln>
        </p:spPr>
      </p:cxnSp>
      <p:cxnSp>
        <p:nvCxnSpPr>
          <p:cNvPr id="10" name="Straight Arrow Connector 9">
            <a:extLst>
              <a:ext uri="{FF2B5EF4-FFF2-40B4-BE49-F238E27FC236}">
                <a16:creationId xmlns:a16="http://schemas.microsoft.com/office/drawing/2014/main" id="{8FFAB339-DCA5-98D8-8C84-C5B40B2B9EDB}"/>
              </a:ext>
            </a:extLst>
          </p:cNvPr>
          <p:cNvCxnSpPr>
            <a:cxnSpLocks/>
          </p:cNvCxnSpPr>
          <p:nvPr/>
        </p:nvCxnSpPr>
        <p:spPr bwMode="auto">
          <a:xfrm flipV="1">
            <a:off x="6420356" y="4759215"/>
            <a:ext cx="1683641" cy="11492"/>
          </a:xfrm>
          <a:prstGeom prst="straightConnector1">
            <a:avLst/>
          </a:prstGeom>
          <a:solidFill>
            <a:schemeClr val="accent1"/>
          </a:solidFill>
          <a:ln w="12700" cap="flat" cmpd="sng" algn="ctr">
            <a:solidFill>
              <a:schemeClr val="tx1"/>
            </a:solidFill>
            <a:prstDash val="solid"/>
            <a:round/>
            <a:headEnd type="triangle"/>
            <a:tailEnd type="triangle"/>
          </a:ln>
        </p:spPr>
      </p:cxnSp>
      <p:cxnSp>
        <p:nvCxnSpPr>
          <p:cNvPr id="12" name="Straight Connector 11">
            <a:extLst>
              <a:ext uri="{FF2B5EF4-FFF2-40B4-BE49-F238E27FC236}">
                <a16:creationId xmlns:a16="http://schemas.microsoft.com/office/drawing/2014/main" id="{20E2CC5C-A8DB-A02B-4578-7966C471E115}"/>
              </a:ext>
            </a:extLst>
          </p:cNvPr>
          <p:cNvCxnSpPr/>
          <p:nvPr/>
        </p:nvCxnSpPr>
        <p:spPr bwMode="auto">
          <a:xfrm>
            <a:off x="8103997" y="4573634"/>
            <a:ext cx="0" cy="347449"/>
          </a:xfrm>
          <a:prstGeom prst="line">
            <a:avLst/>
          </a:prstGeom>
          <a:solidFill>
            <a:schemeClr val="accent1"/>
          </a:solidFill>
          <a:ln w="12700" cap="flat" cmpd="sng" algn="ctr">
            <a:solidFill>
              <a:schemeClr val="tx1"/>
            </a:solidFill>
            <a:prstDash val="solid"/>
            <a:round/>
            <a:headEnd type="none" w="sm" len="sm"/>
            <a:tailEnd type="none" w="sm" len="sm"/>
          </a:ln>
        </p:spPr>
      </p:cxnSp>
      <p:cxnSp>
        <p:nvCxnSpPr>
          <p:cNvPr id="13" name="Straight Arrow Connector 12">
            <a:extLst>
              <a:ext uri="{FF2B5EF4-FFF2-40B4-BE49-F238E27FC236}">
                <a16:creationId xmlns:a16="http://schemas.microsoft.com/office/drawing/2014/main" id="{0D9F8986-7DBA-483F-E3CD-4B0809BA8675}"/>
              </a:ext>
            </a:extLst>
          </p:cNvPr>
          <p:cNvCxnSpPr>
            <a:cxnSpLocks/>
          </p:cNvCxnSpPr>
          <p:nvPr/>
        </p:nvCxnSpPr>
        <p:spPr bwMode="auto">
          <a:xfrm flipV="1">
            <a:off x="3620376" y="5779320"/>
            <a:ext cx="723024" cy="2609"/>
          </a:xfrm>
          <a:prstGeom prst="straightConnector1">
            <a:avLst/>
          </a:prstGeom>
          <a:solidFill>
            <a:schemeClr val="accent1"/>
          </a:solidFill>
          <a:ln w="12700" cap="flat" cmpd="sng" algn="ctr">
            <a:solidFill>
              <a:schemeClr val="tx1"/>
            </a:solidFill>
            <a:prstDash val="solid"/>
            <a:round/>
            <a:headEnd type="triangle"/>
            <a:tailEnd type="triangle"/>
          </a:ln>
        </p:spPr>
      </p:cxnSp>
      <p:cxnSp>
        <p:nvCxnSpPr>
          <p:cNvPr id="14" name="Straight Connector 13">
            <a:extLst>
              <a:ext uri="{FF2B5EF4-FFF2-40B4-BE49-F238E27FC236}">
                <a16:creationId xmlns:a16="http://schemas.microsoft.com/office/drawing/2014/main" id="{3B45F8E3-2D9A-E806-1C8F-8F96E9A987BB}"/>
              </a:ext>
            </a:extLst>
          </p:cNvPr>
          <p:cNvCxnSpPr>
            <a:cxnSpLocks/>
          </p:cNvCxnSpPr>
          <p:nvPr/>
        </p:nvCxnSpPr>
        <p:spPr bwMode="auto">
          <a:xfrm>
            <a:off x="4343400" y="5605596"/>
            <a:ext cx="0" cy="347449"/>
          </a:xfrm>
          <a:prstGeom prst="line">
            <a:avLst/>
          </a:prstGeom>
          <a:solidFill>
            <a:schemeClr val="accent1"/>
          </a:solidFill>
          <a:ln w="12700" cap="flat" cmpd="sng" algn="ctr">
            <a:solidFill>
              <a:schemeClr val="tx1"/>
            </a:solidFill>
            <a:prstDash val="solid"/>
            <a:round/>
            <a:headEnd type="none" w="sm" len="sm"/>
            <a:tailEnd type="none" w="sm" len="sm"/>
          </a:ln>
        </p:spPr>
      </p:cxnSp>
      <p:cxnSp>
        <p:nvCxnSpPr>
          <p:cNvPr id="18" name="Straight Arrow Connector 17">
            <a:extLst>
              <a:ext uri="{FF2B5EF4-FFF2-40B4-BE49-F238E27FC236}">
                <a16:creationId xmlns:a16="http://schemas.microsoft.com/office/drawing/2014/main" id="{61F3F750-18DE-4F2B-B31E-3FC7195C3A46}"/>
              </a:ext>
            </a:extLst>
          </p:cNvPr>
          <p:cNvCxnSpPr>
            <a:cxnSpLocks/>
          </p:cNvCxnSpPr>
          <p:nvPr/>
        </p:nvCxnSpPr>
        <p:spPr bwMode="auto">
          <a:xfrm flipV="1">
            <a:off x="7383898" y="5736324"/>
            <a:ext cx="723024" cy="2609"/>
          </a:xfrm>
          <a:prstGeom prst="straightConnector1">
            <a:avLst/>
          </a:prstGeom>
          <a:solidFill>
            <a:schemeClr val="accent1"/>
          </a:solidFill>
          <a:ln w="12700" cap="flat" cmpd="sng" algn="ctr">
            <a:solidFill>
              <a:schemeClr val="tx1"/>
            </a:solidFill>
            <a:prstDash val="solid"/>
            <a:round/>
            <a:headEnd type="triangle"/>
            <a:tailEnd type="triangle"/>
          </a:ln>
        </p:spPr>
      </p:cxnSp>
      <p:cxnSp>
        <p:nvCxnSpPr>
          <p:cNvPr id="19" name="Straight Connector 18">
            <a:extLst>
              <a:ext uri="{FF2B5EF4-FFF2-40B4-BE49-F238E27FC236}">
                <a16:creationId xmlns:a16="http://schemas.microsoft.com/office/drawing/2014/main" id="{C4AE14BD-B54D-3157-ED59-548837537BC2}"/>
              </a:ext>
            </a:extLst>
          </p:cNvPr>
          <p:cNvCxnSpPr>
            <a:cxnSpLocks/>
          </p:cNvCxnSpPr>
          <p:nvPr/>
        </p:nvCxnSpPr>
        <p:spPr bwMode="auto">
          <a:xfrm>
            <a:off x="8106922" y="5562600"/>
            <a:ext cx="0" cy="347449"/>
          </a:xfrm>
          <a:prstGeom prst="line">
            <a:avLst/>
          </a:prstGeom>
          <a:solidFill>
            <a:schemeClr val="accent1"/>
          </a:solidFill>
          <a:ln w="12700" cap="flat" cmpd="sng" algn="ctr">
            <a:solidFill>
              <a:schemeClr val="tx1"/>
            </a:solidFill>
            <a:prstDash val="solid"/>
            <a:round/>
            <a:headEnd type="none" w="sm" len="sm"/>
            <a:tailEnd type="none" w="sm" len="sm"/>
          </a:ln>
        </p:spPr>
      </p:cxnSp>
      <p:sp>
        <p:nvSpPr>
          <p:cNvPr id="20" name="TextBox 19">
            <a:extLst>
              <a:ext uri="{FF2B5EF4-FFF2-40B4-BE49-F238E27FC236}">
                <a16:creationId xmlns:a16="http://schemas.microsoft.com/office/drawing/2014/main" id="{689D3A9D-91B3-C2A9-33C3-FE5874114F74}"/>
              </a:ext>
            </a:extLst>
          </p:cNvPr>
          <p:cNvSpPr txBox="1"/>
          <p:nvPr/>
        </p:nvSpPr>
        <p:spPr>
          <a:xfrm>
            <a:off x="3027906" y="4739507"/>
            <a:ext cx="1140410" cy="276999"/>
          </a:xfrm>
          <a:prstGeom prst="rect">
            <a:avLst/>
          </a:prstGeom>
          <a:noFill/>
        </p:spPr>
        <p:txBody>
          <a:bodyPr wrap="square" rtlCol="0">
            <a:spAutoFit/>
          </a:bodyPr>
          <a:lstStyle/>
          <a:p>
            <a:r>
              <a:rPr lang="en-US" dirty="0"/>
              <a:t>Silent period</a:t>
            </a:r>
          </a:p>
        </p:txBody>
      </p:sp>
      <p:sp>
        <p:nvSpPr>
          <p:cNvPr id="24" name="TextBox 23">
            <a:extLst>
              <a:ext uri="{FF2B5EF4-FFF2-40B4-BE49-F238E27FC236}">
                <a16:creationId xmlns:a16="http://schemas.microsoft.com/office/drawing/2014/main" id="{7D7B7001-AC01-21FC-B59B-EBF7C5C3464D}"/>
              </a:ext>
            </a:extLst>
          </p:cNvPr>
          <p:cNvSpPr txBox="1"/>
          <p:nvPr/>
        </p:nvSpPr>
        <p:spPr>
          <a:xfrm>
            <a:off x="6842341" y="4720902"/>
            <a:ext cx="1140410" cy="276999"/>
          </a:xfrm>
          <a:prstGeom prst="rect">
            <a:avLst/>
          </a:prstGeom>
          <a:noFill/>
        </p:spPr>
        <p:txBody>
          <a:bodyPr wrap="square" rtlCol="0">
            <a:spAutoFit/>
          </a:bodyPr>
          <a:lstStyle/>
          <a:p>
            <a:r>
              <a:rPr lang="en-US" dirty="0"/>
              <a:t>Silent period</a:t>
            </a:r>
          </a:p>
        </p:txBody>
      </p:sp>
      <p:sp>
        <p:nvSpPr>
          <p:cNvPr id="26" name="TextBox 25">
            <a:extLst>
              <a:ext uri="{FF2B5EF4-FFF2-40B4-BE49-F238E27FC236}">
                <a16:creationId xmlns:a16="http://schemas.microsoft.com/office/drawing/2014/main" id="{8B41643E-213C-0A76-A343-54C824D207A3}"/>
              </a:ext>
            </a:extLst>
          </p:cNvPr>
          <p:cNvSpPr txBox="1"/>
          <p:nvPr/>
        </p:nvSpPr>
        <p:spPr>
          <a:xfrm>
            <a:off x="3531630" y="5771549"/>
            <a:ext cx="1140410" cy="276999"/>
          </a:xfrm>
          <a:prstGeom prst="rect">
            <a:avLst/>
          </a:prstGeom>
          <a:noFill/>
        </p:spPr>
        <p:txBody>
          <a:bodyPr wrap="square" rtlCol="0">
            <a:spAutoFit/>
          </a:bodyPr>
          <a:lstStyle/>
          <a:p>
            <a:r>
              <a:rPr lang="en-US" dirty="0"/>
              <a:t>Silent period</a:t>
            </a:r>
          </a:p>
        </p:txBody>
      </p:sp>
      <p:sp>
        <p:nvSpPr>
          <p:cNvPr id="27" name="TextBox 26">
            <a:extLst>
              <a:ext uri="{FF2B5EF4-FFF2-40B4-BE49-F238E27FC236}">
                <a16:creationId xmlns:a16="http://schemas.microsoft.com/office/drawing/2014/main" id="{91E96DCB-3840-97E4-B639-0D28A1875FBE}"/>
              </a:ext>
            </a:extLst>
          </p:cNvPr>
          <p:cNvSpPr txBox="1"/>
          <p:nvPr/>
        </p:nvSpPr>
        <p:spPr>
          <a:xfrm>
            <a:off x="7262176" y="5781415"/>
            <a:ext cx="1140410" cy="276999"/>
          </a:xfrm>
          <a:prstGeom prst="rect">
            <a:avLst/>
          </a:prstGeom>
          <a:noFill/>
        </p:spPr>
        <p:txBody>
          <a:bodyPr wrap="square" rtlCol="0">
            <a:spAutoFit/>
          </a:bodyPr>
          <a:lstStyle/>
          <a:p>
            <a:r>
              <a:rPr lang="en-US" dirty="0"/>
              <a:t>Silent period</a:t>
            </a:r>
          </a:p>
        </p:txBody>
      </p:sp>
      <p:cxnSp>
        <p:nvCxnSpPr>
          <p:cNvPr id="34" name="Straight Arrow Connector 33">
            <a:extLst>
              <a:ext uri="{FF2B5EF4-FFF2-40B4-BE49-F238E27FC236}">
                <a16:creationId xmlns:a16="http://schemas.microsoft.com/office/drawing/2014/main" id="{150D6681-2975-3CBF-D7F9-2430EF45E6D3}"/>
              </a:ext>
            </a:extLst>
          </p:cNvPr>
          <p:cNvCxnSpPr>
            <a:cxnSpLocks/>
          </p:cNvCxnSpPr>
          <p:nvPr/>
        </p:nvCxnSpPr>
        <p:spPr bwMode="auto">
          <a:xfrm flipV="1">
            <a:off x="5506075" y="5771548"/>
            <a:ext cx="1115768" cy="8727"/>
          </a:xfrm>
          <a:prstGeom prst="straightConnector1">
            <a:avLst/>
          </a:prstGeom>
          <a:solidFill>
            <a:schemeClr val="accent1"/>
          </a:solidFill>
          <a:ln w="12700" cap="flat" cmpd="sng" algn="ctr">
            <a:solidFill>
              <a:schemeClr val="tx1"/>
            </a:solidFill>
            <a:prstDash val="solid"/>
            <a:round/>
            <a:headEnd type="triangle"/>
            <a:tailEnd type="triangle"/>
          </a:ln>
        </p:spPr>
      </p:cxnSp>
      <p:cxnSp>
        <p:nvCxnSpPr>
          <p:cNvPr id="35" name="Straight Connector 34">
            <a:extLst>
              <a:ext uri="{FF2B5EF4-FFF2-40B4-BE49-F238E27FC236}">
                <a16:creationId xmlns:a16="http://schemas.microsoft.com/office/drawing/2014/main" id="{671B9DC2-6963-1EF8-01BE-896F55DC4B22}"/>
              </a:ext>
            </a:extLst>
          </p:cNvPr>
          <p:cNvCxnSpPr>
            <a:cxnSpLocks/>
          </p:cNvCxnSpPr>
          <p:nvPr/>
        </p:nvCxnSpPr>
        <p:spPr bwMode="auto">
          <a:xfrm>
            <a:off x="5516367" y="5598382"/>
            <a:ext cx="0" cy="347449"/>
          </a:xfrm>
          <a:prstGeom prst="line">
            <a:avLst/>
          </a:prstGeom>
          <a:solidFill>
            <a:schemeClr val="accent1"/>
          </a:solidFill>
          <a:ln w="12700" cap="flat" cmpd="sng" algn="ctr">
            <a:solidFill>
              <a:schemeClr val="tx1"/>
            </a:solidFill>
            <a:prstDash val="solid"/>
            <a:round/>
            <a:headEnd type="none" w="sm" len="sm"/>
            <a:tailEnd type="none" w="sm" len="sm"/>
          </a:ln>
        </p:spPr>
      </p:cxnSp>
      <p:sp>
        <p:nvSpPr>
          <p:cNvPr id="36" name="TextBox 35">
            <a:extLst>
              <a:ext uri="{FF2B5EF4-FFF2-40B4-BE49-F238E27FC236}">
                <a16:creationId xmlns:a16="http://schemas.microsoft.com/office/drawing/2014/main" id="{4B9B4847-DF66-1C8F-F15E-4D8C3313EF52}"/>
              </a:ext>
            </a:extLst>
          </p:cNvPr>
          <p:cNvSpPr txBox="1"/>
          <p:nvPr/>
        </p:nvSpPr>
        <p:spPr>
          <a:xfrm>
            <a:off x="5481433" y="5771548"/>
            <a:ext cx="1140410" cy="276999"/>
          </a:xfrm>
          <a:prstGeom prst="rect">
            <a:avLst/>
          </a:prstGeom>
          <a:noFill/>
        </p:spPr>
        <p:txBody>
          <a:bodyPr wrap="square" rtlCol="0">
            <a:spAutoFit/>
          </a:bodyPr>
          <a:lstStyle/>
          <a:p>
            <a:r>
              <a:rPr lang="en-US" dirty="0"/>
              <a:t>Silent period</a:t>
            </a:r>
          </a:p>
        </p:txBody>
      </p:sp>
      <p:cxnSp>
        <p:nvCxnSpPr>
          <p:cNvPr id="37" name="Straight Connector 36">
            <a:extLst>
              <a:ext uri="{FF2B5EF4-FFF2-40B4-BE49-F238E27FC236}">
                <a16:creationId xmlns:a16="http://schemas.microsoft.com/office/drawing/2014/main" id="{696B205A-00FE-744B-F1E6-4176161802A4}"/>
              </a:ext>
            </a:extLst>
          </p:cNvPr>
          <p:cNvCxnSpPr>
            <a:cxnSpLocks/>
          </p:cNvCxnSpPr>
          <p:nvPr/>
        </p:nvCxnSpPr>
        <p:spPr bwMode="auto">
          <a:xfrm>
            <a:off x="6629400" y="5569670"/>
            <a:ext cx="0" cy="347449"/>
          </a:xfrm>
          <a:prstGeom prst="line">
            <a:avLst/>
          </a:prstGeom>
          <a:solidFill>
            <a:schemeClr val="accent1"/>
          </a:solidFill>
          <a:ln w="12700" cap="flat" cmpd="sng" algn="ctr">
            <a:solidFill>
              <a:schemeClr val="tx1"/>
            </a:solidFill>
            <a:prstDash val="solid"/>
            <a:round/>
            <a:headEnd type="none" w="sm" len="sm"/>
            <a:tailEnd type="none" w="sm" len="sm"/>
          </a:ln>
        </p:spPr>
      </p:cxnSp>
    </p:spTree>
    <p:extLst>
      <p:ext uri="{BB962C8B-B14F-4D97-AF65-F5344CB8AC3E}">
        <p14:creationId xmlns:p14="http://schemas.microsoft.com/office/powerpoint/2010/main" val="19199313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685800"/>
            <a:ext cx="8422669" cy="611497"/>
          </a:xfrm>
        </p:spPr>
        <p:txBody>
          <a:bodyPr>
            <a:normAutofit fontScale="90000"/>
          </a:bodyPr>
          <a:lstStyle/>
          <a:p>
            <a:pPr algn="ctr"/>
            <a:r>
              <a:rPr lang="en-US" dirty="0"/>
              <a:t>                              </a:t>
            </a:r>
            <a:br>
              <a:rPr lang="en-US" dirty="0"/>
            </a:br>
            <a:r>
              <a:rPr lang="en-US" sz="2699" dirty="0"/>
              <a:t>Proposal</a:t>
            </a:r>
            <a:br>
              <a:rPr lang="en-US" dirty="0"/>
            </a:br>
            <a:endParaRPr lang="en-US" dirty="0"/>
          </a:p>
        </p:txBody>
      </p:sp>
      <p:sp>
        <p:nvSpPr>
          <p:cNvPr id="15" name="Content Placeholder 14">
            <a:extLst>
              <a:ext uri="{FF2B5EF4-FFF2-40B4-BE49-F238E27FC236}">
                <a16:creationId xmlns:a16="http://schemas.microsoft.com/office/drawing/2014/main" id="{F455A108-FF7B-42D6-4E56-A1533F0F5B6A}"/>
              </a:ext>
            </a:extLst>
          </p:cNvPr>
          <p:cNvSpPr>
            <a:spLocks noGrp="1"/>
          </p:cNvSpPr>
          <p:nvPr>
            <p:ph idx="1"/>
          </p:nvPr>
        </p:nvSpPr>
        <p:spPr>
          <a:xfrm>
            <a:off x="304800" y="1278839"/>
            <a:ext cx="8422668" cy="2523853"/>
          </a:xfrm>
        </p:spPr>
        <p:txBody>
          <a:bodyPr/>
          <a:lstStyle/>
          <a:p>
            <a:pPr marR="0" lvl="0">
              <a:buFont typeface="Calibri" panose="020F0502020204030204" pitchFamily="34" charset="0"/>
              <a:buChar char="•"/>
              <a:tabLst>
                <a:tab pos="457200" algn="l"/>
              </a:tabLst>
            </a:pPr>
            <a:r>
              <a:rPr lang="en-US" sz="1800" b="0" dirty="0">
                <a:latin typeface="TimesNewRoman"/>
              </a:rPr>
              <a:t>A Co-BF/Co-SR coordinating AP shall include the extended timeout information in the Invite frame for the coordinated AP to set the extended timeout interval in its ICF if exist?</a:t>
            </a:r>
          </a:p>
          <a:p>
            <a:pPr marR="0" lvl="1">
              <a:buFont typeface="Calibri" panose="020F0502020204030204" pitchFamily="34" charset="0"/>
              <a:buChar char="–"/>
              <a:tabLst>
                <a:tab pos="457200" algn="l"/>
                <a:tab pos="914400" algn="l"/>
              </a:tabLst>
            </a:pPr>
            <a:r>
              <a:rPr lang="en-US" sz="1600" dirty="0">
                <a:latin typeface="TimesNewRoman"/>
              </a:rPr>
              <a:t>E.g., The extended timeout information is based on the larger duration of MAPC Trigger frame and MU-BAR/BA frame exchange between the coordinating AP and its associated non-AP STAs.</a:t>
            </a:r>
          </a:p>
          <a:p>
            <a:endParaRPr lang="en-US" sz="1800" b="0" dirty="0">
              <a:latin typeface="TimesNewRoman"/>
            </a:endParaRPr>
          </a:p>
          <a:p>
            <a:pPr>
              <a:buFont typeface="Calibri" panose="020F0502020204030204" pitchFamily="34" charset="0"/>
              <a:buChar char="•"/>
              <a:tabLst>
                <a:tab pos="457200" algn="l"/>
              </a:tabLst>
            </a:pPr>
            <a:r>
              <a:rPr lang="en-US" sz="1800" b="0" dirty="0">
                <a:latin typeface="TimesNewRoman"/>
              </a:rPr>
              <a:t>The coordinated AP shall include the extended timeout information in the Response frame for the coordinating AP to set the extended timeout interval in its ICF if exist. </a:t>
            </a:r>
          </a:p>
          <a:p>
            <a:pPr lvl="1">
              <a:buFont typeface="Calibri" panose="020F0502020204030204" pitchFamily="34" charset="0"/>
              <a:buChar char="–"/>
              <a:tabLst>
                <a:tab pos="457200" algn="l"/>
                <a:tab pos="914400" algn="l"/>
              </a:tabLst>
            </a:pPr>
            <a:r>
              <a:rPr lang="en-US" sz="1600" dirty="0">
                <a:latin typeface="TimesNewRoman"/>
              </a:rPr>
              <a:t>E.g., The extended timeout information is based on the larger duration of ICF/ICR and MU-BAR/BA frame exchange between the coordinate AP and its associated non-AP STAs</a:t>
            </a:r>
          </a:p>
        </p:txBody>
      </p:sp>
    </p:spTree>
    <p:extLst>
      <p:ext uri="{BB962C8B-B14F-4D97-AF65-F5344CB8AC3E}">
        <p14:creationId xmlns:p14="http://schemas.microsoft.com/office/powerpoint/2010/main" val="6822342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Content Placeholder 14">
            <a:extLst>
              <a:ext uri="{FF2B5EF4-FFF2-40B4-BE49-F238E27FC236}">
                <a16:creationId xmlns:a16="http://schemas.microsoft.com/office/drawing/2014/main" id="{F455A108-FF7B-42D6-4E56-A1533F0F5B6A}"/>
              </a:ext>
            </a:extLst>
          </p:cNvPr>
          <p:cNvSpPr>
            <a:spLocks noGrp="1"/>
          </p:cNvSpPr>
          <p:nvPr>
            <p:ph idx="1"/>
          </p:nvPr>
        </p:nvSpPr>
        <p:spPr>
          <a:xfrm>
            <a:off x="685800" y="762000"/>
            <a:ext cx="7772400" cy="1066800"/>
          </a:xfrm>
        </p:spPr>
        <p:txBody>
          <a:bodyPr/>
          <a:lstStyle/>
          <a:p>
            <a:pPr marL="0" marR="0">
              <a:lnSpc>
                <a:spcPct val="115000"/>
              </a:lnSpc>
              <a:spcBef>
                <a:spcPts val="0"/>
              </a:spcBef>
              <a:spcAft>
                <a:spcPts val="800"/>
              </a:spcAft>
            </a:pP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spcBef>
                <a:spcPts val="0"/>
              </a:spcBef>
              <a:spcAft>
                <a:spcPts val="0"/>
              </a:spcAft>
              <a:buFont typeface="Calibri" panose="020F0502020204030204" pitchFamily="34" charset="0"/>
              <a:buChar char="•"/>
              <a:tabLst>
                <a:tab pos="457200" algn="l"/>
              </a:tabLst>
            </a:pPr>
            <a:r>
              <a:rPr lang="en-US" sz="1800" kern="100" dirty="0">
                <a:effectLst/>
                <a:latin typeface="Calibri" panose="020F0502020204030204" pitchFamily="34" charset="0"/>
                <a:ea typeface="Aptos" panose="020B0004020202020204" pitchFamily="34" charset="0"/>
                <a:cs typeface="Times New Roman" panose="02020603050405020304" pitchFamily="18" charset="0"/>
              </a:rPr>
              <a:t>SP2: Do you support that the coordinating AP shall include the extended timeout information in the Invite frame for the coordinated AP to set the extended timeout interval in its ICF if exists?</a:t>
            </a:r>
          </a:p>
          <a:p>
            <a:pPr marL="742950" marR="0" lvl="1" indent="-285750">
              <a:spcBef>
                <a:spcPts val="0"/>
              </a:spcBef>
              <a:spcAft>
                <a:spcPts val="0"/>
              </a:spcAft>
              <a:buFont typeface="Calibri" panose="020F0502020204030204" pitchFamily="34" charset="0"/>
              <a:buChar char="–"/>
              <a:tabLst>
                <a:tab pos="457200" algn="l"/>
                <a:tab pos="914400" algn="l"/>
              </a:tabLst>
            </a:pPr>
            <a:r>
              <a:rPr lang="en-US" sz="1800" kern="100" dirty="0">
                <a:effectLst/>
                <a:latin typeface="Calibri" panose="020F0502020204030204" pitchFamily="34" charset="0"/>
                <a:ea typeface="Aptos" panose="020B0004020202020204" pitchFamily="34" charset="0"/>
                <a:cs typeface="Times New Roman" panose="02020603050405020304" pitchFamily="18" charset="0"/>
              </a:rPr>
              <a:t>E.g., the extended timeout information is based on the larger duration of MAPC Trigger frame and MU-BAR/BA frame exchange between the coordinating AP and its associated non-AP STAs.</a:t>
            </a:r>
          </a:p>
          <a:p>
            <a:pPr marL="0" marR="0">
              <a:spcBef>
                <a:spcPts val="0"/>
              </a:spcBef>
              <a:spcAft>
                <a:spcPts val="0"/>
              </a:spcAft>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 </a:t>
            </a:r>
          </a:p>
          <a:p>
            <a:pPr marL="0" marR="0">
              <a:spcBef>
                <a:spcPts val="0"/>
              </a:spcBef>
              <a:spcAft>
                <a:spcPts val="0"/>
              </a:spcAft>
            </a:pPr>
            <a:endParaRPr lang="en-US" sz="1800" kern="100" dirty="0">
              <a:latin typeface="Aptos" panose="020B0004020202020204" pitchFamily="34" charset="0"/>
              <a:ea typeface="Aptos" panose="020B0004020202020204" pitchFamily="34" charset="0"/>
              <a:cs typeface="Times New Roman" panose="02020603050405020304" pitchFamily="18" charset="0"/>
            </a:endParaRPr>
          </a:p>
          <a:p>
            <a:pPr marL="0" marR="0">
              <a:spcBef>
                <a:spcPts val="0"/>
              </a:spcBef>
              <a:spcAft>
                <a:spcPts val="0"/>
              </a:spcAft>
            </a:pP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spcBef>
                <a:spcPts val="0"/>
              </a:spcBef>
              <a:spcAft>
                <a:spcPts val="0"/>
              </a:spcAft>
              <a:buFont typeface="Calibri" panose="020F0502020204030204" pitchFamily="34" charset="0"/>
              <a:buChar char="•"/>
              <a:tabLst>
                <a:tab pos="457200" algn="l"/>
              </a:tabLst>
            </a:pPr>
            <a:r>
              <a:rPr lang="en-US" sz="1800" kern="100" dirty="0">
                <a:effectLst/>
                <a:latin typeface="Calibri" panose="020F0502020204030204" pitchFamily="34" charset="0"/>
                <a:ea typeface="Aptos" panose="020B0004020202020204" pitchFamily="34" charset="0"/>
                <a:cs typeface="Times New Roman" panose="02020603050405020304" pitchFamily="18" charset="0"/>
              </a:rPr>
              <a:t>SP3: Do you support that the coordinated AP shall include the extended timeout information in the Response frame for the coordinating AP to set the extended timeout interval in its ICF if exists?</a:t>
            </a:r>
          </a:p>
          <a:p>
            <a:pPr marL="742950" marR="0" lvl="1" indent="-285750">
              <a:spcBef>
                <a:spcPts val="0"/>
              </a:spcBef>
              <a:spcAft>
                <a:spcPts val="0"/>
              </a:spcAft>
              <a:buFont typeface="Calibri" panose="020F0502020204030204" pitchFamily="34" charset="0"/>
              <a:buChar char="–"/>
              <a:tabLst>
                <a:tab pos="457200" algn="l"/>
                <a:tab pos="914400" algn="l"/>
              </a:tabLst>
            </a:pPr>
            <a:r>
              <a:rPr lang="en-US" sz="1800" kern="100" dirty="0">
                <a:effectLst/>
                <a:latin typeface="Calibri" panose="020F0502020204030204" pitchFamily="34" charset="0"/>
                <a:ea typeface="Aptos" panose="020B0004020202020204" pitchFamily="34" charset="0"/>
                <a:cs typeface="Times New Roman" panose="02020603050405020304" pitchFamily="18" charset="0"/>
              </a:rPr>
              <a:t>E.g., the extended timeout information is based on the larger duration of ICF/ICR and MU-BAR/BA frame exchange between the coordinate AP and its associated non-AP STAs</a:t>
            </a:r>
          </a:p>
          <a:p>
            <a:pPr indent="-285750">
              <a:lnSpc>
                <a:spcPct val="115000"/>
              </a:lnSpc>
              <a:spcBef>
                <a:spcPts val="0"/>
              </a:spcBef>
              <a:spcAft>
                <a:spcPts val="800"/>
              </a:spcAft>
              <a:buFont typeface="Calibri" panose="020F0502020204030204" pitchFamily="34" charset="0"/>
              <a:buChar char="–"/>
              <a:tabLst>
                <a:tab pos="914400" algn="l"/>
              </a:tabLst>
            </a:pP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buNone/>
            </a:pPr>
            <a:endParaRPr lang="en-US" dirty="0">
              <a:solidFill>
                <a:srgbClr val="FF0000"/>
              </a:solidFill>
            </a:endParaRPr>
          </a:p>
        </p:txBody>
      </p:sp>
    </p:spTree>
    <p:extLst>
      <p:ext uri="{BB962C8B-B14F-4D97-AF65-F5344CB8AC3E}">
        <p14:creationId xmlns:p14="http://schemas.microsoft.com/office/powerpoint/2010/main" val="35285226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09949" y="832920"/>
            <a:ext cx="6315357" cy="403248"/>
          </a:xfrm>
        </p:spPr>
        <p:txBody>
          <a:bodyPr>
            <a:normAutofit fontScale="90000"/>
          </a:bodyPr>
          <a:lstStyle/>
          <a:p>
            <a:pPr algn="ctr"/>
            <a:r>
              <a:rPr lang="en-US" sz="2700" dirty="0"/>
              <a:t>                              </a:t>
            </a:r>
            <a:br>
              <a:rPr lang="en-US" sz="2700" dirty="0"/>
            </a:br>
            <a:r>
              <a:rPr lang="en-US" sz="2700" dirty="0"/>
              <a:t>Reference</a:t>
            </a:r>
            <a:br>
              <a:rPr lang="en-US" dirty="0"/>
            </a:br>
            <a:endParaRPr lang="en-US" dirty="0"/>
          </a:p>
        </p:txBody>
      </p:sp>
      <p:sp>
        <p:nvSpPr>
          <p:cNvPr id="15" name="Content Placeholder 14">
            <a:extLst>
              <a:ext uri="{FF2B5EF4-FFF2-40B4-BE49-F238E27FC236}">
                <a16:creationId xmlns:a16="http://schemas.microsoft.com/office/drawing/2014/main" id="{F455A108-FF7B-42D6-4E56-A1533F0F5B6A}"/>
              </a:ext>
            </a:extLst>
          </p:cNvPr>
          <p:cNvSpPr>
            <a:spLocks noGrp="1"/>
          </p:cNvSpPr>
          <p:nvPr>
            <p:ph idx="1"/>
          </p:nvPr>
        </p:nvSpPr>
        <p:spPr>
          <a:xfrm>
            <a:off x="838200" y="1577310"/>
            <a:ext cx="7467600" cy="2461289"/>
          </a:xfrm>
        </p:spPr>
        <p:txBody>
          <a:bodyPr/>
          <a:lstStyle/>
          <a:p>
            <a:pPr marL="57150" indent="0">
              <a:lnSpc>
                <a:spcPct val="115000"/>
              </a:lnSpc>
              <a:spcBef>
                <a:spcPts val="0"/>
              </a:spcBef>
              <a:spcAft>
                <a:spcPts val="800"/>
              </a:spcAft>
              <a:buNone/>
              <a:tabLst>
                <a:tab pos="914400" algn="l"/>
              </a:tabLst>
            </a:pPr>
            <a:r>
              <a:rPr lang="en-US" sz="1600" kern="100" dirty="0">
                <a:effectLst/>
                <a:latin typeface="Aptos" panose="020B0004020202020204" pitchFamily="34" charset="0"/>
                <a:ea typeface="Aptos" panose="020B0004020202020204" pitchFamily="34" charset="0"/>
                <a:cs typeface="Times New Roman" panose="02020603050405020304" pitchFamily="18" charset="0"/>
              </a:rPr>
              <a:t>[1] </a:t>
            </a:r>
            <a:r>
              <a:rPr lang="en-US" altLang="zh-CN" sz="1600" b="0" dirty="0">
                <a:solidFill>
                  <a:srgbClr val="222222"/>
                </a:solidFill>
                <a:highlight>
                  <a:srgbClr val="FFFFFF"/>
                </a:highlight>
              </a:rPr>
              <a:t>IEEE802.11bn Draft 1.0</a:t>
            </a:r>
          </a:p>
          <a:p>
            <a:pPr marL="57150" indent="0">
              <a:lnSpc>
                <a:spcPct val="115000"/>
              </a:lnSpc>
              <a:spcBef>
                <a:spcPts val="0"/>
              </a:spcBef>
              <a:spcAft>
                <a:spcPts val="800"/>
              </a:spcAft>
              <a:buNone/>
              <a:tabLst>
                <a:tab pos="914400" algn="l"/>
              </a:tabLst>
            </a:pP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buNone/>
            </a:pPr>
            <a:endParaRPr lang="en-US" dirty="0">
              <a:solidFill>
                <a:srgbClr val="FF0000"/>
              </a:solidFill>
            </a:endParaRPr>
          </a:p>
        </p:txBody>
      </p:sp>
    </p:spTree>
    <p:extLst>
      <p:ext uri="{BB962C8B-B14F-4D97-AF65-F5344CB8AC3E}">
        <p14:creationId xmlns:p14="http://schemas.microsoft.com/office/powerpoint/2010/main" val="1544897393"/>
      </p:ext>
    </p:extLst>
  </p:cSld>
  <p:clrMapOvr>
    <a:masterClrMapping/>
  </p:clrMapOvr>
</p:sld>
</file>

<file path=ppt/theme/theme1.xml><?xml version="1.0" encoding="utf-8"?>
<a:theme xmlns:a="http://schemas.openxmlformats.org/drawingml/2006/main" name="1_Extend Submission Templat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0066FF"/>
      </a:hlink>
      <a:folHlink>
        <a:srgbClr val="0000CC"/>
      </a:folHlink>
    </a:clrScheme>
    <a:fontScheme name="ACcord-Submissio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US" sz="1200" b="0" i="0" u="none" strike="noStrike" cap="none" normalizeH="0" baseline="0" smtClean="0">
            <a:ln>
              <a:noFill/>
            </a:ln>
            <a:solidFill>
              <a:schemeClr val="tx1"/>
            </a:solidFill>
            <a:effectLst/>
            <a:latin typeface="Times New Roman" panose="02020703060505090304"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US" sz="1200" b="0" i="0" u="none" strike="noStrike" cap="none" normalizeH="0" baseline="0" smtClean="0">
            <a:ln>
              <a:noFill/>
            </a:ln>
            <a:solidFill>
              <a:schemeClr val="tx1"/>
            </a:solidFill>
            <a:effectLst/>
            <a:latin typeface="Times New Roman" panose="02020703060505090304" pitchFamily="18" charset="0"/>
          </a:defRPr>
        </a:defPPr>
      </a:lstStyle>
    </a:lnDef>
  </a:objectDefaults>
  <a:extraClrSchemeLst>
    <a:extraClrScheme>
      <a:clrScheme name="ACcord-Submission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ACcord-Submiss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ACcord-Submission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ACcord-Submission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ACcord-Submission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ACcord-Submission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ACcord-Submission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4A162B2F21D5F4BB7087D1151E9BA66" ma:contentTypeVersion="1" ma:contentTypeDescription="Create a new document." ma:contentTypeScope="" ma:versionID="19756aebb80ad30240197ca2e3b8cfbf">
  <xsd:schema xmlns:xsd="http://www.w3.org/2001/XMLSchema" xmlns:xs="http://www.w3.org/2001/XMLSchema" xmlns:p="http://schemas.microsoft.com/office/2006/metadata/properties" targetNamespace="http://schemas.microsoft.com/office/2006/metadata/properties" ma:root="true" ma:fieldsID="2d2ab0423195891a282ae33591adddef">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CB089278-2BBF-410D-9BB5-E548A1E4107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DBC67A7B-2B1A-4086-8370-23AC79C907E8}">
  <ds:schemaRefs>
    <ds:schemaRef ds:uri="http://schemas.microsoft.com/sharepoint/v3/contenttype/forms"/>
  </ds:schemaRefs>
</ds:datastoreItem>
</file>

<file path=customXml/itemProps3.xml><?xml version="1.0" encoding="utf-8"?>
<ds:datastoreItem xmlns:ds="http://schemas.openxmlformats.org/officeDocument/2006/customXml" ds:itemID="{871DD2B5-241A-41D6-BB19-5B93E28ECEC5}">
  <ds:schemaRefs>
    <ds:schemaRef ds:uri="http://schemas.microsoft.com/office/2006/metadata/properties"/>
    <ds:schemaRef ds:uri="http://schemas.microsoft.com/office/infopath/2007/PartnerControls"/>
  </ds:schemaRefs>
</ds:datastoreItem>
</file>

<file path=docMetadata/LabelInfo.xml><?xml version="1.0" encoding="utf-8"?>
<clbl:labelList xmlns:clbl="http://schemas.microsoft.com/office/2020/mipLabelMetadata">
  <clbl:label id="{83bcef13-7cac-433f-ba1d-47a323951816}" enabled="1" method="Privileged" siteId="{a7687ede-7a6b-4ef6-bace-642f677fbe31}" contentBits="0" removed="0"/>
</clbl:labelList>
</file>

<file path=docProps/app.xml><?xml version="1.0" encoding="utf-8"?>
<Properties xmlns="http://schemas.openxmlformats.org/officeDocument/2006/extended-properties" xmlns:vt="http://schemas.openxmlformats.org/officeDocument/2006/docPropsVTypes">
  <TotalTime>172910</TotalTime>
  <Words>1057</Words>
  <Application>Microsoft Office PowerPoint</Application>
  <PresentationFormat>On-screen Show (4:3)</PresentationFormat>
  <Paragraphs>93</Paragraphs>
  <Slides>8</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8</vt:i4>
      </vt:variant>
    </vt:vector>
  </HeadingPairs>
  <TitlesOfParts>
    <vt:vector size="16" baseType="lpstr">
      <vt:lpstr>TimesNewRoman</vt:lpstr>
      <vt:lpstr>Aptos</vt:lpstr>
      <vt:lpstr>Arial</vt:lpstr>
      <vt:lpstr>Arial</vt:lpstr>
      <vt:lpstr>Calibri</vt:lpstr>
      <vt:lpstr>Courier New</vt:lpstr>
      <vt:lpstr>Times New Roman</vt:lpstr>
      <vt:lpstr>1_Extend Submission Template</vt:lpstr>
      <vt:lpstr>  CBF/CSR Frame Exchange Sequence Further Details</vt:lpstr>
      <vt:lpstr>                               Background and Issue1 </vt:lpstr>
      <vt:lpstr>                               Proposal </vt:lpstr>
      <vt:lpstr>                               SP1 </vt:lpstr>
      <vt:lpstr>                               Background and Issue 2: Extended TimeOut   </vt:lpstr>
      <vt:lpstr>                               Proposal </vt:lpstr>
      <vt:lpstr>PowerPoint Presentation</vt:lpstr>
      <vt:lpstr>                               Reference </vt:lpstr>
    </vt:vector>
  </TitlesOfParts>
  <Company>Marvell Semiconductor,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UHR use case and network architecture</dc:title>
  <dc:creator>Yonggang.Fang@mediatek.com</dc:creator>
  <cp:lastModifiedBy>Kaiying Lu</cp:lastModifiedBy>
  <cp:revision>5075</cp:revision>
  <cp:lastPrinted>2020-12-04T21:59:30Z</cp:lastPrinted>
  <dcterms:created xsi:type="dcterms:W3CDTF">2020-12-04T21:59:30Z</dcterms:created>
  <dcterms:modified xsi:type="dcterms:W3CDTF">2025-09-11T06:00:11Z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y fmtid="{D5CDD505-2E9C-101B-9397-08002B2CF9AE}" pid="3" name="KSOProductBuildVer">
    <vt:lpwstr>1033-2.7.0.4476</vt:lpwstr>
  </property>
  <property fmtid="{D5CDD505-2E9C-101B-9397-08002B2CF9AE}" pid="4" name="ContentTypeId">
    <vt:lpwstr>0x01010044A162B2F21D5F4BB7087D1151E9BA66</vt:lpwstr>
  </property>
  <property fmtid="{D5CDD505-2E9C-101B-9397-08002B2CF9AE}" pid="5" name="MSIP_Label_83bcef13-7cac-433f-ba1d-47a323951816_Enabled">
    <vt:lpwstr>true</vt:lpwstr>
  </property>
  <property fmtid="{D5CDD505-2E9C-101B-9397-08002B2CF9AE}" pid="6" name="MSIP_Label_83bcef13-7cac-433f-ba1d-47a323951816_SetDate">
    <vt:lpwstr>2023-01-06T23:45:46Z</vt:lpwstr>
  </property>
  <property fmtid="{D5CDD505-2E9C-101B-9397-08002B2CF9AE}" pid="7" name="MSIP_Label_83bcef13-7cac-433f-ba1d-47a323951816_Method">
    <vt:lpwstr>Privileged</vt:lpwstr>
  </property>
  <property fmtid="{D5CDD505-2E9C-101B-9397-08002B2CF9AE}" pid="8" name="MSIP_Label_83bcef13-7cac-433f-ba1d-47a323951816_Name">
    <vt:lpwstr>MTK_Unclassified</vt:lpwstr>
  </property>
  <property fmtid="{D5CDD505-2E9C-101B-9397-08002B2CF9AE}" pid="9" name="MSIP_Label_83bcef13-7cac-433f-ba1d-47a323951816_SiteId">
    <vt:lpwstr>a7687ede-7a6b-4ef6-bace-642f677fbe31</vt:lpwstr>
  </property>
  <property fmtid="{D5CDD505-2E9C-101B-9397-08002B2CF9AE}" pid="10" name="MSIP_Label_83bcef13-7cac-433f-ba1d-47a323951816_ActionId">
    <vt:lpwstr>55360bf1-f76e-43d2-a148-489c7622ab95</vt:lpwstr>
  </property>
  <property fmtid="{D5CDD505-2E9C-101B-9397-08002B2CF9AE}" pid="11" name="MSIP_Label_83bcef13-7cac-433f-ba1d-47a323951816_ContentBits">
    <vt:lpwstr>0</vt:lpwstr>
  </property>
</Properties>
</file>