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529" r:id="rId5"/>
    <p:sldId id="3598" r:id="rId6"/>
    <p:sldId id="2147472006" r:id="rId7"/>
    <p:sldId id="2147472001" r:id="rId8"/>
    <p:sldId id="2147472007" r:id="rId9"/>
    <p:sldId id="3599" r:id="rId10"/>
    <p:sldId id="3602" r:id="rId11"/>
    <p:sldId id="2147472003" r:id="rId12"/>
    <p:sldId id="2147472000" r:id="rId13"/>
    <p:sldId id="2147471979" r:id="rId14"/>
    <p:sldId id="2147471995" r:id="rId15"/>
    <p:sldId id="259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onggang Fang" initials="YF" lastIdx="1" clrIdx="0">
    <p:extLst>
      <p:ext uri="{19B8F6BF-5375-455C-9EA6-DF929625EA0E}">
        <p15:presenceInfo xmlns:p15="http://schemas.microsoft.com/office/powerpoint/2012/main" userId="S-1-5-21-3285339950-981350797-2163593329-42649" providerId="AD"/>
      </p:ext>
    </p:extLst>
  </p:cmAuthor>
  <p:cmAuthor id="2" name="James Yee" initials="JY" lastIdx="11" clrIdx="1">
    <p:extLst>
      <p:ext uri="{19B8F6BF-5375-455C-9EA6-DF929625EA0E}">
        <p15:presenceInfo xmlns:p15="http://schemas.microsoft.com/office/powerpoint/2012/main" userId="S::james.yee@mediatek.com::95f89ef2-cc62-42a2-947f-f5ed2585104e" providerId="AD"/>
      </p:ext>
    </p:extLst>
  </p:cmAuthor>
  <p:cmAuthor id="3" name="Yonggang Fang" initials="YF [2]" lastIdx="36" clrIdx="2">
    <p:extLst>
      <p:ext uri="{19B8F6BF-5375-455C-9EA6-DF929625EA0E}">
        <p15:presenceInfo xmlns:p15="http://schemas.microsoft.com/office/powerpoint/2012/main" userId="Yonggang Fan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FFFF00"/>
    <a:srgbClr val="FF0000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3657" autoAdjust="0"/>
  </p:normalViewPr>
  <p:slideViewPr>
    <p:cSldViewPr>
      <p:cViewPr varScale="1">
        <p:scale>
          <a:sx n="77" d="100"/>
          <a:sy n="77" d="100"/>
        </p:scale>
        <p:origin x="96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2166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doc: 11-23-xxxx-00-uhr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BD32B504-A888-4620-871E-4C7196395CC7}" type="slidenum">
              <a:rPr lang="en-US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sldNum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doc: 11-23-xxxx-00-uhr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2153" y="8985250"/>
            <a:ext cx="199958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/>
              <a:t>Kaiying Lu, MediaTek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B2E2529D-A12F-4941-8D14-D7D39A04F2A2}" type="slidenum">
              <a:rPr lang="en-US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899345"/>
      </p:ext>
    </p:extLst>
  </p:cSld>
  <p:clrMap bg1="lt1" tx1="dk1" bg2="lt2" tx2="dk2" accent1="accent1" accent2="accent2" accent3="accent3" accent4="accent4" accent5="accent5" accent6="accent6" hlink="hlink" folHlink="folHlink"/>
  <p:hf sldNum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9pPr>
          </a:lstStyle>
          <a:p>
            <a:r>
              <a:rPr lang="en-US" sz="1400" dirty="0"/>
              <a:t>Month Year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0" y="8986035"/>
            <a:ext cx="415178" cy="184666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9pPr>
          </a:lstStyle>
          <a:p>
            <a:r>
              <a:rPr lang="en-US" dirty="0"/>
              <a:t>Page </a:t>
            </a:r>
            <a:fld id="{8B075CBA-C5BF-4056-A6C0-D5F5C6F0F433}" type="slidenum">
              <a:rPr lang="en-US" smtClean="0"/>
              <a:t>1</a:t>
            </a:fld>
            <a:endParaRPr lang="en-US" dirty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29100" y="8985250"/>
            <a:ext cx="1999586" cy="184666"/>
          </a:xfrm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9pPr>
          </a:lstStyle>
          <a:p>
            <a:pPr lvl="4"/>
            <a:r>
              <a:rPr lang="en-US" dirty="0"/>
              <a:t>Kaiying Lu, MediaTek</a:t>
            </a:r>
          </a:p>
        </p:txBody>
      </p:sp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64D709A-C779-6D54-CA53-19AA225F3598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doc: 11-23-xxxx-00-uhr</a:t>
            </a:r>
          </a:p>
        </p:txBody>
      </p:sp>
    </p:spTree>
    <p:extLst>
      <p:ext uri="{BB962C8B-B14F-4D97-AF65-F5344CB8AC3E}">
        <p14:creationId xmlns:p14="http://schemas.microsoft.com/office/powerpoint/2010/main" val="2318872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30894f21850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3" name="Google Shape;103;g30894f2185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8286010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AFDAB0-9B88-E9AC-298D-9C3C8300261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Kaiying Lu, MediaTek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4997D633-055C-2438-51BF-DC01ABBAB07F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doc: 11-23-xxxx-00-uhr</a:t>
            </a:r>
          </a:p>
        </p:txBody>
      </p:sp>
    </p:spTree>
    <p:extLst>
      <p:ext uri="{BB962C8B-B14F-4D97-AF65-F5344CB8AC3E}">
        <p14:creationId xmlns:p14="http://schemas.microsoft.com/office/powerpoint/2010/main" val="9125113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AFDAB0-9B88-E9AC-298D-9C3C8300261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Kaiying Lu, MediaTek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4997D633-055C-2438-51BF-DC01ABBAB07F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doc: 11-23-xxxx-00-uhr</a:t>
            </a:r>
          </a:p>
        </p:txBody>
      </p:sp>
    </p:spTree>
    <p:extLst>
      <p:ext uri="{BB962C8B-B14F-4D97-AF65-F5344CB8AC3E}">
        <p14:creationId xmlns:p14="http://schemas.microsoft.com/office/powerpoint/2010/main" val="35611484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30894f21850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3" name="Google Shape;103;g30894f2185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284345" y="6475730"/>
            <a:ext cx="516255" cy="184150"/>
          </a:xfrm>
        </p:spPr>
        <p:txBody>
          <a:bodyPr wrap="square"/>
          <a:lstStyle>
            <a:lvl1pPr>
              <a:defRPr/>
            </a:lvl1pPr>
          </a:lstStyle>
          <a:p>
            <a:pPr>
              <a:defRPr/>
            </a:pPr>
            <a:fld id="{CB429028-EDBC-4B69-9F69-0DC0E1F1788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 dirty="0">
              <a:solidFill>
                <a:srgbClr val="3E8430"/>
              </a:solidFill>
              <a:latin typeface="arial" panose="020B0604020202090204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408849" y="6475413"/>
            <a:ext cx="26733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32E8F0-0953-4589-931F-0CF931D74C3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408849" y="6475413"/>
            <a:ext cx="26733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AA3E3-987F-4FCE-B0A1-1D2278CBFC4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1_Title and Conten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684213" y="1989139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dt" idx="10"/>
          </p:nvPr>
        </p:nvSpPr>
        <p:spPr>
          <a:xfrm>
            <a:off x="-3372431" y="2729767"/>
            <a:ext cx="3705300" cy="2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Slide </a:t>
            </a:r>
            <a:fld id="{00000000-1234-1234-1234-123412341234}" type="slidenum">
              <a:rPr lang="en" smtClean="0"/>
              <a:pPr/>
              <a:t>‹#›</a:t>
            </a:fld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/>
          <p:nvPr/>
        </p:nvSpPr>
        <p:spPr>
          <a:xfrm>
            <a:off x="6468675" y="6335600"/>
            <a:ext cx="2319900" cy="46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Broadcom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9126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9211404-45CD-4325-8498-AF8EEE4AA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0383" y="6517749"/>
            <a:ext cx="89768" cy="923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0AEF9A4B-07C9-404C-9053-A3A2AC3AD5D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6" name="內容版面配置區 25"/>
          <p:cNvSpPr>
            <a:spLocks noGrp="1"/>
          </p:cNvSpPr>
          <p:nvPr>
            <p:ph sz="quarter" idx="10"/>
          </p:nvPr>
        </p:nvSpPr>
        <p:spPr>
          <a:xfrm>
            <a:off x="323850" y="1343609"/>
            <a:ext cx="8218489" cy="4943151"/>
          </a:xfrm>
        </p:spPr>
        <p:txBody>
          <a:bodyPr/>
          <a:lstStyle>
            <a:lvl1pPr>
              <a:defRPr sz="1600" b="1">
                <a:latin typeface="+mj-lt"/>
              </a:defRPr>
            </a:lvl1pPr>
            <a:lvl2pPr>
              <a:defRPr sz="1400" b="1">
                <a:latin typeface="+mj-lt"/>
              </a:defRPr>
            </a:lvl2pPr>
            <a:lvl3pPr>
              <a:defRPr sz="1200">
                <a:latin typeface="+mj-lt"/>
              </a:defRPr>
            </a:lvl3pPr>
            <a:lvl4pPr>
              <a:defRPr sz="1100">
                <a:latin typeface="+mj-lt"/>
              </a:defRPr>
            </a:lvl4pPr>
            <a:lvl5pPr>
              <a:defRPr sz="1000">
                <a:latin typeface="+mj-lt"/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6" name="標題版面配置區 1"/>
          <p:cNvSpPr>
            <a:spLocks noGrp="1"/>
          </p:cNvSpPr>
          <p:nvPr>
            <p:ph type="title"/>
          </p:nvPr>
        </p:nvSpPr>
        <p:spPr>
          <a:xfrm>
            <a:off x="323850" y="236893"/>
            <a:ext cx="8218488" cy="960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F39A1E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6364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408849" y="6475413"/>
            <a:ext cx="267335" cy="1841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lang="en-US" sz="1200" kern="1200" dirty="0" smtClean="0">
                <a:solidFill>
                  <a:schemeClr val="tx1"/>
                </a:solidFill>
                <a:latin typeface="Calibri" panose="020F0702030404030204" pitchFamily="34" charset="0"/>
                <a:ea typeface="+mn-ea"/>
                <a:cs typeface="Calibri" panose="020F0702030404030204" pitchFamily="34" charset="0"/>
              </a:defRPr>
            </a:lvl1pPr>
          </a:lstStyle>
          <a:p>
            <a:pPr>
              <a:defRPr/>
            </a:pPr>
            <a:fld id="{79642FA4-93AF-4596-8846-F9DC874D2F3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anose="020F0702030404030204" pitchFamily="34" charset="0"/>
              <a:cs typeface="Calibri" panose="020F0702030404030204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 dirty="0">
              <a:solidFill>
                <a:schemeClr val="tx1"/>
              </a:solidFill>
              <a:latin typeface="Calibri" panose="020F0702030404030204" pitchFamily="34" charset="0"/>
              <a:ea typeface="+mn-ea"/>
              <a:cs typeface="Calibri" panose="020F0702030404030204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6473939" y="240268"/>
            <a:ext cx="234698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4" algn="r" eaLnBrk="0" hangingPunct="0"/>
            <a:r>
              <a:rPr lang="en-US" altLang="ko-KR" sz="1600" b="1" dirty="0">
                <a:ea typeface="굴림" panose="020B0600000101010101" pitchFamily="34" charset="-127"/>
              </a:rPr>
              <a:t>doc.: 11-25-1464-00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366089" y="271046"/>
            <a:ext cx="108555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-99695" algn="l" eaLnBrk="0" hangingPunct="0"/>
            <a:r>
              <a:rPr lang="en-US" altLang="ko-KR" sz="1600" b="1" dirty="0">
                <a:ea typeface="굴림" panose="020B0600000101010101" pitchFamily="34" charset="-127"/>
              </a:rPr>
              <a:t>2025 Sept.</a:t>
            </a:r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72355" y="6477000"/>
            <a:ext cx="981583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anose="020F0702030404030204" pitchFamily="34" charset="0"/>
                <a:ea typeface="+mn-ea"/>
                <a:cs typeface="Calibri" panose="020F070203040403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2" name="Rectangle 5"/>
          <p:cNvSpPr txBox="1">
            <a:spLocks noChangeArrowheads="1"/>
          </p:cNvSpPr>
          <p:nvPr userDrawn="1"/>
        </p:nvSpPr>
        <p:spPr bwMode="auto">
          <a:xfrm>
            <a:off x="6400800" y="6477000"/>
            <a:ext cx="2276983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anose="020F0702030404030204" pitchFamily="34" charset="0"/>
                <a:ea typeface="+mn-ea"/>
                <a:cs typeface="Calibri" panose="020F070203040403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baseline="0" dirty="0"/>
              <a:t>Kaiying Lu, MediaTek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  <p:sldLayoutId id="2147483656" r:id="rId5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anose="020F0702030404030204" pitchFamily="34" charset="0"/>
          <a:ea typeface="+mj-ea"/>
          <a:cs typeface="Calibri" panose="020F0702030404030204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70306050509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70306050509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70306050509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70306050509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70306050509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70306050509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70306050509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70306050509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anose="020F0702030404030204" pitchFamily="34" charset="0"/>
          <a:ea typeface="+mn-ea"/>
          <a:cs typeface="Calibri" panose="020F070203040403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anose="020F0702030404030204" pitchFamily="34" charset="0"/>
          <a:cs typeface="Calibri" panose="020F0702030404030204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anose="020F0702030404030204" pitchFamily="34" charset="0"/>
          <a:cs typeface="Calibri" panose="020F0702030404030204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anose="020F0702030404030204" pitchFamily="34" charset="0"/>
          <a:cs typeface="Calibri" panose="020F0702030404030204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anose="020F0702030404030204" pitchFamily="34" charset="0"/>
          <a:cs typeface="Calibri" panose="020F0702030404030204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85800"/>
            <a:ext cx="8153400" cy="914400"/>
          </a:xfrm>
        </p:spPr>
        <p:txBody>
          <a:bodyPr/>
          <a:lstStyle/>
          <a:p>
            <a:r>
              <a:rPr lang="en-US">
                <a:latin typeface="+mn-lt"/>
              </a:rPr>
              <a:t>DSO Optimizations</a:t>
            </a:r>
            <a:endParaRPr lang="en-US" dirty="0">
              <a:latin typeface="+mn-lt"/>
            </a:endParaRPr>
          </a:p>
        </p:txBody>
      </p:sp>
      <p:sp>
        <p:nvSpPr>
          <p:cNvPr id="14339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+mn-lt"/>
              </a:rPr>
              <a:t>Date:</a:t>
            </a:r>
            <a:r>
              <a:rPr lang="en-US" sz="2000" b="0" dirty="0">
                <a:latin typeface="+mn-lt"/>
              </a:rPr>
              <a:t> 2025-09</a:t>
            </a:r>
          </a:p>
        </p:txBody>
      </p:sp>
      <p:sp>
        <p:nvSpPr>
          <p:cNvPr id="14341" name="Rectangle 12"/>
          <p:cNvSpPr>
            <a:spLocks noChangeArrowheads="1"/>
          </p:cNvSpPr>
          <p:nvPr/>
        </p:nvSpPr>
        <p:spPr bwMode="auto">
          <a:xfrm>
            <a:off x="2286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9051945"/>
              </p:ext>
            </p:extLst>
          </p:nvPr>
        </p:nvGraphicFramePr>
        <p:xfrm>
          <a:off x="533400" y="2743200"/>
          <a:ext cx="8153400" cy="262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73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65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47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3909">
                  <a:extLst>
                    <a:ext uri="{9D8B030D-6E8A-4147-A177-3AD203B41FA5}">
                      <a16:colId xmlns:a16="http://schemas.microsoft.com/office/drawing/2014/main" val="951354993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Kaiying Lu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MediaTek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2840 Junction Avenue, San Jose, CA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/>
                        <a:t>Kaiying.lu@mediatek.com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Carlos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MediaTek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783049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Eason Chang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MediaTek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6782854"/>
                  </a:ext>
                </a:extLst>
              </a:tr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James Yee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MediaTek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621211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379682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447542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>
                <a:solidFill>
                  <a:schemeClr val="tx1"/>
                </a:solidFill>
                <a:latin typeface="Calibri" panose="020F0702030404030204" pitchFamily="34" charset="0"/>
                <a:ea typeface="+mj-ea"/>
                <a:cs typeface="Calibri" panose="020F0702030404030204" pitchFamily="34" charset="0"/>
              </a:rPr>
              <a:t>SP1</a:t>
            </a: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8127F8E1-DE72-4D8F-85A3-9B11EF5A98FF}"/>
              </a:ext>
            </a:extLst>
          </p:cNvPr>
          <p:cNvSpPr txBox="1">
            <a:spLocks/>
          </p:cNvSpPr>
          <p:nvPr/>
        </p:nvSpPr>
        <p:spPr>
          <a:xfrm>
            <a:off x="4176395" y="6475730"/>
            <a:ext cx="395605" cy="229870"/>
          </a:xfrm>
          <a:prstGeom prst="rect">
            <a:avLst/>
          </a:prstGeom>
          <a:noFill/>
        </p:spPr>
        <p:txBody>
          <a:bodyPr wrap="squar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9pPr>
          </a:lstStyle>
          <a:p>
            <a:pPr algn="ctr"/>
            <a:fld id="{3D0C9393-8DD5-47F8-80DF-CB27F46398E0}" type="slidenum">
              <a:rPr lang="en-US" smtClean="0"/>
              <a:pPr algn="ctr"/>
              <a:t>10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7AA0BB-2C25-FFB6-28F4-812064B984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827" y="1600200"/>
            <a:ext cx="8305800" cy="4267200"/>
          </a:xfrm>
        </p:spPr>
        <p:txBody>
          <a:bodyPr/>
          <a:lstStyle/>
          <a:p>
            <a:r>
              <a:rPr lang="en-US" altLang="zh-TW" sz="2000" dirty="0"/>
              <a:t>Do you support to define the sounding sequence that enables a DSO STA to sound both the primary </a:t>
            </a:r>
            <a:r>
              <a:rPr lang="en-US" altLang="zh-TW" sz="2000" dirty="0" err="1"/>
              <a:t>subband</a:t>
            </a:r>
            <a:r>
              <a:rPr lang="en-US" altLang="zh-TW" sz="2000" dirty="0"/>
              <a:t> and the DSO </a:t>
            </a:r>
            <a:r>
              <a:rPr lang="en-US" altLang="zh-TW" sz="2000" dirty="0" err="1"/>
              <a:t>subband</a:t>
            </a:r>
            <a:r>
              <a:rPr lang="en-US" altLang="zh-TW" sz="2000" dirty="0"/>
              <a:t> within a single TXOP?</a:t>
            </a:r>
          </a:p>
          <a:p>
            <a:pPr marL="5715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b="1" dirty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55895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>
                <a:solidFill>
                  <a:schemeClr val="tx1"/>
                </a:solidFill>
                <a:latin typeface="Calibri" panose="020F0702030404030204" pitchFamily="34" charset="0"/>
                <a:ea typeface="+mj-ea"/>
                <a:cs typeface="Calibri" panose="020F0702030404030204" pitchFamily="34" charset="0"/>
              </a:rPr>
              <a:t>SP2</a:t>
            </a: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8127F8E1-DE72-4D8F-85A3-9B11EF5A98FF}"/>
              </a:ext>
            </a:extLst>
          </p:cNvPr>
          <p:cNvSpPr txBox="1">
            <a:spLocks/>
          </p:cNvSpPr>
          <p:nvPr/>
        </p:nvSpPr>
        <p:spPr>
          <a:xfrm>
            <a:off x="4176395" y="6475730"/>
            <a:ext cx="395605" cy="229870"/>
          </a:xfrm>
          <a:prstGeom prst="rect">
            <a:avLst/>
          </a:prstGeom>
          <a:noFill/>
        </p:spPr>
        <p:txBody>
          <a:bodyPr wrap="squar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9pPr>
          </a:lstStyle>
          <a:p>
            <a:pPr algn="ctr"/>
            <a:fld id="{3D0C9393-8DD5-47F8-80DF-CB27F46398E0}" type="slidenum">
              <a:rPr lang="en-US" smtClean="0"/>
              <a:pPr algn="ctr"/>
              <a:t>11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7AA0BB-2C25-FFB6-28F4-812064B984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827" y="1600200"/>
            <a:ext cx="8305800" cy="4267200"/>
          </a:xfrm>
        </p:spPr>
        <p:txBody>
          <a:bodyPr/>
          <a:lstStyle/>
          <a:p>
            <a:r>
              <a:rPr lang="en-US" altLang="zh-TW" sz="2000" dirty="0"/>
              <a:t>Do you support to </a:t>
            </a:r>
            <a:r>
              <a:rPr lang="en-US" altLang="zh-CN" sz="2000" dirty="0"/>
              <a:t>allow a DSO non-AP STA to </a:t>
            </a:r>
            <a:r>
              <a:rPr lang="en-US" sz="2000" dirty="0"/>
              <a:t>switch back from the DSO </a:t>
            </a:r>
            <a:r>
              <a:rPr lang="en-US" sz="2000" dirty="0" err="1"/>
              <a:t>subband</a:t>
            </a:r>
            <a:r>
              <a:rPr lang="en-US" sz="2000" dirty="0"/>
              <a:t> to the primary </a:t>
            </a:r>
            <a:r>
              <a:rPr lang="en-US" sz="2000" dirty="0" err="1"/>
              <a:t>subband</a:t>
            </a:r>
            <a:r>
              <a:rPr lang="en-US" sz="2000" dirty="0"/>
              <a:t> by transmitting an ICF that indicates RU allocation within the primary </a:t>
            </a:r>
            <a:r>
              <a:rPr lang="en-US" sz="2000" dirty="0" err="1"/>
              <a:t>subband</a:t>
            </a:r>
            <a:r>
              <a:rPr lang="en-US" altLang="zh-TW" sz="2000" dirty="0"/>
              <a:t>?</a:t>
            </a:r>
          </a:p>
          <a:p>
            <a:pPr lvl="1"/>
            <a:endParaRPr lang="en-US" altLang="zh-TW" sz="1600" dirty="0"/>
          </a:p>
          <a:p>
            <a:pPr marL="457200" lvl="1" indent="0">
              <a:buNone/>
            </a:pPr>
            <a:r>
              <a:rPr lang="en-US" altLang="zh-TW" sz="1600" dirty="0"/>
              <a:t> </a:t>
            </a:r>
          </a:p>
          <a:p>
            <a:pPr marL="5715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b="1" dirty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971913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7"/>
          <p:cNvSpPr txBox="1">
            <a:spLocks noGrp="1"/>
          </p:cNvSpPr>
          <p:nvPr>
            <p:ph type="body" idx="1"/>
          </p:nvPr>
        </p:nvSpPr>
        <p:spPr>
          <a:xfrm>
            <a:off x="633549" y="1507375"/>
            <a:ext cx="8775900" cy="384325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75" tIns="68575" rIns="68575" bIns="68575" numCol="1" anchor="t" anchorCtr="0" compatLnSpc="1">
            <a:noAutofit/>
          </a:bodyPr>
          <a:lstStyle/>
          <a:p>
            <a:pPr marL="285750" marR="571500" indent="-285750" algn="just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b="0" dirty="0">
                <a:solidFill>
                  <a:srgbClr val="222222"/>
                </a:solidFill>
                <a:highlight>
                  <a:srgbClr val="FFFFFF"/>
                </a:highlight>
              </a:rPr>
              <a:t>[1] IEEE802.11bn Draft 1.0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endParaRPr sz="1500" b="0" dirty="0">
              <a:highlight>
                <a:schemeClr val="lt1"/>
              </a:highlight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500" b="0" dirty="0">
                <a:highlight>
                  <a:schemeClr val="lt1"/>
                </a:highlight>
              </a:rPr>
              <a:t> </a:t>
            </a:r>
            <a:endParaRPr sz="1500" b="0" dirty="0"/>
          </a:p>
          <a:p>
            <a:pPr indent="0" algn="just">
              <a:lnSpc>
                <a:spcPct val="115000"/>
              </a:lnSpc>
              <a:spcBef>
                <a:spcPts val="900"/>
              </a:spcBef>
              <a:buNone/>
            </a:pPr>
            <a:endParaRPr sz="1500" b="0" dirty="0"/>
          </a:p>
        </p:txBody>
      </p:sp>
      <p:sp>
        <p:nvSpPr>
          <p:cNvPr id="107" name="Google Shape;107;p17"/>
          <p:cNvSpPr txBox="1">
            <a:spLocks noGrp="1"/>
          </p:cNvSpPr>
          <p:nvPr>
            <p:ph type="sldNum" idx="12"/>
          </p:nvPr>
        </p:nvSpPr>
        <p:spPr>
          <a:xfrm>
            <a:off x="4306950" y="6477000"/>
            <a:ext cx="530100" cy="136800"/>
          </a:xfrm>
          <a:prstGeom prst="rect">
            <a:avLst/>
          </a:prstGeom>
        </p:spPr>
        <p:txBody>
          <a:bodyPr spcFirstLastPara="1" vert="horz" wrap="square" lIns="0" tIns="0" rIns="0" bIns="0" numCol="1" anchor="t" anchorCtr="0" compatLnSpc="1">
            <a:noAutofit/>
          </a:bodyPr>
          <a:lstStyle/>
          <a:p>
            <a:r>
              <a:rPr lang="en" dirty="0"/>
              <a:t>Slide </a:t>
            </a:r>
            <a:fld id="{00000000-1234-1234-1234-123412341234}" type="slidenum">
              <a:rPr lang="en"/>
              <a:pPr/>
              <a:t>12</a:t>
            </a:fld>
            <a:endParaRPr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F8C0CD2-FC27-8725-FFEC-21638867D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33400"/>
            <a:ext cx="7772400" cy="762000"/>
          </a:xfrm>
        </p:spPr>
        <p:txBody>
          <a:bodyPr/>
          <a:lstStyle/>
          <a:p>
            <a:r>
              <a:rPr lang="en-US" altLang="zh-TW" dirty="0"/>
              <a:t>Reference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DFFE6182-527F-A5D6-F4E6-D5416E3AC8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81679" y="6517749"/>
            <a:ext cx="38472" cy="92333"/>
          </a:xfrm>
        </p:spPr>
        <p:txBody>
          <a:bodyPr/>
          <a:lstStyle/>
          <a:p>
            <a:fld id="{0AEF9A4B-07C9-404C-9053-A3A2AC3AD5D6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1112CCB-90C7-ADD1-ECB6-0B5C4D72C2D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23850" y="1447800"/>
            <a:ext cx="8218489" cy="4943151"/>
          </a:xfrm>
        </p:spPr>
        <p:txBody>
          <a:bodyPr>
            <a:normAutofit/>
          </a:bodyPr>
          <a:lstStyle/>
          <a:p>
            <a:pPr algn="l"/>
            <a:r>
              <a:rPr lang="en-US" sz="1800" b="0" i="0" u="none" strike="noStrike" baseline="0" dirty="0">
                <a:latin typeface="TimesNewRoman"/>
              </a:rPr>
              <a:t>DSO is a mechanism defined in IEEE802.11bn Draft 1.0 that enables a DSO non-AP STA – with an operating bandwidth narrower than that of the DSO AP – to be dynamically allocated frequency resources outside of its current operating bandwidth. This allocation </a:t>
            </a:r>
            <a:r>
              <a:rPr lang="en-US" sz="1800" b="0" dirty="0">
                <a:latin typeface="TimesNewRoman"/>
              </a:rPr>
              <a:t>occurs</a:t>
            </a:r>
            <a:r>
              <a:rPr lang="en-US" sz="1800" b="0" i="0" u="none" strike="noStrike" baseline="0" dirty="0">
                <a:latin typeface="TimesNewRoman"/>
              </a:rPr>
              <a:t> within the DSO</a:t>
            </a:r>
            <a:r>
              <a:rPr lang="zh-CN" altLang="en-US" sz="1800" b="0" dirty="0">
                <a:latin typeface="TimesNewRoman"/>
              </a:rPr>
              <a:t> </a:t>
            </a:r>
            <a:r>
              <a:rPr lang="en-US" sz="1800" b="0" i="0" u="none" strike="noStrike" baseline="0" dirty="0">
                <a:latin typeface="TimesNewRoman"/>
              </a:rPr>
              <a:t>AP’s BSS bandwidth on a per-TXOP basis.</a:t>
            </a:r>
          </a:p>
          <a:p>
            <a:pPr algn="l"/>
            <a:endParaRPr lang="en-US" sz="1800" b="0" i="0" u="none" strike="noStrike" baseline="0" dirty="0">
              <a:latin typeface="TimesNewRoman"/>
            </a:endParaRPr>
          </a:p>
          <a:p>
            <a:pPr algn="l"/>
            <a:r>
              <a:rPr lang="en-US" sz="1800" b="0" i="0" u="none" strike="noStrike" baseline="0" dirty="0">
                <a:latin typeface="TimesNewRoman"/>
              </a:rPr>
              <a:t>Supporte</a:t>
            </a:r>
            <a:r>
              <a:rPr lang="en-US" sz="1800" b="0" dirty="0">
                <a:latin typeface="TimesNewRoman"/>
              </a:rPr>
              <a:t>d STA Types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b="0" i="0" u="none" strike="noStrike" baseline="0" dirty="0">
                <a:latin typeface="TimesNewRoman"/>
              </a:rPr>
              <a:t>20 MHz-only UHR STAs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b="0" i="0" u="none" strike="noStrike" baseline="0" dirty="0">
                <a:latin typeface="TimesNewRoman"/>
              </a:rPr>
              <a:t>80 MHz operating UHR STAs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b="0" i="0" u="none" strike="noStrike" baseline="0" dirty="0">
                <a:latin typeface="TimesNewRoman"/>
              </a:rPr>
              <a:t>160 MHz operating UHR STAs</a:t>
            </a:r>
          </a:p>
          <a:p>
            <a:pPr algn="l"/>
            <a:endParaRPr lang="en-US" altLang="zh-CN" sz="1800" b="0" i="0" u="none" strike="noStrike" baseline="0" dirty="0">
              <a:latin typeface="TimesNewRoman"/>
            </a:endParaRPr>
          </a:p>
          <a:p>
            <a:pPr algn="l"/>
            <a:r>
              <a:rPr lang="it-IT" sz="1800" b="0" dirty="0">
                <a:latin typeface="TimesNewRoman"/>
              </a:rPr>
              <a:t>A DSO non-AP STA can be</a:t>
            </a:r>
            <a:r>
              <a:rPr lang="en-US" sz="1800" b="0" dirty="0">
                <a:latin typeface="TimesNewRoman"/>
              </a:rPr>
              <a:t> allocated resources in the DSO </a:t>
            </a:r>
            <a:r>
              <a:rPr lang="en-US" sz="1800" b="0" dirty="0" err="1">
                <a:latin typeface="TimesNewRoman"/>
              </a:rPr>
              <a:t>subband</a:t>
            </a:r>
            <a:r>
              <a:rPr lang="en-US" sz="1800" b="0" dirty="0">
                <a:latin typeface="TimesNewRoman"/>
              </a:rPr>
              <a:t> by the DSO AP during DSO frame exchanges (i.e. TXOP initiated by an ICF for DSO).</a:t>
            </a:r>
          </a:p>
          <a:p>
            <a:pPr algn="l"/>
            <a:endParaRPr lang="en-US" sz="1800" b="0" dirty="0">
              <a:latin typeface="TimesNewRoman"/>
            </a:endParaRPr>
          </a:p>
          <a:p>
            <a:pPr algn="l"/>
            <a:r>
              <a:rPr lang="en-US" sz="1800" b="0" dirty="0">
                <a:latin typeface="TimesNewRoman"/>
              </a:rPr>
              <a:t>Sounding may be accomplished on both primary </a:t>
            </a:r>
            <a:r>
              <a:rPr lang="en-US" sz="1800" b="0" dirty="0" err="1">
                <a:latin typeface="TimesNewRoman"/>
              </a:rPr>
              <a:t>subband</a:t>
            </a:r>
            <a:r>
              <a:rPr lang="en-US" sz="1800" b="0" dirty="0">
                <a:latin typeface="TimesNewRoman"/>
              </a:rPr>
              <a:t> and DSO </a:t>
            </a:r>
            <a:r>
              <a:rPr lang="en-US" sz="1800" b="0" dirty="0" err="1">
                <a:latin typeface="TimesNewRoman"/>
              </a:rPr>
              <a:t>subband</a:t>
            </a:r>
            <a:r>
              <a:rPr lang="en-US" sz="1800" b="0" dirty="0">
                <a:latin typeface="TimesNewRoman"/>
              </a:rPr>
              <a:t> for a DSO non-AP STA.</a:t>
            </a:r>
          </a:p>
          <a:p>
            <a:pPr algn="l"/>
            <a:endParaRPr lang="en-US" sz="1800" b="0" dirty="0">
              <a:latin typeface="TimesNewRoman"/>
            </a:endParaRPr>
          </a:p>
          <a:p>
            <a:pPr marL="0" indent="0">
              <a:buNone/>
            </a:pPr>
            <a:endParaRPr lang="en-US" altLang="zh-TW" sz="1200" dirty="0"/>
          </a:p>
        </p:txBody>
      </p:sp>
      <p:sp>
        <p:nvSpPr>
          <p:cNvPr id="4" name="標題 3">
            <a:extLst>
              <a:ext uri="{FF2B5EF4-FFF2-40B4-BE49-F238E27FC236}">
                <a16:creationId xmlns:a16="http://schemas.microsoft.com/office/drawing/2014/main" id="{C519DDC4-00D2-7670-B0B5-504E66464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673096"/>
            <a:ext cx="8218488" cy="960619"/>
          </a:xfrm>
        </p:spPr>
        <p:txBody>
          <a:bodyPr>
            <a:normAutofit/>
          </a:bodyPr>
          <a:lstStyle/>
          <a:p>
            <a:r>
              <a:rPr lang="en-US" altLang="zh-TW" dirty="0">
                <a:solidFill>
                  <a:schemeClr val="tx1"/>
                </a:solidFill>
              </a:rPr>
              <a:t>Background 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535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DFFE6182-527F-A5D6-F4E6-D5416E3AC8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81679" y="6517749"/>
            <a:ext cx="38472" cy="92333"/>
          </a:xfrm>
        </p:spPr>
        <p:txBody>
          <a:bodyPr/>
          <a:lstStyle/>
          <a:p>
            <a:fld id="{0AEF9A4B-07C9-404C-9053-A3A2AC3AD5D6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1112CCB-90C7-ADD1-ECB6-0B5C4D72C2D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23850" y="1574598"/>
            <a:ext cx="8218489" cy="4943151"/>
          </a:xfrm>
        </p:spPr>
        <p:txBody>
          <a:bodyPr>
            <a:normAutofit/>
          </a:bodyPr>
          <a:lstStyle/>
          <a:p>
            <a:r>
              <a:rPr lang="en-US" altLang="zh-TW" sz="1800" dirty="0"/>
              <a:t>Define the sounding sequence that enables a DSO STA to perform sounding for both the primary </a:t>
            </a:r>
            <a:r>
              <a:rPr lang="en-US" altLang="zh-TW" sz="1800" dirty="0" err="1"/>
              <a:t>subband</a:t>
            </a:r>
            <a:r>
              <a:rPr lang="en-US" altLang="zh-TW" sz="1800" dirty="0"/>
              <a:t> and the DSO </a:t>
            </a:r>
            <a:r>
              <a:rPr lang="en-US" altLang="zh-TW" sz="1800" dirty="0" err="1"/>
              <a:t>subband</a:t>
            </a:r>
            <a:r>
              <a:rPr lang="en-US" altLang="zh-TW" sz="1800" dirty="0"/>
              <a:t> within a single TXOP.</a:t>
            </a:r>
          </a:p>
          <a:p>
            <a:endParaRPr lang="en-US" altLang="zh-TW" sz="1800" dirty="0"/>
          </a:p>
          <a:p>
            <a:endParaRPr lang="en-US" altLang="zh-TW" sz="1800" dirty="0"/>
          </a:p>
          <a:p>
            <a:pPr algn="l"/>
            <a:endParaRPr lang="en-US" altLang="zh-CN" sz="1800" b="0" dirty="0">
              <a:latin typeface="TimesNewRoman"/>
            </a:endParaRPr>
          </a:p>
          <a:p>
            <a:pPr algn="l"/>
            <a:endParaRPr lang="en-US" altLang="zh-CN" sz="1800" b="0" i="0" u="none" strike="noStrike" baseline="0" dirty="0">
              <a:latin typeface="TimesNewRoman"/>
            </a:endParaRPr>
          </a:p>
          <a:p>
            <a:pPr algn="l"/>
            <a:endParaRPr lang="en-US" sz="1800" b="0" dirty="0">
              <a:latin typeface="TimesNewRoman"/>
            </a:endParaRPr>
          </a:p>
          <a:p>
            <a:pPr marL="0" indent="0">
              <a:buNone/>
            </a:pPr>
            <a:endParaRPr lang="en-US" altLang="zh-TW" sz="1200" dirty="0"/>
          </a:p>
        </p:txBody>
      </p:sp>
      <p:sp>
        <p:nvSpPr>
          <p:cNvPr id="4" name="標題 3">
            <a:extLst>
              <a:ext uri="{FF2B5EF4-FFF2-40B4-BE49-F238E27FC236}">
                <a16:creationId xmlns:a16="http://schemas.microsoft.com/office/drawing/2014/main" id="{C519DDC4-00D2-7670-B0B5-504E66464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673096"/>
            <a:ext cx="8218488" cy="960619"/>
          </a:xfrm>
        </p:spPr>
        <p:txBody>
          <a:bodyPr>
            <a:normAutofit/>
          </a:bodyPr>
          <a:lstStyle/>
          <a:p>
            <a:r>
              <a:rPr lang="en-US" altLang="zh-TW" dirty="0">
                <a:solidFill>
                  <a:schemeClr val="tx1"/>
                </a:solidFill>
              </a:rPr>
              <a:t>Objective  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980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DFFE6182-527F-A5D6-F4E6-D5416E3AC8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81679" y="6517749"/>
            <a:ext cx="38472" cy="92333"/>
          </a:xfrm>
        </p:spPr>
        <p:txBody>
          <a:bodyPr/>
          <a:lstStyle/>
          <a:p>
            <a:fld id="{0AEF9A4B-07C9-404C-9053-A3A2AC3AD5D6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1112CCB-90C7-ADD1-ECB6-0B5C4D72C2D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47403" y="1447800"/>
            <a:ext cx="8218489" cy="4943151"/>
          </a:xfrm>
        </p:spPr>
        <p:txBody>
          <a:bodyPr>
            <a:normAutofit/>
          </a:bodyPr>
          <a:lstStyle/>
          <a:p>
            <a:r>
              <a:rPr lang="en-US" sz="1800" b="0" i="0" u="none" strike="noStrike" baseline="0" dirty="0">
                <a:latin typeface="TimesNewRoman"/>
              </a:rPr>
              <a:t>Per IEEE802.11bn Draft 1.0, a DSO AP shall </a:t>
            </a:r>
            <a:r>
              <a:rPr lang="en-US" sz="1800" b="0" dirty="0">
                <a:latin typeface="TimesNewRoman"/>
              </a:rPr>
              <a:t>indicate the RU allocations for the DSO non-AP STA to be within the DSO </a:t>
            </a:r>
            <a:r>
              <a:rPr lang="en-US" sz="1800" b="0" dirty="0" err="1">
                <a:latin typeface="TimesNewRoman"/>
              </a:rPr>
              <a:t>subband</a:t>
            </a:r>
            <a:r>
              <a:rPr lang="en-US" sz="1800" b="0" dirty="0">
                <a:latin typeface="TimesNewRoman"/>
              </a:rPr>
              <a:t> to which the DSO non-AP STA has switched in all triggering frames and DL MU PPDUs, </a:t>
            </a:r>
            <a:r>
              <a:rPr lang="en-US" sz="1800" b="0" i="0" u="none" strike="noStrike" baseline="0" dirty="0">
                <a:latin typeface="TimesNewRoman"/>
              </a:rPr>
              <a:t>after the ICF/ICR exchange and until the DSO non-AP STA switches back from the DSO </a:t>
            </a:r>
            <a:r>
              <a:rPr lang="en-US" sz="1800" b="0" i="0" u="none" strike="noStrike" baseline="0" dirty="0" err="1">
                <a:latin typeface="TimesNewRoman"/>
              </a:rPr>
              <a:t>subband</a:t>
            </a:r>
            <a:r>
              <a:rPr lang="en-US" sz="1800" b="0" i="0" u="none" strike="noStrike" baseline="0" dirty="0">
                <a:latin typeface="TimesNewRoman"/>
              </a:rPr>
              <a:t> to the primary </a:t>
            </a:r>
            <a:r>
              <a:rPr lang="en-US" sz="1800" b="0" i="0" u="none" strike="noStrike" baseline="0" dirty="0" err="1">
                <a:latin typeface="TimesNewRoman"/>
              </a:rPr>
              <a:t>subband</a:t>
            </a:r>
            <a:r>
              <a:rPr lang="en-US" sz="1800" b="0" dirty="0">
                <a:latin typeface="TimesNewRoman"/>
              </a:rPr>
              <a:t>.</a:t>
            </a:r>
          </a:p>
          <a:p>
            <a:endParaRPr lang="en-US" sz="1800" b="0" dirty="0">
              <a:latin typeface="TimesNewRoman"/>
            </a:endParaRPr>
          </a:p>
          <a:p>
            <a:r>
              <a:rPr lang="en-US" sz="1800" b="0" i="0" u="none" strike="noStrike" baseline="0" dirty="0">
                <a:latin typeface="TimesNewRoman"/>
              </a:rPr>
              <a:t>This rule </a:t>
            </a:r>
            <a:r>
              <a:rPr lang="en-US" sz="1800" b="0" dirty="0">
                <a:latin typeface="TimesNewRoman"/>
              </a:rPr>
              <a:t>restricts </a:t>
            </a:r>
            <a:r>
              <a:rPr lang="en-US" altLang="zh-TW" sz="1800" b="0" dirty="0">
                <a:latin typeface="TimesNewRoman"/>
              </a:rPr>
              <a:t>a DSO STA to perform sounding for both the primary band and the DSO </a:t>
            </a:r>
            <a:r>
              <a:rPr lang="en-US" altLang="zh-TW" sz="1800" b="0" dirty="0" err="1">
                <a:latin typeface="TimesNewRoman"/>
              </a:rPr>
              <a:t>subband</a:t>
            </a:r>
            <a:r>
              <a:rPr lang="en-US" altLang="zh-TW" sz="1800" b="0" dirty="0">
                <a:latin typeface="TimesNewRoman"/>
              </a:rPr>
              <a:t> within a single TXOP.</a:t>
            </a:r>
            <a:endParaRPr lang="en-US" sz="1800" b="0" dirty="0">
              <a:latin typeface="TimesNewRoman"/>
            </a:endParaRPr>
          </a:p>
          <a:p>
            <a:endParaRPr lang="en-US" altLang="zh-TW" sz="1800" b="0" dirty="0">
              <a:latin typeface="TimesNewRoman"/>
            </a:endParaRPr>
          </a:p>
          <a:p>
            <a:pPr algn="l"/>
            <a:endParaRPr lang="en-US" altLang="zh-CN" sz="1800" b="0" dirty="0">
              <a:latin typeface="TimesNewRoman"/>
            </a:endParaRPr>
          </a:p>
          <a:p>
            <a:pPr algn="l"/>
            <a:endParaRPr lang="en-US" altLang="zh-CN" sz="1800" b="0" i="0" u="none" strike="noStrike" baseline="0" dirty="0">
              <a:latin typeface="TimesNewRoman"/>
            </a:endParaRPr>
          </a:p>
          <a:p>
            <a:pPr algn="l"/>
            <a:endParaRPr lang="en-US" sz="1800" b="0" dirty="0">
              <a:latin typeface="TimesNewRoman"/>
            </a:endParaRPr>
          </a:p>
          <a:p>
            <a:pPr marL="0" indent="0">
              <a:buNone/>
            </a:pPr>
            <a:endParaRPr lang="en-US" altLang="zh-TW" sz="1200" dirty="0"/>
          </a:p>
        </p:txBody>
      </p:sp>
      <p:sp>
        <p:nvSpPr>
          <p:cNvPr id="4" name="標題 3">
            <a:extLst>
              <a:ext uri="{FF2B5EF4-FFF2-40B4-BE49-F238E27FC236}">
                <a16:creationId xmlns:a16="http://schemas.microsoft.com/office/drawing/2014/main" id="{C519DDC4-00D2-7670-B0B5-504E66464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673096"/>
            <a:ext cx="8218488" cy="960619"/>
          </a:xfrm>
        </p:spPr>
        <p:txBody>
          <a:bodyPr>
            <a:normAutofit/>
          </a:bodyPr>
          <a:lstStyle/>
          <a:p>
            <a:r>
              <a:rPr lang="en-US" altLang="zh-TW" dirty="0">
                <a:solidFill>
                  <a:schemeClr val="tx1"/>
                </a:solidFill>
              </a:rPr>
              <a:t>Problem Statement 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446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DFFE6182-527F-A5D6-F4E6-D5416E3AC8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81679" y="6517749"/>
            <a:ext cx="38472" cy="92333"/>
          </a:xfrm>
        </p:spPr>
        <p:txBody>
          <a:bodyPr/>
          <a:lstStyle/>
          <a:p>
            <a:fld id="{0AEF9A4B-07C9-404C-9053-A3A2AC3AD5D6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1112CCB-90C7-ADD1-ECB6-0B5C4D72C2D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23850" y="1574598"/>
            <a:ext cx="8218489" cy="4943151"/>
          </a:xfrm>
        </p:spPr>
        <p:txBody>
          <a:bodyPr>
            <a:normAutofit/>
          </a:bodyPr>
          <a:lstStyle/>
          <a:p>
            <a:r>
              <a:rPr lang="en-US" sz="1800" b="0" i="0" u="none" strike="noStrike" baseline="0" dirty="0">
                <a:latin typeface="TimesNewRoman"/>
              </a:rPr>
              <a:t>A DSO AP </a:t>
            </a:r>
            <a:r>
              <a:rPr lang="en-US" sz="1800" b="0" dirty="0">
                <a:latin typeface="TimesNewRoman"/>
              </a:rPr>
              <a:t>shall indicate the RU allocations for the DSO non-AP STA to be within the DSO </a:t>
            </a:r>
            <a:r>
              <a:rPr lang="en-US" sz="1800" b="0" dirty="0" err="1">
                <a:latin typeface="TimesNewRoman"/>
              </a:rPr>
              <a:t>subband</a:t>
            </a:r>
            <a:r>
              <a:rPr lang="en-US" sz="1800" b="0" dirty="0">
                <a:latin typeface="TimesNewRoman"/>
              </a:rPr>
              <a:t> to which the DSO non-AP STA has switched in all triggering frames </a:t>
            </a:r>
            <a:r>
              <a:rPr lang="en-US" sz="1800" dirty="0">
                <a:latin typeface="TimesNewRoman"/>
              </a:rPr>
              <a:t>except another ICF, if any, </a:t>
            </a:r>
            <a:r>
              <a:rPr lang="en-US" sz="1800" b="0" dirty="0">
                <a:latin typeface="TimesNewRoman"/>
              </a:rPr>
              <a:t>and DL MU PPDUs,</a:t>
            </a:r>
            <a:r>
              <a:rPr lang="en-US" sz="1800" b="0" i="0" u="none" strike="noStrike" baseline="0" dirty="0">
                <a:latin typeface="TimesNewRoman"/>
              </a:rPr>
              <a:t> after the ICF/ICR exchange and until the DSO non-AP STA switches back from the DSO </a:t>
            </a:r>
            <a:r>
              <a:rPr lang="en-US" sz="1800" b="0" i="0" u="none" strike="noStrike" baseline="0" dirty="0" err="1">
                <a:latin typeface="TimesNewRoman"/>
              </a:rPr>
              <a:t>subband</a:t>
            </a:r>
            <a:r>
              <a:rPr lang="en-US" sz="1800" b="0" i="0" u="none" strike="noStrike" baseline="0" dirty="0">
                <a:latin typeface="TimesNewRoman"/>
              </a:rPr>
              <a:t> to the primary </a:t>
            </a:r>
            <a:r>
              <a:rPr lang="en-US" sz="1800" b="0" i="0" u="none" strike="noStrike" baseline="0" dirty="0" err="1">
                <a:latin typeface="TimesNewRoman"/>
              </a:rPr>
              <a:t>subband</a:t>
            </a:r>
            <a:r>
              <a:rPr lang="en-US" sz="1800" b="0" i="0" u="none" strike="noStrike" baseline="0" dirty="0">
                <a:latin typeface="TimesNewRoman"/>
              </a:rPr>
              <a:t>.</a:t>
            </a:r>
          </a:p>
          <a:p>
            <a:endParaRPr lang="en-US" sz="1800" b="0" i="0" u="none" strike="noStrike" baseline="0" dirty="0">
              <a:latin typeface="TimesNewRoman"/>
            </a:endParaRP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"/>
              </a:rPr>
              <a:t>The DSO non-AP STA shall switch back from the DSO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TimesNewRoman"/>
              </a:rPr>
              <a:t>subband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"/>
              </a:rPr>
              <a:t> to the primary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TimesNewRoman"/>
              </a:rPr>
              <a:t>subband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1800" b="0" dirty="0">
                <a:solidFill>
                  <a:srgbClr val="000000"/>
                </a:solidFill>
                <a:latin typeface="TimesNewRoman"/>
              </a:rPr>
              <a:t>if it receives an ICF indicating RU allocation within the primary </a:t>
            </a:r>
            <a:r>
              <a:rPr lang="en-US" sz="1800" b="0" dirty="0" err="1">
                <a:solidFill>
                  <a:srgbClr val="000000"/>
                </a:solidFill>
                <a:latin typeface="TimesNewRoman"/>
              </a:rPr>
              <a:t>subband</a:t>
            </a:r>
            <a:r>
              <a:rPr lang="en-US" sz="1800" b="0" dirty="0">
                <a:solidFill>
                  <a:srgbClr val="000000"/>
                </a:solidFill>
                <a:latin typeface="TimesNewRoman"/>
              </a:rPr>
              <a:t>.</a:t>
            </a:r>
            <a:endParaRPr lang="en-US" sz="1800" b="0" i="0" u="none" strike="noStrike" baseline="0" dirty="0">
              <a:latin typeface="TimesNewRoman"/>
            </a:endParaRPr>
          </a:p>
          <a:p>
            <a:endParaRPr lang="en-US" altLang="zh-TW" sz="1800" dirty="0"/>
          </a:p>
          <a:p>
            <a:endParaRPr lang="en-US" altLang="zh-TW" sz="1800" dirty="0"/>
          </a:p>
          <a:p>
            <a:pPr algn="l"/>
            <a:endParaRPr lang="en-US" altLang="zh-CN" sz="1800" b="0" dirty="0">
              <a:latin typeface="TimesNewRoman"/>
            </a:endParaRPr>
          </a:p>
          <a:p>
            <a:pPr algn="l"/>
            <a:endParaRPr lang="en-US" altLang="zh-CN" sz="1800" b="0" i="0" u="none" strike="noStrike" baseline="0" dirty="0">
              <a:latin typeface="TimesNewRoman"/>
            </a:endParaRPr>
          </a:p>
          <a:p>
            <a:pPr algn="l"/>
            <a:endParaRPr lang="en-US" sz="1800" b="0" dirty="0">
              <a:latin typeface="TimesNewRoman"/>
            </a:endParaRPr>
          </a:p>
          <a:p>
            <a:pPr marL="0" indent="0">
              <a:buNone/>
            </a:pPr>
            <a:endParaRPr lang="en-US" altLang="zh-TW" sz="1200" dirty="0"/>
          </a:p>
        </p:txBody>
      </p:sp>
      <p:sp>
        <p:nvSpPr>
          <p:cNvPr id="4" name="標題 3">
            <a:extLst>
              <a:ext uri="{FF2B5EF4-FFF2-40B4-BE49-F238E27FC236}">
                <a16:creationId xmlns:a16="http://schemas.microsoft.com/office/drawing/2014/main" id="{C519DDC4-00D2-7670-B0B5-504E66464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673096"/>
            <a:ext cx="8218488" cy="960619"/>
          </a:xfrm>
        </p:spPr>
        <p:txBody>
          <a:bodyPr>
            <a:normAutofit/>
          </a:bodyPr>
          <a:lstStyle/>
          <a:p>
            <a:r>
              <a:rPr lang="en-US" altLang="zh-TW" dirty="0">
                <a:solidFill>
                  <a:schemeClr val="tx1"/>
                </a:solidFill>
              </a:rPr>
              <a:t>Proposal 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494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B1BA22DA-D38B-2BC8-17D4-965E36D6C4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81679" y="6517749"/>
            <a:ext cx="38472" cy="92333"/>
          </a:xfrm>
        </p:spPr>
        <p:txBody>
          <a:bodyPr/>
          <a:lstStyle/>
          <a:p>
            <a:fld id="{0AEF9A4B-07C9-404C-9053-A3A2AC3AD5D6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CDB19B5-EB38-7CF8-5680-568D5100DE7C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US" dirty="0"/>
              <a:t>Step 1: Initial STA Group Separation </a:t>
            </a:r>
          </a:p>
          <a:p>
            <a:pPr lvl="1"/>
            <a:r>
              <a:rPr lang="en-US" dirty="0"/>
              <a:t>AP sends an ICF frame to:</a:t>
            </a:r>
          </a:p>
          <a:p>
            <a:pPr lvl="2"/>
            <a:r>
              <a:rPr lang="en-US" dirty="0"/>
              <a:t>Trigger Group A STAs to move to the DSO </a:t>
            </a:r>
            <a:r>
              <a:rPr lang="en-US" dirty="0" err="1"/>
              <a:t>subband</a:t>
            </a:r>
            <a:endParaRPr lang="en-US" dirty="0"/>
          </a:p>
          <a:p>
            <a:pPr lvl="2"/>
            <a:r>
              <a:rPr lang="en-US" dirty="0"/>
              <a:t>Instruct group B STAs to remain in the primary band  </a:t>
            </a:r>
          </a:p>
          <a:p>
            <a:r>
              <a:rPr lang="en-US" dirty="0"/>
              <a:t>Step 2: First Sounding Round</a:t>
            </a:r>
          </a:p>
          <a:p>
            <a:pPr lvl="1"/>
            <a:r>
              <a:rPr lang="en-US" dirty="0"/>
              <a:t>AP transmits NDPA, NDP and BFRP to STAs in their current </a:t>
            </a:r>
            <a:r>
              <a:rPr lang="en-US" dirty="0" err="1"/>
              <a:t>subbands</a:t>
            </a:r>
            <a:r>
              <a:rPr lang="en-US" dirty="0"/>
              <a:t> to collect initial  sounding information</a:t>
            </a:r>
          </a:p>
          <a:p>
            <a:r>
              <a:rPr lang="en-US" dirty="0"/>
              <a:t>Step 3: </a:t>
            </a:r>
            <a:r>
              <a:rPr lang="en-US" dirty="0" err="1"/>
              <a:t>Subband</a:t>
            </a:r>
            <a:r>
              <a:rPr lang="en-US" dirty="0"/>
              <a:t> Switch Trigger</a:t>
            </a:r>
          </a:p>
          <a:p>
            <a:pPr lvl="1"/>
            <a:r>
              <a:rPr lang="en-US" dirty="0"/>
              <a:t>AP sends another ICF within the same TXOP to:</a:t>
            </a:r>
          </a:p>
          <a:p>
            <a:pPr lvl="2"/>
            <a:r>
              <a:rPr lang="en-US" dirty="0"/>
              <a:t>Trigger Group A STAs to switch back to the primary </a:t>
            </a:r>
            <a:r>
              <a:rPr lang="en-US" dirty="0" err="1"/>
              <a:t>subband</a:t>
            </a:r>
            <a:endParaRPr lang="en-US" dirty="0"/>
          </a:p>
          <a:p>
            <a:pPr lvl="2"/>
            <a:r>
              <a:rPr lang="en-US" dirty="0"/>
              <a:t>Trigger Group B STAs to switch to the DSO </a:t>
            </a:r>
            <a:r>
              <a:rPr lang="en-US" dirty="0" err="1"/>
              <a:t>subband</a:t>
            </a:r>
            <a:endParaRPr lang="en-US" dirty="0"/>
          </a:p>
          <a:p>
            <a:r>
              <a:rPr lang="en-US" dirty="0"/>
              <a:t>Step 4: Second Sounding Round</a:t>
            </a:r>
          </a:p>
          <a:p>
            <a:pPr lvl="1"/>
            <a:r>
              <a:rPr lang="en-US" dirty="0"/>
              <a:t>AP transmits NDPA, NDP and BFRP again to collect sounding information from the switched groups.</a:t>
            </a:r>
          </a:p>
          <a:p>
            <a:r>
              <a:rPr lang="en-US" dirty="0"/>
              <a:t>Final Outcome</a:t>
            </a:r>
          </a:p>
          <a:p>
            <a:pPr lvl="1"/>
            <a:r>
              <a:rPr lang="en-US" dirty="0"/>
              <a:t>AP successfully gathers full channel sounding information for both the primary band and DSO </a:t>
            </a:r>
            <a:r>
              <a:rPr lang="en-US" dirty="0" err="1"/>
              <a:t>subband</a:t>
            </a:r>
            <a:r>
              <a:rPr lang="en-US" dirty="0"/>
              <a:t> from all STAs within a single TXOP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標題 3">
            <a:extLst>
              <a:ext uri="{FF2B5EF4-FFF2-40B4-BE49-F238E27FC236}">
                <a16:creationId xmlns:a16="http://schemas.microsoft.com/office/drawing/2014/main" id="{15535569-CAEE-4A3E-FE09-B299C305E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571240"/>
            <a:ext cx="8218488" cy="960619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DSO Sounding Sequence</a:t>
            </a:r>
          </a:p>
        </p:txBody>
      </p:sp>
    </p:spTree>
    <p:extLst>
      <p:ext uri="{BB962C8B-B14F-4D97-AF65-F5344CB8AC3E}">
        <p14:creationId xmlns:p14="http://schemas.microsoft.com/office/powerpoint/2010/main" val="80026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31335995-3E1D-9B20-14A5-E657901F9E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81679" y="6517749"/>
            <a:ext cx="38472" cy="92333"/>
          </a:xfrm>
        </p:spPr>
        <p:txBody>
          <a:bodyPr/>
          <a:lstStyle/>
          <a:p>
            <a:fld id="{0AEF9A4B-07C9-404C-9053-A3A2AC3AD5D6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A2F4C67-9542-CD85-533D-016A56B284B7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Frame exchange sequence example for DSO sounding is shown as below</a:t>
            </a:r>
          </a:p>
          <a:p>
            <a:pPr lvl="1"/>
            <a:r>
              <a:rPr lang="en-US" dirty="0"/>
              <a:t>DSO STA1 and DSO STA2 support DSO 160 </a:t>
            </a:r>
            <a:r>
              <a:rPr lang="en-US" dirty="0" err="1"/>
              <a:t>subband</a:t>
            </a:r>
            <a:endParaRPr lang="en-US" dirty="0"/>
          </a:p>
          <a:p>
            <a:pPr lvl="1"/>
            <a:r>
              <a:rPr lang="en-US" dirty="0"/>
              <a:t>DSO ICF1 switches DSO STA2 to the DSO 160 </a:t>
            </a:r>
            <a:r>
              <a:rPr lang="en-US" dirty="0" err="1"/>
              <a:t>subband</a:t>
            </a:r>
            <a:endParaRPr lang="en-US" dirty="0"/>
          </a:p>
          <a:p>
            <a:pPr lvl="1"/>
            <a:r>
              <a:rPr lang="en-US" dirty="0"/>
              <a:t>DSO ICF2 switches DSO STA1 to the DSO 160 </a:t>
            </a:r>
            <a:r>
              <a:rPr lang="en-US" dirty="0" err="1"/>
              <a:t>subband</a:t>
            </a:r>
            <a:r>
              <a:rPr lang="en-US" dirty="0"/>
              <a:t> and DSO STA2 back to the primary 160 </a:t>
            </a:r>
            <a:r>
              <a:rPr lang="en-US" dirty="0" err="1"/>
              <a:t>subband</a:t>
            </a:r>
            <a:r>
              <a:rPr lang="en-US" dirty="0"/>
              <a:t> </a:t>
            </a:r>
          </a:p>
        </p:txBody>
      </p:sp>
      <p:sp>
        <p:nvSpPr>
          <p:cNvPr id="4" name="標題 3">
            <a:extLst>
              <a:ext uri="{FF2B5EF4-FFF2-40B4-BE49-F238E27FC236}">
                <a16:creationId xmlns:a16="http://schemas.microsoft.com/office/drawing/2014/main" id="{B2AFE5ED-9C48-A529-518C-153BBF7C9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571240"/>
            <a:ext cx="8218488" cy="960619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DSO Sounding Sequence example 1</a:t>
            </a:r>
          </a:p>
        </p:txBody>
      </p:sp>
      <p:cxnSp>
        <p:nvCxnSpPr>
          <p:cNvPr id="5" name="直線接點 4">
            <a:extLst>
              <a:ext uri="{FF2B5EF4-FFF2-40B4-BE49-F238E27FC236}">
                <a16:creationId xmlns:a16="http://schemas.microsoft.com/office/drawing/2014/main" id="{FABD80BE-1B8C-1334-8339-EC732EE8435C}"/>
              </a:ext>
            </a:extLst>
          </p:cNvPr>
          <p:cNvCxnSpPr>
            <a:cxnSpLocks/>
          </p:cNvCxnSpPr>
          <p:nvPr/>
        </p:nvCxnSpPr>
        <p:spPr>
          <a:xfrm>
            <a:off x="911333" y="3711894"/>
            <a:ext cx="762043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2746B0C4-477A-F47C-C402-0CBE45659D5A}"/>
              </a:ext>
            </a:extLst>
          </p:cNvPr>
          <p:cNvCxnSpPr>
            <a:cxnSpLocks/>
          </p:cNvCxnSpPr>
          <p:nvPr/>
        </p:nvCxnSpPr>
        <p:spPr>
          <a:xfrm>
            <a:off x="911332" y="4171287"/>
            <a:ext cx="76204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文字方塊 6">
            <a:extLst>
              <a:ext uri="{FF2B5EF4-FFF2-40B4-BE49-F238E27FC236}">
                <a16:creationId xmlns:a16="http://schemas.microsoft.com/office/drawing/2014/main" id="{35C2CC72-B482-3209-D4CD-F571AC26DD33}"/>
              </a:ext>
            </a:extLst>
          </p:cNvPr>
          <p:cNvSpPr txBox="1"/>
          <p:nvPr/>
        </p:nvSpPr>
        <p:spPr>
          <a:xfrm>
            <a:off x="41871" y="3584478"/>
            <a:ext cx="352269" cy="254833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r>
              <a:rPr lang="en-US" altLang="zh-TW" dirty="0"/>
              <a:t> AP</a:t>
            </a:r>
            <a:endParaRPr lang="zh-TW" altLang="en-US" dirty="0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F76A17AA-D114-1E8B-EE4F-EFC86D7910FF}"/>
              </a:ext>
            </a:extLst>
          </p:cNvPr>
          <p:cNvSpPr txBox="1"/>
          <p:nvPr/>
        </p:nvSpPr>
        <p:spPr>
          <a:xfrm>
            <a:off x="-35141" y="4897292"/>
            <a:ext cx="352269" cy="254833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r>
              <a:rPr lang="en-US" altLang="zh-TW" dirty="0"/>
              <a:t> STA</a:t>
            </a:r>
            <a:endParaRPr lang="zh-TW" altLang="en-US" dirty="0"/>
          </a:p>
        </p:txBody>
      </p:sp>
      <p:sp>
        <p:nvSpPr>
          <p:cNvPr id="9" name="左大括弧 8">
            <a:extLst>
              <a:ext uri="{FF2B5EF4-FFF2-40B4-BE49-F238E27FC236}">
                <a16:creationId xmlns:a16="http://schemas.microsoft.com/office/drawing/2014/main" id="{3B8B19AD-B616-A21E-5980-61A8E673E45D}"/>
              </a:ext>
            </a:extLst>
          </p:cNvPr>
          <p:cNvSpPr/>
          <p:nvPr/>
        </p:nvSpPr>
        <p:spPr>
          <a:xfrm>
            <a:off x="716460" y="3236596"/>
            <a:ext cx="194872" cy="475299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左大括弧 9">
            <a:extLst>
              <a:ext uri="{FF2B5EF4-FFF2-40B4-BE49-F238E27FC236}">
                <a16:creationId xmlns:a16="http://schemas.microsoft.com/office/drawing/2014/main" id="{709AE329-3BF5-BA95-BC0E-9A4094EE15CB}"/>
              </a:ext>
            </a:extLst>
          </p:cNvPr>
          <p:cNvSpPr/>
          <p:nvPr/>
        </p:nvSpPr>
        <p:spPr>
          <a:xfrm>
            <a:off x="716460" y="3695989"/>
            <a:ext cx="194872" cy="475299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FEF75204-5199-325A-EF39-21567C3FF8A5}"/>
              </a:ext>
            </a:extLst>
          </p:cNvPr>
          <p:cNvSpPr txBox="1"/>
          <p:nvPr/>
        </p:nvSpPr>
        <p:spPr>
          <a:xfrm>
            <a:off x="275030" y="3833391"/>
            <a:ext cx="472190" cy="200492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r>
              <a:rPr lang="en-US" altLang="zh-TW" sz="1400" dirty="0"/>
              <a:t> P160</a:t>
            </a:r>
            <a:endParaRPr lang="zh-TW" altLang="en-US" sz="1400" dirty="0"/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7030F039-0B03-F7E1-BACC-E8C5F6201B8F}"/>
              </a:ext>
            </a:extLst>
          </p:cNvPr>
          <p:cNvSpPr txBox="1"/>
          <p:nvPr/>
        </p:nvSpPr>
        <p:spPr>
          <a:xfrm>
            <a:off x="275030" y="3366664"/>
            <a:ext cx="472190" cy="200492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r>
              <a:rPr lang="en-US" altLang="zh-TW" sz="1400" dirty="0"/>
              <a:t> S160</a:t>
            </a:r>
            <a:endParaRPr lang="zh-TW" altLang="en-US" sz="1400" dirty="0"/>
          </a:p>
        </p:txBody>
      </p: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502DD653-3C8E-E4D0-5890-58F63C9A2CE6}"/>
              </a:ext>
            </a:extLst>
          </p:cNvPr>
          <p:cNvCxnSpPr>
            <a:cxnSpLocks/>
          </p:cNvCxnSpPr>
          <p:nvPr/>
        </p:nvCxnSpPr>
        <p:spPr>
          <a:xfrm>
            <a:off x="911332" y="5047949"/>
            <a:ext cx="76204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接點 13">
            <a:extLst>
              <a:ext uri="{FF2B5EF4-FFF2-40B4-BE49-F238E27FC236}">
                <a16:creationId xmlns:a16="http://schemas.microsoft.com/office/drawing/2014/main" id="{05804772-ABE2-A966-E0D9-3E27B1F6E640}"/>
              </a:ext>
            </a:extLst>
          </p:cNvPr>
          <p:cNvCxnSpPr>
            <a:cxnSpLocks/>
          </p:cNvCxnSpPr>
          <p:nvPr/>
        </p:nvCxnSpPr>
        <p:spPr>
          <a:xfrm>
            <a:off x="911333" y="5507342"/>
            <a:ext cx="762043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左大括弧 14">
            <a:extLst>
              <a:ext uri="{FF2B5EF4-FFF2-40B4-BE49-F238E27FC236}">
                <a16:creationId xmlns:a16="http://schemas.microsoft.com/office/drawing/2014/main" id="{A345CCF2-715A-06CA-99B3-3B47880FBD54}"/>
              </a:ext>
            </a:extLst>
          </p:cNvPr>
          <p:cNvSpPr/>
          <p:nvPr/>
        </p:nvSpPr>
        <p:spPr>
          <a:xfrm>
            <a:off x="716459" y="4572651"/>
            <a:ext cx="194872" cy="475299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左大括弧 15">
            <a:extLst>
              <a:ext uri="{FF2B5EF4-FFF2-40B4-BE49-F238E27FC236}">
                <a16:creationId xmlns:a16="http://schemas.microsoft.com/office/drawing/2014/main" id="{8A15213E-C6A2-E0A5-01F2-CE5F811840EB}"/>
              </a:ext>
            </a:extLst>
          </p:cNvPr>
          <p:cNvSpPr/>
          <p:nvPr/>
        </p:nvSpPr>
        <p:spPr>
          <a:xfrm>
            <a:off x="716459" y="5032044"/>
            <a:ext cx="194872" cy="475299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91B853AE-A5B1-FF18-32D4-2EE61AC5EA61}"/>
              </a:ext>
            </a:extLst>
          </p:cNvPr>
          <p:cNvSpPr txBox="1"/>
          <p:nvPr/>
        </p:nvSpPr>
        <p:spPr>
          <a:xfrm>
            <a:off x="275029" y="5169446"/>
            <a:ext cx="472190" cy="200492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r>
              <a:rPr lang="en-US" altLang="zh-TW" sz="1400" dirty="0"/>
              <a:t> P160</a:t>
            </a:r>
            <a:endParaRPr lang="zh-TW" altLang="en-US" sz="1400" dirty="0"/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7583B22F-CA33-438D-D6D5-EE31C82F7519}"/>
              </a:ext>
            </a:extLst>
          </p:cNvPr>
          <p:cNvSpPr txBox="1"/>
          <p:nvPr/>
        </p:nvSpPr>
        <p:spPr>
          <a:xfrm>
            <a:off x="275029" y="4702719"/>
            <a:ext cx="472190" cy="200492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r>
              <a:rPr lang="en-US" altLang="zh-TW" sz="1400" dirty="0"/>
              <a:t> S160</a:t>
            </a:r>
            <a:endParaRPr lang="zh-TW" altLang="en-US" sz="1400" dirty="0"/>
          </a:p>
        </p:txBody>
      </p:sp>
      <p:sp>
        <p:nvSpPr>
          <p:cNvPr id="19" name="矩形: 圓角 18">
            <a:extLst>
              <a:ext uri="{FF2B5EF4-FFF2-40B4-BE49-F238E27FC236}">
                <a16:creationId xmlns:a16="http://schemas.microsoft.com/office/drawing/2014/main" id="{AE2DC636-A79F-C339-34CF-E9C2A5D0A2FB}"/>
              </a:ext>
            </a:extLst>
          </p:cNvPr>
          <p:cNvSpPr/>
          <p:nvPr/>
        </p:nvSpPr>
        <p:spPr>
          <a:xfrm>
            <a:off x="1138218" y="3228644"/>
            <a:ext cx="510386" cy="934689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00" dirty="0">
                <a:solidFill>
                  <a:schemeClr val="tx1"/>
                </a:solidFill>
              </a:rPr>
              <a:t>DSO</a:t>
            </a:r>
          </a:p>
          <a:p>
            <a:pPr algn="ctr"/>
            <a:r>
              <a:rPr lang="en-US" altLang="zh-TW" sz="700" dirty="0">
                <a:solidFill>
                  <a:schemeClr val="tx1"/>
                </a:solidFill>
              </a:rPr>
              <a:t>ICF1</a:t>
            </a:r>
            <a:endParaRPr lang="zh-TW" altLang="en-US" sz="700" dirty="0">
              <a:solidFill>
                <a:schemeClr val="tx1"/>
              </a:solidFill>
            </a:endParaRPr>
          </a:p>
        </p:txBody>
      </p:sp>
      <p:sp>
        <p:nvSpPr>
          <p:cNvPr id="20" name="矩形: 圓角 19">
            <a:extLst>
              <a:ext uri="{FF2B5EF4-FFF2-40B4-BE49-F238E27FC236}">
                <a16:creationId xmlns:a16="http://schemas.microsoft.com/office/drawing/2014/main" id="{1A197106-842A-D1FE-03F0-EAA0C30A2B21}"/>
              </a:ext>
            </a:extLst>
          </p:cNvPr>
          <p:cNvSpPr/>
          <p:nvPr/>
        </p:nvSpPr>
        <p:spPr>
          <a:xfrm>
            <a:off x="1827684" y="4570144"/>
            <a:ext cx="829266" cy="475299"/>
          </a:xfrm>
          <a:prstGeom prst="roundRect">
            <a:avLst/>
          </a:prstGeom>
          <a:solidFill>
            <a:srgbClr val="FFC000"/>
          </a:solidFill>
          <a:ln>
            <a:solidFill>
              <a:schemeClr val="bg2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800" b="1" dirty="0">
                <a:solidFill>
                  <a:srgbClr val="C00000"/>
                </a:solidFill>
              </a:rPr>
              <a:t>DSO STA 2</a:t>
            </a:r>
          </a:p>
          <a:p>
            <a:pPr algn="ctr"/>
            <a:r>
              <a:rPr lang="en-US" altLang="zh-TW" sz="800" b="1" dirty="0">
                <a:solidFill>
                  <a:srgbClr val="C00000"/>
                </a:solidFill>
              </a:rPr>
              <a:t>ICR1</a:t>
            </a:r>
            <a:endParaRPr lang="zh-TW" altLang="en-US" sz="800" b="1" dirty="0">
              <a:solidFill>
                <a:srgbClr val="C00000"/>
              </a:solidFill>
            </a:endParaRPr>
          </a:p>
        </p:txBody>
      </p:sp>
      <p:sp>
        <p:nvSpPr>
          <p:cNvPr id="21" name="矩形: 圓角 20">
            <a:extLst>
              <a:ext uri="{FF2B5EF4-FFF2-40B4-BE49-F238E27FC236}">
                <a16:creationId xmlns:a16="http://schemas.microsoft.com/office/drawing/2014/main" id="{12B30FDC-08CE-002C-60D9-93C0FDA2D59A}"/>
              </a:ext>
            </a:extLst>
          </p:cNvPr>
          <p:cNvSpPr/>
          <p:nvPr/>
        </p:nvSpPr>
        <p:spPr>
          <a:xfrm>
            <a:off x="1827684" y="5044586"/>
            <a:ext cx="829266" cy="475299"/>
          </a:xfrm>
          <a:prstGeom prst="roundRect">
            <a:avLst/>
          </a:prstGeom>
          <a:solidFill>
            <a:srgbClr val="FFC000"/>
          </a:solidFill>
          <a:ln>
            <a:solidFill>
              <a:schemeClr val="bg2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800" b="1" dirty="0">
                <a:solidFill>
                  <a:schemeClr val="tx1"/>
                </a:solidFill>
              </a:rPr>
              <a:t>DSO STA 1 </a:t>
            </a:r>
          </a:p>
          <a:p>
            <a:pPr algn="ctr"/>
            <a:r>
              <a:rPr lang="en-US" altLang="zh-TW" sz="800" b="1" dirty="0">
                <a:solidFill>
                  <a:schemeClr val="tx1"/>
                </a:solidFill>
              </a:rPr>
              <a:t>ICR1</a:t>
            </a:r>
            <a:endParaRPr lang="zh-TW" altLang="en-US" sz="800" b="1" dirty="0">
              <a:solidFill>
                <a:schemeClr val="tx1"/>
              </a:solidFill>
            </a:endParaRPr>
          </a:p>
        </p:txBody>
      </p:sp>
      <p:sp>
        <p:nvSpPr>
          <p:cNvPr id="22" name="矩形: 圓角 21">
            <a:extLst>
              <a:ext uri="{FF2B5EF4-FFF2-40B4-BE49-F238E27FC236}">
                <a16:creationId xmlns:a16="http://schemas.microsoft.com/office/drawing/2014/main" id="{3534C83E-AB58-FDC1-F97B-C549CCA0271C}"/>
              </a:ext>
            </a:extLst>
          </p:cNvPr>
          <p:cNvSpPr/>
          <p:nvPr/>
        </p:nvSpPr>
        <p:spPr>
          <a:xfrm>
            <a:off x="854785" y="5073889"/>
            <a:ext cx="882787" cy="429705"/>
          </a:xfrm>
          <a:prstGeom prst="roundRect">
            <a:avLst/>
          </a:prstGeom>
          <a:noFill/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000" dirty="0">
                <a:solidFill>
                  <a:schemeClr val="tx1"/>
                </a:solidFill>
              </a:rPr>
              <a:t>STA1/STA2 </a:t>
            </a:r>
          </a:p>
          <a:p>
            <a:pPr algn="ctr"/>
            <a:r>
              <a:rPr lang="en-US" altLang="zh-TW" sz="1000" dirty="0">
                <a:solidFill>
                  <a:schemeClr val="tx1"/>
                </a:solidFill>
              </a:rPr>
              <a:t>Capable of DSO 160</a:t>
            </a:r>
            <a:endParaRPr lang="zh-TW" altLang="en-US" sz="1000" dirty="0">
              <a:solidFill>
                <a:schemeClr val="tx1"/>
              </a:solidFill>
            </a:endParaRPr>
          </a:p>
        </p:txBody>
      </p:sp>
      <p:sp>
        <p:nvSpPr>
          <p:cNvPr id="23" name="箭號: 弧形下彎 22">
            <a:extLst>
              <a:ext uri="{FF2B5EF4-FFF2-40B4-BE49-F238E27FC236}">
                <a16:creationId xmlns:a16="http://schemas.microsoft.com/office/drawing/2014/main" id="{3A4B8039-F473-7956-F3E7-0ED245ED5836}"/>
              </a:ext>
            </a:extLst>
          </p:cNvPr>
          <p:cNvSpPr/>
          <p:nvPr/>
        </p:nvSpPr>
        <p:spPr>
          <a:xfrm rot="20007680">
            <a:off x="1122376" y="4612908"/>
            <a:ext cx="729572" cy="194292"/>
          </a:xfrm>
          <a:prstGeom prst="curved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400">
              <a:solidFill>
                <a:schemeClr val="tx1"/>
              </a:solidFill>
            </a:endParaRPr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48B8F76A-B0DF-A651-0F9A-FEC43FC9B558}"/>
              </a:ext>
            </a:extLst>
          </p:cNvPr>
          <p:cNvSpPr txBox="1"/>
          <p:nvPr/>
        </p:nvSpPr>
        <p:spPr>
          <a:xfrm rot="19846984">
            <a:off x="814203" y="4548120"/>
            <a:ext cx="987986" cy="113553"/>
          </a:xfrm>
          <a:prstGeom prst="rect">
            <a:avLst/>
          </a:prstGeo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lIns="0" tIns="0" rIns="0" bIns="0" rtlCol="0">
            <a:noAutofit/>
          </a:bodyPr>
          <a:lstStyle/>
          <a:p>
            <a:r>
              <a:rPr lang="en-US" altLang="zh-TW" sz="700" dirty="0"/>
              <a:t> STA 2 switch CH to AP’s S160</a:t>
            </a:r>
            <a:endParaRPr lang="zh-TW" altLang="en-US" sz="700" dirty="0"/>
          </a:p>
        </p:txBody>
      </p:sp>
      <p:sp>
        <p:nvSpPr>
          <p:cNvPr id="25" name="矩形: 圓角 24">
            <a:extLst>
              <a:ext uri="{FF2B5EF4-FFF2-40B4-BE49-F238E27FC236}">
                <a16:creationId xmlns:a16="http://schemas.microsoft.com/office/drawing/2014/main" id="{68732D01-49A0-8E07-0546-67BEE504EC65}"/>
              </a:ext>
            </a:extLst>
          </p:cNvPr>
          <p:cNvSpPr/>
          <p:nvPr/>
        </p:nvSpPr>
        <p:spPr>
          <a:xfrm>
            <a:off x="2703500" y="3215555"/>
            <a:ext cx="447825" cy="955101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00" dirty="0">
                <a:solidFill>
                  <a:schemeClr val="tx1"/>
                </a:solidFill>
              </a:rPr>
              <a:t>NDPA</a:t>
            </a:r>
            <a:endParaRPr lang="zh-TW" altLang="en-US" sz="700" dirty="0">
              <a:solidFill>
                <a:schemeClr val="tx1"/>
              </a:solidFill>
            </a:endParaRPr>
          </a:p>
        </p:txBody>
      </p:sp>
      <p:sp>
        <p:nvSpPr>
          <p:cNvPr id="26" name="矩形: 圓角 25">
            <a:extLst>
              <a:ext uri="{FF2B5EF4-FFF2-40B4-BE49-F238E27FC236}">
                <a16:creationId xmlns:a16="http://schemas.microsoft.com/office/drawing/2014/main" id="{3D6F6C47-5F10-4B91-C8B5-5358B8348B43}"/>
              </a:ext>
            </a:extLst>
          </p:cNvPr>
          <p:cNvSpPr/>
          <p:nvPr/>
        </p:nvSpPr>
        <p:spPr>
          <a:xfrm>
            <a:off x="3292516" y="3208232"/>
            <a:ext cx="447825" cy="955101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00" dirty="0">
                <a:solidFill>
                  <a:schemeClr val="tx1"/>
                </a:solidFill>
              </a:rPr>
              <a:t>NDP</a:t>
            </a:r>
            <a:endParaRPr lang="zh-TW" altLang="en-US" sz="700" dirty="0">
              <a:solidFill>
                <a:schemeClr val="tx1"/>
              </a:solidFill>
            </a:endParaRPr>
          </a:p>
        </p:txBody>
      </p:sp>
      <p:sp>
        <p:nvSpPr>
          <p:cNvPr id="27" name="矩形: 圓角 26">
            <a:extLst>
              <a:ext uri="{FF2B5EF4-FFF2-40B4-BE49-F238E27FC236}">
                <a16:creationId xmlns:a16="http://schemas.microsoft.com/office/drawing/2014/main" id="{147A0447-96B1-2249-7498-501C3FD0FEA2}"/>
              </a:ext>
            </a:extLst>
          </p:cNvPr>
          <p:cNvSpPr/>
          <p:nvPr/>
        </p:nvSpPr>
        <p:spPr>
          <a:xfrm>
            <a:off x="3838873" y="3208232"/>
            <a:ext cx="447825" cy="955101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00" dirty="0">
                <a:solidFill>
                  <a:schemeClr val="tx1"/>
                </a:solidFill>
              </a:rPr>
              <a:t>BFRP</a:t>
            </a:r>
            <a:endParaRPr lang="zh-TW" altLang="en-US" sz="700" dirty="0">
              <a:solidFill>
                <a:schemeClr val="tx1"/>
              </a:solidFill>
            </a:endParaRPr>
          </a:p>
        </p:txBody>
      </p:sp>
      <p:sp>
        <p:nvSpPr>
          <p:cNvPr id="28" name="矩形: 圓角 27">
            <a:extLst>
              <a:ext uri="{FF2B5EF4-FFF2-40B4-BE49-F238E27FC236}">
                <a16:creationId xmlns:a16="http://schemas.microsoft.com/office/drawing/2014/main" id="{0643321C-7794-A666-E3FA-27FA6A28FE36}"/>
              </a:ext>
            </a:extLst>
          </p:cNvPr>
          <p:cNvSpPr/>
          <p:nvPr/>
        </p:nvSpPr>
        <p:spPr>
          <a:xfrm>
            <a:off x="4490856" y="4602258"/>
            <a:ext cx="618366" cy="475299"/>
          </a:xfrm>
          <a:prstGeom prst="roundRect">
            <a:avLst/>
          </a:prstGeom>
          <a:solidFill>
            <a:srgbClr val="FFC000"/>
          </a:solidFill>
          <a:ln>
            <a:solidFill>
              <a:schemeClr val="tx2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800" b="1" dirty="0">
                <a:solidFill>
                  <a:srgbClr val="C00000"/>
                </a:solidFill>
              </a:rPr>
              <a:t>STA 2 </a:t>
            </a:r>
          </a:p>
          <a:p>
            <a:pPr algn="ctr"/>
            <a:r>
              <a:rPr lang="en-US" altLang="zh-TW" sz="800" b="1" dirty="0">
                <a:solidFill>
                  <a:srgbClr val="C00000"/>
                </a:solidFill>
              </a:rPr>
              <a:t>TB-BFR</a:t>
            </a:r>
            <a:endParaRPr lang="zh-TW" altLang="en-US" sz="800" b="1" dirty="0">
              <a:solidFill>
                <a:srgbClr val="C00000"/>
              </a:solidFill>
            </a:endParaRPr>
          </a:p>
        </p:txBody>
      </p:sp>
      <p:sp>
        <p:nvSpPr>
          <p:cNvPr id="29" name="矩形: 圓角 28">
            <a:extLst>
              <a:ext uri="{FF2B5EF4-FFF2-40B4-BE49-F238E27FC236}">
                <a16:creationId xmlns:a16="http://schemas.microsoft.com/office/drawing/2014/main" id="{9125415B-2845-EED3-55F8-B690D48DDB6C}"/>
              </a:ext>
            </a:extLst>
          </p:cNvPr>
          <p:cNvSpPr/>
          <p:nvPr/>
        </p:nvSpPr>
        <p:spPr>
          <a:xfrm>
            <a:off x="4490856" y="5090788"/>
            <a:ext cx="618367" cy="442218"/>
          </a:xfrm>
          <a:prstGeom prst="roundRect">
            <a:avLst/>
          </a:prstGeom>
          <a:solidFill>
            <a:srgbClr val="FFC000"/>
          </a:solidFill>
          <a:ln>
            <a:solidFill>
              <a:schemeClr val="tx2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800" dirty="0">
                <a:solidFill>
                  <a:schemeClr val="tx1"/>
                </a:solidFill>
              </a:rPr>
              <a:t>STA 1 </a:t>
            </a:r>
            <a:endParaRPr lang="en-US" altLang="zh-TW" sz="800" dirty="0">
              <a:solidFill>
                <a:srgbClr val="FF0000"/>
              </a:solidFill>
            </a:endParaRPr>
          </a:p>
          <a:p>
            <a:pPr algn="ctr"/>
            <a:r>
              <a:rPr lang="en-US" altLang="zh-TW" sz="800" dirty="0">
                <a:solidFill>
                  <a:schemeClr val="tx1"/>
                </a:solidFill>
              </a:rPr>
              <a:t>TB-BFR</a:t>
            </a:r>
            <a:endParaRPr lang="zh-TW" altLang="en-US" sz="800" dirty="0">
              <a:solidFill>
                <a:schemeClr val="tx1"/>
              </a:solidFill>
            </a:endParaRPr>
          </a:p>
        </p:txBody>
      </p:sp>
      <p:sp>
        <p:nvSpPr>
          <p:cNvPr id="30" name="矩形: 圓角 29">
            <a:extLst>
              <a:ext uri="{FF2B5EF4-FFF2-40B4-BE49-F238E27FC236}">
                <a16:creationId xmlns:a16="http://schemas.microsoft.com/office/drawing/2014/main" id="{06B9AF87-9D60-E516-E72F-AF8CE29B0AFF}"/>
              </a:ext>
            </a:extLst>
          </p:cNvPr>
          <p:cNvSpPr/>
          <p:nvPr/>
        </p:nvSpPr>
        <p:spPr>
          <a:xfrm>
            <a:off x="5165770" y="3228644"/>
            <a:ext cx="510386" cy="934689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00" dirty="0">
                <a:solidFill>
                  <a:schemeClr val="tx1"/>
                </a:solidFill>
              </a:rPr>
              <a:t>DSO</a:t>
            </a:r>
          </a:p>
          <a:p>
            <a:pPr algn="ctr"/>
            <a:r>
              <a:rPr lang="en-US" altLang="zh-TW" sz="700" dirty="0">
                <a:solidFill>
                  <a:schemeClr val="tx1"/>
                </a:solidFill>
              </a:rPr>
              <a:t>ICF2</a:t>
            </a:r>
            <a:endParaRPr lang="zh-TW" altLang="en-US" sz="700" dirty="0">
              <a:solidFill>
                <a:schemeClr val="tx1"/>
              </a:solidFill>
            </a:endParaRPr>
          </a:p>
        </p:txBody>
      </p:sp>
      <p:sp>
        <p:nvSpPr>
          <p:cNvPr id="31" name="矩形: 圓角 30">
            <a:extLst>
              <a:ext uri="{FF2B5EF4-FFF2-40B4-BE49-F238E27FC236}">
                <a16:creationId xmlns:a16="http://schemas.microsoft.com/office/drawing/2014/main" id="{1FD48B97-89AE-3FA2-A99A-9FF39D364A97}"/>
              </a:ext>
            </a:extLst>
          </p:cNvPr>
          <p:cNvSpPr/>
          <p:nvPr/>
        </p:nvSpPr>
        <p:spPr>
          <a:xfrm>
            <a:off x="5855236" y="4570144"/>
            <a:ext cx="829266" cy="475299"/>
          </a:xfrm>
          <a:prstGeom prst="roundRect">
            <a:avLst/>
          </a:prstGeom>
          <a:solidFill>
            <a:srgbClr val="FFC000"/>
          </a:solidFill>
          <a:ln>
            <a:solidFill>
              <a:schemeClr val="bg2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800" b="1" dirty="0">
                <a:solidFill>
                  <a:schemeClr val="tx1"/>
                </a:solidFill>
              </a:rPr>
              <a:t>DSO STA 1 </a:t>
            </a:r>
          </a:p>
          <a:p>
            <a:pPr algn="ctr"/>
            <a:r>
              <a:rPr lang="en-US" altLang="zh-TW" sz="800" b="1" dirty="0">
                <a:solidFill>
                  <a:schemeClr val="tx1"/>
                </a:solidFill>
              </a:rPr>
              <a:t>ICR2</a:t>
            </a:r>
            <a:endParaRPr lang="zh-TW" altLang="en-US" sz="800" b="1" dirty="0">
              <a:solidFill>
                <a:schemeClr val="tx1"/>
              </a:solidFill>
            </a:endParaRPr>
          </a:p>
        </p:txBody>
      </p:sp>
      <p:sp>
        <p:nvSpPr>
          <p:cNvPr id="32" name="矩形: 圓角 31">
            <a:extLst>
              <a:ext uri="{FF2B5EF4-FFF2-40B4-BE49-F238E27FC236}">
                <a16:creationId xmlns:a16="http://schemas.microsoft.com/office/drawing/2014/main" id="{7EDDCCEB-585B-DE05-F96F-C7A7925704FD}"/>
              </a:ext>
            </a:extLst>
          </p:cNvPr>
          <p:cNvSpPr/>
          <p:nvPr/>
        </p:nvSpPr>
        <p:spPr>
          <a:xfrm>
            <a:off x="5855236" y="5044586"/>
            <a:ext cx="829266" cy="475299"/>
          </a:xfrm>
          <a:prstGeom prst="roundRect">
            <a:avLst/>
          </a:prstGeom>
          <a:solidFill>
            <a:srgbClr val="FFC000"/>
          </a:solidFill>
          <a:ln>
            <a:solidFill>
              <a:schemeClr val="bg2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800" b="1" dirty="0">
                <a:solidFill>
                  <a:srgbClr val="C00000"/>
                </a:solidFill>
              </a:rPr>
              <a:t>DSO STA 2</a:t>
            </a:r>
          </a:p>
          <a:p>
            <a:pPr algn="ctr"/>
            <a:r>
              <a:rPr lang="en-US" altLang="zh-TW" sz="800" b="1" dirty="0">
                <a:solidFill>
                  <a:srgbClr val="C00000"/>
                </a:solidFill>
              </a:rPr>
              <a:t>ICR2</a:t>
            </a:r>
            <a:endParaRPr lang="zh-TW" altLang="en-US" sz="800" b="1" dirty="0">
              <a:solidFill>
                <a:srgbClr val="C00000"/>
              </a:solidFill>
            </a:endParaRPr>
          </a:p>
        </p:txBody>
      </p:sp>
      <p:sp>
        <p:nvSpPr>
          <p:cNvPr id="33" name="矩形: 圓角 32">
            <a:extLst>
              <a:ext uri="{FF2B5EF4-FFF2-40B4-BE49-F238E27FC236}">
                <a16:creationId xmlns:a16="http://schemas.microsoft.com/office/drawing/2014/main" id="{E2B67D87-2CA8-F990-7667-4A897A6F53A9}"/>
              </a:ext>
            </a:extLst>
          </p:cNvPr>
          <p:cNvSpPr/>
          <p:nvPr/>
        </p:nvSpPr>
        <p:spPr>
          <a:xfrm>
            <a:off x="6741157" y="3215555"/>
            <a:ext cx="447825" cy="955101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00" dirty="0">
                <a:solidFill>
                  <a:schemeClr val="tx1"/>
                </a:solidFill>
              </a:rPr>
              <a:t>NDPA</a:t>
            </a:r>
            <a:endParaRPr lang="zh-TW" altLang="en-US" sz="700" dirty="0">
              <a:solidFill>
                <a:schemeClr val="tx1"/>
              </a:solidFill>
            </a:endParaRPr>
          </a:p>
        </p:txBody>
      </p:sp>
      <p:sp>
        <p:nvSpPr>
          <p:cNvPr id="34" name="矩形: 圓角 33">
            <a:extLst>
              <a:ext uri="{FF2B5EF4-FFF2-40B4-BE49-F238E27FC236}">
                <a16:creationId xmlns:a16="http://schemas.microsoft.com/office/drawing/2014/main" id="{F6A839BF-BEFC-EE8E-630B-9A65CF69AA96}"/>
              </a:ext>
            </a:extLst>
          </p:cNvPr>
          <p:cNvSpPr/>
          <p:nvPr/>
        </p:nvSpPr>
        <p:spPr>
          <a:xfrm>
            <a:off x="7330173" y="3208232"/>
            <a:ext cx="447825" cy="955101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00" dirty="0">
                <a:solidFill>
                  <a:schemeClr val="tx1"/>
                </a:solidFill>
              </a:rPr>
              <a:t>NDP</a:t>
            </a:r>
            <a:endParaRPr lang="zh-TW" altLang="en-US" sz="700" dirty="0">
              <a:solidFill>
                <a:schemeClr val="tx1"/>
              </a:solidFill>
            </a:endParaRPr>
          </a:p>
        </p:txBody>
      </p:sp>
      <p:sp>
        <p:nvSpPr>
          <p:cNvPr id="35" name="矩形: 圓角 34">
            <a:extLst>
              <a:ext uri="{FF2B5EF4-FFF2-40B4-BE49-F238E27FC236}">
                <a16:creationId xmlns:a16="http://schemas.microsoft.com/office/drawing/2014/main" id="{B5F94E3A-003E-14D3-1DA2-89B641A05DB2}"/>
              </a:ext>
            </a:extLst>
          </p:cNvPr>
          <p:cNvSpPr/>
          <p:nvPr/>
        </p:nvSpPr>
        <p:spPr>
          <a:xfrm>
            <a:off x="7876530" y="3208232"/>
            <a:ext cx="447825" cy="955101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00" dirty="0">
                <a:solidFill>
                  <a:schemeClr val="tx1"/>
                </a:solidFill>
              </a:rPr>
              <a:t>BFRP</a:t>
            </a:r>
            <a:endParaRPr lang="zh-TW" altLang="en-US" sz="700" dirty="0">
              <a:solidFill>
                <a:schemeClr val="tx1"/>
              </a:solidFill>
            </a:endParaRPr>
          </a:p>
        </p:txBody>
      </p:sp>
      <p:sp>
        <p:nvSpPr>
          <p:cNvPr id="36" name="矩形: 圓角 35">
            <a:extLst>
              <a:ext uri="{FF2B5EF4-FFF2-40B4-BE49-F238E27FC236}">
                <a16:creationId xmlns:a16="http://schemas.microsoft.com/office/drawing/2014/main" id="{DD85DD02-BFB4-2FF2-17D1-6183A2A481F6}"/>
              </a:ext>
            </a:extLst>
          </p:cNvPr>
          <p:cNvSpPr/>
          <p:nvPr/>
        </p:nvSpPr>
        <p:spPr>
          <a:xfrm>
            <a:off x="8528513" y="4602258"/>
            <a:ext cx="618366" cy="475299"/>
          </a:xfrm>
          <a:prstGeom prst="roundRect">
            <a:avLst/>
          </a:prstGeom>
          <a:solidFill>
            <a:srgbClr val="FFC000"/>
          </a:solidFill>
          <a:ln>
            <a:solidFill>
              <a:schemeClr val="tx2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800" b="1" dirty="0">
                <a:solidFill>
                  <a:schemeClr val="tx1"/>
                </a:solidFill>
              </a:rPr>
              <a:t>STA 1</a:t>
            </a:r>
          </a:p>
          <a:p>
            <a:pPr algn="ctr"/>
            <a:r>
              <a:rPr lang="en-US" altLang="zh-TW" sz="800" b="1" dirty="0">
                <a:solidFill>
                  <a:schemeClr val="tx1"/>
                </a:solidFill>
              </a:rPr>
              <a:t>TB-BFR</a:t>
            </a:r>
            <a:endParaRPr lang="zh-TW" altLang="en-US" sz="800" b="1" dirty="0">
              <a:solidFill>
                <a:schemeClr val="tx1"/>
              </a:solidFill>
            </a:endParaRPr>
          </a:p>
        </p:txBody>
      </p:sp>
      <p:sp>
        <p:nvSpPr>
          <p:cNvPr id="37" name="矩形: 圓角 36">
            <a:extLst>
              <a:ext uri="{FF2B5EF4-FFF2-40B4-BE49-F238E27FC236}">
                <a16:creationId xmlns:a16="http://schemas.microsoft.com/office/drawing/2014/main" id="{D1E06B02-B52C-5179-D78E-3DB5B2C595D0}"/>
              </a:ext>
            </a:extLst>
          </p:cNvPr>
          <p:cNvSpPr/>
          <p:nvPr/>
        </p:nvSpPr>
        <p:spPr>
          <a:xfrm>
            <a:off x="8528513" y="5090788"/>
            <a:ext cx="618367" cy="442218"/>
          </a:xfrm>
          <a:prstGeom prst="roundRect">
            <a:avLst/>
          </a:prstGeom>
          <a:solidFill>
            <a:srgbClr val="FFC000"/>
          </a:solidFill>
          <a:ln>
            <a:solidFill>
              <a:schemeClr val="tx2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800" b="1" dirty="0">
                <a:solidFill>
                  <a:srgbClr val="C00000"/>
                </a:solidFill>
              </a:rPr>
              <a:t>STA 2 </a:t>
            </a:r>
          </a:p>
          <a:p>
            <a:pPr algn="ctr"/>
            <a:r>
              <a:rPr lang="en-US" altLang="zh-TW" sz="800" b="1" dirty="0">
                <a:solidFill>
                  <a:srgbClr val="C00000"/>
                </a:solidFill>
              </a:rPr>
              <a:t>TB-BFR</a:t>
            </a:r>
            <a:endParaRPr lang="zh-TW" altLang="en-US" sz="800" b="1" dirty="0">
              <a:solidFill>
                <a:srgbClr val="C00000"/>
              </a:solidFill>
            </a:endParaRPr>
          </a:p>
        </p:txBody>
      </p:sp>
      <p:cxnSp>
        <p:nvCxnSpPr>
          <p:cNvPr id="39" name="直線單箭頭接點 38">
            <a:extLst>
              <a:ext uri="{FF2B5EF4-FFF2-40B4-BE49-F238E27FC236}">
                <a16:creationId xmlns:a16="http://schemas.microsoft.com/office/drawing/2014/main" id="{31613FA9-B8E4-D47F-5EBA-52E45284E265}"/>
              </a:ext>
            </a:extLst>
          </p:cNvPr>
          <p:cNvCxnSpPr/>
          <p:nvPr/>
        </p:nvCxnSpPr>
        <p:spPr>
          <a:xfrm>
            <a:off x="911332" y="5711413"/>
            <a:ext cx="8190798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80485E7F-84F9-F000-1EC4-F07B58AFACAA}"/>
              </a:ext>
            </a:extLst>
          </p:cNvPr>
          <p:cNvSpPr txBox="1"/>
          <p:nvPr/>
        </p:nvSpPr>
        <p:spPr>
          <a:xfrm>
            <a:off x="4225870" y="5803120"/>
            <a:ext cx="1301858" cy="292880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r>
              <a:rPr lang="en-US" altLang="zh-TW" dirty="0"/>
              <a:t>TXOP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869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31335995-3E1D-9B20-14A5-E657901F9E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81679" y="6128917"/>
            <a:ext cx="38472" cy="92333"/>
          </a:xfrm>
        </p:spPr>
        <p:txBody>
          <a:bodyPr/>
          <a:lstStyle/>
          <a:p>
            <a:fld id="{0AEF9A4B-07C9-404C-9053-A3A2AC3AD5D6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A2F4C67-9542-CD85-533D-016A56B284B7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Frame exchange sequence example for DSO sounding is shown as below</a:t>
            </a:r>
          </a:p>
          <a:p>
            <a:pPr lvl="1"/>
            <a:r>
              <a:rPr lang="en-US" dirty="0"/>
              <a:t>STA1 is a non-DSO STA and DSO STA2 supports DSO 160 </a:t>
            </a:r>
            <a:r>
              <a:rPr lang="en-US" dirty="0" err="1"/>
              <a:t>subband</a:t>
            </a:r>
            <a:endParaRPr lang="en-US" dirty="0"/>
          </a:p>
          <a:p>
            <a:pPr lvl="1"/>
            <a:r>
              <a:rPr lang="en-US" dirty="0"/>
              <a:t>DSO ICF1 switches DSO STA2 to the DSO 160 </a:t>
            </a:r>
            <a:r>
              <a:rPr lang="en-US" dirty="0" err="1"/>
              <a:t>subband</a:t>
            </a:r>
            <a:endParaRPr lang="en-US" dirty="0"/>
          </a:p>
          <a:p>
            <a:pPr lvl="1"/>
            <a:r>
              <a:rPr lang="en-US" dirty="0"/>
              <a:t>DSO ICF2 switches DSO STA2 back to the primary 160 </a:t>
            </a:r>
            <a:r>
              <a:rPr lang="en-US" dirty="0" err="1"/>
              <a:t>subband</a:t>
            </a:r>
            <a:r>
              <a:rPr lang="en-US" dirty="0"/>
              <a:t> </a:t>
            </a:r>
          </a:p>
          <a:p>
            <a:pPr lvl="1"/>
            <a:endParaRPr lang="en-US" dirty="0"/>
          </a:p>
        </p:txBody>
      </p:sp>
      <p:sp>
        <p:nvSpPr>
          <p:cNvPr id="4" name="標題 3">
            <a:extLst>
              <a:ext uri="{FF2B5EF4-FFF2-40B4-BE49-F238E27FC236}">
                <a16:creationId xmlns:a16="http://schemas.microsoft.com/office/drawing/2014/main" id="{B2AFE5ED-9C48-A529-518C-153BBF7C9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571240"/>
            <a:ext cx="8218488" cy="960619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DSO Sounding Sequence example 2</a:t>
            </a:r>
          </a:p>
        </p:txBody>
      </p:sp>
      <p:cxnSp>
        <p:nvCxnSpPr>
          <p:cNvPr id="5" name="直線接點 4">
            <a:extLst>
              <a:ext uri="{FF2B5EF4-FFF2-40B4-BE49-F238E27FC236}">
                <a16:creationId xmlns:a16="http://schemas.microsoft.com/office/drawing/2014/main" id="{FABD80BE-1B8C-1334-8339-EC732EE8435C}"/>
              </a:ext>
            </a:extLst>
          </p:cNvPr>
          <p:cNvCxnSpPr>
            <a:cxnSpLocks/>
          </p:cNvCxnSpPr>
          <p:nvPr/>
        </p:nvCxnSpPr>
        <p:spPr>
          <a:xfrm>
            <a:off x="911333" y="3780262"/>
            <a:ext cx="762043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2746B0C4-477A-F47C-C402-0CBE45659D5A}"/>
              </a:ext>
            </a:extLst>
          </p:cNvPr>
          <p:cNvCxnSpPr>
            <a:cxnSpLocks/>
          </p:cNvCxnSpPr>
          <p:nvPr/>
        </p:nvCxnSpPr>
        <p:spPr>
          <a:xfrm>
            <a:off x="911332" y="4239655"/>
            <a:ext cx="76204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文字方塊 6">
            <a:extLst>
              <a:ext uri="{FF2B5EF4-FFF2-40B4-BE49-F238E27FC236}">
                <a16:creationId xmlns:a16="http://schemas.microsoft.com/office/drawing/2014/main" id="{35C2CC72-B482-3209-D4CD-F571AC26DD33}"/>
              </a:ext>
            </a:extLst>
          </p:cNvPr>
          <p:cNvSpPr txBox="1"/>
          <p:nvPr/>
        </p:nvSpPr>
        <p:spPr>
          <a:xfrm>
            <a:off x="41871" y="3652846"/>
            <a:ext cx="352269" cy="254833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r>
              <a:rPr lang="en-US" altLang="zh-TW" dirty="0"/>
              <a:t> AP</a:t>
            </a:r>
            <a:endParaRPr lang="zh-TW" altLang="en-US" dirty="0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F76A17AA-D114-1E8B-EE4F-EFC86D7910FF}"/>
              </a:ext>
            </a:extLst>
          </p:cNvPr>
          <p:cNvSpPr txBox="1"/>
          <p:nvPr/>
        </p:nvSpPr>
        <p:spPr>
          <a:xfrm>
            <a:off x="-35141" y="4965660"/>
            <a:ext cx="352269" cy="254833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r>
              <a:rPr lang="en-US" altLang="zh-TW" dirty="0"/>
              <a:t> STA</a:t>
            </a:r>
            <a:endParaRPr lang="zh-TW" altLang="en-US" dirty="0"/>
          </a:p>
        </p:txBody>
      </p:sp>
      <p:sp>
        <p:nvSpPr>
          <p:cNvPr id="9" name="左大括弧 8">
            <a:extLst>
              <a:ext uri="{FF2B5EF4-FFF2-40B4-BE49-F238E27FC236}">
                <a16:creationId xmlns:a16="http://schemas.microsoft.com/office/drawing/2014/main" id="{3B8B19AD-B616-A21E-5980-61A8E673E45D}"/>
              </a:ext>
            </a:extLst>
          </p:cNvPr>
          <p:cNvSpPr/>
          <p:nvPr/>
        </p:nvSpPr>
        <p:spPr>
          <a:xfrm>
            <a:off x="716460" y="3304964"/>
            <a:ext cx="194872" cy="475299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左大括弧 9">
            <a:extLst>
              <a:ext uri="{FF2B5EF4-FFF2-40B4-BE49-F238E27FC236}">
                <a16:creationId xmlns:a16="http://schemas.microsoft.com/office/drawing/2014/main" id="{709AE329-3BF5-BA95-BC0E-9A4094EE15CB}"/>
              </a:ext>
            </a:extLst>
          </p:cNvPr>
          <p:cNvSpPr/>
          <p:nvPr/>
        </p:nvSpPr>
        <p:spPr>
          <a:xfrm>
            <a:off x="716460" y="3764357"/>
            <a:ext cx="194872" cy="475299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FEF75204-5199-325A-EF39-21567C3FF8A5}"/>
              </a:ext>
            </a:extLst>
          </p:cNvPr>
          <p:cNvSpPr txBox="1"/>
          <p:nvPr/>
        </p:nvSpPr>
        <p:spPr>
          <a:xfrm>
            <a:off x="275030" y="3901759"/>
            <a:ext cx="472190" cy="200492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r>
              <a:rPr lang="en-US" altLang="zh-TW" sz="1400" dirty="0"/>
              <a:t> P80</a:t>
            </a:r>
            <a:endParaRPr lang="zh-TW" altLang="en-US" sz="1400" dirty="0"/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7030F039-0B03-F7E1-BACC-E8C5F6201B8F}"/>
              </a:ext>
            </a:extLst>
          </p:cNvPr>
          <p:cNvSpPr txBox="1"/>
          <p:nvPr/>
        </p:nvSpPr>
        <p:spPr>
          <a:xfrm>
            <a:off x="275030" y="3435032"/>
            <a:ext cx="472190" cy="200492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r>
              <a:rPr lang="en-US" altLang="zh-TW" sz="1400" dirty="0"/>
              <a:t> S80</a:t>
            </a:r>
            <a:endParaRPr lang="zh-TW" altLang="en-US" sz="1400" dirty="0"/>
          </a:p>
        </p:txBody>
      </p: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502DD653-3C8E-E4D0-5890-58F63C9A2CE6}"/>
              </a:ext>
            </a:extLst>
          </p:cNvPr>
          <p:cNvCxnSpPr>
            <a:cxnSpLocks/>
          </p:cNvCxnSpPr>
          <p:nvPr/>
        </p:nvCxnSpPr>
        <p:spPr>
          <a:xfrm>
            <a:off x="911332" y="5116317"/>
            <a:ext cx="76204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接點 13">
            <a:extLst>
              <a:ext uri="{FF2B5EF4-FFF2-40B4-BE49-F238E27FC236}">
                <a16:creationId xmlns:a16="http://schemas.microsoft.com/office/drawing/2014/main" id="{05804772-ABE2-A966-E0D9-3E27B1F6E640}"/>
              </a:ext>
            </a:extLst>
          </p:cNvPr>
          <p:cNvCxnSpPr>
            <a:cxnSpLocks/>
          </p:cNvCxnSpPr>
          <p:nvPr/>
        </p:nvCxnSpPr>
        <p:spPr>
          <a:xfrm>
            <a:off x="911333" y="5575710"/>
            <a:ext cx="762043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左大括弧 14">
            <a:extLst>
              <a:ext uri="{FF2B5EF4-FFF2-40B4-BE49-F238E27FC236}">
                <a16:creationId xmlns:a16="http://schemas.microsoft.com/office/drawing/2014/main" id="{A345CCF2-715A-06CA-99B3-3B47880FBD54}"/>
              </a:ext>
            </a:extLst>
          </p:cNvPr>
          <p:cNvSpPr/>
          <p:nvPr/>
        </p:nvSpPr>
        <p:spPr>
          <a:xfrm>
            <a:off x="716459" y="4641019"/>
            <a:ext cx="194872" cy="475299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左大括弧 15">
            <a:extLst>
              <a:ext uri="{FF2B5EF4-FFF2-40B4-BE49-F238E27FC236}">
                <a16:creationId xmlns:a16="http://schemas.microsoft.com/office/drawing/2014/main" id="{8A15213E-C6A2-E0A5-01F2-CE5F811840EB}"/>
              </a:ext>
            </a:extLst>
          </p:cNvPr>
          <p:cNvSpPr/>
          <p:nvPr/>
        </p:nvSpPr>
        <p:spPr>
          <a:xfrm>
            <a:off x="716459" y="5100412"/>
            <a:ext cx="194872" cy="475299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91B853AE-A5B1-FF18-32D4-2EE61AC5EA61}"/>
              </a:ext>
            </a:extLst>
          </p:cNvPr>
          <p:cNvSpPr txBox="1"/>
          <p:nvPr/>
        </p:nvSpPr>
        <p:spPr>
          <a:xfrm>
            <a:off x="275029" y="5237814"/>
            <a:ext cx="472190" cy="200492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r>
              <a:rPr lang="en-US" altLang="zh-TW" sz="1400" dirty="0"/>
              <a:t> P160</a:t>
            </a:r>
            <a:endParaRPr lang="zh-TW" altLang="en-US" sz="1400" dirty="0"/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7583B22F-CA33-438D-D6D5-EE31C82F7519}"/>
              </a:ext>
            </a:extLst>
          </p:cNvPr>
          <p:cNvSpPr txBox="1"/>
          <p:nvPr/>
        </p:nvSpPr>
        <p:spPr>
          <a:xfrm>
            <a:off x="275029" y="4771087"/>
            <a:ext cx="472190" cy="200492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r>
              <a:rPr lang="en-US" altLang="zh-TW" sz="1400" dirty="0"/>
              <a:t> S160</a:t>
            </a:r>
            <a:endParaRPr lang="zh-TW" altLang="en-US" sz="1400" dirty="0"/>
          </a:p>
        </p:txBody>
      </p:sp>
      <p:sp>
        <p:nvSpPr>
          <p:cNvPr id="19" name="矩形: 圓角 18">
            <a:extLst>
              <a:ext uri="{FF2B5EF4-FFF2-40B4-BE49-F238E27FC236}">
                <a16:creationId xmlns:a16="http://schemas.microsoft.com/office/drawing/2014/main" id="{AE2DC636-A79F-C339-34CF-E9C2A5D0A2FB}"/>
              </a:ext>
            </a:extLst>
          </p:cNvPr>
          <p:cNvSpPr/>
          <p:nvPr/>
        </p:nvSpPr>
        <p:spPr>
          <a:xfrm>
            <a:off x="1138218" y="3297012"/>
            <a:ext cx="510386" cy="934689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00" dirty="0">
                <a:solidFill>
                  <a:schemeClr val="tx1"/>
                </a:solidFill>
              </a:rPr>
              <a:t>DSO</a:t>
            </a:r>
          </a:p>
          <a:p>
            <a:pPr algn="ctr"/>
            <a:r>
              <a:rPr lang="en-US" altLang="zh-TW" sz="700" dirty="0">
                <a:solidFill>
                  <a:schemeClr val="tx1"/>
                </a:solidFill>
              </a:rPr>
              <a:t>ICF1</a:t>
            </a:r>
            <a:endParaRPr lang="zh-TW" altLang="en-US" sz="700" dirty="0">
              <a:solidFill>
                <a:schemeClr val="tx1"/>
              </a:solidFill>
            </a:endParaRPr>
          </a:p>
        </p:txBody>
      </p:sp>
      <p:sp>
        <p:nvSpPr>
          <p:cNvPr id="20" name="矩形: 圓角 19">
            <a:extLst>
              <a:ext uri="{FF2B5EF4-FFF2-40B4-BE49-F238E27FC236}">
                <a16:creationId xmlns:a16="http://schemas.microsoft.com/office/drawing/2014/main" id="{1A197106-842A-D1FE-03F0-EAA0C30A2B21}"/>
              </a:ext>
            </a:extLst>
          </p:cNvPr>
          <p:cNvSpPr/>
          <p:nvPr/>
        </p:nvSpPr>
        <p:spPr>
          <a:xfrm>
            <a:off x="1827684" y="4638512"/>
            <a:ext cx="829266" cy="475299"/>
          </a:xfrm>
          <a:prstGeom prst="roundRect">
            <a:avLst/>
          </a:prstGeom>
          <a:solidFill>
            <a:srgbClr val="FFC000"/>
          </a:solidFill>
          <a:ln>
            <a:solidFill>
              <a:schemeClr val="bg2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800" b="1" dirty="0">
                <a:solidFill>
                  <a:srgbClr val="C00000"/>
                </a:solidFill>
              </a:rPr>
              <a:t>DSO STA 2</a:t>
            </a:r>
          </a:p>
          <a:p>
            <a:pPr algn="ctr"/>
            <a:r>
              <a:rPr lang="en-US" altLang="zh-TW" sz="800" b="1" dirty="0">
                <a:solidFill>
                  <a:srgbClr val="C00000"/>
                </a:solidFill>
              </a:rPr>
              <a:t>ICR1</a:t>
            </a:r>
            <a:endParaRPr lang="zh-TW" altLang="en-US" sz="800" b="1" dirty="0">
              <a:solidFill>
                <a:srgbClr val="C00000"/>
              </a:solidFill>
            </a:endParaRPr>
          </a:p>
        </p:txBody>
      </p:sp>
      <p:sp>
        <p:nvSpPr>
          <p:cNvPr id="21" name="矩形: 圓角 20">
            <a:extLst>
              <a:ext uri="{FF2B5EF4-FFF2-40B4-BE49-F238E27FC236}">
                <a16:creationId xmlns:a16="http://schemas.microsoft.com/office/drawing/2014/main" id="{12B30FDC-08CE-002C-60D9-93C0FDA2D59A}"/>
              </a:ext>
            </a:extLst>
          </p:cNvPr>
          <p:cNvSpPr/>
          <p:nvPr/>
        </p:nvSpPr>
        <p:spPr>
          <a:xfrm>
            <a:off x="1827684" y="5112954"/>
            <a:ext cx="829266" cy="475299"/>
          </a:xfrm>
          <a:prstGeom prst="roundRect">
            <a:avLst/>
          </a:prstGeom>
          <a:solidFill>
            <a:srgbClr val="FFC000"/>
          </a:solidFill>
          <a:ln>
            <a:solidFill>
              <a:schemeClr val="bg2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800" b="1" dirty="0">
                <a:solidFill>
                  <a:schemeClr val="tx1"/>
                </a:solidFill>
              </a:rPr>
              <a:t>STA 1 </a:t>
            </a:r>
          </a:p>
          <a:p>
            <a:pPr algn="ctr"/>
            <a:r>
              <a:rPr lang="en-US" altLang="zh-TW" sz="800" b="1" dirty="0">
                <a:solidFill>
                  <a:schemeClr val="tx1"/>
                </a:solidFill>
              </a:rPr>
              <a:t>ICR1</a:t>
            </a:r>
            <a:endParaRPr lang="zh-TW" altLang="en-US" sz="800" b="1" dirty="0">
              <a:solidFill>
                <a:schemeClr val="tx1"/>
              </a:solidFill>
            </a:endParaRPr>
          </a:p>
        </p:txBody>
      </p:sp>
      <p:sp>
        <p:nvSpPr>
          <p:cNvPr id="22" name="矩形: 圓角 21">
            <a:extLst>
              <a:ext uri="{FF2B5EF4-FFF2-40B4-BE49-F238E27FC236}">
                <a16:creationId xmlns:a16="http://schemas.microsoft.com/office/drawing/2014/main" id="{3534C83E-AB58-FDC1-F97B-C549CCA0271C}"/>
              </a:ext>
            </a:extLst>
          </p:cNvPr>
          <p:cNvSpPr/>
          <p:nvPr/>
        </p:nvSpPr>
        <p:spPr>
          <a:xfrm>
            <a:off x="854785" y="5142257"/>
            <a:ext cx="882787" cy="429705"/>
          </a:xfrm>
          <a:prstGeom prst="roundRect">
            <a:avLst/>
          </a:prstGeom>
          <a:noFill/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000" dirty="0">
                <a:solidFill>
                  <a:schemeClr val="tx1"/>
                </a:solidFill>
              </a:rPr>
              <a:t>STA1/STA2 </a:t>
            </a:r>
          </a:p>
          <a:p>
            <a:pPr algn="ctr"/>
            <a:r>
              <a:rPr lang="en-US" altLang="zh-TW" sz="1000" dirty="0">
                <a:solidFill>
                  <a:schemeClr val="tx1"/>
                </a:solidFill>
              </a:rPr>
              <a:t>BW 160</a:t>
            </a:r>
            <a:endParaRPr lang="zh-TW" altLang="en-US" sz="1000" dirty="0">
              <a:solidFill>
                <a:schemeClr val="tx1"/>
              </a:solidFill>
            </a:endParaRPr>
          </a:p>
        </p:txBody>
      </p:sp>
      <p:sp>
        <p:nvSpPr>
          <p:cNvPr id="23" name="箭號: 弧形下彎 22">
            <a:extLst>
              <a:ext uri="{FF2B5EF4-FFF2-40B4-BE49-F238E27FC236}">
                <a16:creationId xmlns:a16="http://schemas.microsoft.com/office/drawing/2014/main" id="{3A4B8039-F473-7956-F3E7-0ED245ED5836}"/>
              </a:ext>
            </a:extLst>
          </p:cNvPr>
          <p:cNvSpPr/>
          <p:nvPr/>
        </p:nvSpPr>
        <p:spPr>
          <a:xfrm rot="20007680">
            <a:off x="1122376" y="4681276"/>
            <a:ext cx="729572" cy="194292"/>
          </a:xfrm>
          <a:prstGeom prst="curved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400">
              <a:solidFill>
                <a:schemeClr val="tx1"/>
              </a:solidFill>
            </a:endParaRPr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48B8F76A-B0DF-A651-0F9A-FEC43FC9B558}"/>
              </a:ext>
            </a:extLst>
          </p:cNvPr>
          <p:cNvSpPr txBox="1"/>
          <p:nvPr/>
        </p:nvSpPr>
        <p:spPr>
          <a:xfrm rot="19846984">
            <a:off x="814203" y="4616488"/>
            <a:ext cx="987986" cy="113553"/>
          </a:xfrm>
          <a:prstGeom prst="rect">
            <a:avLst/>
          </a:prstGeo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lIns="0" tIns="0" rIns="0" bIns="0" rtlCol="0">
            <a:noAutofit/>
          </a:bodyPr>
          <a:lstStyle/>
          <a:p>
            <a:r>
              <a:rPr lang="en-US" altLang="zh-TW" sz="700" dirty="0"/>
              <a:t> STA 2 switch CH to AP’s S160</a:t>
            </a:r>
            <a:endParaRPr lang="zh-TW" altLang="en-US" sz="700" dirty="0"/>
          </a:p>
        </p:txBody>
      </p:sp>
      <p:sp>
        <p:nvSpPr>
          <p:cNvPr id="25" name="矩形: 圓角 24">
            <a:extLst>
              <a:ext uri="{FF2B5EF4-FFF2-40B4-BE49-F238E27FC236}">
                <a16:creationId xmlns:a16="http://schemas.microsoft.com/office/drawing/2014/main" id="{68732D01-49A0-8E07-0546-67BEE504EC65}"/>
              </a:ext>
            </a:extLst>
          </p:cNvPr>
          <p:cNvSpPr/>
          <p:nvPr/>
        </p:nvSpPr>
        <p:spPr>
          <a:xfrm>
            <a:off x="2703500" y="3283923"/>
            <a:ext cx="447825" cy="955101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00" dirty="0">
                <a:solidFill>
                  <a:schemeClr val="tx1"/>
                </a:solidFill>
              </a:rPr>
              <a:t>NDPA</a:t>
            </a:r>
            <a:endParaRPr lang="zh-TW" altLang="en-US" sz="700" dirty="0">
              <a:solidFill>
                <a:schemeClr val="tx1"/>
              </a:solidFill>
            </a:endParaRPr>
          </a:p>
        </p:txBody>
      </p:sp>
      <p:sp>
        <p:nvSpPr>
          <p:cNvPr id="26" name="矩形: 圓角 25">
            <a:extLst>
              <a:ext uri="{FF2B5EF4-FFF2-40B4-BE49-F238E27FC236}">
                <a16:creationId xmlns:a16="http://schemas.microsoft.com/office/drawing/2014/main" id="{3D6F6C47-5F10-4B91-C8B5-5358B8348B43}"/>
              </a:ext>
            </a:extLst>
          </p:cNvPr>
          <p:cNvSpPr/>
          <p:nvPr/>
        </p:nvSpPr>
        <p:spPr>
          <a:xfrm>
            <a:off x="3292516" y="3276600"/>
            <a:ext cx="447825" cy="955101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00" dirty="0">
                <a:solidFill>
                  <a:schemeClr val="tx1"/>
                </a:solidFill>
              </a:rPr>
              <a:t>NDP</a:t>
            </a:r>
            <a:endParaRPr lang="zh-TW" altLang="en-US" sz="700" dirty="0">
              <a:solidFill>
                <a:schemeClr val="tx1"/>
              </a:solidFill>
            </a:endParaRPr>
          </a:p>
        </p:txBody>
      </p:sp>
      <p:sp>
        <p:nvSpPr>
          <p:cNvPr id="27" name="矩形: 圓角 26">
            <a:extLst>
              <a:ext uri="{FF2B5EF4-FFF2-40B4-BE49-F238E27FC236}">
                <a16:creationId xmlns:a16="http://schemas.microsoft.com/office/drawing/2014/main" id="{147A0447-96B1-2249-7498-501C3FD0FEA2}"/>
              </a:ext>
            </a:extLst>
          </p:cNvPr>
          <p:cNvSpPr/>
          <p:nvPr/>
        </p:nvSpPr>
        <p:spPr>
          <a:xfrm>
            <a:off x="3838873" y="3276600"/>
            <a:ext cx="447825" cy="955101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00" dirty="0">
                <a:solidFill>
                  <a:schemeClr val="tx1"/>
                </a:solidFill>
              </a:rPr>
              <a:t>BFRP</a:t>
            </a:r>
            <a:endParaRPr lang="zh-TW" altLang="en-US" sz="700" dirty="0">
              <a:solidFill>
                <a:schemeClr val="tx1"/>
              </a:solidFill>
            </a:endParaRPr>
          </a:p>
        </p:txBody>
      </p:sp>
      <p:sp>
        <p:nvSpPr>
          <p:cNvPr id="28" name="矩形: 圓角 27">
            <a:extLst>
              <a:ext uri="{FF2B5EF4-FFF2-40B4-BE49-F238E27FC236}">
                <a16:creationId xmlns:a16="http://schemas.microsoft.com/office/drawing/2014/main" id="{0643321C-7794-A666-E3FA-27FA6A28FE36}"/>
              </a:ext>
            </a:extLst>
          </p:cNvPr>
          <p:cNvSpPr/>
          <p:nvPr/>
        </p:nvSpPr>
        <p:spPr>
          <a:xfrm>
            <a:off x="4490856" y="4670626"/>
            <a:ext cx="618366" cy="475299"/>
          </a:xfrm>
          <a:prstGeom prst="roundRect">
            <a:avLst/>
          </a:prstGeom>
          <a:solidFill>
            <a:srgbClr val="FFC000"/>
          </a:solidFill>
          <a:ln>
            <a:solidFill>
              <a:schemeClr val="tx2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800" b="1" dirty="0">
                <a:solidFill>
                  <a:srgbClr val="C00000"/>
                </a:solidFill>
              </a:rPr>
              <a:t>STA 2 </a:t>
            </a:r>
          </a:p>
          <a:p>
            <a:pPr algn="ctr"/>
            <a:r>
              <a:rPr lang="en-US" altLang="zh-TW" sz="800" b="1" dirty="0">
                <a:solidFill>
                  <a:srgbClr val="C00000"/>
                </a:solidFill>
              </a:rPr>
              <a:t>TB-BFR</a:t>
            </a:r>
            <a:endParaRPr lang="zh-TW" altLang="en-US" sz="800" b="1" dirty="0">
              <a:solidFill>
                <a:srgbClr val="C00000"/>
              </a:solidFill>
            </a:endParaRPr>
          </a:p>
        </p:txBody>
      </p:sp>
      <p:sp>
        <p:nvSpPr>
          <p:cNvPr id="29" name="矩形: 圓角 28">
            <a:extLst>
              <a:ext uri="{FF2B5EF4-FFF2-40B4-BE49-F238E27FC236}">
                <a16:creationId xmlns:a16="http://schemas.microsoft.com/office/drawing/2014/main" id="{9125415B-2845-EED3-55F8-B690D48DDB6C}"/>
              </a:ext>
            </a:extLst>
          </p:cNvPr>
          <p:cNvSpPr/>
          <p:nvPr/>
        </p:nvSpPr>
        <p:spPr>
          <a:xfrm>
            <a:off x="4490856" y="5159156"/>
            <a:ext cx="618367" cy="442218"/>
          </a:xfrm>
          <a:prstGeom prst="roundRect">
            <a:avLst/>
          </a:prstGeom>
          <a:solidFill>
            <a:srgbClr val="FFC000"/>
          </a:solidFill>
          <a:ln>
            <a:solidFill>
              <a:schemeClr val="tx2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800" dirty="0">
                <a:solidFill>
                  <a:schemeClr val="tx1"/>
                </a:solidFill>
              </a:rPr>
              <a:t>STA 1 </a:t>
            </a:r>
            <a:endParaRPr lang="en-US" altLang="zh-TW" sz="800" dirty="0">
              <a:solidFill>
                <a:srgbClr val="FF0000"/>
              </a:solidFill>
            </a:endParaRPr>
          </a:p>
          <a:p>
            <a:pPr algn="ctr"/>
            <a:r>
              <a:rPr lang="en-US" altLang="zh-TW" sz="800" dirty="0">
                <a:solidFill>
                  <a:schemeClr val="tx1"/>
                </a:solidFill>
              </a:rPr>
              <a:t>TB-BFR</a:t>
            </a:r>
            <a:endParaRPr lang="zh-TW" altLang="en-US" sz="800" dirty="0">
              <a:solidFill>
                <a:schemeClr val="tx1"/>
              </a:solidFill>
            </a:endParaRPr>
          </a:p>
        </p:txBody>
      </p:sp>
      <p:sp>
        <p:nvSpPr>
          <p:cNvPr id="30" name="矩形: 圓角 29">
            <a:extLst>
              <a:ext uri="{FF2B5EF4-FFF2-40B4-BE49-F238E27FC236}">
                <a16:creationId xmlns:a16="http://schemas.microsoft.com/office/drawing/2014/main" id="{06B9AF87-9D60-E516-E72F-AF8CE29B0AFF}"/>
              </a:ext>
            </a:extLst>
          </p:cNvPr>
          <p:cNvSpPr/>
          <p:nvPr/>
        </p:nvSpPr>
        <p:spPr>
          <a:xfrm>
            <a:off x="5165770" y="3297012"/>
            <a:ext cx="510386" cy="934689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00" dirty="0">
                <a:solidFill>
                  <a:schemeClr val="tx1"/>
                </a:solidFill>
              </a:rPr>
              <a:t>DSO</a:t>
            </a:r>
          </a:p>
          <a:p>
            <a:pPr algn="ctr"/>
            <a:r>
              <a:rPr lang="en-US" altLang="zh-TW" sz="700" dirty="0">
                <a:solidFill>
                  <a:schemeClr val="tx1"/>
                </a:solidFill>
              </a:rPr>
              <a:t>ICF2</a:t>
            </a:r>
            <a:endParaRPr lang="zh-TW" altLang="en-US" sz="700" dirty="0">
              <a:solidFill>
                <a:schemeClr val="tx1"/>
              </a:solidFill>
            </a:endParaRPr>
          </a:p>
        </p:txBody>
      </p:sp>
      <p:sp>
        <p:nvSpPr>
          <p:cNvPr id="32" name="矩形: 圓角 31">
            <a:extLst>
              <a:ext uri="{FF2B5EF4-FFF2-40B4-BE49-F238E27FC236}">
                <a16:creationId xmlns:a16="http://schemas.microsoft.com/office/drawing/2014/main" id="{7EDDCCEB-585B-DE05-F96F-C7A7925704FD}"/>
              </a:ext>
            </a:extLst>
          </p:cNvPr>
          <p:cNvSpPr/>
          <p:nvPr/>
        </p:nvSpPr>
        <p:spPr>
          <a:xfrm>
            <a:off x="5855236" y="5112954"/>
            <a:ext cx="829266" cy="475299"/>
          </a:xfrm>
          <a:prstGeom prst="roundRect">
            <a:avLst/>
          </a:prstGeom>
          <a:solidFill>
            <a:srgbClr val="FFC000"/>
          </a:solidFill>
          <a:ln>
            <a:solidFill>
              <a:schemeClr val="bg2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800" b="1" dirty="0">
                <a:solidFill>
                  <a:srgbClr val="C00000"/>
                </a:solidFill>
              </a:rPr>
              <a:t>DSO STA 2</a:t>
            </a:r>
          </a:p>
          <a:p>
            <a:pPr algn="ctr"/>
            <a:r>
              <a:rPr lang="en-US" altLang="zh-TW" sz="800" b="1" dirty="0">
                <a:solidFill>
                  <a:srgbClr val="C00000"/>
                </a:solidFill>
              </a:rPr>
              <a:t>ICR2</a:t>
            </a:r>
            <a:endParaRPr lang="zh-TW" altLang="en-US" sz="800" b="1" dirty="0">
              <a:solidFill>
                <a:srgbClr val="C00000"/>
              </a:solidFill>
            </a:endParaRPr>
          </a:p>
        </p:txBody>
      </p:sp>
      <p:sp>
        <p:nvSpPr>
          <p:cNvPr id="33" name="矩形: 圓角 32">
            <a:extLst>
              <a:ext uri="{FF2B5EF4-FFF2-40B4-BE49-F238E27FC236}">
                <a16:creationId xmlns:a16="http://schemas.microsoft.com/office/drawing/2014/main" id="{E2B67D87-2CA8-F990-7667-4A897A6F53A9}"/>
              </a:ext>
            </a:extLst>
          </p:cNvPr>
          <p:cNvSpPr/>
          <p:nvPr/>
        </p:nvSpPr>
        <p:spPr>
          <a:xfrm>
            <a:off x="6741157" y="3764357"/>
            <a:ext cx="447825" cy="474667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00" dirty="0">
                <a:solidFill>
                  <a:schemeClr val="tx1"/>
                </a:solidFill>
              </a:rPr>
              <a:t>NDPA</a:t>
            </a:r>
            <a:endParaRPr lang="zh-TW" altLang="en-US" sz="700" dirty="0">
              <a:solidFill>
                <a:schemeClr val="tx1"/>
              </a:solidFill>
            </a:endParaRPr>
          </a:p>
        </p:txBody>
      </p:sp>
      <p:sp>
        <p:nvSpPr>
          <p:cNvPr id="34" name="矩形: 圓角 33">
            <a:extLst>
              <a:ext uri="{FF2B5EF4-FFF2-40B4-BE49-F238E27FC236}">
                <a16:creationId xmlns:a16="http://schemas.microsoft.com/office/drawing/2014/main" id="{F6A839BF-BEFC-EE8E-630B-9A65CF69AA96}"/>
              </a:ext>
            </a:extLst>
          </p:cNvPr>
          <p:cNvSpPr/>
          <p:nvPr/>
        </p:nvSpPr>
        <p:spPr>
          <a:xfrm>
            <a:off x="7330173" y="3764357"/>
            <a:ext cx="447825" cy="467344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00" dirty="0">
                <a:solidFill>
                  <a:schemeClr val="tx1"/>
                </a:solidFill>
              </a:rPr>
              <a:t>NDP</a:t>
            </a:r>
            <a:endParaRPr lang="zh-TW" altLang="en-US" sz="700" dirty="0">
              <a:solidFill>
                <a:schemeClr val="tx1"/>
              </a:solidFill>
            </a:endParaRPr>
          </a:p>
        </p:txBody>
      </p:sp>
      <p:sp>
        <p:nvSpPr>
          <p:cNvPr id="35" name="矩形: 圓角 34">
            <a:extLst>
              <a:ext uri="{FF2B5EF4-FFF2-40B4-BE49-F238E27FC236}">
                <a16:creationId xmlns:a16="http://schemas.microsoft.com/office/drawing/2014/main" id="{B5F94E3A-003E-14D3-1DA2-89B641A05DB2}"/>
              </a:ext>
            </a:extLst>
          </p:cNvPr>
          <p:cNvSpPr/>
          <p:nvPr/>
        </p:nvSpPr>
        <p:spPr>
          <a:xfrm>
            <a:off x="7876530" y="3757034"/>
            <a:ext cx="447825" cy="474667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00" dirty="0">
                <a:solidFill>
                  <a:schemeClr val="tx1"/>
                </a:solidFill>
              </a:rPr>
              <a:t>BFRP</a:t>
            </a:r>
            <a:endParaRPr lang="zh-TW" altLang="en-US" sz="700" dirty="0">
              <a:solidFill>
                <a:schemeClr val="tx1"/>
              </a:solidFill>
            </a:endParaRPr>
          </a:p>
        </p:txBody>
      </p:sp>
      <p:sp>
        <p:nvSpPr>
          <p:cNvPr id="37" name="矩形: 圓角 36">
            <a:extLst>
              <a:ext uri="{FF2B5EF4-FFF2-40B4-BE49-F238E27FC236}">
                <a16:creationId xmlns:a16="http://schemas.microsoft.com/office/drawing/2014/main" id="{D1E06B02-B52C-5179-D78E-3DB5B2C595D0}"/>
              </a:ext>
            </a:extLst>
          </p:cNvPr>
          <p:cNvSpPr/>
          <p:nvPr/>
        </p:nvSpPr>
        <p:spPr>
          <a:xfrm>
            <a:off x="8528513" y="5159156"/>
            <a:ext cx="618367" cy="442218"/>
          </a:xfrm>
          <a:prstGeom prst="roundRect">
            <a:avLst/>
          </a:prstGeom>
          <a:solidFill>
            <a:srgbClr val="FFC000"/>
          </a:solidFill>
          <a:ln>
            <a:solidFill>
              <a:schemeClr val="tx2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800" b="1" dirty="0">
                <a:solidFill>
                  <a:srgbClr val="C00000"/>
                </a:solidFill>
              </a:rPr>
              <a:t>STA 2 </a:t>
            </a:r>
          </a:p>
          <a:p>
            <a:pPr algn="ctr"/>
            <a:r>
              <a:rPr lang="en-US" altLang="zh-TW" sz="800" b="1" dirty="0">
                <a:solidFill>
                  <a:srgbClr val="C00000"/>
                </a:solidFill>
              </a:rPr>
              <a:t>TB-BFR</a:t>
            </a:r>
            <a:endParaRPr lang="zh-TW" altLang="en-US" sz="800" b="1" dirty="0">
              <a:solidFill>
                <a:srgbClr val="C00000"/>
              </a:solidFill>
            </a:endParaRPr>
          </a:p>
        </p:txBody>
      </p:sp>
      <p:cxnSp>
        <p:nvCxnSpPr>
          <p:cNvPr id="39" name="直線單箭頭接點 38">
            <a:extLst>
              <a:ext uri="{FF2B5EF4-FFF2-40B4-BE49-F238E27FC236}">
                <a16:creationId xmlns:a16="http://schemas.microsoft.com/office/drawing/2014/main" id="{31613FA9-B8E4-D47F-5EBA-52E45284E265}"/>
              </a:ext>
            </a:extLst>
          </p:cNvPr>
          <p:cNvCxnSpPr/>
          <p:nvPr/>
        </p:nvCxnSpPr>
        <p:spPr>
          <a:xfrm>
            <a:off x="911332" y="5779781"/>
            <a:ext cx="8190798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80485E7F-84F9-F000-1EC4-F07B58AFACAA}"/>
              </a:ext>
            </a:extLst>
          </p:cNvPr>
          <p:cNvSpPr txBox="1"/>
          <p:nvPr/>
        </p:nvSpPr>
        <p:spPr>
          <a:xfrm>
            <a:off x="4225870" y="5871488"/>
            <a:ext cx="1301858" cy="292880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r>
              <a:rPr lang="en-US" altLang="zh-TW" dirty="0"/>
              <a:t>TXOP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085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7"/>
          <p:cNvSpPr txBox="1">
            <a:spLocks noGrp="1"/>
          </p:cNvSpPr>
          <p:nvPr>
            <p:ph type="body" idx="1"/>
          </p:nvPr>
        </p:nvSpPr>
        <p:spPr>
          <a:xfrm>
            <a:off x="633549" y="1507374"/>
            <a:ext cx="8281851" cy="390282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75" tIns="68575" rIns="68575" bIns="68575" numCol="1" anchor="t" anchorCtr="0" compatLnSpc="1">
            <a:noAutofit/>
          </a:bodyPr>
          <a:lstStyle/>
          <a:p>
            <a:pPr marL="285750" marR="571500" indent="-28575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altLang="zh-CN" sz="1800" b="0" dirty="0">
                <a:solidFill>
                  <a:srgbClr val="222222"/>
                </a:solidFill>
                <a:highlight>
                  <a:srgbClr val="FFFFFF"/>
                </a:highlight>
              </a:rPr>
              <a:t>This contribution proposes a DSO sounding sequence that </a:t>
            </a:r>
            <a:r>
              <a:rPr lang="en-US" altLang="zh-TW" sz="1800" b="0" dirty="0">
                <a:solidFill>
                  <a:srgbClr val="222222"/>
                </a:solidFill>
                <a:highlight>
                  <a:srgbClr val="FFFFFF"/>
                </a:highlight>
              </a:rPr>
              <a:t>enables a DSO non-AP STA to perform sounding for both the primary </a:t>
            </a:r>
            <a:r>
              <a:rPr lang="en-US" altLang="zh-TW" sz="1800" b="0" dirty="0" err="1">
                <a:solidFill>
                  <a:srgbClr val="222222"/>
                </a:solidFill>
                <a:highlight>
                  <a:srgbClr val="FFFFFF"/>
                </a:highlight>
              </a:rPr>
              <a:t>subband</a:t>
            </a:r>
            <a:r>
              <a:rPr lang="en-US" altLang="zh-TW" sz="1800" b="0" dirty="0">
                <a:solidFill>
                  <a:srgbClr val="222222"/>
                </a:solidFill>
                <a:highlight>
                  <a:srgbClr val="FFFFFF"/>
                </a:highlight>
              </a:rPr>
              <a:t> and the DSO </a:t>
            </a:r>
            <a:r>
              <a:rPr lang="en-US" altLang="zh-TW" sz="1800" b="0" dirty="0" err="1">
                <a:solidFill>
                  <a:srgbClr val="222222"/>
                </a:solidFill>
                <a:highlight>
                  <a:srgbClr val="FFFFFF"/>
                </a:highlight>
              </a:rPr>
              <a:t>subband</a:t>
            </a:r>
            <a:r>
              <a:rPr lang="en-US" altLang="zh-TW" sz="1800" b="0" dirty="0">
                <a:solidFill>
                  <a:srgbClr val="222222"/>
                </a:solidFill>
                <a:highlight>
                  <a:srgbClr val="FFFFFF"/>
                </a:highlight>
              </a:rPr>
              <a:t> within a single TXOP</a:t>
            </a:r>
            <a:r>
              <a:rPr lang="en-US" altLang="zh-CN" sz="1800" b="0" dirty="0">
                <a:solidFill>
                  <a:srgbClr val="222222"/>
                </a:solidFill>
                <a:highlight>
                  <a:srgbClr val="FFFFFF"/>
                </a:highlight>
              </a:rPr>
              <a:t>. </a:t>
            </a:r>
          </a:p>
          <a:p>
            <a:pPr marL="285750" marR="571500" indent="-28575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altLang="zh-CN" sz="1800" b="0" dirty="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285750" marR="571500" indent="-28575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altLang="zh-CN" sz="1800" b="0" dirty="0">
                <a:solidFill>
                  <a:srgbClr val="222222"/>
                </a:solidFill>
                <a:highlight>
                  <a:srgbClr val="FFFFFF"/>
                </a:highlight>
              </a:rPr>
              <a:t>It suggests allowing a DSO non-AP STA to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"/>
              </a:rPr>
              <a:t>switch back from the DSO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TimesNewRoman"/>
              </a:rPr>
              <a:t>subband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"/>
              </a:rPr>
              <a:t> to the primary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TimesNewRoman"/>
              </a:rPr>
              <a:t>subband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"/>
              </a:rPr>
              <a:t> by transmitting</a:t>
            </a:r>
            <a:r>
              <a:rPr lang="en-US" sz="1800" b="0" dirty="0">
                <a:solidFill>
                  <a:srgbClr val="000000"/>
                </a:solidFill>
                <a:latin typeface="TimesNewRoman"/>
              </a:rPr>
              <a:t> an ICF that indicates RU allocation within the primary </a:t>
            </a:r>
            <a:r>
              <a:rPr lang="en-US" sz="1800" b="0" dirty="0" err="1">
                <a:solidFill>
                  <a:srgbClr val="000000"/>
                </a:solidFill>
                <a:latin typeface="TimesNewRoman"/>
              </a:rPr>
              <a:t>subband</a:t>
            </a:r>
            <a:r>
              <a:rPr lang="en-US" sz="1800" b="0" dirty="0">
                <a:solidFill>
                  <a:srgbClr val="000000"/>
                </a:solidFill>
                <a:latin typeface="TimesNewRoman"/>
              </a:rPr>
              <a:t>.</a:t>
            </a:r>
            <a:endParaRPr lang="en-US" altLang="zh-CN" sz="1800" b="0" dirty="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marR="57150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altLang="zh-CN" sz="1800" b="0" dirty="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285750" marR="571500" indent="-28575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altLang="zh-CN" sz="1800" b="0" dirty="0">
                <a:solidFill>
                  <a:srgbClr val="222222"/>
                </a:solidFill>
                <a:highlight>
                  <a:srgbClr val="FFFFFF"/>
                </a:highlight>
              </a:rPr>
              <a:t>Key Benefits</a:t>
            </a:r>
          </a:p>
          <a:p>
            <a:pPr marL="742950" marR="571500" lvl="1" indent="-285750" algn="just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222222"/>
                </a:solidFill>
                <a:highlight>
                  <a:srgbClr val="FFFFFF"/>
                </a:highlight>
              </a:rPr>
              <a:t>Improved DSO sounding efficiency by enabling a DSO non-AP STA to sound both the primary </a:t>
            </a:r>
            <a:r>
              <a:rPr lang="en-US" altLang="zh-CN" sz="1600" dirty="0" err="1">
                <a:solidFill>
                  <a:srgbClr val="222222"/>
                </a:solidFill>
                <a:highlight>
                  <a:srgbClr val="FFFFFF"/>
                </a:highlight>
              </a:rPr>
              <a:t>subband</a:t>
            </a:r>
            <a:r>
              <a:rPr lang="en-US" altLang="zh-CN" sz="1600" dirty="0">
                <a:solidFill>
                  <a:srgbClr val="222222"/>
                </a:solidFill>
                <a:highlight>
                  <a:srgbClr val="FFFFFF"/>
                </a:highlight>
              </a:rPr>
              <a:t> and the DSO </a:t>
            </a:r>
            <a:r>
              <a:rPr lang="en-US" altLang="zh-CN" sz="1600" dirty="0" err="1">
                <a:solidFill>
                  <a:srgbClr val="222222"/>
                </a:solidFill>
                <a:highlight>
                  <a:srgbClr val="FFFFFF"/>
                </a:highlight>
              </a:rPr>
              <a:t>subband</a:t>
            </a:r>
            <a:r>
              <a:rPr lang="en-US" altLang="zh-CN" sz="1600" dirty="0">
                <a:solidFill>
                  <a:srgbClr val="222222"/>
                </a:solidFill>
                <a:highlight>
                  <a:srgbClr val="FFFFFF"/>
                </a:highlight>
              </a:rPr>
              <a:t> within a single TXOP.</a:t>
            </a:r>
          </a:p>
          <a:p>
            <a:pPr marL="742950" marR="571500" lvl="1" indent="-285750" algn="just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222222"/>
                </a:solidFill>
                <a:highlight>
                  <a:srgbClr val="FFFFFF"/>
                </a:highlight>
              </a:rPr>
              <a:t>Increased DSO operation flexibility by permitting the DSO non-AP STA to switch back to the primary </a:t>
            </a:r>
            <a:r>
              <a:rPr lang="en-US" altLang="zh-CN" sz="1600" dirty="0" err="1">
                <a:solidFill>
                  <a:srgbClr val="222222"/>
                </a:solidFill>
                <a:highlight>
                  <a:srgbClr val="FFFFFF"/>
                </a:highlight>
              </a:rPr>
              <a:t>subband</a:t>
            </a:r>
            <a:r>
              <a:rPr lang="en-US" altLang="zh-CN" sz="1600" dirty="0">
                <a:solidFill>
                  <a:srgbClr val="222222"/>
                </a:solidFill>
                <a:highlight>
                  <a:srgbClr val="FFFFFF"/>
                </a:highlight>
              </a:rPr>
              <a:t> via an ICF that allocates an RU within the primary </a:t>
            </a:r>
            <a:r>
              <a:rPr lang="en-US" altLang="zh-CN" sz="1600" dirty="0" err="1">
                <a:solidFill>
                  <a:srgbClr val="222222"/>
                </a:solidFill>
                <a:highlight>
                  <a:srgbClr val="FFFFFF"/>
                </a:highlight>
              </a:rPr>
              <a:t>subband</a:t>
            </a:r>
            <a:r>
              <a:rPr lang="en-US" altLang="zh-CN" sz="1600" dirty="0">
                <a:solidFill>
                  <a:srgbClr val="222222"/>
                </a:solidFill>
                <a:highlight>
                  <a:srgbClr val="FFFFFF"/>
                </a:highlight>
              </a:rPr>
              <a:t>.</a:t>
            </a:r>
          </a:p>
          <a:p>
            <a:pPr marL="285750" marR="571500" indent="-285750" algn="just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zh-CN" sz="1600" b="0" dirty="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endParaRPr sz="1500" b="0" dirty="0">
              <a:highlight>
                <a:schemeClr val="lt1"/>
              </a:highlight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500" b="0" dirty="0">
                <a:highlight>
                  <a:schemeClr val="lt1"/>
                </a:highlight>
              </a:rPr>
              <a:t> </a:t>
            </a:r>
            <a:endParaRPr sz="1500" b="0" dirty="0"/>
          </a:p>
          <a:p>
            <a:pPr indent="0" algn="just">
              <a:lnSpc>
                <a:spcPct val="115000"/>
              </a:lnSpc>
              <a:spcBef>
                <a:spcPts val="900"/>
              </a:spcBef>
              <a:buNone/>
            </a:pPr>
            <a:endParaRPr sz="1500" b="0" dirty="0"/>
          </a:p>
        </p:txBody>
      </p:sp>
      <p:sp>
        <p:nvSpPr>
          <p:cNvPr id="107" name="Google Shape;107;p17"/>
          <p:cNvSpPr txBox="1">
            <a:spLocks noGrp="1"/>
          </p:cNvSpPr>
          <p:nvPr>
            <p:ph type="sldNum" idx="12"/>
          </p:nvPr>
        </p:nvSpPr>
        <p:spPr>
          <a:xfrm>
            <a:off x="4306950" y="6477000"/>
            <a:ext cx="530100" cy="136800"/>
          </a:xfrm>
          <a:prstGeom prst="rect">
            <a:avLst/>
          </a:prstGeom>
        </p:spPr>
        <p:txBody>
          <a:bodyPr spcFirstLastPara="1" vert="horz" wrap="square" lIns="0" tIns="0" rIns="0" bIns="0" numCol="1" anchor="t" anchorCtr="0" compatLnSpc="1">
            <a:noAutofit/>
          </a:bodyPr>
          <a:lstStyle/>
          <a:p>
            <a:r>
              <a:rPr lang="en" dirty="0"/>
              <a:t>Slide </a:t>
            </a:r>
            <a:fld id="{00000000-1234-1234-1234-123412341234}" type="slidenum">
              <a:rPr lang="en"/>
              <a:pPr/>
              <a:t>9</a:t>
            </a:fld>
            <a:endParaRPr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F8C0CD2-FC27-8725-FFEC-21638867D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33400"/>
            <a:ext cx="7772400" cy="762000"/>
          </a:xfrm>
        </p:spPr>
        <p:txBody>
          <a:bodyPr/>
          <a:lstStyle/>
          <a:p>
            <a:r>
              <a:rPr lang="en-US" altLang="zh-TW" dirty="0"/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839782"/>
      </p:ext>
    </p:extLst>
  </p:cSld>
  <p:clrMapOvr>
    <a:masterClrMapping/>
  </p:clrMapOvr>
</p:sld>
</file>

<file path=ppt/theme/theme1.xml><?xml version="1.0" encoding="utf-8"?>
<a:theme xmlns:a="http://schemas.openxmlformats.org/drawingml/2006/main" name="1_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70306050509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703060505090304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A162B2F21D5F4BB7087D1151E9BA66" ma:contentTypeVersion="1" ma:contentTypeDescription="Create a new document." ma:contentTypeScope="" ma:versionID="19756aebb80ad30240197ca2e3b8cfb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BC67A7B-2B1A-4086-8370-23AC79C907E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71DD2B5-241A-41D6-BB19-5B93E28ECEC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B089278-2BBF-410D-9BB5-E548A1E410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Metadata/LabelInfo.xml><?xml version="1.0" encoding="utf-8"?>
<clbl:labelList xmlns:clbl="http://schemas.microsoft.com/office/2020/mipLabelMetadata">
  <clbl:label id="{83bcef13-7cac-433f-ba1d-47a323951816}" enabled="1" method="Privileged" siteId="{a7687ede-7a6b-4ef6-bace-642f677fbe31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183070</TotalTime>
  <Words>975</Words>
  <Application>Microsoft Office PowerPoint</Application>
  <PresentationFormat>On-screen Show (4:3)</PresentationFormat>
  <Paragraphs>186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TimesNewRoman</vt:lpstr>
      <vt:lpstr>Arial</vt:lpstr>
      <vt:lpstr>Arial</vt:lpstr>
      <vt:lpstr>Calibri</vt:lpstr>
      <vt:lpstr>Times New Roman</vt:lpstr>
      <vt:lpstr>Wingdings</vt:lpstr>
      <vt:lpstr>1_Extend Submission Template</vt:lpstr>
      <vt:lpstr>DSO Optimizations</vt:lpstr>
      <vt:lpstr>Background </vt:lpstr>
      <vt:lpstr>Objective  </vt:lpstr>
      <vt:lpstr>Problem Statement </vt:lpstr>
      <vt:lpstr>Proposal </vt:lpstr>
      <vt:lpstr>DSO Sounding Sequence</vt:lpstr>
      <vt:lpstr>DSO Sounding Sequence example 1</vt:lpstr>
      <vt:lpstr>DSO Sounding Sequence example 2</vt:lpstr>
      <vt:lpstr>Summary</vt:lpstr>
      <vt:lpstr>SP1</vt:lpstr>
      <vt:lpstr>SP2</vt:lpstr>
      <vt:lpstr>Reference</vt:lpstr>
    </vt:vector>
  </TitlesOfParts>
  <Company>Marvell Semiconductor,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UHR use case and network architecture</dc:title>
  <dc:creator>Yonggang.Fang@mediatek.com</dc:creator>
  <cp:lastModifiedBy>Kaiying Lu</cp:lastModifiedBy>
  <cp:revision>5080</cp:revision>
  <cp:lastPrinted>2020-12-04T21:59:30Z</cp:lastPrinted>
  <dcterms:created xsi:type="dcterms:W3CDTF">2020-12-04T21:59:30Z</dcterms:created>
  <dcterms:modified xsi:type="dcterms:W3CDTF">2025-09-10T04:47:53Z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KSOProductBuildVer">
    <vt:lpwstr>1033-2.7.0.4476</vt:lpwstr>
  </property>
  <property fmtid="{D5CDD505-2E9C-101B-9397-08002B2CF9AE}" pid="4" name="ContentTypeId">
    <vt:lpwstr>0x01010044A162B2F21D5F4BB7087D1151E9BA66</vt:lpwstr>
  </property>
  <property fmtid="{D5CDD505-2E9C-101B-9397-08002B2CF9AE}" pid="5" name="MSIP_Label_83bcef13-7cac-433f-ba1d-47a323951816_Enabled">
    <vt:lpwstr>true</vt:lpwstr>
  </property>
  <property fmtid="{D5CDD505-2E9C-101B-9397-08002B2CF9AE}" pid="6" name="MSIP_Label_83bcef13-7cac-433f-ba1d-47a323951816_SetDate">
    <vt:lpwstr>2023-01-06T23:45:46Z</vt:lpwstr>
  </property>
  <property fmtid="{D5CDD505-2E9C-101B-9397-08002B2CF9AE}" pid="7" name="MSIP_Label_83bcef13-7cac-433f-ba1d-47a323951816_Method">
    <vt:lpwstr>Privileged</vt:lpwstr>
  </property>
  <property fmtid="{D5CDD505-2E9C-101B-9397-08002B2CF9AE}" pid="8" name="MSIP_Label_83bcef13-7cac-433f-ba1d-47a323951816_Name">
    <vt:lpwstr>MTK_Unclassified</vt:lpwstr>
  </property>
  <property fmtid="{D5CDD505-2E9C-101B-9397-08002B2CF9AE}" pid="9" name="MSIP_Label_83bcef13-7cac-433f-ba1d-47a323951816_SiteId">
    <vt:lpwstr>a7687ede-7a6b-4ef6-bace-642f677fbe31</vt:lpwstr>
  </property>
  <property fmtid="{D5CDD505-2E9C-101B-9397-08002B2CF9AE}" pid="10" name="MSIP_Label_83bcef13-7cac-433f-ba1d-47a323951816_ActionId">
    <vt:lpwstr>55360bf1-f76e-43d2-a148-489c7622ab95</vt:lpwstr>
  </property>
  <property fmtid="{D5CDD505-2E9C-101B-9397-08002B2CF9AE}" pid="11" name="MSIP_Label_83bcef13-7cac-433f-ba1d-47a323951816_ContentBits">
    <vt:lpwstr>0</vt:lpwstr>
  </property>
</Properties>
</file>