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3"/>
    <p:sldId id="368" r:id="rId4"/>
    <p:sldId id="426" r:id="rId5"/>
    <p:sldId id="448" r:id="rId6"/>
    <p:sldId id="455" r:id="rId7"/>
    <p:sldId id="461" r:id="rId8"/>
    <p:sldId id="392" r:id="rId9"/>
    <p:sldId id="265" r:id="rId10"/>
    <p:sldId id="442" r:id="rId11"/>
    <p:sldId id="464" r:id="rId12"/>
    <p:sldId id="29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g, Zhijie (NSB - CN/Shanghai)" initials="YZ(-C" lastIdx="2" clrIdx="0"/>
  <p:cmAuthor id="2" name="Galati Giordano, Lorenzo (Nokia - DE/Stuttgart)" initials="GGL(-D" lastIdx="9" clrIdx="1"/>
  <p:cmAuthor id="3" name="Huang Chun" initials="0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æ æ ·å¼ï¼ç½æ ¼å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5" autoAdjust="0"/>
    <p:restoredTop sz="95859" autoAdjust="0"/>
  </p:normalViewPr>
  <p:slideViewPr>
    <p:cSldViewPr snapToGrid="0">
      <p:cViewPr varScale="1">
        <p:scale>
          <a:sx n="113" d="100"/>
          <a:sy n="113" d="100"/>
        </p:scale>
        <p:origin x="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8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CN"/>
              <a:t>Doc.: 25/1019</a:t>
            </a:r>
            <a:endParaRPr lang="zh-CN" alt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4B3C3-1730-4818-86F0-26E791C69C69}" type="datetime1">
              <a:rPr lang="en-US" altLang="zh-CN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74ADAF-64A2-4BCC-B8AB-1D88A11752B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802.11-22/828r4</a:t>
            </a:r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BEC8A-9456-4C66-AD86-F29878999039}" type="datetime1">
              <a:rPr lang="en-US" altLang="zh-CN" smtClean="0"/>
            </a:fld>
            <a:endParaRPr lang="en-US"/>
          </a:p>
        </p:txBody>
      </p:sp>
      <p:sp>
        <p:nvSpPr>
          <p:cNvPr id="4" name="Slide Image Placeholder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true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5FBDD-38CD-4C88-8D6A-46542FF4F3A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</a:fld>
            <a:endParaRPr lang="en-US" dirty="0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27821" y="6475731"/>
            <a:ext cx="2349500" cy="2768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C9B8F1-287D-4B8B-8904-2261870F7D4F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E05228-1FDB-49BC-8BC4-A91A7D762AB2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  <p:sp>
        <p:nvSpPr>
          <p:cNvPr id="8" name="文本框 7"/>
          <p:cNvSpPr txBox="true"/>
          <p:nvPr userDrawn="true"/>
        </p:nvSpPr>
        <p:spPr>
          <a:xfrm>
            <a:off x="9076055" y="9588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F652A146-6F07-41EF-8958-F5CF356A0B78}" type="slidenum">
              <a:rPr lang="en-US"/>
            </a:fld>
            <a:endParaRPr lang="en-US" dirty="0"/>
          </a:p>
        </p:txBody>
      </p:sp>
      <p:sp>
        <p:nvSpPr>
          <p:cNvPr id="7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B3AFDE4-E638-42C0-A68B-50C601C7C88B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9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7F62F27-0EC7-4D1C-8A98-B521A5C1B642}" type="slidenum">
              <a:rPr lang="en-US"/>
            </a:fld>
            <a:endParaRPr lang="en-US"/>
          </a:p>
        </p:txBody>
      </p:sp>
      <p:sp>
        <p:nvSpPr>
          <p:cNvPr id="10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69D9E18-8FC9-4D6F-9D47-7F236DA35C33}" type="slidenum">
              <a:rPr lang="en-US"/>
            </a:fld>
            <a:endParaRPr lang="en-US"/>
          </a:p>
        </p:txBody>
      </p:sp>
      <p:sp>
        <p:nvSpPr>
          <p:cNvPr id="6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A8CB34A-F2D3-4F3B-AD27-33B98B268C82}" type="slidenum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842823D-4EFD-4122-8A9F-C6D9274A89D2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Rectangle 6"/>
          <p:cNvSpPr>
            <a:spLocks noGrp="true" noChangeArrowheads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079F9C-5C87-45BF-8450-007BCEAE6FD6}" type="slidenum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true" noChangeArrowheads="true"/>
          </p:cNvSpPr>
          <p:nvPr>
            <p:ph type="ftr" sz="quarter" idx="11"/>
          </p:nvPr>
        </p:nvSpPr>
        <p:spPr>
          <a:xfrm>
            <a:off x="9323426" y="6481446"/>
            <a:ext cx="2012315" cy="27686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/>
          <a:p>
            <a:pPr lvl="0"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5123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914400" y="1752607"/>
            <a:ext cx="10363200" cy="4571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false" compatLnSpc="true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9042400" y="6475413"/>
            <a:ext cx="234950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false" compatLnSpc="true">
            <a:spAutoFit/>
          </a:bodyPr>
          <a:lstStyle>
            <a:lvl1pPr algn="r" eaLnBrk="0" hangingPunct="0">
              <a:defRPr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5746051" y="6475413"/>
            <a:ext cx="801502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false" compatLnSpc="true">
            <a:spAutoFit/>
          </a:bodyPr>
          <a:lstStyle>
            <a:lvl1pPr algn="ctr" eaLnBrk="0" hangingPunct="0"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7614916F-BBEF-4684-B6F5-1E636F42BA02}" type="slidenum">
              <a:rPr lang="en-US"/>
            </a:fld>
            <a:endParaRPr lang="en-US"/>
          </a:p>
        </p:txBody>
      </p:sp>
      <p:sp>
        <p:nvSpPr>
          <p:cNvPr id="1031" name="Rectangle 7"/>
          <p:cNvSpPr>
            <a:spLocks noChangeArrowheads="true"/>
          </p:cNvSpPr>
          <p:nvPr/>
        </p:nvSpPr>
        <p:spPr bwMode="auto">
          <a:xfrm>
            <a:off x="7776845" y="332740"/>
            <a:ext cx="360172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>
                <a:cs typeface="+mn-cs"/>
              </a:rPr>
              <a:t>doc</a:t>
            </a:r>
            <a:r>
              <a:rPr lang="en-GB" altLang="en-US" sz="1800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.: IEEE 802.11-</a:t>
            </a:r>
            <a:r>
              <a:rPr lang="en-US" altLang="en-GB" sz="1800" b="1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25/1460</a:t>
            </a:r>
            <a:endParaRPr lang="zh-CN" altLang="en-US" sz="1800" b="1" kern="1200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032" name="Line 8"/>
          <p:cNvSpPr>
            <a:spLocks noChangeShapeType="true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033" name="Rectangle 9"/>
          <p:cNvSpPr>
            <a:spLocks noChangeArrowheads="true"/>
          </p:cNvSpPr>
          <p:nvPr/>
        </p:nvSpPr>
        <p:spPr bwMode="auto">
          <a:xfrm>
            <a:off x="914400" y="6475414"/>
            <a:ext cx="1077218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cs typeface="+mn-cs"/>
              </a:rPr>
              <a:t>Submission</a:t>
            </a:r>
            <a:endParaRPr lang="en-US" sz="1800" dirty="0">
              <a:cs typeface="+mn-cs"/>
            </a:endParaRPr>
          </a:p>
        </p:txBody>
      </p:sp>
      <p:sp>
        <p:nvSpPr>
          <p:cNvPr id="1034" name="Line 10"/>
          <p:cNvSpPr>
            <a:spLocks noChangeShapeType="true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cs typeface="+mn-cs"/>
            </a:endParaRPr>
          </a:p>
        </p:txBody>
      </p:sp>
      <p:sp>
        <p:nvSpPr>
          <p:cNvPr id="11" name="Rectangle 7"/>
          <p:cNvSpPr>
            <a:spLocks noChangeArrowheads="true"/>
          </p:cNvSpPr>
          <p:nvPr userDrawn="true"/>
        </p:nvSpPr>
        <p:spPr bwMode="auto">
          <a:xfrm>
            <a:off x="481331" y="321980"/>
            <a:ext cx="1416050" cy="2768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l" eaLnBrk="0" hangingPunct="0">
              <a:defRPr/>
            </a:pPr>
            <a:r>
              <a:rPr lang="en-US" sz="1800" b="1" dirty="0">
                <a:cs typeface="+mn-cs"/>
              </a:rPr>
              <a:t>May 2025</a:t>
            </a:r>
            <a:endParaRPr lang="en-US" sz="1800" b="1" dirty="0">
              <a:cs typeface="+mn-cs"/>
            </a:endParaRPr>
          </a:p>
        </p:txBody>
      </p:sp>
      <p:sp>
        <p:nvSpPr>
          <p:cNvPr id="2" name="Text Box 1"/>
          <p:cNvSpPr txBox="true"/>
          <p:nvPr userDrawn="true"/>
        </p:nvSpPr>
        <p:spPr>
          <a:xfrm>
            <a:off x="11861800" y="28422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3" name="Text Box 2"/>
          <p:cNvSpPr txBox="true"/>
          <p:nvPr userDrawn="true"/>
        </p:nvSpPr>
        <p:spPr>
          <a:xfrm>
            <a:off x="11772265" y="30156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4" name="Text Box 3"/>
          <p:cNvSpPr txBox="true"/>
          <p:nvPr userDrawn="true"/>
        </p:nvSpPr>
        <p:spPr>
          <a:xfrm>
            <a:off x="3712845" y="-463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hemeOverride" Target="../theme/themeOverride3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lstStyle/>
          <a:p>
            <a:pPr algn="r">
              <a:defRPr/>
            </a:pPr>
            <a:r>
              <a:rPr lang="en-US">
                <a:sym typeface="+mn-ea"/>
              </a:rPr>
              <a:t>Chun Huang, et al. (ZTE)</a:t>
            </a:r>
            <a:endParaRPr lang="en-GB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dirty="0">
                <a:sym typeface="+mn-ea"/>
              </a:rPr>
              <a:t>Thoughts on DPS</a:t>
            </a:r>
            <a:endParaRPr lang="en-US" dirty="0">
              <a:sym typeface="+mn-ea"/>
            </a:endParaRPr>
          </a:p>
        </p:txBody>
      </p:sp>
      <p:graphicFrame>
        <p:nvGraphicFramePr>
          <p:cNvPr id="2" name="表 1"/>
          <p:cNvGraphicFramePr>
            <a:graphicFrameLocks noGrp="true"/>
          </p:cNvGraphicFramePr>
          <p:nvPr/>
        </p:nvGraphicFramePr>
        <p:xfrm>
          <a:off x="1348105" y="2712085"/>
          <a:ext cx="9496425" cy="3764915"/>
        </p:xfrm>
        <a:graphic>
          <a:graphicData uri="http://schemas.openxmlformats.org/drawingml/2006/table">
            <a:tbl>
              <a:tblPr firstRow="true" bandRow="true">
                <a:tableStyleId>{5940675A-B579-460E-94D1-54222C63F5DA}</a:tableStyleId>
              </a:tblPr>
              <a:tblGrid>
                <a:gridCol w="2323465"/>
                <a:gridCol w="1845945"/>
                <a:gridCol w="1039495"/>
                <a:gridCol w="857885"/>
                <a:gridCol w="3429635"/>
              </a:tblGrid>
              <a:tr h="342265"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Name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Affiliations</a:t>
                      </a:r>
                      <a:endParaRPr kumimoji="1" lang="en-US" altLang="ja-JP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Address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Phone</a:t>
                      </a:r>
                      <a:endParaRPr kumimoji="1" lang="ja-JP" alt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500" b="1" dirty="0"/>
                        <a:t>Email</a:t>
                      </a:r>
                      <a:endParaRPr kumimoji="1" lang="ja-JP" altLang="en-US" sz="1500" b="1" dirty="0"/>
                    </a:p>
                  </a:txBody>
                  <a:tcPr/>
                </a:tc>
              </a:tr>
              <a:tr h="342265">
                <a:tc>
                  <a:txBody>
                    <a:bodyPr/>
                    <a:lstStyle/>
                    <a:p>
                      <a:r>
                        <a:rPr kumimoji="1" lang="en-US" altLang="ja-JP" sz="1500" dirty="0"/>
                        <a:t>Chun Huang</a:t>
                      </a:r>
                      <a:endParaRPr kumimoji="1" lang="en-US" altLang="ja-JP" sz="1500" dirty="0"/>
                    </a:p>
                  </a:txBody>
                  <a:tcPr anchor="ctr"/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/>
                        <a:t>ZTE</a:t>
                      </a:r>
                      <a:endParaRPr kumimoji="1" lang="en-US" altLang="ja-JP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500" dirty="0"/>
                        <a:t>huang.chun2@zte.com.cn</a:t>
                      </a: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>
                        <a:buNone/>
                      </a:pPr>
                      <a:r>
                        <a:rPr kumimoji="1" lang="en-US" altLang="ja-JP" sz="1500" dirty="0">
                          <a:sym typeface="+mn-ea"/>
                        </a:rPr>
                        <a:t>Zisheng Wang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Jay Yang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/>
                        <a:t>Yurong Qian</a:t>
                      </a:r>
                      <a:endParaRPr kumimoji="1" lang="en-US" altLang="ja-JP" sz="1500" dirty="0"/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Bo Cao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Yun Li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Yan Li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  <a:tr h="342265"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500" dirty="0">
                          <a:sym typeface="+mn-ea"/>
                        </a:rPr>
                        <a:t>Qisheng Huang</a:t>
                      </a:r>
                      <a:endParaRPr kumimoji="1" lang="en-US" altLang="ja-JP" sz="1500" dirty="0">
                        <a:sym typeface="+mn-ea"/>
                      </a:endParaRPr>
                    </a:p>
                  </a:txBody>
                  <a:tcPr anchor="ctr"/>
                </a:tc>
                <a:tc vMerge="true"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>
                        <a:buNone/>
                      </a:pPr>
                      <a:endParaRPr kumimoji="1" lang="ja-JP" altLang="en-US" sz="1500" dirty="0"/>
                    </a:p>
                  </a:txBody>
                  <a:tcPr anchor="ctr"/>
                </a:tc>
                <a:tc>
                  <a:txBody>
                    <a:bodyPr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5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150" name="Rectangle 6"/>
          <p:cNvSpPr>
            <a:spLocks noGrp="true" noChangeArrowheads="true"/>
          </p:cNvSpPr>
          <p:nvPr>
            <p:ph type="body" idx="1"/>
          </p:nvPr>
        </p:nvSpPr>
        <p:spPr>
          <a:xfrm>
            <a:off x="2209800" y="164211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 smtClean="0">
                <a:ea typeface="굴림" panose="020B0600000101010101" pitchFamily="50" charset="-127"/>
              </a:rPr>
              <a:t>Date:</a:t>
            </a:r>
            <a:r>
              <a:rPr lang="en-US" altLang="ko-KR" sz="2000" b="0" dirty="0" smtClean="0">
                <a:ea typeface="굴림" panose="020B0600000101010101" pitchFamily="50" charset="-127"/>
              </a:rPr>
              <a:t> 2025-08-26</a:t>
            </a:r>
            <a:endParaRPr lang="en-US" altLang="ko-KR" sz="2000" b="0" dirty="0" smtClean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true"/>
          </p:cNvSpPr>
          <p:nvPr/>
        </p:nvSpPr>
        <p:spPr bwMode="auto">
          <a:xfrm>
            <a:off x="914400" y="223393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sp>
        <p:nvSpPr>
          <p:cNvPr id="3" name="灯片编号占位符 2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 dirty="0"/>
              <a:t>Slide </a:t>
            </a:r>
            <a:fld id="{80743412-9668-4686-B109-E3B2457EFEE3}" type="slidenum">
              <a:rPr lang="en-US"/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914400" y="1600200"/>
            <a:ext cx="103632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Do you support the proposed changes in 25/1460:</a:t>
            </a:r>
            <a:endParaRPr lang="en-US" dirty="0" smtClean="0"/>
          </a:p>
          <a:p>
            <a:r>
              <a:rPr lang="en-US" b="0" dirty="0" smtClean="0"/>
              <a:t>A STA that has P2P direct links may operate in DUO mode.</a:t>
            </a:r>
            <a:endParaRPr lang="en-US" b="0" dirty="0" smtClean="0"/>
          </a:p>
          <a:p>
            <a:r>
              <a:rPr lang="en-US" b="0" dirty="0">
                <a:sym typeface="+mn-ea"/>
              </a:rPr>
              <a:t>During TDLS link establishment, STA shall carry information indicating whether it has enabled DUO mode. </a:t>
            </a:r>
            <a:endParaRPr lang="en-US" b="0" dirty="0" smtClean="0">
              <a:sym typeface="+mn-ea"/>
            </a:endParaRPr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1789BC7-C074-42CC-ADF8-5107DF6BD1C1}" type="slidenum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914400" y="1612265"/>
            <a:ext cx="10363200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0">
                <a:sym typeface="+mn-ea"/>
              </a:rPr>
              <a:t>[1] IEEE P802.11bn/D1.0 </a:t>
            </a:r>
            <a:endParaRPr lang="en-US" altLang="zh-CN" b="0">
              <a:sym typeface="+mn-ea"/>
            </a:endParaRPr>
          </a:p>
          <a:p>
            <a:pPr marL="0" indent="0">
              <a:buNone/>
            </a:pPr>
            <a:r>
              <a:rPr lang="en-US" altLang="zh-CN" b="0">
                <a:sym typeface="+mn-ea"/>
              </a:rPr>
              <a:t>[2]24/509 Thoughts on in-device coexistence and P2P for 11bn, Rubayet Shafin (Samsung Electronics)</a:t>
            </a:r>
            <a:endParaRPr lang="en-US" altLang="zh-CN" b="0">
              <a:sym typeface="+mn-ea"/>
            </a:endParaRPr>
          </a:p>
          <a:p>
            <a:pPr marL="0" indent="0">
              <a:buNone/>
            </a:pPr>
            <a:r>
              <a:rPr lang="en-GB" b="0" dirty="0" smtClean="0">
                <a:sym typeface="+mn-ea"/>
              </a:rPr>
              <a:t>[</a:t>
            </a:r>
            <a:r>
              <a:rPr lang="en-US" altLang="en-GB" b="0" dirty="0" smtClean="0">
                <a:sym typeface="+mn-ea"/>
              </a:rPr>
              <a:t>3</a:t>
            </a:r>
            <a:r>
              <a:rPr lang="en-GB" b="0" dirty="0" smtClean="0">
                <a:sym typeface="+mn-ea"/>
              </a:rPr>
              <a:t>]</a:t>
            </a:r>
            <a:r>
              <a:rPr lang="en-US" altLang="en-GB" b="0" dirty="0" smtClean="0">
                <a:sym typeface="+mn-ea"/>
              </a:rPr>
              <a:t>24/675 </a:t>
            </a:r>
            <a:r>
              <a:rPr lang="en-US" b="0" dirty="0">
                <a:sym typeface="+mn-ea"/>
              </a:rPr>
              <a:t>In-device Co-ex and P2P--Follow up</a:t>
            </a:r>
            <a:r>
              <a:rPr lang="en-US" b="0" dirty="0" smtClean="0">
                <a:sym typeface="+mn-ea"/>
              </a:rPr>
              <a:t>, </a:t>
            </a:r>
            <a:r>
              <a:rPr lang="en-US" altLang="zh-CN" b="0">
                <a:sym typeface="+mn-ea"/>
              </a:rPr>
              <a:t>Rubayet Shafin (Samsung Electronics)</a:t>
            </a:r>
            <a:endParaRPr lang="it-IT" b="0" dirty="0"/>
          </a:p>
          <a:p>
            <a:pPr marL="0" indent="0">
              <a:buNone/>
            </a:pPr>
            <a:endParaRPr lang="en-US" altLang="zh-CN" b="0">
              <a:sym typeface="+mn-ea"/>
            </a:endParaRPr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r>
              <a:rPr lang="en-US" dirty="0">
                <a:sym typeface="+mn-ea"/>
              </a:rPr>
              <a:t>Chun Huang, et al. (ZTE)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Introduction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3765" y="1908175"/>
            <a:ext cx="10363835" cy="4259580"/>
          </a:xfrm>
        </p:spPr>
        <p:txBody>
          <a:bodyPr/>
          <a:p>
            <a:r>
              <a:rPr lang="en-US" dirty="0">
                <a:sym typeface="+mn-ea"/>
              </a:rPr>
              <a:t>Tgbn has approved the support the following features to enhance the in-device co-ex and power saving performance for WLAN STAs [1]</a:t>
            </a:r>
            <a:endParaRPr lang="en-US" dirty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Dynamic power save (DPS) operation</a:t>
            </a:r>
            <a:endParaRPr lang="en-US" dirty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Dynamic Unavailability Operation (DUO) mode</a:t>
            </a:r>
            <a:endParaRPr lang="en-US" dirty="0">
              <a:sym typeface="+mn-ea"/>
            </a:endParaRPr>
          </a:p>
          <a:p>
            <a:pPr lvl="1"/>
            <a:r>
              <a:rPr lang="en-US" dirty="0">
                <a:sym typeface="+mn-ea"/>
              </a:rPr>
              <a:t>Non-AP STA periodic unavailability operation (PUO) mode</a:t>
            </a:r>
            <a:endParaRPr lang="en-US" dirty="0">
              <a:sym typeface="+mn-ea"/>
            </a:endParaRPr>
          </a:p>
          <a:p>
            <a:pPr lvl="0"/>
            <a:r>
              <a:rPr lang="en-US" dirty="0">
                <a:sym typeface="+mn-ea"/>
              </a:rPr>
              <a:t>TDLS allows STA transmit though direct link while associated with their BSS, which also includes power saving in the form of TDLS peer PSM and TPU.</a:t>
            </a:r>
            <a:endParaRPr lang="en-US" dirty="0">
              <a:sym typeface="+mn-ea"/>
            </a:endParaRPr>
          </a:p>
          <a:p>
            <a:r>
              <a:rPr lang="en-US" dirty="0">
                <a:sym typeface="+mn-ea"/>
              </a:rPr>
              <a:t>[2]~[3] has discussed the In-device Co-ex and P2P</a:t>
            </a:r>
            <a:endParaRPr lang="en-US" dirty="0">
              <a:sym typeface="+mn-ea"/>
            </a:endParaRPr>
          </a:p>
          <a:p>
            <a:r>
              <a:rPr lang="en-US" dirty="0">
                <a:sym typeface="+mn-ea"/>
              </a:rPr>
              <a:t>In this contribution, we discuss the topic of the coexistence scenarios of the above features with TDLS/P2P links.</a:t>
            </a:r>
            <a:endParaRPr lang="en-US" dirty="0">
              <a:sym typeface="+mn-ea"/>
            </a:endParaRPr>
          </a:p>
          <a:p>
            <a:pPr lvl="1"/>
            <a:endParaRPr kumimoji="1" lang="en-US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1"/>
            <a:ext cx="10363200" cy="914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/>
              <a:t>Motivation </a:t>
            </a:r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4400" y="1404620"/>
            <a:ext cx="10283825" cy="3567430"/>
          </a:xfrm>
        </p:spPr>
        <p:txBody>
          <a:bodyPr/>
          <a:p>
            <a:endParaRPr lang="zh-CN" altLang="en-US" sz="2000" dirty="0">
              <a:ea typeface="宋体" panose="02010600030101010101" pitchFamily="2" charset="-122"/>
              <a:sym typeface="+mn-ea"/>
            </a:endParaRPr>
          </a:p>
          <a:p>
            <a:r>
              <a:rPr lang="en-US" sz="2000" dirty="0">
                <a:ea typeface="宋体" panose="02010600030101010101" pitchFamily="2" charset="-122"/>
                <a:sym typeface="+mn-ea"/>
              </a:rPr>
              <a:t>A STA may have TDLS links and enable </a:t>
            </a:r>
            <a:r>
              <a:rPr lang="en-US" sz="2000" dirty="0">
                <a:solidFill>
                  <a:schemeClr val="tx1"/>
                </a:solidFill>
                <a:ea typeface="宋体" panose="02010600030101010101" pitchFamily="2" charset="-122"/>
                <a:sym typeface="+mn-ea"/>
              </a:rPr>
              <a:t>DPS, </a:t>
            </a:r>
            <a:r>
              <a:rPr lang="en-US" sz="2000" dirty="0">
                <a:ea typeface="宋体" panose="02010600030101010101" pitchFamily="2" charset="-122"/>
                <a:sym typeface="+mn-ea"/>
              </a:rPr>
              <a:t>PUO, or DUO modes with an assisting AP.</a:t>
            </a:r>
            <a:endParaRPr lang="en-US" sz="2000" dirty="0">
              <a:ea typeface="宋体" panose="02010600030101010101" pitchFamily="2" charset="-122"/>
              <a:sym typeface="+mn-ea"/>
            </a:endParaRPr>
          </a:p>
          <a:p>
            <a:r>
              <a:rPr lang="en-US" sz="2000" dirty="0">
                <a:ea typeface="宋体" panose="02010600030101010101" pitchFamily="2" charset="-122"/>
                <a:sym typeface="+mn-ea"/>
              </a:rPr>
              <a:t>A STA may enter a LC mode or become unavailable during operation.  </a:t>
            </a:r>
            <a:r>
              <a:rPr lang="en-US" sz="2000" dirty="0">
                <a:sym typeface="+mn-ea"/>
              </a:rPr>
              <a:t>If the peer STA fails to detect this state change, subsequent P2P communication may be disrupted.</a:t>
            </a:r>
            <a:endParaRPr lang="en-US" sz="2000" dirty="0">
              <a:sym typeface="+mn-ea"/>
            </a:endParaRPr>
          </a:p>
          <a:p>
            <a:endParaRPr lang="en-US" sz="2000" dirty="0">
              <a:sym typeface="+mn-ea"/>
            </a:endParaRPr>
          </a:p>
          <a:p>
            <a:pPr lvl="1"/>
            <a:endParaRPr lang="en-US" altLang="en-GB" sz="1800" dirty="0" smtClean="0">
              <a:sym typeface="+mn-ea"/>
            </a:endParaRPr>
          </a:p>
          <a:p>
            <a:pPr lvl="1"/>
            <a:endParaRPr lang="en-US" altLang="en-GB" sz="1800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3" name="图片 2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46685" y="3570605"/>
            <a:ext cx="3971290" cy="24003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810" y="3655060"/>
            <a:ext cx="6811010" cy="22307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0"/>
            <a:ext cx="11020425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Indication of the DPS mode </a:t>
            </a:r>
            <a:endParaRPr lang="zh-CN" altLang="en-US"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619760" y="1698625"/>
            <a:ext cx="10853420" cy="3567430"/>
          </a:xfrm>
        </p:spPr>
        <p:txBody>
          <a:bodyPr/>
          <a:p>
            <a:r>
              <a:rPr lang="en-US" sz="2000" dirty="0"/>
              <a:t>During TDLS link establishment, STA shall carry information indicating whether it has enabled DPS mode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0" indent="0">
              <a:buNone/>
            </a:pPr>
            <a:endParaRPr kumimoji="1" lang="en-US" altLang="en-GB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4" name="图片 3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34795" y="2597150"/>
            <a:ext cx="8390890" cy="1663700"/>
          </a:xfrm>
          <a:prstGeom prst="rect">
            <a:avLst/>
          </a:prstGeom>
        </p:spPr>
      </p:pic>
      <p:sp>
        <p:nvSpPr>
          <p:cNvPr id="11" name="文本框 10"/>
          <p:cNvSpPr txBox="true"/>
          <p:nvPr/>
        </p:nvSpPr>
        <p:spPr>
          <a:xfrm>
            <a:off x="619760" y="4385310"/>
            <a:ext cx="10411460" cy="16173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sym typeface="+mn-ea"/>
              </a:rPr>
              <a:t>The DPS Enabled field is set to 1 under one of the following conditions</a:t>
            </a:r>
            <a:endParaRPr lang="en-US" sz="2000" b="1" dirty="0">
              <a:sym typeface="+mn-ea"/>
            </a:endParaRPr>
          </a:p>
          <a:p>
            <a:pPr marL="742950" lvl="1" indent="-285750" algn="l" eaLnBrk="0" fontAlgn="base" hangingPunct="0">
              <a:spcBef>
                <a:spcPct val="20000"/>
              </a:spcBef>
              <a:buChar char="–"/>
            </a:pPr>
            <a:r>
              <a:rPr lang="en-US" dirty="0">
                <a:sym typeface="+mn-ea"/>
              </a:rPr>
              <a:t>the AP sending a frame containing the UHR Operation Parameters field is a mobile AP (for non-mobile AP) and dynamic power save (DPS) is enabled at the AP</a:t>
            </a:r>
            <a:endParaRPr lang="en-US" dirty="0">
              <a:sym typeface="+mn-ea"/>
            </a:endParaRPr>
          </a:p>
          <a:p>
            <a:pPr marL="742950" lvl="1" indent="-285750" algn="l" eaLnBrk="0" fontAlgn="base" hangingPunct="0">
              <a:spcBef>
                <a:spcPct val="20000"/>
              </a:spcBef>
              <a:buChar char="–"/>
            </a:pPr>
            <a:r>
              <a:rPr lang="en-US" dirty="0">
                <a:solidFill>
                  <a:srgbClr val="C00000"/>
                </a:solidFill>
                <a:sym typeface="+mn-ea"/>
              </a:rPr>
              <a:t>the STA sending a frame containing the UHR Operation Parameters field through TDLS link has one or more TDLS Link and DPS is enabled at the STA </a:t>
            </a:r>
            <a:endParaRPr lang="en-US" dirty="0">
              <a:solidFill>
                <a:srgbClr val="C00000"/>
              </a:solidFill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0"/>
            <a:ext cx="11020425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Coexistence of DPS and P2P</a:t>
            </a:r>
            <a:endParaRPr lang="zh-CN" altLang="en-US"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619760" y="1698625"/>
            <a:ext cx="10716260" cy="3567430"/>
          </a:xfrm>
        </p:spPr>
        <p:txBody>
          <a:bodyPr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r>
              <a:rPr kumimoji="1" lang="en-US" altLang="ja-JP" sz="2000" dirty="0">
                <a:sym typeface="+mn-ea"/>
              </a:rPr>
              <a:t>If a DPS non-AP STA has enabled DPS with the ICF Required field set to 1 and has P2P direct links, then the peer STA shall initiate any frame exchange with a DPS STA by sending an ICF through direct link</a:t>
            </a:r>
            <a:r>
              <a:rPr kumimoji="1" lang="en-US" altLang="ja-JP" sz="2000" dirty="0">
                <a:sym typeface="+mn-ea"/>
              </a:rPr>
              <a:t>s</a:t>
            </a:r>
            <a:r>
              <a:rPr kumimoji="1" lang="en-US" altLang="ja-JP" sz="2000" dirty="0">
                <a:sym typeface="+mn-ea"/>
              </a:rPr>
              <a:t>.</a:t>
            </a: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r>
              <a:rPr kumimoji="1" lang="en-US" altLang="ja-JP" sz="2000" dirty="0">
                <a:sym typeface="+mn-ea"/>
              </a:rPr>
              <a:t>A non-AP STA shall transmit a frame that is addressed to a peer STA to notify its DPS parameter activation, deactivation, and updates, if the non-AP STA has established any of the following:</a:t>
            </a:r>
            <a:endParaRPr kumimoji="1" lang="en-US" altLang="ja-JP" sz="1800" b="0" dirty="0">
              <a:sym typeface="+mn-ea"/>
            </a:endParaRPr>
          </a:p>
          <a:p>
            <a:pPr marL="287020" indent="0" algn="l">
              <a:spcBef>
                <a:spcPts val="600"/>
              </a:spcBef>
              <a:buClrTx/>
              <a:buSzTx/>
              <a:buFontTx/>
              <a:buNone/>
            </a:pPr>
            <a:r>
              <a:rPr kumimoji="1" lang="en-US" altLang="ja-JP" sz="1800" b="0" dirty="0">
                <a:sym typeface="+mn-ea"/>
              </a:rPr>
              <a:t>	— An association with the peer STA</a:t>
            </a:r>
            <a:endParaRPr kumimoji="1" lang="en-US" altLang="ja-JP" sz="1800" b="0" dirty="0">
              <a:sym typeface="+mn-ea"/>
            </a:endParaRPr>
          </a:p>
          <a:p>
            <a:pPr marL="287020" indent="0" algn="l">
              <a:spcBef>
                <a:spcPts val="600"/>
              </a:spcBef>
              <a:buClrTx/>
              <a:buSzTx/>
              <a:buFontTx/>
              <a:buNone/>
            </a:pPr>
            <a:r>
              <a:rPr kumimoji="1" lang="en-US" altLang="ja-JP" sz="1800" b="0" dirty="0">
                <a:sym typeface="+mn-ea"/>
              </a:rPr>
              <a:t>	— A TDLS direct link with the peer STA</a:t>
            </a:r>
            <a:endParaRPr kumimoji="1" lang="en-US" altLang="ja-JP" sz="1800" b="0" dirty="0">
              <a:sym typeface="+mn-ea"/>
            </a:endParaRPr>
          </a:p>
          <a:p>
            <a:pPr marL="287020" indent="0" algn="l">
              <a:spcBef>
                <a:spcPts val="600"/>
              </a:spcBef>
              <a:buClrTx/>
              <a:buSzTx/>
              <a:buFontTx/>
              <a:buNone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0" indent="0">
              <a:buNone/>
            </a:pPr>
            <a:endParaRPr kumimoji="1" lang="en-US" altLang="en-GB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4" name="文本框 3"/>
          <p:cNvSpPr txBox="true"/>
          <p:nvPr/>
        </p:nvSpPr>
        <p:spPr>
          <a:xfrm>
            <a:off x="993140" y="1698625"/>
            <a:ext cx="1020572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sym typeface="+mn-ea"/>
              </a:rPr>
              <a:t>A UHR non-AP STA has P2P Links may enable the DPS mode if one of the following conditions is true:</a:t>
            </a:r>
            <a:endParaRPr lang="en-US" sz="2000" b="1" dirty="0">
              <a:sym typeface="+mn-ea"/>
            </a:endParaRPr>
          </a:p>
          <a:p>
            <a:pPr lvl="1" indent="0">
              <a:buFont typeface="Arial" panose="020B0604020202020204" pitchFamily="34" charset="0"/>
              <a:buNone/>
            </a:pPr>
            <a:r>
              <a:rPr kumimoji="1" lang="en-US" altLang="ja-JP" sz="2000" dirty="0">
                <a:sym typeface="+mn-ea"/>
              </a:rPr>
              <a:t>— </a:t>
            </a:r>
            <a:r>
              <a:rPr lang="en-US" sz="2000" dirty="0">
                <a:sym typeface="+mn-ea"/>
              </a:rPr>
              <a:t>The UHR non-AP STA with ICF_required = 0;</a:t>
            </a:r>
            <a:endParaRPr lang="en-US" sz="2000" dirty="0">
              <a:sym typeface="+mn-ea"/>
            </a:endParaRPr>
          </a:p>
          <a:p>
            <a:pPr lvl="1" indent="0">
              <a:buFont typeface="Arial" panose="020B0604020202020204" pitchFamily="34" charset="0"/>
              <a:buNone/>
            </a:pPr>
            <a:r>
              <a:rPr kumimoji="1" lang="en-US" altLang="ja-JP" sz="2000" dirty="0">
                <a:sym typeface="+mn-ea"/>
              </a:rPr>
              <a:t>— </a:t>
            </a:r>
            <a:r>
              <a:rPr lang="en-US" sz="2000" dirty="0">
                <a:sym typeface="+mn-ea"/>
              </a:rPr>
              <a:t>The UHR non-AP STA with ICF_required set to 1; and all peer STA with DPS support set to 1.</a:t>
            </a:r>
            <a:endParaRPr lang="en-US" sz="2000" dirty="0"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 algn="r"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8" name="Title 1"/>
          <p:cNvSpPr>
            <a:spLocks noGrp="true"/>
          </p:cNvSpPr>
          <p:nvPr/>
        </p:nvSpPr>
        <p:spPr>
          <a:xfrm>
            <a:off x="914400" y="685800"/>
            <a:ext cx="11020425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false" compatLnSpc="true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>
                <a:sym typeface="+mn-ea"/>
              </a:rPr>
              <a:t>Indication of the PUO/DUO mode </a:t>
            </a:r>
            <a:endParaRPr lang="zh-CN" altLang="en-US"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619760" y="1698625"/>
            <a:ext cx="11315065" cy="3567430"/>
          </a:xfrm>
        </p:spPr>
        <p:txBody>
          <a:bodyPr/>
          <a:p>
            <a:r>
              <a:rPr lang="en-US" sz="1800" dirty="0">
                <a:sym typeface="+mn-ea"/>
              </a:rPr>
              <a:t>During TDLS link establishment, STA shall carry information indicating whether it has enabled DUO/PUO mode</a:t>
            </a:r>
            <a:endParaRPr kumimoji="1" lang="en-US" altLang="ja-JP" sz="1800" dirty="0">
              <a:sym typeface="+mn-ea"/>
            </a:endParaRPr>
          </a:p>
          <a:p>
            <a:r>
              <a:rPr kumimoji="1" lang="en-US" altLang="ja-JP" sz="1800" dirty="0">
                <a:sym typeface="+mn-ea"/>
              </a:rPr>
              <a:t>A UHR non-AP STA has enabled its DUO mode shall transmit a frame that is addressed to a peer STA to notify its</a:t>
            </a:r>
            <a:r>
              <a:rPr kumimoji="1" lang="en-US" altLang="ja-JP" sz="1800" dirty="0">
                <a:solidFill>
                  <a:srgbClr val="C00000"/>
                </a:solidFill>
                <a:sym typeface="+mn-ea"/>
              </a:rPr>
              <a:t> DUO parameters</a:t>
            </a:r>
            <a:endParaRPr kumimoji="1" lang="en-US" altLang="ja-JP" sz="1800" b="0" dirty="0">
              <a:solidFill>
                <a:srgbClr val="FF0000"/>
              </a:solidFill>
              <a:sym typeface="+mn-ea"/>
            </a:endParaRPr>
          </a:p>
          <a:p>
            <a:pPr marL="287020" indent="0" algn="l">
              <a:spcBef>
                <a:spcPts val="600"/>
              </a:spcBef>
              <a:buClrTx/>
              <a:buSzTx/>
              <a:buFontTx/>
              <a:buNone/>
            </a:pPr>
            <a:r>
              <a:rPr kumimoji="1" lang="en-US" altLang="ja-JP" sz="1800" b="0" dirty="0">
                <a:sym typeface="+mn-ea"/>
              </a:rPr>
              <a:t>	— An association with the peer STA</a:t>
            </a:r>
            <a:endParaRPr kumimoji="1" lang="en-US" altLang="ja-JP" sz="1800" b="0" dirty="0">
              <a:sym typeface="+mn-ea"/>
            </a:endParaRPr>
          </a:p>
          <a:p>
            <a:pPr marL="287020" indent="0" algn="l">
              <a:spcBef>
                <a:spcPts val="600"/>
              </a:spcBef>
              <a:buClrTx/>
              <a:buSzTx/>
              <a:buFontTx/>
              <a:buNone/>
            </a:pPr>
            <a:r>
              <a:rPr kumimoji="1" lang="en-US" altLang="ja-JP" sz="1800" b="0" dirty="0">
                <a:sym typeface="+mn-ea"/>
              </a:rPr>
              <a:t>	— A TDLS direct link with the peer STA</a:t>
            </a:r>
            <a:endParaRPr lang="en-US" sz="1665" dirty="0"/>
          </a:p>
          <a:p>
            <a:endParaRPr lang="en-US" sz="1800" dirty="0"/>
          </a:p>
          <a:p>
            <a:endParaRPr lang="en-US" sz="1800" dirty="0"/>
          </a:p>
          <a:p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kumimoji="1" lang="en-US" altLang="ja-JP" sz="1800" b="0" dirty="0">
              <a:sym typeface="+mn-ea"/>
            </a:endParaRPr>
          </a:p>
          <a:p>
            <a:pPr marL="0" indent="0">
              <a:buNone/>
            </a:pPr>
            <a:endParaRPr kumimoji="1" lang="en-US" altLang="en-GB" dirty="0" smtClean="0">
              <a:sym typeface="+mn-ea"/>
            </a:endParaRPr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pic>
        <p:nvPicPr>
          <p:cNvPr id="3" name="图片 2"/>
          <p:cNvPicPr>
            <a:picLocks noChangeAspect="true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10935" y="4010660"/>
            <a:ext cx="5723890" cy="2298700"/>
          </a:xfrm>
          <a:prstGeom prst="rect">
            <a:avLst/>
          </a:prstGeom>
        </p:spPr>
      </p:pic>
      <p:sp>
        <p:nvSpPr>
          <p:cNvPr id="10" name="文本框 9"/>
          <p:cNvSpPr txBox="true"/>
          <p:nvPr/>
        </p:nvSpPr>
        <p:spPr>
          <a:xfrm>
            <a:off x="619760" y="3737610"/>
            <a:ext cx="9762490" cy="16967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ym typeface="+mn-ea"/>
              </a:rPr>
              <a:t>If a P2P non-AP STA enables DUO mode and enters its unavailable time</a:t>
            </a:r>
            <a:endParaRPr lang="en-US" sz="1800" dirty="0"/>
          </a:p>
          <a:p>
            <a:pPr marL="742950" lvl="1" indent="-285750" algn="l" eaLnBrk="0" fontAlgn="base" hangingPunct="0">
              <a:spcBef>
                <a:spcPct val="20000"/>
              </a:spcBef>
              <a:buChar char="–"/>
            </a:pPr>
            <a:r>
              <a:rPr lang="en-US" dirty="0">
                <a:sym typeface="+mn-ea"/>
              </a:rPr>
              <a:t>the AP shall not share TXOP to the  P2P group </a:t>
            </a:r>
            <a:endParaRPr lang="en-US" dirty="0">
              <a:sym typeface="+mn-ea"/>
            </a:endParaRPr>
          </a:p>
          <a:p>
            <a:pPr lvl="1" indent="0" algn="l" eaLnBrk="0" fontAlgn="base" hangingPunct="0">
              <a:spcBef>
                <a:spcPct val="20000"/>
              </a:spcBef>
              <a:buNone/>
            </a:pPr>
            <a:r>
              <a:rPr lang="en-US" dirty="0">
                <a:sym typeface="+mn-ea"/>
              </a:rPr>
              <a:t>     to which the non-AP STA belongs. </a:t>
            </a:r>
            <a:endParaRPr lang="en-US" sz="1800" dirty="0"/>
          </a:p>
          <a:p>
            <a:pPr marL="742950" lvl="1" indent="-285750" algn="l" eaLnBrk="0" fontAlgn="base" hangingPunct="0">
              <a:spcBef>
                <a:spcPct val="20000"/>
              </a:spcBef>
              <a:buChar char="–"/>
            </a:pPr>
            <a:r>
              <a:rPr lang="en-US" dirty="0">
                <a:sym typeface="+mn-ea"/>
              </a:rPr>
              <a:t>the peer STA (STA2) shall not schedule for </a:t>
            </a:r>
            <a:endParaRPr lang="en-US" dirty="0">
              <a:sym typeface="+mn-ea"/>
            </a:endParaRPr>
          </a:p>
          <a:p>
            <a:pPr lvl="1" indent="0" algn="l" eaLnBrk="0" fontAlgn="base" hangingPunct="0">
              <a:spcBef>
                <a:spcPct val="20000"/>
              </a:spcBef>
              <a:buNone/>
            </a:pPr>
            <a:r>
              <a:rPr lang="en-US" dirty="0">
                <a:sym typeface="+mn-ea"/>
              </a:rPr>
              <a:t>     transmission any PPDU through P2P links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p>
            <a:r>
              <a:rPr lang="en-US"/>
              <a:t>Summary</a:t>
            </a:r>
            <a:endParaRPr 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  <p:sp>
        <p:nvSpPr>
          <p:cNvPr id="7" name="コンテンツ プレースホルダー 1"/>
          <p:cNvSpPr>
            <a:spLocks noGrp="true"/>
          </p:cNvSpPr>
          <p:nvPr>
            <p:ph idx="1"/>
          </p:nvPr>
        </p:nvSpPr>
        <p:spPr>
          <a:xfrm>
            <a:off x="914400" y="1795780"/>
            <a:ext cx="10638790" cy="4102100"/>
          </a:xfrm>
        </p:spPr>
        <p:txBody>
          <a:bodyPr/>
          <a:p>
            <a:endParaRPr dirty="0" smtClean="0">
              <a:sym typeface="+mn-ea"/>
            </a:endParaRPr>
          </a:p>
          <a:p>
            <a:r>
              <a:rPr lang="en-US" dirty="0"/>
              <a:t>In this contribution, we discuss the topic of the coexistence scenarios of the DPS/DUO/PUO with TDLS links/P2P links and analyze the  potential incompatibility issues. </a:t>
            </a:r>
            <a:endParaRPr kumimoji="1" lang="en-US" dirty="0" smtClean="0">
              <a:sym typeface="+mn-ea"/>
            </a:endParaRPr>
          </a:p>
          <a:p>
            <a:pPr lvl="1"/>
            <a:endParaRPr lang="en-US" dirty="0"/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lang="en-US" sz="1800" b="0" dirty="0"/>
          </a:p>
          <a:p>
            <a:pPr marL="629920" algn="l">
              <a:spcBef>
                <a:spcPts val="600"/>
              </a:spcBef>
              <a:buClrTx/>
              <a:buSzTx/>
              <a:buFontTx/>
            </a:pPr>
            <a:endParaRPr lang="en-US" sz="1800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838200" y="2726704"/>
            <a:ext cx="10515600" cy="14045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zh-CN" sz="4400" dirty="0">
                <a:sym typeface="+mn-ea"/>
              </a:rPr>
              <a:t>THANK YOU </a:t>
            </a:r>
            <a:r>
              <a:rPr lang="en-US" altLang="zh-CN" sz="4400" dirty="0">
                <a:sym typeface="Wingdings" panose="05000000000000000000" pitchFamily="2" charset="2"/>
              </a:rPr>
              <a:t></a:t>
            </a:r>
            <a:endParaRPr lang="zh-CN" altLang="en-US" sz="4400" dirty="0"/>
          </a:p>
          <a:p>
            <a:pPr marL="0" indent="0" algn="ctr">
              <a:buNone/>
            </a:pPr>
            <a:r>
              <a:rPr lang="en-US" altLang="zh-CN" sz="4400" dirty="0"/>
              <a:t> </a:t>
            </a:r>
            <a:endParaRPr lang="zh-CN" altLang="en-US" sz="4400" dirty="0"/>
          </a:p>
        </p:txBody>
      </p:sp>
      <p:sp>
        <p:nvSpPr>
          <p:cNvPr id="2" name="页脚占位符 1"/>
          <p:cNvSpPr>
            <a:spLocks noGrp="true"/>
          </p:cNvSpPr>
          <p:nvPr>
            <p:ph type="ftr" sz="quarter" idx="11"/>
          </p:nvPr>
        </p:nvSpPr>
        <p:spPr>
          <a:xfrm>
            <a:off x="11278591" y="6481446"/>
            <a:ext cx="57150" cy="276860"/>
          </a:xfrm>
        </p:spPr>
        <p:txBody>
          <a:bodyPr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>
              <a:defRPr/>
            </a:pPr>
            <a:r>
              <a:rPr lang="en-US"/>
              <a:t>Slide </a:t>
            </a:r>
            <a:fld id="{C1789BC7-C074-42CC-ADF8-5107DF6BD1C1}" type="slidenum">
              <a:rPr lang="en-US"/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SP1</a:t>
            </a:r>
            <a:endParaRPr lang="en-US" dirty="0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914400" y="1600200"/>
            <a:ext cx="103632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Do you support the proposed changes in 25/1460:</a:t>
            </a:r>
            <a:endParaRPr lang="en-US" dirty="0" smtClean="0"/>
          </a:p>
          <a:p>
            <a:r>
              <a:rPr lang="en-US" b="0" dirty="0" smtClean="0"/>
              <a:t>A STA that has P2P direct links may operate in DPS mode.</a:t>
            </a:r>
            <a:endParaRPr lang="en-US" b="0" dirty="0" smtClean="0"/>
          </a:p>
          <a:p>
            <a:r>
              <a:rPr lang="en-US" b="0" dirty="0">
                <a:sym typeface="+mn-ea"/>
              </a:rPr>
              <a:t>During TDLS link establishment, STA shall carry information indicating whether it has enabled DPS mode. </a:t>
            </a:r>
            <a:endParaRPr lang="en-US" b="0" dirty="0">
              <a:sym typeface="+mn-ea"/>
            </a:endParaRPr>
          </a:p>
          <a:p>
            <a:endParaRPr lang="en-US" b="0" dirty="0" smtClean="0">
              <a:sym typeface="+mn-ea"/>
            </a:endParaRPr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C1789BC7-C074-42CC-ADF8-5107DF6BD1C1}" type="slidenum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>
          <a:xfrm>
            <a:off x="8986241" y="6481446"/>
            <a:ext cx="2349500" cy="276860"/>
          </a:xfrm>
        </p:spPr>
        <p:txBody>
          <a:bodyPr/>
          <a:lstStyle/>
          <a:p>
            <a:pPr>
              <a:defRPr/>
            </a:pPr>
            <a:r>
              <a:rPr lang="en-US" dirty="0"/>
              <a:t>Chun Huang, et al. (ZTE)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false" compatLnSpc="true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false" compatLnSpc="true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3994</Words>
  <Application>WPS 演示</Application>
  <PresentationFormat>Widescreen</PresentationFormat>
  <Paragraphs>199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Times New Roman</vt:lpstr>
      <vt:lpstr>굴림</vt:lpstr>
      <vt:lpstr>Droid Sans</vt:lpstr>
      <vt:lpstr>微软雅黑</vt:lpstr>
      <vt:lpstr>Arial Unicode MS</vt:lpstr>
      <vt:lpstr>Calibri</vt:lpstr>
      <vt:lpstr>等线</vt:lpstr>
      <vt:lpstr>思源黑体 CN Bold</vt:lpstr>
      <vt:lpstr>802-11-Submission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Summary</vt:lpstr>
      <vt:lpstr>PowerPoint 演示文稿</vt:lpstr>
      <vt:lpstr>SP1</vt:lpstr>
      <vt:lpstr>SP1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rule-based Random MAC-Identification proposal</dc:title>
  <dc:creator>Yang, Zhijie (NSB - CN/Shanghai)</dc:creator>
  <cp:lastModifiedBy>Huang Chun</cp:lastModifiedBy>
  <cp:revision>416</cp:revision>
  <dcterms:created xsi:type="dcterms:W3CDTF">2025-09-03T02:39:20Z</dcterms:created>
  <dcterms:modified xsi:type="dcterms:W3CDTF">2025-09-03T02:39:20Z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0x01010067BC94C346AF0B4FB46C347AD4C1744E</vt:lpwstr>
  </property>
  <property fmtid="{D5CDD505-2E9C-101B-9397-08002B2CF9AE}" pid="3" name="_dlc_DocIdItemGuid">
    <vt:lpwstr>10be83f3-be18-47b6-8306-cd5de8e8c2d6</vt:lpwstr>
  </property>
  <property fmtid="{D5CDD505-2E9C-101B-9397-08002B2CF9AE}" pid="4" name="ICV">
    <vt:lpwstr>58947E34EB83406DAC703C4EDC679DB1</vt:lpwstr>
  </property>
  <property fmtid="{D5CDD505-2E9C-101B-9397-08002B2CF9AE}" pid="5" name="KSOProductBuildVer">
    <vt:lpwstr>2052-11.8.2.10183</vt:lpwstr>
  </property>
</Properties>
</file>