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301" r:id="rId4"/>
    <p:sldId id="309" r:id="rId5"/>
    <p:sldId id="310" r:id="rId6"/>
    <p:sldId id="312" r:id="rId7"/>
    <p:sldId id="313" r:id="rId8"/>
    <p:sldId id="300" r:id="rId9"/>
    <p:sldId id="311" r:id="rId10"/>
    <p:sldId id="305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8" d="100"/>
          <a:sy n="118" d="100"/>
        </p:scale>
        <p:origin x="269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4109" y="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802.11-25/0184r0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Aug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Kaikai Huang,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Kaikai Huang,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Aug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Aug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Kaikai Huang,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Aug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Kaikai Huang,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Aug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Kaikai Huang,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Aug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Kaikai Huang,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Aug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Kaikai Huang,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Aug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Kaikai Huang,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Aug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Kaikai Huang,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Aug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Kaikai Huang,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802.11-25/1458r0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66100" y="486433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b="0" dirty="0"/>
              <a:t>Unavailability reporting follow up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2025-8-18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Aug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Kaikai Huang,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2487645"/>
              </p:ext>
            </p:extLst>
          </p:nvPr>
        </p:nvGraphicFramePr>
        <p:xfrm>
          <a:off x="966788" y="2386013"/>
          <a:ext cx="9713912" cy="463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0910" imgH="4977133" progId="Word.Document.8">
                  <p:embed/>
                </p:oleObj>
              </mc:Choice>
              <mc:Fallback>
                <p:oleObj name="Document" r:id="rId3" imgW="10440910" imgH="497713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788" y="2386013"/>
                        <a:ext cx="9713912" cy="46307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[1] 24/1817r2, “</a:t>
            </a:r>
            <a:r>
              <a:rPr lang="en-US" altLang="zh-CN" sz="1800" dirty="0"/>
              <a:t>Providing Priority When Addressing IDC Issues</a:t>
            </a:r>
            <a:r>
              <a:rPr lang="en-US" altLang="zh-CN" sz="1800" dirty="0">
                <a:ea typeface="굴림" panose="020B0600000101010101" pitchFamily="50" charset="-127"/>
              </a:rPr>
              <a:t>”</a:t>
            </a:r>
          </a:p>
          <a:p>
            <a:pPr marL="0" indent="0"/>
            <a:r>
              <a:rPr lang="en-US" altLang="zh-CN" sz="1800" dirty="0">
                <a:ea typeface="굴림" panose="020B0600000101010101" pitchFamily="50" charset="-127"/>
              </a:rPr>
              <a:t>[2] </a:t>
            </a:r>
            <a:r>
              <a:rPr lang="en-US" altLang="zh-CN" sz="1800" dirty="0"/>
              <a:t>23/573 “Balanced In-Device Coexistence”</a:t>
            </a:r>
            <a:endParaRPr lang="en-US" altLang="ja-JP" sz="1800" dirty="0"/>
          </a:p>
          <a:p>
            <a:pPr marL="0" indent="0"/>
            <a:r>
              <a:rPr lang="en-US" altLang="zh-CN" sz="1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[</a:t>
            </a:r>
            <a:r>
              <a:rPr lang="en-US" altLang="zh-CN" sz="1800" dirty="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1800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] Draft P802.11bn_D1.0.pdf</a:t>
            </a:r>
            <a:endParaRPr lang="en-GB" altLang="zh-CN" sz="1800" kern="0" dirty="0"/>
          </a:p>
          <a:p>
            <a:pPr marL="0" indent="0">
              <a:buNone/>
            </a:pPr>
            <a:endParaRPr lang="en-US" altLang="zh-CN" sz="1800" dirty="0">
              <a:ea typeface="굴림" panose="020B0600000101010101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i-FI"/>
              <a:t>Kaikai Huang, Nokia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Aug 2025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34787"/>
            <a:ext cx="10361084" cy="4113213"/>
          </a:xfrm>
          <a:ln/>
        </p:spPr>
        <p:txBody>
          <a:bodyPr/>
          <a:lstStyle/>
          <a:p>
            <a:pPr marL="0" indent="0"/>
            <a:r>
              <a:rPr lang="en-US" altLang="zh-CN" sz="2400" b="0" dirty="0">
                <a:cs typeface="Times New Roman"/>
              </a:rPr>
              <a:t>In[1], addressed </a:t>
            </a:r>
            <a:r>
              <a:rPr lang="en-US" altLang="zh-CN" b="0" dirty="0">
                <a:cs typeface="Times New Roman"/>
              </a:rPr>
              <a:t>Priority of</a:t>
            </a:r>
            <a:r>
              <a:rPr lang="zh-CN" altLang="en-US" b="0" dirty="0">
                <a:cs typeface="Times New Roman"/>
              </a:rPr>
              <a:t> </a:t>
            </a:r>
            <a:r>
              <a:rPr lang="en-US" altLang="zh-CN" b="0" dirty="0">
                <a:cs typeface="Times New Roman"/>
              </a:rPr>
              <a:t>IDC</a:t>
            </a:r>
            <a:r>
              <a:rPr lang="zh-CN" altLang="en-US" b="0" dirty="0">
                <a:cs typeface="Times New Roman"/>
              </a:rPr>
              <a:t> </a:t>
            </a:r>
            <a:r>
              <a:rPr lang="en-US" altLang="zh-CN" b="0" dirty="0">
                <a:cs typeface="Times New Roman"/>
              </a:rPr>
              <a:t>activity</a:t>
            </a:r>
            <a:r>
              <a:rPr lang="zh-CN" altLang="en-US" b="0" dirty="0">
                <a:cs typeface="Times New Roman"/>
              </a:rPr>
              <a:t> </a:t>
            </a:r>
            <a:r>
              <a:rPr lang="en-US" altLang="zh-CN" b="0" dirty="0">
                <a:cs typeface="Times New Roman"/>
              </a:rPr>
              <a:t>issues,  balanced and informed In-Device Coexistence has strategic value to 802.11.</a:t>
            </a:r>
          </a:p>
          <a:p>
            <a:pPr marL="0" indent="0"/>
            <a:r>
              <a:rPr lang="en-US" altLang="zh-CN" b="0" dirty="0">
                <a:cs typeface="Times New Roman"/>
              </a:rPr>
              <a:t>There’s packet delay issue of low latency and high priority buffered data on DUO/PUO assisting role side due to receiver side unavailability activity. </a:t>
            </a:r>
          </a:p>
          <a:p>
            <a:pPr marL="0" indent="0"/>
            <a:r>
              <a:rPr lang="en-US" altLang="zh-CN" b="0" dirty="0">
                <a:cs typeface="Times New Roman"/>
              </a:rPr>
              <a:t>And there’s some predictable unavailability activities as off channel scan/802.11 P2P/TDLS could be deferred or canceled.</a:t>
            </a:r>
          </a:p>
          <a:p>
            <a:pPr marL="0" indent="0"/>
            <a:r>
              <a:rPr lang="en-US" altLang="zh-CN" b="0" dirty="0">
                <a:cs typeface="Times New Roman"/>
              </a:rPr>
              <a:t>We proposal define explicit method that Assisting device controls peer unavailability based on priority of pre-defined service type,</a:t>
            </a:r>
            <a:r>
              <a:rPr lang="zh-CN" altLang="en-US" b="0" dirty="0">
                <a:cs typeface="Times New Roman"/>
              </a:rPr>
              <a:t> </a:t>
            </a:r>
            <a:r>
              <a:rPr lang="en-US" altLang="zh-CN" b="0" dirty="0">
                <a:cs typeface="Times New Roman"/>
              </a:rPr>
              <a:t>low</a:t>
            </a:r>
            <a:r>
              <a:rPr lang="zh-CN" altLang="en-US" b="0" dirty="0">
                <a:cs typeface="Times New Roman"/>
              </a:rPr>
              <a:t> </a:t>
            </a:r>
            <a:r>
              <a:rPr lang="en-US" altLang="zh-CN" b="0" dirty="0">
                <a:cs typeface="Times New Roman"/>
              </a:rPr>
              <a:t>latency</a:t>
            </a:r>
            <a:r>
              <a:rPr lang="zh-CN" altLang="en-US" b="0" dirty="0">
                <a:cs typeface="Times New Roman"/>
              </a:rPr>
              <a:t> </a:t>
            </a:r>
            <a:r>
              <a:rPr lang="en-US" altLang="zh-CN" b="0" dirty="0">
                <a:cs typeface="Times New Roman"/>
              </a:rPr>
              <a:t>data,</a:t>
            </a:r>
            <a:r>
              <a:rPr lang="zh-CN" altLang="en-US" b="0" dirty="0">
                <a:cs typeface="Times New Roman"/>
              </a:rPr>
              <a:t> </a:t>
            </a:r>
            <a:r>
              <a:rPr lang="en-US" altLang="zh-CN" b="0" dirty="0">
                <a:cs typeface="Times New Roman"/>
              </a:rPr>
              <a:t>EPCS service data and implicit method that IDC device defers or cancels unavailability activity based on priority of unavailability activity type.</a:t>
            </a:r>
          </a:p>
          <a:p>
            <a:pPr marL="0" indent="0"/>
            <a:endParaRPr lang="en-US" altLang="zh-CN" b="0" dirty="0">
              <a:cs typeface="Times New Roman"/>
            </a:endParaRPr>
          </a:p>
          <a:p>
            <a:pPr marL="0" indent="0"/>
            <a:endParaRPr lang="en-US" altLang="zh-CN" sz="2400" b="0" dirty="0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Kaikai Huang,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Aug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584A8-8A9D-2B6C-D25A-2C2B35CC9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176" y="763587"/>
            <a:ext cx="10868645" cy="987426"/>
          </a:xfrm>
        </p:spPr>
        <p:txBody>
          <a:bodyPr/>
          <a:lstStyle/>
          <a:p>
            <a:r>
              <a:rPr lang="en-US" dirty="0"/>
              <a:t>Low latency packet delay issues on DUO/PUO assisting device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CB0B200-26BD-C487-344A-1C9A8370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F0635-ADE1-0411-590D-AC7C85923E2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CF8FC-003F-6F1C-7C63-1A73E3553C7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Kaikai Huang,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4744C1-ED77-4E02-89F6-ACD50FD763D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zh-CN"/>
              <a:t>Aug 2025</a:t>
            </a:r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A0C5579-9C8C-8892-702C-7B261DB34992}"/>
              </a:ext>
            </a:extLst>
          </p:cNvPr>
          <p:cNvCxnSpPr>
            <a:cxnSpLocks/>
          </p:cNvCxnSpPr>
          <p:nvPr/>
        </p:nvCxnSpPr>
        <p:spPr bwMode="auto">
          <a:xfrm>
            <a:off x="2893132" y="2684571"/>
            <a:ext cx="67312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A17C57FC-AB33-5796-7B0E-804E97AB2E8F}"/>
              </a:ext>
            </a:extLst>
          </p:cNvPr>
          <p:cNvSpPr/>
          <p:nvPr/>
        </p:nvSpPr>
        <p:spPr bwMode="auto">
          <a:xfrm>
            <a:off x="3074793" y="2463237"/>
            <a:ext cx="1006472" cy="22133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800" dirty="0">
                <a:solidFill>
                  <a:schemeClr val="tx1"/>
                </a:solidFill>
              </a:rPr>
              <a:t>DUO BSRP NTB 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88695D3-3CE4-B88E-4871-3FD6049FD89B}"/>
              </a:ext>
            </a:extLst>
          </p:cNvPr>
          <p:cNvSpPr/>
          <p:nvPr/>
        </p:nvSpPr>
        <p:spPr bwMode="auto">
          <a:xfrm>
            <a:off x="4117397" y="2683373"/>
            <a:ext cx="681099" cy="22451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MSTA-BA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C2461D5-9238-3DD3-1096-1498F2FBB342}"/>
              </a:ext>
            </a:extLst>
          </p:cNvPr>
          <p:cNvSpPr/>
          <p:nvPr/>
        </p:nvSpPr>
        <p:spPr bwMode="auto">
          <a:xfrm>
            <a:off x="4871864" y="2467273"/>
            <a:ext cx="1727205" cy="22133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Unavailabili</a:t>
            </a:r>
            <a:r>
              <a:rPr lang="en-US" altLang="zh-CN" sz="800" dirty="0">
                <a:solidFill>
                  <a:schemeClr val="tx1"/>
                </a:solidFill>
              </a:rPr>
              <a:t>ty Event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5A96079-A788-5F8C-EF0C-4024340AAD44}"/>
              </a:ext>
            </a:extLst>
          </p:cNvPr>
          <p:cNvSpPr/>
          <p:nvPr/>
        </p:nvSpPr>
        <p:spPr bwMode="auto">
          <a:xfrm>
            <a:off x="5152711" y="2693189"/>
            <a:ext cx="1659160" cy="2124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800" dirty="0">
                <a:solidFill>
                  <a:schemeClr val="tx1"/>
                </a:solidFill>
              </a:rPr>
              <a:t>Buffered Low latency data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Multiplication Sign 31">
            <a:extLst>
              <a:ext uri="{FF2B5EF4-FFF2-40B4-BE49-F238E27FC236}">
                <a16:creationId xmlns:a16="http://schemas.microsoft.com/office/drawing/2014/main" id="{A11D6424-F9BC-ED69-9278-848E8BA66514}"/>
              </a:ext>
            </a:extLst>
          </p:cNvPr>
          <p:cNvSpPr/>
          <p:nvPr/>
        </p:nvSpPr>
        <p:spPr bwMode="auto">
          <a:xfrm>
            <a:off x="6678707" y="2776954"/>
            <a:ext cx="266328" cy="257471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CBD1579-55FD-C206-B446-378AB5F06EE9}"/>
              </a:ext>
            </a:extLst>
          </p:cNvPr>
          <p:cNvSpPr txBox="1"/>
          <p:nvPr/>
        </p:nvSpPr>
        <p:spPr>
          <a:xfrm>
            <a:off x="1957005" y="2421789"/>
            <a:ext cx="11177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chemeClr val="tx1"/>
                </a:solidFill>
              </a:rPr>
              <a:t>DUO Non-AP STA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6DEEBCF-B80C-447F-95BB-B7B01D986EC2}"/>
              </a:ext>
            </a:extLst>
          </p:cNvPr>
          <p:cNvSpPr txBox="1"/>
          <p:nvPr/>
        </p:nvSpPr>
        <p:spPr>
          <a:xfrm>
            <a:off x="1957005" y="2716522"/>
            <a:ext cx="11177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chemeClr val="tx1"/>
                </a:solidFill>
              </a:rPr>
              <a:t>DUO Assisting AP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DD0AD1-D6E1-0225-7D75-4693EBB1BB63}"/>
              </a:ext>
            </a:extLst>
          </p:cNvPr>
          <p:cNvCxnSpPr>
            <a:cxnSpLocks/>
          </p:cNvCxnSpPr>
          <p:nvPr/>
        </p:nvCxnSpPr>
        <p:spPr bwMode="auto">
          <a:xfrm flipV="1">
            <a:off x="2954637" y="3809968"/>
            <a:ext cx="7310698" cy="117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D23CA1C3-C11E-0F40-4FA4-857A2D196CCB}"/>
              </a:ext>
            </a:extLst>
          </p:cNvPr>
          <p:cNvSpPr/>
          <p:nvPr/>
        </p:nvSpPr>
        <p:spPr bwMode="auto">
          <a:xfrm>
            <a:off x="3043038" y="3602455"/>
            <a:ext cx="1389121" cy="21248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PUO Channel Usage Request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3F5ECC5-2110-88A9-2AB4-FAED5FCE5449}"/>
              </a:ext>
            </a:extLst>
          </p:cNvPr>
          <p:cNvSpPr/>
          <p:nvPr/>
        </p:nvSpPr>
        <p:spPr bwMode="auto">
          <a:xfrm>
            <a:off x="4499542" y="3821673"/>
            <a:ext cx="1255980" cy="2301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800" dirty="0">
                <a:solidFill>
                  <a:schemeClr val="tx1"/>
                </a:solidFill>
              </a:rPr>
              <a:t>Channel Usage Response 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E8DC11D-BFF5-DA5C-5AFD-1FB27912212D}"/>
              </a:ext>
            </a:extLst>
          </p:cNvPr>
          <p:cNvSpPr/>
          <p:nvPr/>
        </p:nvSpPr>
        <p:spPr bwMode="auto">
          <a:xfrm>
            <a:off x="5850070" y="3607422"/>
            <a:ext cx="1479140" cy="2124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Unavailabili</a:t>
            </a:r>
            <a:r>
              <a:rPr lang="en-US" altLang="zh-CN" sz="800" dirty="0">
                <a:solidFill>
                  <a:schemeClr val="tx1"/>
                </a:solidFill>
              </a:rPr>
              <a:t>ty Event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98645E-1687-C23F-FB4D-9D72C002A903}"/>
              </a:ext>
            </a:extLst>
          </p:cNvPr>
          <p:cNvSpPr/>
          <p:nvPr/>
        </p:nvSpPr>
        <p:spPr bwMode="auto">
          <a:xfrm>
            <a:off x="6090907" y="3823576"/>
            <a:ext cx="1659160" cy="2124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800" dirty="0">
                <a:solidFill>
                  <a:schemeClr val="tx1"/>
                </a:solidFill>
              </a:rPr>
              <a:t>Buffered Low latency data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Multiplication Sign 43">
            <a:extLst>
              <a:ext uri="{FF2B5EF4-FFF2-40B4-BE49-F238E27FC236}">
                <a16:creationId xmlns:a16="http://schemas.microsoft.com/office/drawing/2014/main" id="{BC64AEC6-3A1B-0FA7-7A4D-20A2C5B28760}"/>
              </a:ext>
            </a:extLst>
          </p:cNvPr>
          <p:cNvSpPr/>
          <p:nvPr/>
        </p:nvSpPr>
        <p:spPr bwMode="auto">
          <a:xfrm>
            <a:off x="7616903" y="3901876"/>
            <a:ext cx="266328" cy="257471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05F7357-14CF-FA15-E124-ED91196F8570}"/>
              </a:ext>
            </a:extLst>
          </p:cNvPr>
          <p:cNvSpPr txBox="1"/>
          <p:nvPr/>
        </p:nvSpPr>
        <p:spPr>
          <a:xfrm>
            <a:off x="1925251" y="3558887"/>
            <a:ext cx="11177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chemeClr val="tx1"/>
                </a:solidFill>
              </a:rPr>
              <a:t>PUO Non-AP STA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AB25F13-DAD4-3CD3-79B7-D1EB9D736FE2}"/>
              </a:ext>
            </a:extLst>
          </p:cNvPr>
          <p:cNvSpPr txBox="1"/>
          <p:nvPr/>
        </p:nvSpPr>
        <p:spPr>
          <a:xfrm>
            <a:off x="1946220" y="3853628"/>
            <a:ext cx="11177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chemeClr val="tx1"/>
                </a:solidFill>
              </a:rPr>
              <a:t>PUO Assisting AP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67DCB01-5D7B-E474-1F15-DAA988B53EA1}"/>
              </a:ext>
            </a:extLst>
          </p:cNvPr>
          <p:cNvSpPr/>
          <p:nvPr/>
        </p:nvSpPr>
        <p:spPr bwMode="auto">
          <a:xfrm>
            <a:off x="6989416" y="2689390"/>
            <a:ext cx="1659160" cy="2124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800" dirty="0">
                <a:solidFill>
                  <a:schemeClr val="tx1"/>
                </a:solidFill>
              </a:rPr>
              <a:t>Buffered Low latency data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2C5A060-32F4-18FD-F0BE-721E97DB56CD}"/>
              </a:ext>
            </a:extLst>
          </p:cNvPr>
          <p:cNvSpPr/>
          <p:nvPr/>
        </p:nvSpPr>
        <p:spPr bwMode="auto">
          <a:xfrm>
            <a:off x="7916897" y="3818131"/>
            <a:ext cx="1659160" cy="2124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800" dirty="0">
                <a:solidFill>
                  <a:schemeClr val="tx1"/>
                </a:solidFill>
              </a:rPr>
              <a:t>Buffered Low latency data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3E36E55C-6318-EC5A-9218-8EE4CF96CFA6}"/>
              </a:ext>
            </a:extLst>
          </p:cNvPr>
          <p:cNvCxnSpPr>
            <a:cxnSpLocks/>
          </p:cNvCxnSpPr>
          <p:nvPr/>
        </p:nvCxnSpPr>
        <p:spPr bwMode="auto">
          <a:xfrm flipV="1">
            <a:off x="3030193" y="5067155"/>
            <a:ext cx="7310698" cy="117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FE615F98-EFBF-A82B-5663-812C9A23D695}"/>
              </a:ext>
            </a:extLst>
          </p:cNvPr>
          <p:cNvSpPr/>
          <p:nvPr/>
        </p:nvSpPr>
        <p:spPr bwMode="auto">
          <a:xfrm>
            <a:off x="3118594" y="4859642"/>
            <a:ext cx="1389121" cy="21248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PUO Channel Usage Request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BE10078-8373-3A82-8C7D-FA3891AE8145}"/>
              </a:ext>
            </a:extLst>
          </p:cNvPr>
          <p:cNvSpPr/>
          <p:nvPr/>
        </p:nvSpPr>
        <p:spPr bwMode="auto">
          <a:xfrm>
            <a:off x="4575098" y="5078860"/>
            <a:ext cx="1255980" cy="2301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800" dirty="0">
                <a:solidFill>
                  <a:schemeClr val="tx1"/>
                </a:solidFill>
              </a:rPr>
              <a:t>Channel Usage Response 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F3F3BD5-7A2C-01C2-0F8D-11CF03E6432D}"/>
              </a:ext>
            </a:extLst>
          </p:cNvPr>
          <p:cNvSpPr/>
          <p:nvPr/>
        </p:nvSpPr>
        <p:spPr bwMode="auto">
          <a:xfrm>
            <a:off x="5925626" y="4864609"/>
            <a:ext cx="1479140" cy="2124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Music with Bluetooth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5C0644F-7918-B92E-14C4-8EF18D0E224A}"/>
              </a:ext>
            </a:extLst>
          </p:cNvPr>
          <p:cNvSpPr/>
          <p:nvPr/>
        </p:nvSpPr>
        <p:spPr bwMode="auto">
          <a:xfrm>
            <a:off x="6166463" y="5080763"/>
            <a:ext cx="1659160" cy="2124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800" dirty="0">
                <a:solidFill>
                  <a:schemeClr val="tx1"/>
                </a:solidFill>
              </a:rPr>
              <a:t>Gaming Data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Multiplication Sign 64">
            <a:extLst>
              <a:ext uri="{FF2B5EF4-FFF2-40B4-BE49-F238E27FC236}">
                <a16:creationId xmlns:a16="http://schemas.microsoft.com/office/drawing/2014/main" id="{9163B5EF-4B8E-D948-9E7E-72CE600462B2}"/>
              </a:ext>
            </a:extLst>
          </p:cNvPr>
          <p:cNvSpPr/>
          <p:nvPr/>
        </p:nvSpPr>
        <p:spPr bwMode="auto">
          <a:xfrm>
            <a:off x="7692459" y="5159063"/>
            <a:ext cx="266328" cy="257471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7C380CB-A4FE-AADB-5306-2B7BF23DB3AF}"/>
              </a:ext>
            </a:extLst>
          </p:cNvPr>
          <p:cNvSpPr txBox="1"/>
          <p:nvPr/>
        </p:nvSpPr>
        <p:spPr>
          <a:xfrm>
            <a:off x="2000807" y="4816074"/>
            <a:ext cx="11177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chemeClr val="tx1"/>
                </a:solidFill>
              </a:rPr>
              <a:t>PUO Non-AP STA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E6A7593-ACDA-E124-3D6A-61755637BA19}"/>
              </a:ext>
            </a:extLst>
          </p:cNvPr>
          <p:cNvSpPr txBox="1"/>
          <p:nvPr/>
        </p:nvSpPr>
        <p:spPr>
          <a:xfrm>
            <a:off x="2021776" y="5110815"/>
            <a:ext cx="11177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chemeClr val="tx1"/>
                </a:solidFill>
              </a:rPr>
              <a:t>PUO Assisting AP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74A61760-9F9D-BD59-B48D-54339D41142A}"/>
              </a:ext>
            </a:extLst>
          </p:cNvPr>
          <p:cNvSpPr/>
          <p:nvPr/>
        </p:nvSpPr>
        <p:spPr bwMode="auto">
          <a:xfrm>
            <a:off x="7992453" y="5075318"/>
            <a:ext cx="1659160" cy="2124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Ga</a:t>
            </a:r>
            <a:r>
              <a:rPr lang="en-US" altLang="zh-CN" sz="800" dirty="0">
                <a:solidFill>
                  <a:schemeClr val="tx1"/>
                </a:solidFill>
              </a:rPr>
              <a:t>ming Data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784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0104F-D812-C08A-6E38-6BA9C3241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DUO/PUO Controllable mode  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1938E-00B0-D071-A479-4FB771992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830390"/>
            <a:ext cx="11734327" cy="3680047"/>
          </a:xfrm>
        </p:spPr>
        <p:txBody>
          <a:bodyPr/>
          <a:lstStyle/>
          <a:p>
            <a:r>
              <a:rPr lang="en-US" altLang="zh-CN" b="0" dirty="0"/>
              <a:t>Option 1: DUO/PUO device enable DUO/PUO controllable cap once DUO/PUO enabled.</a:t>
            </a:r>
          </a:p>
          <a:p>
            <a:r>
              <a:rPr lang="en-US" altLang="zh-CN" b="0" dirty="0"/>
              <a:t>Option 2: DUO/PUO device includes DUO/PUO controllable cap in per unavailability feedback info.</a:t>
            </a:r>
          </a:p>
          <a:p>
            <a:endParaRPr lang="en-US" altLang="zh-CN" b="0" dirty="0"/>
          </a:p>
          <a:p>
            <a:r>
              <a:rPr lang="en-US" altLang="zh-CN" b="0" dirty="0"/>
              <a:t>This controllable cap means this unavailability activity could be deferred or canceled.  </a:t>
            </a:r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239304-3A25-059A-EF8A-195A757214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BF2D8-468D-2B91-8664-E1077E9D00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Kaikai Huang,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752E5F-665F-7A2D-619A-4CA817AF29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Aug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7575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8D3028-0DBD-440C-E77D-9836E9FEC8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14A2F-3C21-80DF-A0A0-DF2CEC726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Explicit control mode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C8C686-C571-542C-DDA8-AE06390AC3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5145A-FB03-8317-80D5-271EE1C0AC5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Kaikai Huang,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A56BAF-26D6-8BDD-3F11-92929BABEB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Aug 2025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6CE4104-D22D-F3AF-9A3E-4D095FC23309}"/>
              </a:ext>
            </a:extLst>
          </p:cNvPr>
          <p:cNvCxnSpPr>
            <a:cxnSpLocks/>
          </p:cNvCxnSpPr>
          <p:nvPr/>
        </p:nvCxnSpPr>
        <p:spPr bwMode="auto">
          <a:xfrm>
            <a:off x="2256219" y="2675954"/>
            <a:ext cx="7368173" cy="8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4FFF40EC-7924-02F3-6BCD-DBEE67019E57}"/>
              </a:ext>
            </a:extLst>
          </p:cNvPr>
          <p:cNvSpPr/>
          <p:nvPr/>
        </p:nvSpPr>
        <p:spPr bwMode="auto">
          <a:xfrm>
            <a:off x="2440212" y="2448545"/>
            <a:ext cx="1976975" cy="23383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800" dirty="0">
                <a:solidFill>
                  <a:schemeClr val="tx1"/>
                </a:solidFill>
              </a:rPr>
              <a:t>DUO BSRP NTB 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3C70595-27DE-39A8-4FDF-1C7F48488BF6}"/>
              </a:ext>
            </a:extLst>
          </p:cNvPr>
          <p:cNvSpPr/>
          <p:nvPr/>
        </p:nvSpPr>
        <p:spPr bwMode="auto">
          <a:xfrm>
            <a:off x="4506980" y="2686391"/>
            <a:ext cx="1376131" cy="20620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MSTA-BA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07C097-216D-D6F6-5A61-97D60B87467A}"/>
              </a:ext>
            </a:extLst>
          </p:cNvPr>
          <p:cNvSpPr/>
          <p:nvPr/>
        </p:nvSpPr>
        <p:spPr bwMode="auto">
          <a:xfrm>
            <a:off x="6096000" y="2454619"/>
            <a:ext cx="1440159" cy="21595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Unavailabili</a:t>
            </a:r>
            <a:r>
              <a:rPr lang="en-US" altLang="zh-CN" sz="800" dirty="0">
                <a:solidFill>
                  <a:schemeClr val="tx1"/>
                </a:solidFill>
              </a:rPr>
              <a:t>ty Event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31DCC9-69E2-0F4B-1BEC-9437280D298B}"/>
              </a:ext>
            </a:extLst>
          </p:cNvPr>
          <p:cNvSpPr/>
          <p:nvPr/>
        </p:nvSpPr>
        <p:spPr bwMode="auto">
          <a:xfrm>
            <a:off x="4971897" y="2676409"/>
            <a:ext cx="729548" cy="218791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Con</a:t>
            </a:r>
            <a:r>
              <a:rPr lang="en-US" altLang="zh-CN" sz="800" dirty="0">
                <a:solidFill>
                  <a:schemeClr val="tx1"/>
                </a:solidFill>
              </a:rPr>
              <a:t>trol info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717619-5B19-A483-E3CC-76C9D5CFC929}"/>
              </a:ext>
            </a:extLst>
          </p:cNvPr>
          <p:cNvSpPr txBox="1"/>
          <p:nvPr/>
        </p:nvSpPr>
        <p:spPr>
          <a:xfrm>
            <a:off x="1138432" y="2406051"/>
            <a:ext cx="11177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chemeClr val="tx1"/>
                </a:solidFill>
              </a:rPr>
              <a:t>DUO Non-AP STA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ABD1431-1021-175E-2B14-CE3DB8459FE1}"/>
              </a:ext>
            </a:extLst>
          </p:cNvPr>
          <p:cNvSpPr txBox="1"/>
          <p:nvPr/>
        </p:nvSpPr>
        <p:spPr>
          <a:xfrm>
            <a:off x="1138431" y="2713477"/>
            <a:ext cx="11177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chemeClr val="tx1"/>
                </a:solidFill>
              </a:rPr>
              <a:t>DUO Assisting AP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B8D7B7ED-A460-E34D-3E02-BBC4A2F89F10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7988062" y="2435577"/>
            <a:ext cx="1829832" cy="24680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Unavailabili</a:t>
            </a:r>
            <a:r>
              <a:rPr lang="en-US" altLang="zh-CN" sz="800" dirty="0">
                <a:solidFill>
                  <a:schemeClr val="tx1"/>
                </a:solidFill>
              </a:rPr>
              <a:t>ty Event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641EE5B4-A3B8-342D-DA05-2892ED7C4806}"/>
              </a:ext>
            </a:extLst>
          </p:cNvPr>
          <p:cNvSpPr/>
          <p:nvPr/>
        </p:nvSpPr>
        <p:spPr bwMode="auto">
          <a:xfrm>
            <a:off x="7536159" y="2463236"/>
            <a:ext cx="438787" cy="193181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Multiplication Sign 18">
            <a:extLst>
              <a:ext uri="{FF2B5EF4-FFF2-40B4-BE49-F238E27FC236}">
                <a16:creationId xmlns:a16="http://schemas.microsoft.com/office/drawing/2014/main" id="{7357936A-6D5F-E986-F1D1-49C132174B22}"/>
              </a:ext>
            </a:extLst>
          </p:cNvPr>
          <p:cNvSpPr/>
          <p:nvPr/>
        </p:nvSpPr>
        <p:spPr bwMode="auto">
          <a:xfrm>
            <a:off x="7295862" y="2298825"/>
            <a:ext cx="266328" cy="257471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C07C8F-2476-44FB-B4C0-53A2616A724E}"/>
              </a:ext>
            </a:extLst>
          </p:cNvPr>
          <p:cNvSpPr/>
          <p:nvPr/>
        </p:nvSpPr>
        <p:spPr bwMode="auto">
          <a:xfrm>
            <a:off x="3359696" y="2454798"/>
            <a:ext cx="1037256" cy="221331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Priori</a:t>
            </a:r>
            <a:r>
              <a:rPr lang="en-US" altLang="zh-CN" sz="800" dirty="0">
                <a:solidFill>
                  <a:schemeClr val="tx1"/>
                </a:solidFill>
              </a:rPr>
              <a:t>ty of U Service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1A9D0B4-F721-61FD-1DEF-BD4561CADB3F}"/>
              </a:ext>
            </a:extLst>
          </p:cNvPr>
          <p:cNvSpPr/>
          <p:nvPr/>
        </p:nvSpPr>
        <p:spPr bwMode="auto">
          <a:xfrm>
            <a:off x="6297469" y="2688995"/>
            <a:ext cx="1659160" cy="2124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800" dirty="0">
                <a:solidFill>
                  <a:schemeClr val="tx1"/>
                </a:solidFill>
              </a:rPr>
              <a:t>Buffered Low latency data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D7527DF-69CD-6EEB-5723-F81F0971B311}"/>
              </a:ext>
            </a:extLst>
          </p:cNvPr>
          <p:cNvSpPr txBox="1"/>
          <p:nvPr/>
        </p:nvSpPr>
        <p:spPr>
          <a:xfrm>
            <a:off x="1138431" y="3429001"/>
            <a:ext cx="103610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Control info: 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Unavailability Period Control:  0: teardown 1: suspend other values are reserved. </a:t>
            </a:r>
            <a:endParaRPr lang="zh-CN" altLang="zh-CN" sz="1600" dirty="0">
              <a:solidFill>
                <a:schemeClr val="tx1"/>
              </a:solidFill>
            </a:endParaRPr>
          </a:p>
          <a:p>
            <a:r>
              <a:rPr lang="en-US" altLang="zh-CN" sz="1600" dirty="0">
                <a:solidFill>
                  <a:schemeClr val="tx1"/>
                </a:solidFill>
              </a:rPr>
              <a:t>Unavailability Control Reason: </a:t>
            </a:r>
            <a:endParaRPr lang="zh-CN" altLang="zh-CN" sz="1600" dirty="0">
              <a:solidFill>
                <a:schemeClr val="tx1"/>
              </a:solidFill>
            </a:endParaRPr>
          </a:p>
          <a:p>
            <a:r>
              <a:rPr lang="en-US" altLang="zh-CN" sz="1600" dirty="0">
                <a:solidFill>
                  <a:schemeClr val="tx1"/>
                </a:solidFill>
              </a:rPr>
              <a:t>Priority Service based Unavailability control: control peer unavailability period due to high priority service to transmit </a:t>
            </a:r>
            <a:endParaRPr lang="zh-CN" altLang="zh-CN" sz="1600" dirty="0">
              <a:solidFill>
                <a:schemeClr val="tx1"/>
              </a:solidFill>
            </a:endParaRPr>
          </a:p>
          <a:p>
            <a:r>
              <a:rPr lang="en-US" altLang="zh-CN" sz="1600" dirty="0">
                <a:solidFill>
                  <a:schemeClr val="tx1"/>
                </a:solidFill>
              </a:rPr>
              <a:t>Low latency Service based Unavailability control: control peer unavailability period due to low latency service to transmit </a:t>
            </a:r>
            <a:endParaRPr lang="zh-CN" altLang="zh-CN" sz="1600" dirty="0">
              <a:solidFill>
                <a:schemeClr val="tx1"/>
              </a:solidFill>
            </a:endParaRPr>
          </a:p>
          <a:p>
            <a:r>
              <a:rPr lang="en-US" altLang="zh-CN" sz="1600" dirty="0">
                <a:solidFill>
                  <a:schemeClr val="tx1"/>
                </a:solidFill>
              </a:rPr>
              <a:t>EPCS Service based Unavailability control: control peer unavailability period due to EPCS service to transmit </a:t>
            </a:r>
            <a:endParaRPr lang="zh-CN" altLang="zh-CN" sz="1600" dirty="0">
              <a:solidFill>
                <a:schemeClr val="tx1"/>
              </a:solidFill>
            </a:endParaRPr>
          </a:p>
          <a:p>
            <a:r>
              <a:rPr lang="en-US" altLang="zh-CN" sz="1600" dirty="0">
                <a:solidFill>
                  <a:schemeClr val="tx1"/>
                </a:solidFill>
              </a:rPr>
              <a:t>Suspend Time: Suggest unavailability activity suspend time since the unavailability start time reported. 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542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DAEE2-D3FD-A557-4E3D-87FAFBFC6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Implicit control mode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4F06D-2DAC-1D81-836D-D670D41BD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1464" y="3481236"/>
            <a:ext cx="10361084" cy="4113213"/>
          </a:xfrm>
        </p:spPr>
        <p:txBody>
          <a:bodyPr/>
          <a:lstStyle/>
          <a:p>
            <a:pPr eaLnBrk="0" hangingPunct="0">
              <a:spcBef>
                <a:spcPct val="0"/>
              </a:spcBef>
            </a:pPr>
            <a:r>
              <a:rPr lang="en-US" altLang="zh-CN" sz="1600" b="0" kern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Buffered Low latency Data info:</a:t>
            </a:r>
          </a:p>
          <a:p>
            <a:pPr marL="457200" indent="-457200" eaLnBrk="0" hangingPunct="0">
              <a:spcBef>
                <a:spcPct val="0"/>
              </a:spcBef>
              <a:buFont typeface="Times New Roman" pitchFamily="16" charset="0"/>
              <a:buAutoNum type="arabicPeriod"/>
            </a:pPr>
            <a:r>
              <a:rPr lang="en-US" altLang="zh-CN" sz="1600" b="0" kern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Priority of Traffic Type</a:t>
            </a:r>
          </a:p>
          <a:p>
            <a:pPr marL="457200" indent="-457200" eaLnBrk="0" hangingPunct="0">
              <a:spcBef>
                <a:spcPct val="0"/>
              </a:spcBef>
              <a:buFont typeface="Times New Roman" pitchFamily="16" charset="0"/>
              <a:buAutoNum type="arabicPeriod"/>
            </a:pPr>
            <a:r>
              <a:rPr lang="en-US" altLang="zh-CN" sz="1600" b="0" kern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Low latency service indication</a:t>
            </a:r>
          </a:p>
          <a:p>
            <a:pPr marL="457200" indent="-457200" eaLnBrk="0" hangingPunct="0">
              <a:spcBef>
                <a:spcPct val="0"/>
              </a:spcBef>
              <a:buFont typeface="Times New Roman" pitchFamily="16" charset="0"/>
              <a:buAutoNum type="arabicPeriod"/>
            </a:pPr>
            <a:r>
              <a:rPr lang="en-US" altLang="zh-CN" sz="1600" b="0" kern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EPCS service indication</a:t>
            </a:r>
          </a:p>
          <a:p>
            <a:pPr marL="0" indent="0"/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A350A-0708-40C2-A33F-20D128AF92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E69F0-FBFA-1CB6-AD9D-BF1A9B7CF7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Kaikai Huang,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0A0D19-24BE-D563-F68B-B234DB8735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Aug 2025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58D1FF3-D488-D0AA-C408-ECD414351F02}"/>
              </a:ext>
            </a:extLst>
          </p:cNvPr>
          <p:cNvCxnSpPr>
            <a:cxnSpLocks/>
          </p:cNvCxnSpPr>
          <p:nvPr/>
        </p:nvCxnSpPr>
        <p:spPr bwMode="auto">
          <a:xfrm>
            <a:off x="2256219" y="2675954"/>
            <a:ext cx="7368173" cy="8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413E4FD-87E9-6F67-729C-E369825947CB}"/>
              </a:ext>
            </a:extLst>
          </p:cNvPr>
          <p:cNvSpPr/>
          <p:nvPr/>
        </p:nvSpPr>
        <p:spPr bwMode="auto">
          <a:xfrm>
            <a:off x="2593066" y="2460681"/>
            <a:ext cx="988206" cy="2191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800" dirty="0">
                <a:solidFill>
                  <a:schemeClr val="tx1"/>
                </a:solidFill>
              </a:rPr>
              <a:t>DUO BSRP NTB 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DB668B7-B5B3-321B-4959-E16050AD7B5F}"/>
              </a:ext>
            </a:extLst>
          </p:cNvPr>
          <p:cNvSpPr/>
          <p:nvPr/>
        </p:nvSpPr>
        <p:spPr bwMode="auto">
          <a:xfrm>
            <a:off x="3670297" y="2691627"/>
            <a:ext cx="2281687" cy="20686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MSTA-BA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D43991B-B923-4633-D7F9-7CD9852EB7F4}"/>
              </a:ext>
            </a:extLst>
          </p:cNvPr>
          <p:cNvSpPr/>
          <p:nvPr/>
        </p:nvSpPr>
        <p:spPr bwMode="auto">
          <a:xfrm>
            <a:off x="6096000" y="2454619"/>
            <a:ext cx="1440159" cy="21595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Unavailabili</a:t>
            </a:r>
            <a:r>
              <a:rPr lang="en-US" altLang="zh-CN" sz="800" dirty="0">
                <a:solidFill>
                  <a:schemeClr val="tx1"/>
                </a:solidFill>
              </a:rPr>
              <a:t>ty Event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FE1700-8F9C-8D1B-7C70-D75CDA367AA6}"/>
              </a:ext>
            </a:extLst>
          </p:cNvPr>
          <p:cNvSpPr/>
          <p:nvPr/>
        </p:nvSpPr>
        <p:spPr bwMode="auto">
          <a:xfrm>
            <a:off x="4299797" y="2679184"/>
            <a:ext cx="1579901" cy="220271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800" dirty="0">
                <a:solidFill>
                  <a:schemeClr val="tx1"/>
                </a:solidFill>
              </a:rPr>
              <a:t>Buffered Low latency Data Info 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56D75D2-4784-CC07-3A9D-E6E6FFDB574E}"/>
              </a:ext>
            </a:extLst>
          </p:cNvPr>
          <p:cNvSpPr txBox="1"/>
          <p:nvPr/>
        </p:nvSpPr>
        <p:spPr>
          <a:xfrm>
            <a:off x="1138432" y="2406051"/>
            <a:ext cx="11177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chemeClr val="tx1"/>
                </a:solidFill>
              </a:rPr>
              <a:t>DUO Non-AP STA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9266DC-9737-2764-977A-3F057C5DA4C2}"/>
              </a:ext>
            </a:extLst>
          </p:cNvPr>
          <p:cNvSpPr txBox="1"/>
          <p:nvPr/>
        </p:nvSpPr>
        <p:spPr>
          <a:xfrm>
            <a:off x="1138431" y="2713477"/>
            <a:ext cx="11177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chemeClr val="tx1"/>
                </a:solidFill>
              </a:rPr>
              <a:t>DUO Assisting AP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14" name="Content Placeholder 16">
            <a:extLst>
              <a:ext uri="{FF2B5EF4-FFF2-40B4-BE49-F238E27FC236}">
                <a16:creationId xmlns:a16="http://schemas.microsoft.com/office/drawing/2014/main" id="{02C9AA13-A1FE-8452-7C9D-85C64F00A04D}"/>
              </a:ext>
            </a:extLst>
          </p:cNvPr>
          <p:cNvSpPr txBox="1">
            <a:spLocks/>
          </p:cNvSpPr>
          <p:nvPr/>
        </p:nvSpPr>
        <p:spPr bwMode="auto">
          <a:xfrm>
            <a:off x="7988062" y="2435577"/>
            <a:ext cx="1829832" cy="24680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eaLnBrk="0" hangingPunct="0">
              <a:spcBef>
                <a:spcPct val="0"/>
              </a:spcBef>
            </a:pPr>
            <a:r>
              <a:rPr lang="en-US" altLang="zh-CN" sz="800" b="0" ker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Unavailabili</a:t>
            </a:r>
            <a:r>
              <a:rPr lang="en-US" altLang="zh-CN" sz="800" kern="0">
                <a:solidFill>
                  <a:schemeClr val="tx1"/>
                </a:solidFill>
              </a:rPr>
              <a:t>ty Event</a:t>
            </a:r>
            <a:endParaRPr lang="zh-CN" altLang="en-US" sz="800" b="0" kern="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7D005407-2514-938D-5C92-90D17580F0C0}"/>
              </a:ext>
            </a:extLst>
          </p:cNvPr>
          <p:cNvSpPr/>
          <p:nvPr/>
        </p:nvSpPr>
        <p:spPr bwMode="auto">
          <a:xfrm>
            <a:off x="7536159" y="2463236"/>
            <a:ext cx="438787" cy="193181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Multiplication Sign 15">
            <a:extLst>
              <a:ext uri="{FF2B5EF4-FFF2-40B4-BE49-F238E27FC236}">
                <a16:creationId xmlns:a16="http://schemas.microsoft.com/office/drawing/2014/main" id="{7410A5BA-946D-4491-4E82-34966A99F026}"/>
              </a:ext>
            </a:extLst>
          </p:cNvPr>
          <p:cNvSpPr/>
          <p:nvPr/>
        </p:nvSpPr>
        <p:spPr bwMode="auto">
          <a:xfrm>
            <a:off x="7295862" y="2298825"/>
            <a:ext cx="266328" cy="257471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FD9487A-0405-AF71-AC5F-5AF7595B402C}"/>
              </a:ext>
            </a:extLst>
          </p:cNvPr>
          <p:cNvSpPr/>
          <p:nvPr/>
        </p:nvSpPr>
        <p:spPr bwMode="auto">
          <a:xfrm>
            <a:off x="6297469" y="2688995"/>
            <a:ext cx="1659160" cy="2124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800" dirty="0">
                <a:solidFill>
                  <a:schemeClr val="tx1"/>
                </a:solidFill>
              </a:rPr>
              <a:t>Buffered Low latency data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7475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C83A6-A6DD-4C17-3CDB-D887A4082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Priority of Service and Activity Example</a:t>
            </a:r>
            <a:endParaRPr lang="zh-CN" alt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E15562F-2CDB-2FD9-1473-E3FFA4F550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1432421"/>
              </p:ext>
            </p:extLst>
          </p:nvPr>
        </p:nvGraphicFramePr>
        <p:xfrm>
          <a:off x="1064684" y="2382315"/>
          <a:ext cx="6113780" cy="167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6890">
                  <a:extLst>
                    <a:ext uri="{9D8B030D-6E8A-4147-A177-3AD203B41FA5}">
                      <a16:colId xmlns:a16="http://schemas.microsoft.com/office/drawing/2014/main" val="1775314945"/>
                    </a:ext>
                  </a:extLst>
                </a:gridCol>
                <a:gridCol w="3056890">
                  <a:extLst>
                    <a:ext uri="{9D8B030D-6E8A-4147-A177-3AD203B41FA5}">
                      <a16:colId xmlns:a16="http://schemas.microsoft.com/office/drawing/2014/main" val="27443506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indent="-228600">
                        <a:buNone/>
                      </a:pPr>
                      <a:r>
                        <a:rPr lang="en-US" sz="1100">
                          <a:effectLst/>
                        </a:rPr>
                        <a:t>Priority 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228600">
                        <a:spcAft>
                          <a:spcPts val="600"/>
                        </a:spcAft>
                        <a:buNone/>
                      </a:pPr>
                      <a:r>
                        <a:rPr lang="en-US" sz="1100">
                          <a:effectLst/>
                        </a:rPr>
                        <a:t>Service Type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97805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indent="-228600">
                        <a:buNone/>
                      </a:pPr>
                      <a:r>
                        <a:rPr lang="en-US" sz="1100">
                          <a:effectLst/>
                        </a:rPr>
                        <a:t>1 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228600">
                        <a:spcAft>
                          <a:spcPts val="600"/>
                        </a:spcAft>
                        <a:buNone/>
                      </a:pPr>
                      <a:r>
                        <a:rPr lang="en-US" sz="1100">
                          <a:effectLst/>
                        </a:rPr>
                        <a:t>Voice service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0079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indent="-228600">
                        <a:buNone/>
                      </a:pPr>
                      <a:r>
                        <a:rPr lang="en-US" sz="1100">
                          <a:effectLst/>
                        </a:rPr>
                        <a:t>2 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228600">
                        <a:spcAft>
                          <a:spcPts val="600"/>
                        </a:spcAft>
                        <a:buNone/>
                      </a:pPr>
                      <a:r>
                        <a:rPr lang="en-US" sz="1100">
                          <a:effectLst/>
                        </a:rPr>
                        <a:t>AR service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7928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indent="-228600">
                        <a:buNone/>
                      </a:pPr>
                      <a:r>
                        <a:rPr lang="en-US" sz="1100">
                          <a:effectLst/>
                        </a:rPr>
                        <a:t>3 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228600">
                        <a:spcAft>
                          <a:spcPts val="600"/>
                        </a:spcAft>
                        <a:buNone/>
                      </a:pPr>
                      <a:r>
                        <a:rPr lang="en-US" sz="1100">
                          <a:effectLst/>
                        </a:rPr>
                        <a:t>VR service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54141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indent="-228600">
                        <a:buNone/>
                      </a:pPr>
                      <a:r>
                        <a:rPr lang="en-US" sz="1100">
                          <a:effectLst/>
                        </a:rPr>
                        <a:t>4 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228600">
                        <a:spcAft>
                          <a:spcPts val="600"/>
                        </a:spcAft>
                        <a:buNone/>
                      </a:pPr>
                      <a:r>
                        <a:rPr lang="en-US" sz="1100">
                          <a:effectLst/>
                        </a:rPr>
                        <a:t>On-line Gaming service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4221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indent="-228600">
                        <a:buNone/>
                      </a:pPr>
                      <a:r>
                        <a:rPr lang="en-US" sz="1100">
                          <a:effectLst/>
                        </a:rPr>
                        <a:t>5  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228600">
                        <a:spcAft>
                          <a:spcPts val="600"/>
                        </a:spcAft>
                        <a:buNone/>
                      </a:pPr>
                      <a:r>
                        <a:rPr lang="en-US" sz="1100">
                          <a:effectLst/>
                        </a:rPr>
                        <a:t>Live video service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4546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indent="-228600">
                        <a:buNone/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228600">
                        <a:spcAft>
                          <a:spcPts val="600"/>
                        </a:spcAft>
                        <a:buNone/>
                      </a:pPr>
                      <a:r>
                        <a:rPr lang="en-US" sz="1100">
                          <a:effectLst/>
                        </a:rPr>
                        <a:t>AI chat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8434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indent="-228600">
                        <a:buNone/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228600">
                        <a:spcAft>
                          <a:spcPts val="600"/>
                        </a:spcAft>
                        <a:buNone/>
                      </a:pPr>
                      <a:r>
                        <a:rPr lang="en-US" sz="1100">
                          <a:effectLst/>
                        </a:rPr>
                        <a:t>Music service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41739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indent="-228600">
                        <a:buNone/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228600">
                        <a:spcAft>
                          <a:spcPts val="600"/>
                        </a:spcAft>
                        <a:buNone/>
                      </a:pPr>
                      <a:r>
                        <a:rPr lang="en-US" sz="1100">
                          <a:effectLst/>
                        </a:rPr>
                        <a:t>Brower service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94499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indent="-228600">
                        <a:buNone/>
                      </a:pPr>
                      <a:r>
                        <a:rPr lang="en-US" sz="1100">
                          <a:effectLst/>
                        </a:rPr>
                        <a:t>…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228600">
                        <a:spcAft>
                          <a:spcPts val="600"/>
                        </a:spcAft>
                        <a:buNone/>
                      </a:pPr>
                      <a:r>
                        <a:rPr lang="en-US" sz="1100" dirty="0">
                          <a:effectLst/>
                        </a:rPr>
                        <a:t>…</a:t>
                      </a:r>
                      <a:endParaRPr lang="zh-CN" sz="1100" dirty="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400835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7D1AD3-CB27-C8D4-3505-445C8BD13D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ECCE8-CD03-E53B-C9A2-13091C1A0E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Kaikai Huang,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3BECE1-87B7-5E84-89AF-93F624E21B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Aug 2025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5115AB9-FA49-BA7C-7A15-0CCA93EBEB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396262"/>
              </p:ext>
            </p:extLst>
          </p:nvPr>
        </p:nvGraphicFramePr>
        <p:xfrm>
          <a:off x="1055440" y="4365104"/>
          <a:ext cx="5331460" cy="1173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3030">
                  <a:extLst>
                    <a:ext uri="{9D8B030D-6E8A-4147-A177-3AD203B41FA5}">
                      <a16:colId xmlns:a16="http://schemas.microsoft.com/office/drawing/2014/main" val="301791788"/>
                    </a:ext>
                  </a:extLst>
                </a:gridCol>
                <a:gridCol w="2678430">
                  <a:extLst>
                    <a:ext uri="{9D8B030D-6E8A-4147-A177-3AD203B41FA5}">
                      <a16:colId xmlns:a16="http://schemas.microsoft.com/office/drawing/2014/main" val="9428424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indent="-228600">
                        <a:buNone/>
                      </a:pPr>
                      <a:r>
                        <a:rPr lang="en-US" sz="1100">
                          <a:effectLst/>
                        </a:rPr>
                        <a:t>Priority 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228600">
                        <a:spcAft>
                          <a:spcPts val="600"/>
                        </a:spcAft>
                        <a:buNone/>
                      </a:pPr>
                      <a:r>
                        <a:rPr lang="en-US" sz="1100">
                          <a:effectLst/>
                        </a:rPr>
                        <a:t>Activity Type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9421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indent="-228600">
                        <a:buNone/>
                      </a:pPr>
                      <a:r>
                        <a:rPr lang="en-US" sz="1100">
                          <a:effectLst/>
                        </a:rPr>
                        <a:t>1 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228600">
                        <a:spcAft>
                          <a:spcPts val="600"/>
                        </a:spcAft>
                        <a:buNone/>
                      </a:pPr>
                      <a:r>
                        <a:rPr lang="en-US" sz="1100">
                          <a:effectLst/>
                        </a:rPr>
                        <a:t>Bluetooth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64069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indent="-228600">
                        <a:buNone/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228600">
                        <a:spcAft>
                          <a:spcPts val="600"/>
                        </a:spcAft>
                        <a:buNone/>
                      </a:pPr>
                      <a:r>
                        <a:rPr lang="en-US" sz="1100">
                          <a:effectLst/>
                        </a:rPr>
                        <a:t>cellular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26456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indent="-228600">
                        <a:buNone/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228600">
                        <a:spcAft>
                          <a:spcPts val="600"/>
                        </a:spcAft>
                        <a:buNone/>
                      </a:pPr>
                      <a:r>
                        <a:rPr lang="en-US" sz="1100">
                          <a:effectLst/>
                        </a:rPr>
                        <a:t>Wi-Fi activity RX/TX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04155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indent="-228600">
                        <a:buNone/>
                      </a:pPr>
                      <a:r>
                        <a:rPr lang="en-US" sz="1100">
                          <a:effectLst/>
                        </a:rPr>
                        <a:t>4 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228600">
                        <a:spcAft>
                          <a:spcPts val="600"/>
                        </a:spcAft>
                        <a:buNone/>
                      </a:pPr>
                      <a:r>
                        <a:rPr lang="en-US" sz="1100">
                          <a:effectLst/>
                        </a:rPr>
                        <a:t>Wi-Fi P2P TDLS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43066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indent="-228600">
                        <a:buNone/>
                      </a:pPr>
                      <a:r>
                        <a:rPr lang="en-US" sz="1100">
                          <a:effectLst/>
                        </a:rPr>
                        <a:t>5 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228600">
                        <a:spcAft>
                          <a:spcPts val="600"/>
                        </a:spcAft>
                        <a:buNone/>
                      </a:pPr>
                      <a:r>
                        <a:rPr lang="en-US" sz="1100">
                          <a:effectLst/>
                        </a:rPr>
                        <a:t>Wi-Fi Off channel scan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69688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indent="-228600">
                        <a:buNone/>
                      </a:pPr>
                      <a:r>
                        <a:rPr lang="en-US" sz="1100">
                          <a:effectLst/>
                        </a:rPr>
                        <a:t>6  </a:t>
                      </a:r>
                      <a:endParaRPr lang="zh-CN" sz="110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228600">
                        <a:spcAft>
                          <a:spcPts val="600"/>
                        </a:spcAft>
                        <a:buNone/>
                      </a:pPr>
                      <a:r>
                        <a:rPr lang="en-US" sz="1100" dirty="0">
                          <a:effectLst/>
                        </a:rPr>
                        <a:t>…</a:t>
                      </a:r>
                      <a:endParaRPr lang="zh-CN" sz="1100" dirty="0">
                        <a:solidFill>
                          <a:srgbClr val="001135"/>
                        </a:solidFill>
                        <a:effectLst/>
                        <a:latin typeface="Nokia Pure Text Light" panose="020B0304040602060303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74561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F868EE4-8083-1895-7336-DC3FCE28A7DB}"/>
              </a:ext>
            </a:extLst>
          </p:cNvPr>
          <p:cNvSpPr txBox="1"/>
          <p:nvPr/>
        </p:nvSpPr>
        <p:spPr>
          <a:xfrm>
            <a:off x="1011171" y="1695307"/>
            <a:ext cx="9433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Priority of Service and Activity definition may be out of scope of the standard.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85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BCE36-3ADD-3764-DE5B-85AAA9A2E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EC57C-AD75-AF84-DB89-7C05F50EA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35660B-4BCF-4664-3B81-A87C64CD3B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396A1-D0D4-3521-365D-9071AC44D7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i-FI"/>
              <a:t>Kaikai Huang, Nokia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77E453-4FA9-FDD5-0556-AB124089E3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Aug 2025</a:t>
            </a:r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85A1A1-C5F2-0341-76CA-D39E5496353B}"/>
              </a:ext>
            </a:extLst>
          </p:cNvPr>
          <p:cNvSpPr txBox="1"/>
          <p:nvPr/>
        </p:nvSpPr>
        <p:spPr>
          <a:xfrm>
            <a:off x="1127448" y="1916832"/>
            <a:ext cx="9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We addressed latency issues during predicable DUO/PUO session and fairness between Wi-Fi and other wireless technology.  However, some predicable DUO/PUO activity is deferrable. We share proposal to involve DUO/PUO controllable capability to improve such user cases.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85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A819AF-37EB-27AF-4A3A-F146E72B78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0653B-47B4-5006-34EA-96F073901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74D0D-FCD5-9E1A-923E-3850F972A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   Do you agree that </a:t>
            </a:r>
            <a:r>
              <a:rPr lang="en-US" dirty="0" err="1"/>
              <a:t>TGbn</a:t>
            </a:r>
            <a:r>
              <a:rPr lang="en-US" dirty="0"/>
              <a:t> defines DUO/PUO activity controllable capability?</a:t>
            </a:r>
          </a:p>
          <a:p>
            <a:r>
              <a:rPr lang="en-US" dirty="0"/>
              <a:t>    This controllable capability means DUO/PUO activity can be defer or teardown by DUO/PUO Assisting device duo to low latency traffic or high priority service in </a:t>
            </a:r>
            <a:r>
              <a:rPr lang="en-US" altLang="zh-CN" dirty="0"/>
              <a:t>Assisting device</a:t>
            </a:r>
            <a:r>
              <a:rPr lang="en-US" dirty="0"/>
              <a:t> transmit queue. 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US" sz="1800" dirty="0"/>
              <a:t>YES</a:t>
            </a:r>
          </a:p>
          <a:p>
            <a:r>
              <a:rPr lang="en-US" sz="1800" dirty="0"/>
              <a:t>	No</a:t>
            </a:r>
          </a:p>
          <a:p>
            <a:r>
              <a:rPr lang="en-US" sz="1800" dirty="0"/>
              <a:t>	Abstain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BC8DFD-AF54-7D51-C5D8-D7D9360D19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17CC5-A379-6AF8-1680-DDFE8FAB86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i-FI"/>
              <a:t>Kaikai Huang, Nokia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7EC03F-D835-5B49-4766-7457068DBF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Aug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990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5310</TotalTime>
  <Words>749</Words>
  <Application>Microsoft Office PowerPoint</Application>
  <PresentationFormat>Widescreen</PresentationFormat>
  <Paragraphs>160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Gulim</vt:lpstr>
      <vt:lpstr>Arial</vt:lpstr>
      <vt:lpstr>Nokia Pure Text Light</vt:lpstr>
      <vt:lpstr>Times New Roman</vt:lpstr>
      <vt:lpstr>Office Theme</vt:lpstr>
      <vt:lpstr>Document</vt:lpstr>
      <vt:lpstr>Unavailability reporting follow up</vt:lpstr>
      <vt:lpstr>Introduction</vt:lpstr>
      <vt:lpstr>Low latency packet delay issues on DUO/PUO assisting device </vt:lpstr>
      <vt:lpstr>DUO/PUO Controllable mode  </vt:lpstr>
      <vt:lpstr>Explicit control mode</vt:lpstr>
      <vt:lpstr>Implicit control mode</vt:lpstr>
      <vt:lpstr>Priority of Service and Activity Example</vt:lpstr>
      <vt:lpstr>Summary</vt:lpstr>
      <vt:lpstr>Straw Poll 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Kaikai Huang (NSB)</dc:creator>
  <cp:keywords/>
  <cp:lastModifiedBy>Kaikai Huang (NSB)</cp:lastModifiedBy>
  <cp:revision>199</cp:revision>
  <cp:lastPrinted>1601-01-01T00:00:00Z</cp:lastPrinted>
  <dcterms:created xsi:type="dcterms:W3CDTF">2025-03-10T11:28:12Z</dcterms:created>
  <dcterms:modified xsi:type="dcterms:W3CDTF">2025-09-16T22:38:07Z</dcterms:modified>
  <cp:category>Name, Affiliation</cp:category>
</cp:coreProperties>
</file>