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91" r:id="rId5"/>
    <p:sldId id="338" r:id="rId6"/>
    <p:sldId id="342" r:id="rId7"/>
    <p:sldId id="349" r:id="rId8"/>
    <p:sldId id="343" r:id="rId9"/>
    <p:sldId id="347" r:id="rId10"/>
    <p:sldId id="345" r:id="rId11"/>
    <p:sldId id="346" r:id="rId12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A47F82E-921A-37DA-3778-743F42C3693B}" name="Ciochina-Kar, Dana" initials="CKD" userId="S::Dana.Ciochina@sony.com::abf1c6f0-ef18-4a05-ba25-aa04629cf2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a" initials="D" lastIdx="15" clrIdx="0">
    <p:extLst>
      <p:ext uri="{19B8F6BF-5375-455C-9EA6-DF929625EA0E}">
        <p15:presenceInfo xmlns:p15="http://schemas.microsoft.com/office/powerpoint/2012/main" userId="S::Dana.Ciochina@sony.com::abf1c6f0-ef18-4a05-ba25-aa04629cf238" providerId="AD"/>
      </p:ext>
    </p:extLst>
  </p:cmAuthor>
  <p:cmAuthor id="2" name="Verenzuela, Daniel" initials="VD" lastIdx="9" clrIdx="1">
    <p:extLst>
      <p:ext uri="{19B8F6BF-5375-455C-9EA6-DF929625EA0E}">
        <p15:presenceInfo xmlns:p15="http://schemas.microsoft.com/office/powerpoint/2012/main" userId="S::Daniel.Verenzuela@sony.com::bf3cd75e-c5ef-4567-a591-ccc30271d2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B00"/>
    <a:srgbClr val="3333CC"/>
    <a:srgbClr val="00B8FF"/>
    <a:srgbClr val="57D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8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IEEE 802.11-23/2124r0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802.11-23/2124r0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F8BE488-EB22-A352-0B38-17219EA481D7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802.11-23/2124r0</a:t>
            </a:r>
          </a:p>
        </p:txBody>
      </p:sp>
    </p:spTree>
    <p:extLst>
      <p:ext uri="{BB962C8B-B14F-4D97-AF65-F5344CB8AC3E}">
        <p14:creationId xmlns:p14="http://schemas.microsoft.com/office/powerpoint/2010/main" val="3812648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936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January 2024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071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076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529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2024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464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160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2024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44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811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599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29216" y="685801"/>
            <a:ext cx="10460567" cy="5718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9217" y="1420717"/>
            <a:ext cx="10449982" cy="49606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August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 flipV="1">
            <a:off x="929215" y="620688"/>
            <a:ext cx="10460567" cy="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2EC0D27-4302-4628-9DC1-48FCC1C34294}"/>
              </a:ext>
            </a:extLst>
          </p:cNvPr>
          <p:cNvSpPr txBox="1">
            <a:spLocks/>
          </p:cNvSpPr>
          <p:nvPr userDrawn="1"/>
        </p:nvSpPr>
        <p:spPr bwMode="auto">
          <a:xfrm>
            <a:off x="6722499" y="325438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802.11-25/1454r0</a:t>
            </a:r>
          </a:p>
        </p:txBody>
      </p:sp>
    </p:spTree>
    <p:extLst>
      <p:ext uri="{BB962C8B-B14F-4D97-AF65-F5344CB8AC3E}">
        <p14:creationId xmlns:p14="http://schemas.microsoft.com/office/powerpoint/2010/main" val="348668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800100" indent="-3429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2000">
          <a:solidFill>
            <a:srgbClr val="000000"/>
          </a:solidFill>
          <a:latin typeface="+mn-lt"/>
          <a:ea typeface="+mn-ea"/>
        </a:defRPr>
      </a:lvl2pPr>
      <a:lvl3pPr marL="1200150" indent="-28575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>
          <a:solidFill>
            <a:srgbClr val="000000"/>
          </a:solidFill>
          <a:latin typeface="+mn-lt"/>
          <a:ea typeface="+mn-ea"/>
        </a:defRPr>
      </a:lvl3pPr>
      <a:lvl4pPr marL="1657350" indent="-28575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1600">
          <a:solidFill>
            <a:srgbClr val="000000"/>
          </a:solidFill>
          <a:latin typeface="+mn-lt"/>
          <a:ea typeface="+mn-ea"/>
        </a:defRPr>
      </a:lvl4pPr>
      <a:lvl5pPr marL="2114550" indent="-28575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33161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/>
              <a:t>TXOP Protection for </a:t>
            </a:r>
            <a:r>
              <a:rPr lang="en-GB" sz="2000" dirty="0" err="1"/>
              <a:t>coTDMA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/>
              <a:t>Date:</a:t>
            </a:r>
            <a:r>
              <a:rPr lang="en-GB" sz="2000" b="0"/>
              <a:t> 2025-08-10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August 2025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Dana Ciochina (Sony)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E6F27A3-8A03-9909-FEE8-08BDAA08CD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38898"/>
              </p:ext>
            </p:extLst>
          </p:nvPr>
        </p:nvGraphicFramePr>
        <p:xfrm>
          <a:off x="1006584" y="2353991"/>
          <a:ext cx="9764611" cy="3992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8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77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b="1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/>
                        <a:t>Affiliations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/>
                        <a:t>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/>
                        <a:t>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/>
                        <a:t>Dana Ciochina</a:t>
                      </a:r>
                      <a:endParaRPr kumimoji="1" lang="ja-JP" altLang="en-US" sz="1600"/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Sony Group Corporation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/>
                        <a:t>Dana.Ciochina@sony.com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/>
                        <a:t>Thomas Handte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/>
                        <a:t>Thomas.Handte</a:t>
                      </a:r>
                      <a:r>
                        <a:rPr lang="de-DE" sz="1600" baseline="0"/>
                        <a:t>@sony.com</a:t>
                      </a:r>
                      <a:endParaRPr lang="de-DE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de-DE" altLang="ja-JP" sz="1600"/>
                        <a:t>Daniel Verenzuela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>
                          <a:solidFill>
                            <a:schemeClr val="tx1"/>
                          </a:solidFill>
                        </a:rPr>
                        <a:t>Yusuke Tanaka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18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18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>
                          <a:solidFill>
                            <a:schemeClr val="tx1"/>
                          </a:solidFill>
                        </a:rPr>
                        <a:t>Yusuke.YT.Tanaka@sony.com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sz="1600"/>
                        <a:t>Kosuke Aio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de-DE" sz="16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/>
                        <a:t>Ryuichi Hirata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sz="1600"/>
                        <a:t>Alfred Lin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91214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1119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04303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88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02788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4742C-E697-900A-B4F1-621EB856C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90A25-A696-1A8E-855A-4C1BB250A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217" y="1340768"/>
            <a:ext cx="10449982" cy="496115"/>
          </a:xfrm>
        </p:spPr>
        <p:txBody>
          <a:bodyPr/>
          <a:lstStyle/>
          <a:p>
            <a:r>
              <a:rPr lang="en-US" sz="2000" dirty="0"/>
              <a:t>Various aspects of the </a:t>
            </a:r>
            <a:r>
              <a:rPr lang="en-US" sz="2000" dirty="0" err="1"/>
              <a:t>cTDMA</a:t>
            </a:r>
            <a:r>
              <a:rPr lang="en-US" sz="2000" dirty="0"/>
              <a:t> have been discussed and agreed </a:t>
            </a:r>
            <a:endParaRPr lang="en-US" sz="2000" strike="sngStrike" dirty="0">
              <a:solidFill>
                <a:schemeClr val="accent6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The following frame </a:t>
            </a:r>
            <a:r>
              <a:rPr lang="en-US" sz="2000" dirty="0"/>
              <a:t>sequence has been proposed and accepted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05F6BE-98CC-886B-749D-3A85831BDD9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D30F3-4193-A5F1-C6B4-4CC40D3552A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Dana Ciochina (Sony)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DF725E6-2DF7-EAD7-0B12-E4D55F0F5C75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August 2025</a:t>
            </a:r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414E4A6-8852-60EB-0969-45B0C783A7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3045" y="2130076"/>
            <a:ext cx="6744072" cy="1678837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C711351-848C-1B3D-10FE-F5C19A7E8097}"/>
              </a:ext>
            </a:extLst>
          </p:cNvPr>
          <p:cNvSpPr txBox="1">
            <a:spLocks/>
          </p:cNvSpPr>
          <p:nvPr/>
        </p:nvSpPr>
        <p:spPr bwMode="auto">
          <a:xfrm>
            <a:off x="929216" y="3898290"/>
            <a:ext cx="10700815" cy="2434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200150" indent="-28575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57350" indent="-28575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114550" indent="-28575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r>
              <a:rPr lang="en-US" sz="2000" kern="0" dirty="0"/>
              <a:t>Several design considerations such as the short NAV or individual duration allocation indication may lead however to:</a:t>
            </a:r>
          </a:p>
          <a:p>
            <a:pPr lvl="1"/>
            <a:r>
              <a:rPr lang="en-US" sz="1600" b="0" kern="0" dirty="0"/>
              <a:t>increased probability of not being able to successfully start either the </a:t>
            </a:r>
            <a:r>
              <a:rPr lang="en-US" sz="1600" b="0" kern="0" dirty="0">
                <a:solidFill>
                  <a:schemeClr val="accent2"/>
                </a:solidFill>
              </a:rPr>
              <a:t>first part of the TXOP </a:t>
            </a:r>
            <a:r>
              <a:rPr lang="en-US" sz="1600" b="0" kern="0" dirty="0"/>
              <a:t>(between the coordinating AP and its associated STAs ) or the </a:t>
            </a:r>
            <a:r>
              <a:rPr lang="en-US" sz="1600" b="0" kern="0" dirty="0">
                <a:solidFill>
                  <a:schemeClr val="accent5"/>
                </a:solidFill>
              </a:rPr>
              <a:t>shared part of the TXOP</a:t>
            </a:r>
          </a:p>
          <a:p>
            <a:pPr lvl="1"/>
            <a:r>
              <a:rPr lang="en-US" sz="1600" kern="0" dirty="0"/>
              <a:t>increased latency for associated STAs</a:t>
            </a:r>
            <a:endParaRPr lang="en-US" sz="1600" b="0" kern="0" dirty="0"/>
          </a:p>
          <a:p>
            <a:pPr lvl="1"/>
            <a:r>
              <a:rPr lang="en-US" sz="1600" kern="0" dirty="0"/>
              <a:t>inefficient use of the shared part of the allocation</a:t>
            </a:r>
            <a:endParaRPr lang="en-US" sz="1600" b="0" kern="0" dirty="0"/>
          </a:p>
          <a:p>
            <a:pPr marL="0" indent="0">
              <a:buFont typeface="Arial" panose="020B0604020202020204" pitchFamily="34" charset="0"/>
              <a:buNone/>
            </a:pPr>
            <a:endParaRPr lang="en-US" kern="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20FF1E2-8A72-14FA-7DAB-09ECC7F69D89}"/>
              </a:ext>
            </a:extLst>
          </p:cNvPr>
          <p:cNvSpPr/>
          <p:nvPr/>
        </p:nvSpPr>
        <p:spPr bwMode="auto">
          <a:xfrm>
            <a:off x="4027251" y="2483796"/>
            <a:ext cx="2146570" cy="1199744"/>
          </a:xfrm>
          <a:prstGeom prst="roundRect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CF7CC37-1A9F-0335-244A-65714FECAD51}"/>
              </a:ext>
            </a:extLst>
          </p:cNvPr>
          <p:cNvSpPr/>
          <p:nvPr/>
        </p:nvSpPr>
        <p:spPr bwMode="auto">
          <a:xfrm>
            <a:off x="7176747" y="2555972"/>
            <a:ext cx="2146570" cy="1199744"/>
          </a:xfrm>
          <a:prstGeom prst="roundRect">
            <a:avLst/>
          </a:prstGeom>
          <a:noFill/>
          <a:ln w="2857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8364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B79EC-7C1B-C154-B91C-22E93A572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Vulnerability of the Intended Frame Exchange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4E27DB-60B8-B9DA-DAFC-930F00B42E1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8326D-91DA-6085-29CD-040022DA5F01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Dana Ciochina (Sony)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343FEE6-2837-366E-BE7D-E6916C301EA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August 2025</a:t>
            </a:r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3B18A87-352E-0178-609B-1768B78ADF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4587" y="3480920"/>
            <a:ext cx="5625891" cy="215511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0AB7979E-CB89-3924-A073-619C7822C6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3392" y="1484784"/>
                <a:ext cx="10696280" cy="1376750"/>
              </a:xfrm>
            </p:spPr>
            <p:txBody>
              <a:bodyPr/>
              <a:lstStyle/>
              <a:p>
                <a:r>
                  <a:rPr lang="en-US" sz="2000" dirty="0"/>
                  <a:t>Even when all ICRs are covering the P20, STAs which are out of range may still cause a loss of the TXOP:</a:t>
                </a:r>
              </a:p>
              <a:p>
                <a:pPr lvl="1"/>
                <a:r>
                  <a:rPr lang="en-US" sz="1600" dirty="0">
                    <a:solidFill>
                      <a:schemeClr val="tx1"/>
                    </a:solidFill>
                  </a:rPr>
                  <a:t>E.g., 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𝑆𝑇</m:t>
                    </m:r>
                    <m:sSup>
                      <m:sSupPr>
                        <m:ctrlPr>
                          <a:rPr lang="en-US" sz="1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d>
                          <m:dPr>
                            <m:ctrlPr>
                              <a:rPr lang="en-US" sz="16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sup>
                    </m:sSup>
                    <m:r>
                      <a:rPr lang="en-US" sz="1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may gain the channel before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𝑆𝑇</m:t>
                    </m:r>
                    <m:sSup>
                      <m:sSupPr>
                        <m:ctrlPr>
                          <a:rPr lang="en-US" sz="1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d>
                          <m:dPr>
                            <m:ctrlPr>
                              <a:rPr lang="en-US" sz="16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sup>
                    </m:sSup>
                    <m:r>
                      <a:rPr lang="en-US" sz="1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can respond or may collide with the CTS transmission</a:t>
                </a:r>
                <a:r>
                  <a:rPr lang="en-US" sz="1600" dirty="0"/>
                  <a:t> </a:t>
                </a:r>
              </a:p>
              <a:p>
                <a:pPr lvl="1"/>
                <a:r>
                  <a:rPr lang="en-US" sz="1600" dirty="0"/>
                  <a:t>A STA using AC_VO can gain channel access before the intended STA,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𝑆𝑇</m:t>
                    </m:r>
                    <m:sSup>
                      <m:sSupPr>
                        <m:ctrlPr>
                          <a:rPr lang="en-US" sz="16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d>
                          <m:dPr>
                            <m:ctrlPr>
                              <a:rPr lang="en-US" sz="16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sz="1600" dirty="0"/>
                  <a:t>,  if the BO counter is  &lt;= 4  </a:t>
                </a:r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0AB7979E-CB89-3924-A073-619C7822C6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3392" y="1484784"/>
                <a:ext cx="10696280" cy="1376750"/>
              </a:xfrm>
              <a:blipFill>
                <a:blip r:embed="rId3"/>
                <a:stretch>
                  <a:fillRect l="-513" t="-2667" b="-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407B7F8-350B-B148-A39C-86590D4AD60B}"/>
              </a:ext>
            </a:extLst>
          </p:cNvPr>
          <p:cNvSpPr/>
          <p:nvPr/>
        </p:nvSpPr>
        <p:spPr bwMode="auto">
          <a:xfrm>
            <a:off x="1693786" y="3641890"/>
            <a:ext cx="3434268" cy="1731326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4A4125B-B671-95D6-BE41-4CF639421A52}"/>
              </a:ext>
            </a:extLst>
          </p:cNvPr>
          <p:cNvSpPr/>
          <p:nvPr/>
        </p:nvSpPr>
        <p:spPr bwMode="auto">
          <a:xfrm>
            <a:off x="5691528" y="3184447"/>
            <a:ext cx="5349903" cy="2628525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278CE0-8084-D00D-A563-97AADDADFF97}"/>
              </a:ext>
            </a:extLst>
          </p:cNvPr>
          <p:cNvSpPr txBox="1"/>
          <p:nvPr/>
        </p:nvSpPr>
        <p:spPr>
          <a:xfrm>
            <a:off x="7183589" y="2835007"/>
            <a:ext cx="24641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Vulnerability Example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3987D3D-E185-1D0E-CAA9-74C96EE61935}"/>
              </a:ext>
            </a:extLst>
          </p:cNvPr>
          <p:cNvSpPr txBox="1"/>
          <p:nvPr/>
        </p:nvSpPr>
        <p:spPr>
          <a:xfrm>
            <a:off x="2525674" y="3216110"/>
            <a:ext cx="24641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Example Scenario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DC391C-070F-A470-2285-00BF6FD0C7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02" y="3687296"/>
            <a:ext cx="3125607" cy="16010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D41B24-2F76-3E2F-8257-1157247BC270}"/>
                  </a:ext>
                </a:extLst>
              </p:cNvPr>
              <p:cNvSpPr txBox="1"/>
              <p:nvPr/>
            </p:nvSpPr>
            <p:spPr>
              <a:xfrm>
                <a:off x="3022384" y="5474829"/>
                <a:ext cx="3600400" cy="3222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𝑺𝑻</m:t>
                    </m:r>
                    <m:sSup>
                      <m:sSupPr>
                        <m:ctrlPr>
                          <a:rPr lang="en-US" sz="1400" b="1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d>
                          <m:dPr>
                            <m:ctrlPr>
                              <a:rPr lang="en-US" sz="1400" b="1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1" i="1" dirty="0" err="1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e>
                        </m:d>
                      </m:sup>
                    </m:sSup>
                    <m:r>
                      <a:rPr lang="en-US" sz="14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accent5">
                        <a:lumMod val="75000"/>
                      </a:schemeClr>
                    </a:solidFill>
                  </a:rPr>
                  <a:t>associated with </a:t>
                </a:r>
                <a:r>
                  <a:rPr lang="en-US" sz="1400" b="1" dirty="0" err="1">
                    <a:solidFill>
                      <a:schemeClr val="accent5">
                        <a:lumMod val="75000"/>
                      </a:schemeClr>
                    </a:solidFill>
                  </a:rPr>
                  <a:t>APi</a:t>
                </a:r>
                <a:endParaRPr lang="en-US" sz="1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D41B24-2F76-3E2F-8257-1157247BC2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384" y="5474829"/>
                <a:ext cx="3600400" cy="322268"/>
              </a:xfrm>
              <a:prstGeom prst="rect">
                <a:avLst/>
              </a:prstGeom>
              <a:blipFill>
                <a:blip r:embed="rId5"/>
                <a:stretch>
                  <a:fillRect b="-20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3530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B79EC-7C1B-C154-B91C-22E93A572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Protection of the Intended Frame Exchange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4E27DB-60B8-B9DA-DAFC-930F00B42E1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8326D-91DA-6085-29CD-040022DA5F01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Dana Ciochina (Sony)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343FEE6-2837-366E-BE7D-E6916C301EA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August 2025</a:t>
            </a:r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0AB7979E-CB89-3924-A073-619C7822C6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3392" y="1484782"/>
                <a:ext cx="10696280" cy="1957829"/>
              </a:xfrm>
            </p:spPr>
            <p:txBody>
              <a:bodyPr/>
              <a:lstStyle/>
              <a:p>
                <a:r>
                  <a:rPr lang="en-US" sz="2000" kern="0" dirty="0"/>
                  <a:t>Proposed Solution:</a:t>
                </a:r>
              </a:p>
              <a:p>
                <a:pPr lvl="1"/>
                <a:r>
                  <a:rPr lang="en-US" sz="1600" kern="0" dirty="0"/>
                  <a:t>Delay contention in co-TDMA by a short interval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kern="0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 kern="0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1600" i="1" kern="0" dirty="0" smtClean="0">
                            <a:latin typeface="Cambria Math" panose="02040503050406030204" pitchFamily="18" charset="0"/>
                          </a:rPr>
                          <m:t>𝑤𝑎𝑖𝑡</m:t>
                        </m:r>
                      </m:sub>
                    </m:sSub>
                    <m:r>
                      <a:rPr lang="en-US" sz="1600" i="1" kern="0" dirty="0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sz="1600" b="0" i="1" kern="0" dirty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1600" kern="0" dirty="0"/>
                  <a:t>allowing STAs to detect the start of a CTS frame</a:t>
                </a:r>
              </a:p>
              <a:p>
                <a:pPr lvl="1"/>
                <a:r>
                  <a:rPr lang="en-US" sz="1600" kern="0" dirty="0"/>
                  <a:t>Set by the reception of the ICR preamble and applicable to all receiving STAs which can decode the PHY preamble</a:t>
                </a:r>
              </a:p>
              <a:p>
                <a:pPr lvl="2"/>
                <a:r>
                  <a:rPr lang="en-US" sz="1600" dirty="0"/>
                  <a:t>A delay covering the RTS Transmission Time + 1 Slot + 1 SIFS is enough without overprotecting. If neither an RTS nor CTS detected, usual channel access mechanisms apply</a:t>
                </a:r>
                <a:r>
                  <a:rPr lang="en-US" sz="1600" kern="0" dirty="0"/>
                  <a:t> </a:t>
                </a:r>
              </a:p>
              <a:p>
                <a:pPr lvl="1"/>
                <a:r>
                  <a:rPr lang="en-US" sz="1600" dirty="0"/>
                  <a:t>It may be set by the reception of ICF and applicable upon expiration of the Duration indication.</a:t>
                </a:r>
                <a:endParaRPr lang="en-US" sz="1600" kern="0" dirty="0"/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0AB7979E-CB89-3924-A073-619C7822C6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3392" y="1484782"/>
                <a:ext cx="10696280" cy="1957829"/>
              </a:xfrm>
              <a:blipFill>
                <a:blip r:embed="rId2"/>
                <a:stretch>
                  <a:fillRect l="-513" t="-1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407B7F8-350B-B148-A39C-86590D4AD60B}"/>
              </a:ext>
            </a:extLst>
          </p:cNvPr>
          <p:cNvSpPr/>
          <p:nvPr/>
        </p:nvSpPr>
        <p:spPr bwMode="auto">
          <a:xfrm>
            <a:off x="1088295" y="4069494"/>
            <a:ext cx="4471982" cy="1737026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4A4125B-B671-95D6-BE41-4CF639421A52}"/>
              </a:ext>
            </a:extLst>
          </p:cNvPr>
          <p:cNvSpPr/>
          <p:nvPr/>
        </p:nvSpPr>
        <p:spPr bwMode="auto">
          <a:xfrm>
            <a:off x="6312023" y="3815826"/>
            <a:ext cx="4791681" cy="2423065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278CE0-8084-D00D-A563-97AADDADFF97}"/>
              </a:ext>
            </a:extLst>
          </p:cNvPr>
          <p:cNvSpPr txBox="1"/>
          <p:nvPr/>
        </p:nvSpPr>
        <p:spPr>
          <a:xfrm>
            <a:off x="8109046" y="3445336"/>
            <a:ext cx="1165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70C0"/>
                </a:solidFill>
              </a:rPr>
              <a:t>Solution   </a:t>
            </a: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43667F8-AE10-2AEB-0D52-4CDE3A5292EA}"/>
              </a:ext>
            </a:extLst>
          </p:cNvPr>
          <p:cNvSpPr txBox="1">
            <a:spLocks/>
          </p:cNvSpPr>
          <p:nvPr/>
        </p:nvSpPr>
        <p:spPr bwMode="auto">
          <a:xfrm>
            <a:off x="590419" y="5085184"/>
            <a:ext cx="10696280" cy="106286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200150" indent="-28575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57350" indent="-28575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114550" indent="-28575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endParaRPr lang="en-US" kern="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3987D3D-E185-1D0E-CAA9-74C96EE61935}"/>
              </a:ext>
            </a:extLst>
          </p:cNvPr>
          <p:cNvSpPr txBox="1"/>
          <p:nvPr/>
        </p:nvSpPr>
        <p:spPr>
          <a:xfrm>
            <a:off x="2374268" y="3679145"/>
            <a:ext cx="2464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70C0"/>
                </a:solidFill>
              </a:rPr>
              <a:t>Example Scenario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349EBB-11E1-E3AC-1974-C2657E4A01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3716" y="3843946"/>
            <a:ext cx="4496820" cy="24230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B27040D-A090-0A8F-5D09-316E521534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0955" y="4048477"/>
            <a:ext cx="3206661" cy="164257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E442228-69BC-73B5-CCF8-DD4CC3507156}"/>
                  </a:ext>
                </a:extLst>
              </p:cNvPr>
              <p:cNvSpPr txBox="1"/>
              <p:nvPr/>
            </p:nvSpPr>
            <p:spPr>
              <a:xfrm>
                <a:off x="2559099" y="5887811"/>
                <a:ext cx="3600400" cy="3222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𝑺𝑻</m:t>
                    </m:r>
                    <m:sSup>
                      <m:sSupPr>
                        <m:ctrlPr>
                          <a:rPr lang="en-US" sz="1400" b="1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d>
                          <m:dPr>
                            <m:ctrlPr>
                              <a:rPr lang="en-US" sz="1400" b="1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1" i="1" dirty="0" err="1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e>
                        </m:d>
                      </m:sup>
                    </m:sSup>
                    <m:r>
                      <a:rPr lang="en-US" sz="14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accent5">
                        <a:lumMod val="75000"/>
                      </a:schemeClr>
                    </a:solidFill>
                  </a:rPr>
                  <a:t>associated with </a:t>
                </a:r>
                <a:r>
                  <a:rPr lang="en-US" sz="1400" b="1" dirty="0" err="1">
                    <a:solidFill>
                      <a:schemeClr val="accent5">
                        <a:lumMod val="75000"/>
                      </a:schemeClr>
                    </a:solidFill>
                  </a:rPr>
                  <a:t>APi</a:t>
                </a:r>
                <a:endParaRPr lang="en-US" sz="1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E442228-69BC-73B5-CCF8-DD4CC35071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9099" y="5887811"/>
                <a:ext cx="3600400" cy="322268"/>
              </a:xfrm>
              <a:prstGeom prst="rect">
                <a:avLst/>
              </a:prstGeom>
              <a:blipFill>
                <a:blip r:embed="rId5"/>
                <a:stretch>
                  <a:fillRect b="-188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9280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3DD10-85FA-3B31-7CF4-7CD686B8B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Vulnerability of the Shared Allocation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BEB95-F4A1-C6E9-0EB2-D4B2860CC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217" y="1268760"/>
            <a:ext cx="10449982" cy="363538"/>
          </a:xfrm>
        </p:spPr>
        <p:txBody>
          <a:bodyPr/>
          <a:lstStyle/>
          <a:p>
            <a:r>
              <a:rPr lang="en-US" sz="2000" dirty="0"/>
              <a:t>In [1], </a:t>
            </a:r>
            <a:r>
              <a:rPr lang="en-US" sz="1800" dirty="0"/>
              <a:t>MU RTS TXS 2 starting the shared allocation contains a short duration information</a:t>
            </a:r>
          </a:p>
          <a:p>
            <a:pPr lvl="2"/>
            <a:r>
              <a:rPr lang="en-US" sz="1600" dirty="0"/>
              <a:t>An Allocation Duration in the frame is only determined by the intended AP, (AP2 in the depicted example)</a:t>
            </a:r>
          </a:p>
          <a:p>
            <a:r>
              <a:rPr lang="en-US" sz="2000" dirty="0"/>
              <a:t>As a consequence, the following problems may arise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600" dirty="0"/>
              <a:t>STAs associated with AP1, out of range of AP2/STA2 do not know about AP1 unavailability </a:t>
            </a:r>
          </a:p>
          <a:p>
            <a:pPr lvl="3"/>
            <a:r>
              <a:rPr lang="en-US" sz="1400" dirty="0"/>
              <a:t>May either access and interfere or increase unnecessarily their contention windows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600" dirty="0"/>
              <a:t>A polled AP (i.e. AP3 in the Fig) which is not in range of AP2/STA2 cannot know remaining TXOP duration</a:t>
            </a:r>
          </a:p>
          <a:p>
            <a:pPr lvl="3"/>
            <a:r>
              <a:rPr lang="en-US" sz="1400" dirty="0"/>
              <a:t>In case of remaining TXOP time, it will need to prepare a transmission with adjusted duration parameters upon trigger by AP1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8767E5-B000-6B5C-194F-FB47E9D839B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D1D78-0C69-B479-A10E-ECD5C50F4E33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Dana Ciochina (Sony)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7F7E0F3-59B2-3559-1B80-6F6ADBE8A31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August 2025</a:t>
            </a:r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C0CA4B-3014-D7A3-D034-354FEE34D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041" y="4213654"/>
            <a:ext cx="3704647" cy="137558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39AD63F-073E-D3B2-E101-C778FD777A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4364" y="3910334"/>
            <a:ext cx="7186860" cy="2410073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CEB7C2B-18F2-154E-DD70-3698E51E6795}"/>
              </a:ext>
            </a:extLst>
          </p:cNvPr>
          <p:cNvSpPr/>
          <p:nvPr/>
        </p:nvSpPr>
        <p:spPr bwMode="auto">
          <a:xfrm>
            <a:off x="706041" y="4213654"/>
            <a:ext cx="3591731" cy="1592866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624A01A-AE45-BEB9-682A-143856FB0161}"/>
              </a:ext>
            </a:extLst>
          </p:cNvPr>
          <p:cNvSpPr/>
          <p:nvPr/>
        </p:nvSpPr>
        <p:spPr bwMode="auto">
          <a:xfrm>
            <a:off x="4564364" y="3964760"/>
            <a:ext cx="7186860" cy="2359839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25DFA98-DA08-A746-9567-53D1E87BCC08}"/>
                  </a:ext>
                </a:extLst>
              </p:cNvPr>
              <p:cNvSpPr txBox="1"/>
              <p:nvPr/>
            </p:nvSpPr>
            <p:spPr>
              <a:xfrm>
                <a:off x="2075095" y="5813070"/>
                <a:ext cx="3600400" cy="3222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𝑺𝑻</m:t>
                    </m:r>
                    <m:sSup>
                      <m:sSupPr>
                        <m:ctrlPr>
                          <a:rPr lang="en-US" sz="1400" b="1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d>
                          <m:dPr>
                            <m:ctrlPr>
                              <a:rPr lang="en-US" sz="1400" b="1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1" i="1" dirty="0" err="1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e>
                        </m:d>
                      </m:sup>
                    </m:sSup>
                    <m:r>
                      <a:rPr lang="en-US" sz="14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accent5">
                        <a:lumMod val="75000"/>
                      </a:schemeClr>
                    </a:solidFill>
                  </a:rPr>
                  <a:t>associated with </a:t>
                </a:r>
                <a:r>
                  <a:rPr lang="en-US" sz="1400" b="1" dirty="0" err="1">
                    <a:solidFill>
                      <a:schemeClr val="accent5">
                        <a:lumMod val="75000"/>
                      </a:schemeClr>
                    </a:solidFill>
                  </a:rPr>
                  <a:t>APi</a:t>
                </a:r>
                <a:endParaRPr lang="en-US" sz="1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25DFA98-DA08-A746-9567-53D1E87BCC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5095" y="5813070"/>
                <a:ext cx="3600400" cy="322268"/>
              </a:xfrm>
              <a:prstGeom prst="rect">
                <a:avLst/>
              </a:prstGeom>
              <a:blipFill>
                <a:blip r:embed="rId4"/>
                <a:stretch>
                  <a:fillRect b="-21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D9BA1619-E53C-16BD-33AA-BF9D851FC149}"/>
              </a:ext>
            </a:extLst>
          </p:cNvPr>
          <p:cNvSpPr txBox="1"/>
          <p:nvPr/>
        </p:nvSpPr>
        <p:spPr>
          <a:xfrm>
            <a:off x="1742897" y="3915964"/>
            <a:ext cx="2464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70C0"/>
                </a:solidFill>
              </a:rPr>
              <a:t>Example Scenario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7B3B5F-AE5D-07B7-8991-5B863CC19C1B}"/>
              </a:ext>
            </a:extLst>
          </p:cNvPr>
          <p:cNvSpPr txBox="1"/>
          <p:nvPr/>
        </p:nvSpPr>
        <p:spPr>
          <a:xfrm>
            <a:off x="6249582" y="3599178"/>
            <a:ext cx="3874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70C0"/>
                </a:solidFill>
              </a:rPr>
              <a:t>Vulnerability of the Shared Allocation</a:t>
            </a:r>
          </a:p>
        </p:txBody>
      </p:sp>
    </p:spTree>
    <p:extLst>
      <p:ext uri="{BB962C8B-B14F-4D97-AF65-F5344CB8AC3E}">
        <p14:creationId xmlns:p14="http://schemas.microsoft.com/office/powerpoint/2010/main" val="2390249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3DD10-85FA-3B31-7CF4-7CD686B8B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for the Shared Allocation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BEB95-F4A1-C6E9-0EB2-D4B2860CC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25215"/>
            <a:ext cx="11266713" cy="3194384"/>
          </a:xfrm>
        </p:spPr>
        <p:txBody>
          <a:bodyPr/>
          <a:lstStyle/>
          <a:p>
            <a:r>
              <a:rPr lang="en-US" sz="2000" dirty="0"/>
              <a:t>A potential solution for </a:t>
            </a:r>
            <a:r>
              <a:rPr lang="en-US" sz="2000" dirty="0" err="1"/>
              <a:t>i</a:t>
            </a:r>
            <a:r>
              <a:rPr lang="en-US" sz="2000" dirty="0"/>
              <a:t>) has been proposed in [1] based on the MU EDCA Timer</a:t>
            </a:r>
          </a:p>
          <a:p>
            <a:pPr lvl="1"/>
            <a:r>
              <a:rPr lang="en-US" sz="1600" dirty="0"/>
              <a:t>However</a:t>
            </a:r>
            <a:r>
              <a:rPr lang="en-US" sz="1600" dirty="0">
                <a:solidFill>
                  <a:schemeClr val="accent6"/>
                </a:solidFill>
              </a:rPr>
              <a:t>,</a:t>
            </a:r>
            <a:r>
              <a:rPr lang="en-US" sz="1600" dirty="0"/>
              <a:t> MU EDCA parameters are applicable on individual STAs i.e., STAs which successfully responded in a TB PPDU</a:t>
            </a:r>
          </a:p>
          <a:p>
            <a:r>
              <a:rPr lang="en-US" sz="2000" dirty="0"/>
              <a:t>ii) has not been discussed</a:t>
            </a:r>
          </a:p>
          <a:p>
            <a:r>
              <a:rPr lang="en-US" sz="2000" dirty="0"/>
              <a:t>Proposed solution for both </a:t>
            </a:r>
            <a:r>
              <a:rPr lang="en-US" sz="2000" dirty="0" err="1"/>
              <a:t>i</a:t>
            </a:r>
            <a:r>
              <a:rPr lang="en-US" sz="2000" dirty="0"/>
              <a:t>) and ii) problems</a:t>
            </a:r>
            <a:endParaRPr lang="en-US" sz="1400" dirty="0"/>
          </a:p>
          <a:p>
            <a:pPr lvl="1"/>
            <a:r>
              <a:rPr lang="en-US" sz="1600" dirty="0"/>
              <a:t>Include the Duration Allocation of the follow up TXOP in a Special User Field of the MU RTS TXS2</a:t>
            </a:r>
          </a:p>
          <a:p>
            <a:pPr lvl="2"/>
            <a:r>
              <a:rPr lang="en-US" sz="1600" dirty="0"/>
              <a:t>STAs associated to AP1 can interpret as unavailability time for the AP1 to respond</a:t>
            </a:r>
          </a:p>
          <a:p>
            <a:pPr lvl="2"/>
            <a:r>
              <a:rPr lang="en-US" sz="1600" dirty="0"/>
              <a:t>APs may use to prepare for a follow up transmission with a duration fitting the remaining TXOP duration (derived from Max </a:t>
            </a:r>
            <a:r>
              <a:rPr lang="en-US" sz="1600" dirty="0" err="1"/>
              <a:t>Alloc</a:t>
            </a:r>
            <a:r>
              <a:rPr lang="en-US" sz="1600" dirty="0"/>
              <a:t> Info in ICF and the Duration Allocation in the MU RTS) or access the channel</a:t>
            </a:r>
          </a:p>
          <a:p>
            <a:pPr lvl="2"/>
            <a:r>
              <a:rPr lang="en-US" sz="1600" dirty="0"/>
              <a:t>Any STA delays contention by an interval allowing the detection of the RTS or CTS of the shared allocation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8767E5-B000-6B5C-194F-FB47E9D839B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D1D78-0C69-B479-A10E-ECD5C50F4E33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Dana Ciochina (Sony)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7F7E0F3-59B2-3559-1B80-6F6ADBE8A31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August 2025</a:t>
            </a:r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7553C3-2519-2D94-149D-25DF5553D6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9830" y="4166920"/>
            <a:ext cx="6553200" cy="230849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2A67071-CC38-5724-F778-BA1859987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641" y="4419600"/>
            <a:ext cx="3706689" cy="1377815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42AFC3D-A5E9-12EF-3123-37C379DA43FE}"/>
              </a:ext>
            </a:extLst>
          </p:cNvPr>
          <p:cNvSpPr/>
          <p:nvPr/>
        </p:nvSpPr>
        <p:spPr bwMode="auto">
          <a:xfrm>
            <a:off x="4831848" y="4166918"/>
            <a:ext cx="6919376" cy="230849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A1D1366-6544-1467-BAC7-73BDD483FEF3}"/>
              </a:ext>
            </a:extLst>
          </p:cNvPr>
          <p:cNvSpPr/>
          <p:nvPr/>
        </p:nvSpPr>
        <p:spPr bwMode="auto">
          <a:xfrm>
            <a:off x="934608" y="4419600"/>
            <a:ext cx="3626503" cy="1502229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6ECA916-FC1D-00A1-D4CE-A5D542B733F3}"/>
                  </a:ext>
                </a:extLst>
              </p:cNvPr>
              <p:cNvSpPr txBox="1"/>
              <p:nvPr/>
            </p:nvSpPr>
            <p:spPr>
              <a:xfrm>
                <a:off x="2271038" y="6011065"/>
                <a:ext cx="3600400" cy="3222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𝑺𝑻</m:t>
                    </m:r>
                    <m:sSup>
                      <m:sSupPr>
                        <m:ctrlPr>
                          <a:rPr lang="en-US" sz="1400" b="1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d>
                          <m:dPr>
                            <m:ctrlPr>
                              <a:rPr lang="en-US" sz="1400" b="1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1" i="1" dirty="0" err="1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e>
                        </m:d>
                      </m:sup>
                    </m:sSup>
                    <m:r>
                      <a:rPr lang="en-US" sz="14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accent5">
                        <a:lumMod val="75000"/>
                      </a:schemeClr>
                    </a:solidFill>
                  </a:rPr>
                  <a:t>associated with </a:t>
                </a:r>
                <a:r>
                  <a:rPr lang="en-US" sz="1400" b="1" dirty="0" err="1">
                    <a:solidFill>
                      <a:schemeClr val="accent5">
                        <a:lumMod val="75000"/>
                      </a:schemeClr>
                    </a:solidFill>
                  </a:rPr>
                  <a:t>APi</a:t>
                </a:r>
                <a:endParaRPr lang="en-US" sz="1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6ECA916-FC1D-00A1-D4CE-A5D542B733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1038" y="6011065"/>
                <a:ext cx="3600400" cy="322268"/>
              </a:xfrm>
              <a:prstGeom prst="rect">
                <a:avLst/>
              </a:prstGeom>
              <a:blipFill>
                <a:blip r:embed="rId4"/>
                <a:stretch>
                  <a:fillRect b="-20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4255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A2EBC-3CE4-BD40-B5A7-4239194AF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61D37-EF1C-EC34-D1E5-E19B2C9FB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216" y="1420717"/>
            <a:ext cx="10664069" cy="4960611"/>
          </a:xfrm>
        </p:spPr>
        <p:txBody>
          <a:bodyPr/>
          <a:lstStyle/>
          <a:p>
            <a:r>
              <a:rPr lang="en-US" sz="2000" kern="0" dirty="0"/>
              <a:t>We proposed to</a:t>
            </a:r>
            <a:r>
              <a:rPr lang="en-US" sz="2000" kern="0" dirty="0">
                <a:solidFill>
                  <a:schemeClr val="tx1"/>
                </a:solidFill>
              </a:rPr>
              <a:t>...</a:t>
            </a:r>
          </a:p>
          <a:p>
            <a:pPr lvl="1"/>
            <a:r>
              <a:rPr lang="en-US" sz="1800" kern="0" dirty="0">
                <a:solidFill>
                  <a:schemeClr val="tx1"/>
                </a:solidFill>
              </a:rPr>
              <a:t>...</a:t>
            </a:r>
            <a:r>
              <a:rPr lang="en-US" sz="1800" kern="0" dirty="0">
                <a:solidFill>
                  <a:schemeClr val="accent6"/>
                </a:solidFill>
              </a:rPr>
              <a:t> </a:t>
            </a:r>
            <a:r>
              <a:rPr lang="en-US" sz="1800" kern="0" dirty="0"/>
              <a:t>introduce a short waiting interval for delaying the contention inside c</a:t>
            </a:r>
            <a:r>
              <a:rPr lang="en-US" sz="1800" dirty="0"/>
              <a:t>o-</a:t>
            </a:r>
            <a:r>
              <a:rPr lang="en-US" sz="1800" kern="0" dirty="0"/>
              <a:t>TDMA TXOPs</a:t>
            </a:r>
          </a:p>
          <a:p>
            <a:pPr lvl="2"/>
            <a:r>
              <a:rPr lang="en-US" sz="1600" dirty="0"/>
              <a:t>Applicable upon reception of ICR and the MU RTS starting the shared allocation</a:t>
            </a:r>
          </a:p>
          <a:p>
            <a:pPr lvl="1"/>
            <a:r>
              <a:rPr lang="en-US" sz="1800" kern="0" dirty="0">
                <a:solidFill>
                  <a:schemeClr val="tx1"/>
                </a:solidFill>
              </a:rPr>
              <a:t>...</a:t>
            </a:r>
            <a:r>
              <a:rPr lang="en-US" sz="1800" kern="0" dirty="0">
                <a:solidFill>
                  <a:schemeClr val="accent6"/>
                </a:solidFill>
              </a:rPr>
              <a:t> </a:t>
            </a:r>
            <a:r>
              <a:rPr lang="en-US" sz="1800" dirty="0"/>
              <a:t>transmit a duration information based on the allocation duration of the shared part of a co-TDMA TXOP, such that it can be understood by all STAs which can decode the frame</a:t>
            </a:r>
          </a:p>
          <a:p>
            <a:pPr lvl="2"/>
            <a:r>
              <a:rPr lang="en-US" sz="1600" dirty="0"/>
              <a:t>In particular</a:t>
            </a:r>
            <a:r>
              <a:rPr lang="en-US" sz="1600" dirty="0">
                <a:solidFill>
                  <a:schemeClr val="accent6"/>
                </a:solidFill>
              </a:rPr>
              <a:t>,</a:t>
            </a:r>
            <a:r>
              <a:rPr lang="en-US" sz="1600" dirty="0"/>
              <a:t> the STAs, associated to the coordinated AP and the coordinating APs</a:t>
            </a:r>
          </a:p>
          <a:p>
            <a:r>
              <a:rPr lang="en-US" sz="2000" dirty="0"/>
              <a:t>The proposed solutions </a:t>
            </a:r>
          </a:p>
          <a:p>
            <a:pPr lvl="1"/>
            <a:r>
              <a:rPr lang="en-US" sz="1800" dirty="0"/>
              <a:t>decrease the probability that the intended or the shared part of a TXOP obtained in a </a:t>
            </a:r>
            <a:r>
              <a:rPr lang="en-US" sz="1800" dirty="0" err="1"/>
              <a:t>cTDMA</a:t>
            </a:r>
            <a:r>
              <a:rPr lang="en-US" sz="1800" dirty="0"/>
              <a:t> context cannot be started</a:t>
            </a:r>
          </a:p>
          <a:p>
            <a:pPr lvl="1"/>
            <a:r>
              <a:rPr lang="en-US" sz="1800" dirty="0"/>
              <a:t>w</a:t>
            </a:r>
            <a:r>
              <a:rPr lang="en-US" sz="1800" kern="0" dirty="0"/>
              <a:t>ork locally within the </a:t>
            </a:r>
            <a:r>
              <a:rPr lang="en-US" sz="1800" dirty="0"/>
              <a:t>obtained TXOP and do not lead to overprotection</a:t>
            </a:r>
            <a:endParaRPr lang="en-US" sz="1800" kern="0" dirty="0"/>
          </a:p>
          <a:p>
            <a:r>
              <a:rPr lang="en-US" sz="2000" kern="0" dirty="0"/>
              <a:t>While the co-TDMA allocation is designed to work </a:t>
            </a:r>
            <a:r>
              <a:rPr lang="en-US" sz="2000" dirty="0"/>
              <a:t>on a best effort basis</a:t>
            </a:r>
            <a:r>
              <a:rPr lang="en-US" sz="2000" kern="0" dirty="0"/>
              <a:t>, it does bring additional overhead </a:t>
            </a:r>
            <a:endParaRPr lang="en-US" sz="2000" dirty="0"/>
          </a:p>
          <a:p>
            <a:pPr lvl="1"/>
            <a:r>
              <a:rPr lang="en-US" sz="1800" kern="0" dirty="0"/>
              <a:t>This justifies small changes to allow a more robust and efficient use of the medium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0A23DF-FCAF-4366-0BB1-E27C3B2CBFD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7B8B6-F1EF-B099-B91E-B463455036B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Dana Ciochina (Sony)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CF720B2-4741-0566-5804-41A8E087301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August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135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6F149-FC15-5248-0661-D5C03C503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B648E-77DB-6969-7418-D70C52DB3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[1] 11-25-1082 PDT on </a:t>
            </a:r>
            <a:r>
              <a:rPr lang="en-US" dirty="0" err="1"/>
              <a:t>CoTDMA</a:t>
            </a:r>
            <a:r>
              <a:rPr lang="en-US" dirty="0"/>
              <a:t>, </a:t>
            </a:r>
            <a:r>
              <a:rPr lang="en-US" dirty="0" err="1"/>
              <a:t>Sanket</a:t>
            </a:r>
            <a:r>
              <a:rPr lang="en-US" dirty="0"/>
              <a:t> </a:t>
            </a:r>
            <a:r>
              <a:rPr lang="en-US" dirty="0" err="1"/>
              <a:t>Kalamkar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[2] 11-24-1701 NAV Protection for CTDMA, Si Chan Noh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969F63-1B77-AF0A-B475-B1EC1D87AE0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550D9-1DB6-004E-4B36-2533E1109CA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Dana Ciochina (Sony)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9B3E891-B2F0-70BF-2226-43CE0964298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January 2024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361638"/>
      </p:ext>
    </p:extLst>
  </p:cSld>
  <p:clrMapOvr>
    <a:masterClrMapping/>
  </p:clrMapOvr>
</p:sld>
</file>

<file path=ppt/theme/theme1.xml><?xml version="1.0" encoding="utf-8"?>
<a:theme xmlns:a="http://schemas.openxmlformats.org/drawingml/2006/main" name="IEEE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rtlCol="0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EEE template" id="{5C2A57D6-96D6-4B95-84D3-7C5521E8E681}" vid="{8AA07784-D56F-40CE-A568-892E1AC95C8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C04131D785E54BAD8E7F2BBC0D3A9B" ma:contentTypeVersion="16" ma:contentTypeDescription="Create a new document." ma:contentTypeScope="" ma:versionID="fc0ed276f3afa4c14f26ec5815444fb0">
  <xsd:schema xmlns:xsd="http://www.w3.org/2001/XMLSchema" xmlns:xs="http://www.w3.org/2001/XMLSchema" xmlns:p="http://schemas.microsoft.com/office/2006/metadata/properties" xmlns:ns2="7fd4e17a-388a-44c6-bd21-933d62697e68" xmlns:ns3="9f9165a0-2197-4ad8-a0aa-dc75c8979fda" targetNamespace="http://schemas.microsoft.com/office/2006/metadata/properties" ma:root="true" ma:fieldsID="c66462da6fa3661c49df7b70ba809aea" ns2:_="" ns3:_="">
    <xsd:import namespace="7fd4e17a-388a-44c6-bd21-933d62697e68"/>
    <xsd:import namespace="9f9165a0-2197-4ad8-a0aa-dc75c8979f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d4e17a-388a-44c6-bd21-933d62697e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cb9d403-1823-4ec6-b2f2-250b7876d0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165a0-2197-4ad8-a0aa-dc75c8979fd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7ee57a3-c671-4e52-b16c-6e90845995cb}" ma:internalName="TaxCatchAll" ma:showField="CatchAllData" ma:web="9f9165a0-2197-4ad8-a0aa-dc75c8979f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9165a0-2197-4ad8-a0aa-dc75c8979fda" xsi:nil="true"/>
    <lcf76f155ced4ddcb4097134ff3c332f xmlns="7fd4e17a-388a-44c6-bd21-933d62697e6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CAFC0EE-2B09-4058-B323-842FE5F1F2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E5EC1A-A2C3-4086-A831-AEF7AAB177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d4e17a-388a-44c6-bd21-933d62697e68"/>
    <ds:schemaRef ds:uri="9f9165a0-2197-4ad8-a0aa-dc75c8979f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3CFC72-73EE-401D-86D7-C4AE90A511BC}">
  <ds:schemaRefs>
    <ds:schemaRef ds:uri="http://schemas.microsoft.com/office/2006/metadata/properties"/>
    <ds:schemaRef ds:uri="http://schemas.microsoft.com/office/infopath/2007/PartnerControls"/>
    <ds:schemaRef ds:uri="9f9165a0-2197-4ad8-a0aa-dc75c8979fda"/>
    <ds:schemaRef ds:uri="7fd4e17a-388a-44c6-bd21-933d62697e68"/>
  </ds:schemaRefs>
</ds:datastoreItem>
</file>

<file path=docMetadata/LabelInfo.xml><?xml version="1.0" encoding="utf-8"?>
<clbl:labelList xmlns:clbl="http://schemas.microsoft.com/office/2020/mipLabelMetadata">
  <clbl:label id="{66c65d8a-9158-4521-a2d8-664963db48e4}" enabled="0" method="" siteId="{66c65d8a-9158-4521-a2d8-664963db48e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IEEE template</Template>
  <TotalTime>11085</TotalTime>
  <Words>892</Words>
  <Application>Microsoft Office PowerPoint</Application>
  <PresentationFormat>Widescreen</PresentationFormat>
  <Paragraphs>105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Unicode MS</vt:lpstr>
      <vt:lpstr>Cambria Math</vt:lpstr>
      <vt:lpstr>Times New Roman</vt:lpstr>
      <vt:lpstr>IEEE template</vt:lpstr>
      <vt:lpstr>TXOP Protection for coTDMA</vt:lpstr>
      <vt:lpstr>Introduction</vt:lpstr>
      <vt:lpstr>Vulnerability of the Intended Frame Exchange</vt:lpstr>
      <vt:lpstr>Protection of the Intended Frame Exchange</vt:lpstr>
      <vt:lpstr>Vulnerability of the Shared Allocation </vt:lpstr>
      <vt:lpstr>Proposed Solution for the Shared Allocation Protection</vt:lpstr>
      <vt:lpstr>Summary</vt:lpstr>
      <vt:lpstr>References</vt:lpstr>
    </vt:vector>
  </TitlesOfParts>
  <Company>Sony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TXOP rules to reduce worst-case latency</dc:title>
  <dc:creator>Handte, Thomas</dc:creator>
  <cp:lastModifiedBy>Ciochina-Kar, Dana</cp:lastModifiedBy>
  <cp:revision>13</cp:revision>
  <dcterms:created xsi:type="dcterms:W3CDTF">2020-09-11T12:20:12Z</dcterms:created>
  <dcterms:modified xsi:type="dcterms:W3CDTF">2025-09-11T10:00:12Z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0x01010088C04131D785E54BAD8E7F2BBC0D3A9B</vt:lpwstr>
  </property>
</Properties>
</file>