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91" r:id="rId5"/>
    <p:sldId id="338" r:id="rId6"/>
    <p:sldId id="334" r:id="rId7"/>
    <p:sldId id="349" r:id="rId8"/>
    <p:sldId id="336" r:id="rId9"/>
    <p:sldId id="335" r:id="rId10"/>
    <p:sldId id="337" r:id="rId11"/>
    <p:sldId id="345" r:id="rId12"/>
    <p:sldId id="346" r:id="rId13"/>
    <p:sldId id="348" r:id="rId14"/>
    <p:sldId id="350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47F82E-921A-37DA-3778-743F42C3693B}" name="Ciochina-Kar, Dana" initials="CKD" userId="S::Dana.Ciochina@sony.com::abf1c6f0-ef18-4a05-ba25-aa04629cf238" providerId="AD"/>
  <p188:author id="{511C1938-E560-8CA7-0F22-B692C8ED52D6}" name="Verenzuela Moreno, Daniel" initials="DV" userId="S::Daniel.Verenzuela@sony.com::bf3cd75e-c5ef-4567-a591-ccc30271d26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" initials="D" lastIdx="15" clrIdx="0">
    <p:extLst>
      <p:ext uri="{19B8F6BF-5375-455C-9EA6-DF929625EA0E}">
        <p15:presenceInfo xmlns:p15="http://schemas.microsoft.com/office/powerpoint/2012/main" userId="S::Dana.Ciochina@sony.com::abf1c6f0-ef18-4a05-ba25-aa04629cf238" providerId="AD"/>
      </p:ext>
    </p:extLst>
  </p:cmAuthor>
  <p:cmAuthor id="2" name="Verenzuela, Daniel" initials="VD" lastIdx="9" clrIdx="1">
    <p:extLst>
      <p:ext uri="{19B8F6BF-5375-455C-9EA6-DF929625EA0E}">
        <p15:presenceInfo xmlns:p15="http://schemas.microsoft.com/office/powerpoint/2012/main" userId="S::Daniel.Verenzuela@sony.com::bf3cd75e-c5ef-4567-a591-ccc30271d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>
      <p:cViewPr varScale="1">
        <p:scale>
          <a:sx n="51" d="100"/>
          <a:sy n="51" d="100"/>
        </p:scale>
        <p:origin x="117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72" y="2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8BE488-EB22-A352-0B38-17219EA481D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802.11-23/2124r0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2EC0D27-4302-4628-9DC1-48FCC1C3429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722499" y="325438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802.11-25/1453r0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33161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/>
              <a:t>ICR Configuration in co-TDMA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2025-08-10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6F27A3-8A03-9909-FEE8-08BDAA08C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8898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Dana.Ciochina@sony.com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 Handte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Alfred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082B0-71C2-B029-3CA5-9926B0748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2EB46-DDF7-276E-7864-D0A49D89B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449982" cy="3592459"/>
          </a:xfrm>
        </p:spPr>
        <p:txBody>
          <a:bodyPr/>
          <a:lstStyle/>
          <a:p>
            <a:r>
              <a:rPr lang="en-US" dirty="0"/>
              <a:t>Do you agree that the ICF in CTDMA should elicit the ICR responses such that each of the ICR responses cover the primary 20 channel?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DFA94-2239-E1C5-B9EE-67807A3FFB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055A2-2BB4-5E55-F058-828EF03018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F4E4CB-F230-BA1D-9CFC-7AAB875042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950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CC75-AB69-0809-E5B4-2253A06C8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2FB05-A9CD-6914-9062-49C76DCB4F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C26CB-74F1-D4E8-27A9-E03447606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D5BFBC-3C11-53C3-DC2B-4A0250C415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08E856-291E-6F14-BCC0-CA6794BF6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720" y="1369451"/>
            <a:ext cx="8356559" cy="411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4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4742C-E697-900A-B4F1-621EB856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90A25-A696-1A8E-855A-4C1BB250A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340768"/>
            <a:ext cx="10449982" cy="496115"/>
          </a:xfrm>
        </p:spPr>
        <p:txBody>
          <a:bodyPr/>
          <a:lstStyle/>
          <a:p>
            <a:r>
              <a:rPr lang="en-US" sz="2000" dirty="0"/>
              <a:t>Various aspects of the co-TDMA have been discussed and agreed on, particularly on:</a:t>
            </a:r>
          </a:p>
          <a:p>
            <a:pPr lvl="1"/>
            <a:r>
              <a:rPr lang="en-US" sz="1800" dirty="0"/>
              <a:t>Framework </a:t>
            </a:r>
          </a:p>
          <a:p>
            <a:pPr lvl="1"/>
            <a:r>
              <a:rPr lang="en-US" sz="1800" dirty="0"/>
              <a:t>Frame sequence</a:t>
            </a:r>
          </a:p>
          <a:p>
            <a:pPr lvl="1"/>
            <a:r>
              <a:rPr lang="en-US" sz="1800" dirty="0"/>
              <a:t>Fairness and sequential NAV protection</a:t>
            </a:r>
          </a:p>
          <a:p>
            <a:pPr lvl="1"/>
            <a:r>
              <a:rPr lang="en-US" sz="1800" dirty="0"/>
              <a:t>Control frame details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5F6BE-98CC-886B-749D-3A85831BDD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D30F3-4193-A5F1-C6B4-4CC40D3552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F725E6-2DF7-EAD7-0B12-E4D55F0F5C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711351-848C-1B3D-10FE-F5C19A7E8097}"/>
              </a:ext>
            </a:extLst>
          </p:cNvPr>
          <p:cNvSpPr txBox="1">
            <a:spLocks/>
          </p:cNvSpPr>
          <p:nvPr/>
        </p:nvSpPr>
        <p:spPr bwMode="auto">
          <a:xfrm>
            <a:off x="929216" y="3068960"/>
            <a:ext cx="10999432" cy="30318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A transmission of the ICF over a wide bandwidth, corresponding to the one needed in the obtained TXOP is desirable</a:t>
            </a:r>
          </a:p>
          <a:p>
            <a:r>
              <a:rPr lang="en-US" sz="2000" kern="0" dirty="0"/>
              <a:t>In [1] it was proposed that ICF should be sent over the overlapping bandwidth of the coordinated APs </a:t>
            </a:r>
          </a:p>
          <a:p>
            <a:pPr lvl="1"/>
            <a:r>
              <a:rPr lang="en-US" sz="1600" kern="0" dirty="0"/>
              <a:t>It was left for further discussion</a:t>
            </a:r>
          </a:p>
          <a:p>
            <a:pPr lvl="1"/>
            <a:r>
              <a:rPr lang="en-US" sz="1600" kern="0" dirty="0"/>
              <a:t>The transmission of the ICR was not discussed in detail</a:t>
            </a:r>
          </a:p>
          <a:p>
            <a:r>
              <a:rPr lang="en-US" sz="2000" kern="0" dirty="0"/>
              <a:t>Assuming the ICF is sent as suggested above and baseline behavior is followed, some issues may arise, </a:t>
            </a:r>
            <a:r>
              <a:rPr lang="en-US" sz="2000" kern="0" dirty="0">
                <a:solidFill>
                  <a:schemeClr val="tx1"/>
                </a:solidFill>
              </a:rPr>
              <a:t>when</a:t>
            </a:r>
            <a:r>
              <a:rPr lang="en-US" sz="2000" kern="0" dirty="0">
                <a:solidFill>
                  <a:srgbClr val="FF0000"/>
                </a:solidFill>
              </a:rPr>
              <a:t> </a:t>
            </a:r>
            <a:r>
              <a:rPr lang="en-US" sz="2000" kern="0" dirty="0"/>
              <a:t>leaving the medium idle for long time</a:t>
            </a:r>
          </a:p>
          <a:p>
            <a:r>
              <a:rPr lang="en-US" sz="2000" kern="0" dirty="0"/>
              <a:t>We address these issues and propose some fixes with minimal impact on the existing framework</a:t>
            </a:r>
          </a:p>
          <a:p>
            <a:endParaRPr lang="en-US" sz="2000" kern="0" dirty="0"/>
          </a:p>
          <a:p>
            <a:pPr marL="0" indent="0">
              <a:buFont typeface="Arial" panose="020B0604020202020204" pitchFamily="34" charset="0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7836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685801"/>
            <a:ext cx="11449272" cy="571843"/>
          </a:xfrm>
        </p:spPr>
        <p:txBody>
          <a:bodyPr/>
          <a:lstStyle/>
          <a:p>
            <a:r>
              <a:rPr lang="en-US" dirty="0"/>
              <a:t>ICR Transmission in TB PPDU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484784"/>
            <a:ext cx="11026536" cy="526133"/>
          </a:xfrm>
        </p:spPr>
        <p:txBody>
          <a:bodyPr/>
          <a:lstStyle/>
          <a:p>
            <a:r>
              <a:rPr lang="en-US" sz="2000" kern="0" dirty="0"/>
              <a:t>According to the baseline, the following rules apply for TF and TB PPDU:</a:t>
            </a:r>
            <a:endParaRPr lang="en-US" sz="2000" dirty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F9C6-07DB-49AB-3A34-9527892F0F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28113E-937A-39DB-78F7-A375FE89D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89" y="1943335"/>
            <a:ext cx="4062667" cy="3040943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B818802-C393-D46F-A6D1-AABA43C49BB5}"/>
              </a:ext>
            </a:extLst>
          </p:cNvPr>
          <p:cNvSpPr txBox="1">
            <a:spLocks/>
          </p:cNvSpPr>
          <p:nvPr/>
        </p:nvSpPr>
        <p:spPr bwMode="auto">
          <a:xfrm>
            <a:off x="-1" y="1844824"/>
            <a:ext cx="7540389" cy="30409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314450" lvl="2" indent="-400050">
              <a:buFont typeface="+mj-lt"/>
              <a:buAutoNum type="romanLcPeriod"/>
            </a:pPr>
            <a:r>
              <a:rPr lang="en-US" sz="1600" kern="0" dirty="0">
                <a:latin typeface="TimesNewRomanPSMT"/>
              </a:rPr>
              <a:t>The requesting Trigger Frame shall collectively elicit TB PPDU responses such that </a:t>
            </a:r>
            <a:r>
              <a:rPr lang="en-US" sz="1600" b="1" kern="0" dirty="0">
                <a:latin typeface="TimesNewRomanPSMT"/>
              </a:rPr>
              <a:t>at least one scheduled RU</a:t>
            </a:r>
            <a:r>
              <a:rPr lang="en-US" sz="1600" kern="0" dirty="0">
                <a:latin typeface="TimesNewRomanPSMT"/>
              </a:rPr>
              <a:t> is allocated </a:t>
            </a:r>
            <a:r>
              <a:rPr lang="en-US" sz="1600" b="1" kern="0" dirty="0">
                <a:latin typeface="TimesNewRomanPSMT"/>
              </a:rPr>
              <a:t>for each 20 MHz channel occupied by the eliciting PPDU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kern="0" dirty="0">
                <a:latin typeface="TimesNewRomanPSMT"/>
              </a:rPr>
              <a:t>In the HE TB PPDU, the pre-HE modulated fields, which include L-STF, L-LTF, L-SIG, RL-SIG and HESIG-A fields, are sent </a:t>
            </a:r>
            <a:r>
              <a:rPr lang="en-US" sz="1600" b="1" kern="0" dirty="0">
                <a:latin typeface="TimesNewRomanPSMT"/>
              </a:rPr>
              <a:t>only</a:t>
            </a:r>
            <a:r>
              <a:rPr lang="en-US" sz="1600" kern="0" dirty="0">
                <a:latin typeface="TimesNewRomanPSMT"/>
              </a:rPr>
              <a:t> on the 20 MHz channels where the STA’s HE modulated fields are located.</a:t>
            </a:r>
          </a:p>
          <a:p>
            <a:pPr lvl="1"/>
            <a:r>
              <a:rPr lang="en-US" sz="2000" b="1" kern="0" dirty="0">
                <a:latin typeface="TimesNewRomanPSMT"/>
              </a:rPr>
              <a:t>To satisfy the conditions above, if ICF is on wide bandwidth </a:t>
            </a:r>
          </a:p>
          <a:p>
            <a:pPr lvl="2"/>
            <a:r>
              <a:rPr lang="en-US" sz="1600" kern="0" dirty="0">
                <a:latin typeface="TimesNewRomanPSMT"/>
              </a:rPr>
              <a:t>With single RU Allocation, there will be ICR responses not covering the P20 if BW&gt;20MHz </a:t>
            </a:r>
          </a:p>
          <a:p>
            <a:pPr lvl="2"/>
            <a:r>
              <a:rPr lang="en-US" sz="1600" kern="0" dirty="0">
                <a:latin typeface="TimesNewRomanPSMT"/>
              </a:rPr>
              <a:t>With </a:t>
            </a:r>
            <a:r>
              <a:rPr lang="en-US" sz="1600" kern="0" dirty="0" err="1">
                <a:latin typeface="TimesNewRomanPSMT"/>
              </a:rPr>
              <a:t>mRU</a:t>
            </a:r>
            <a:r>
              <a:rPr lang="en-US" sz="1600" kern="0" dirty="0">
                <a:latin typeface="TimesNewRomanPSMT"/>
              </a:rPr>
              <a:t> Allocation, there will be ICR responses not covering the P20 if BW&gt;40MHz</a:t>
            </a:r>
          </a:p>
          <a:p>
            <a:pPr marL="457200" lvl="1" indent="0">
              <a:buNone/>
            </a:pPr>
            <a:r>
              <a:rPr lang="en-US" sz="1600" kern="0" dirty="0"/>
              <a:t>	</a:t>
            </a:r>
            <a:endParaRPr lang="en-US" kern="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8233769-84B1-3742-9A7F-A14F2BE2F10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0" y="4869160"/>
                <a:ext cx="11505912" cy="137419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800100" indent="-34290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200150" indent="-28575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573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1145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lvl="1"/>
                <a:r>
                  <a:rPr lang="en-US" b="1" kern="0" dirty="0"/>
                  <a:t>Consequently, in case of large BWs </a:t>
                </a:r>
              </a:p>
              <a:p>
                <a:pPr lvl="2"/>
                <a:r>
                  <a:rPr lang="en-US" sz="1600" kern="0" dirty="0">
                    <a:latin typeface="TimesNewRomanPSMT"/>
                  </a:rPr>
                  <a:t>Some APs’ ICRs </a:t>
                </a:r>
                <a:r>
                  <a:rPr lang="en-US" sz="1600" b="1" kern="0" dirty="0">
                    <a:solidFill>
                      <a:srgbClr val="C00000"/>
                    </a:solidFill>
                    <a:latin typeface="TimesNewRomanPSMT"/>
                  </a:rPr>
                  <a:t>may not be transmitted over the P20</a:t>
                </a:r>
                <a:endParaRPr lang="en-US" sz="1600" b="1" kern="0" dirty="0">
                  <a:solidFill>
                    <a:srgbClr val="C00000"/>
                  </a:solidFill>
                </a:endParaRPr>
              </a:p>
              <a:p>
                <a:pPr lvl="2"/>
                <a:r>
                  <a:rPr lang="en-US" sz="1600" kern="0" dirty="0"/>
                  <a:t>If the APs allocated over the P20 cannot respond (e.g., channel busy) </a:t>
                </a:r>
                <a:r>
                  <a:rPr lang="en-US" sz="1600" b="1" kern="0" dirty="0">
                    <a:solidFill>
                      <a:srgbClr val="C00000"/>
                    </a:solidFill>
                  </a:rPr>
                  <a:t>none of the ICRs cover the P20</a:t>
                </a:r>
              </a:p>
              <a:p>
                <a:pPr marL="514350" lvl="1" indent="0">
                  <a:buNone/>
                </a:pPr>
                <a14:m>
                  <m:oMath xmlns:m="http://schemas.openxmlformats.org/officeDocument/2006/math">
                    <m:r>
                      <a:rPr lang="en-US" sz="1800" b="1" i="1" kern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1800" b="1" kern="0" dirty="0">
                    <a:solidFill>
                      <a:srgbClr val="C00000"/>
                    </a:solidFill>
                  </a:rPr>
                  <a:t> Long idle time during which STAs (e.g., associated with the coordinated APs) can gain channel access</a:t>
                </a:r>
              </a:p>
              <a:p>
                <a:pPr lvl="2"/>
                <a:endParaRPr lang="en-US" kern="0" dirty="0"/>
              </a:p>
              <a:p>
                <a:pPr lvl="1"/>
                <a:endParaRPr lang="en-US" kern="0" dirty="0"/>
              </a:p>
              <a:p>
                <a:pPr marL="457200" lvl="1" indent="0">
                  <a:buFont typeface="Arial" panose="020B0604020202020204" pitchFamily="34" charset="0"/>
                  <a:buNone/>
                </a:pPr>
                <a:endParaRPr lang="en-US" kern="0" dirty="0"/>
              </a:p>
              <a:p>
                <a:endParaRPr lang="en-US" kern="0" dirty="0"/>
              </a:p>
              <a:p>
                <a:endParaRPr lang="en-US" kern="0" dirty="0"/>
              </a:p>
              <a:p>
                <a:endParaRPr lang="en-US" kern="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8233769-84B1-3742-9A7F-A14F2BE2F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69160"/>
                <a:ext cx="11505912" cy="1374195"/>
              </a:xfrm>
              <a:prstGeom prst="rect">
                <a:avLst/>
              </a:prstGeom>
              <a:blipFill>
                <a:blip r:embed="rId3"/>
                <a:stretch>
                  <a:fillRect t="-2667" b="-533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00CAB94-B276-B09B-1EAC-B8936D12A492}"/>
              </a:ext>
            </a:extLst>
          </p:cNvPr>
          <p:cNvSpPr/>
          <p:nvPr/>
        </p:nvSpPr>
        <p:spPr bwMode="auto">
          <a:xfrm>
            <a:off x="8524282" y="2014778"/>
            <a:ext cx="2865501" cy="1862434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B79EC-7C1B-C154-B91C-22E93A572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 of no transmission over P20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E27DB-60B8-B9DA-DAFC-930F00B42E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8326D-91DA-6085-29CD-040022DA5F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43FEE6-2837-366E-BE7D-E6916C301E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AB7979E-CB89-3924-A073-619C7822C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3" y="1484784"/>
            <a:ext cx="11161239" cy="72008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STAs associated with the coordinated APs may start a transmission at any point from the start of the ICR until start of CTS. </a:t>
            </a:r>
            <a:endParaRPr lang="en-US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39340A-CB9D-177C-9FBF-ABAE16F2914A}"/>
              </a:ext>
            </a:extLst>
          </p:cNvPr>
          <p:cNvSpPr txBox="1"/>
          <p:nvPr/>
        </p:nvSpPr>
        <p:spPr>
          <a:xfrm>
            <a:off x="7626137" y="1866310"/>
            <a:ext cx="4987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Non-AP STA Transmission Effects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3BD0F09-033A-A3B1-9D77-9B2A26BDFEF2}"/>
              </a:ext>
            </a:extLst>
          </p:cNvPr>
          <p:cNvSpPr/>
          <p:nvPr/>
        </p:nvSpPr>
        <p:spPr bwMode="auto">
          <a:xfrm>
            <a:off x="1105986" y="2569054"/>
            <a:ext cx="4471982" cy="193908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88770D-585E-7667-CDAD-035004A111F2}"/>
              </a:ext>
            </a:extLst>
          </p:cNvPr>
          <p:cNvSpPr txBox="1"/>
          <p:nvPr/>
        </p:nvSpPr>
        <p:spPr>
          <a:xfrm>
            <a:off x="2510866" y="2203008"/>
            <a:ext cx="2464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Example scenario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641BF3-F336-E968-8A71-CB1F3C07F8DA}"/>
                  </a:ext>
                </a:extLst>
              </p:cNvPr>
              <p:cNvSpPr txBox="1"/>
              <p:nvPr/>
            </p:nvSpPr>
            <p:spPr>
              <a:xfrm>
                <a:off x="3174784" y="4605639"/>
                <a:ext cx="3600400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𝑺𝑻</m:t>
                    </m:r>
                    <m:sSup>
                      <m:sSupPr>
                        <m:ctrlPr>
                          <a:rPr lang="en-US" sz="14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d>
                          <m:dPr>
                            <m:ctrlPr>
                              <a:rPr lang="en-US" sz="1400" b="1" i="1" dirty="0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dirty="0" err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</m:sup>
                    </m:sSup>
                    <m:r>
                      <a:rPr lang="en-US" sz="1400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accent5">
                        <a:lumMod val="75000"/>
                      </a:schemeClr>
                    </a:solidFill>
                  </a:rPr>
                  <a:t>associated with </a:t>
                </a:r>
                <a:r>
                  <a:rPr lang="en-US" sz="1400" b="1" dirty="0" err="1">
                    <a:solidFill>
                      <a:schemeClr val="accent5">
                        <a:lumMod val="75000"/>
                      </a:schemeClr>
                    </a:solidFill>
                  </a:rPr>
                  <a:t>APi</a:t>
                </a:r>
                <a:endParaRPr lang="en-US" sz="1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641BF3-F336-E968-8A71-CB1F3C07F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784" y="4605639"/>
                <a:ext cx="3600400" cy="322268"/>
              </a:xfrm>
              <a:prstGeom prst="rect">
                <a:avLst/>
              </a:prstGeom>
              <a:blipFill>
                <a:blip r:embed="rId3"/>
                <a:stretch>
                  <a:fillRect b="-21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BF911BF6-B425-DD73-999D-683D3633DE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2571" y="2185938"/>
            <a:ext cx="4880183" cy="2971254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427E748-0526-BE57-F723-40EDA5CE56D0}"/>
              </a:ext>
            </a:extLst>
          </p:cNvPr>
          <p:cNvSpPr/>
          <p:nvPr/>
        </p:nvSpPr>
        <p:spPr bwMode="auto">
          <a:xfrm>
            <a:off x="5845733" y="2229497"/>
            <a:ext cx="5615427" cy="2855687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65A1A9-8750-6597-1BFB-D0CE82AD02CB}"/>
                  </a:ext>
                </a:extLst>
              </p:cNvPr>
              <p:cNvSpPr txBox="1"/>
              <p:nvPr/>
            </p:nvSpPr>
            <p:spPr>
              <a:xfrm>
                <a:off x="695400" y="5085184"/>
                <a:ext cx="11305256" cy="16914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Depending on the transmission start on the idle P20, any of the following may happen:</a:t>
                </a:r>
              </a:p>
              <a:p>
                <a:pPr marL="800100" lvl="1" indent="-342900" eaLnBrk="1" hangingPunct="1">
                  <a:spcBef>
                    <a:spcPts val="5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kumimoji="0" lang="en-US" sz="16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TA</m:t>
                        </m:r>
                      </m:e>
                      <m:sup>
                        <m:d>
                          <m:dPr>
                            <m:ctrlP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sup>
                    </m:sSup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transmits</m:t>
                    </m:r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during</m:t>
                    </m:r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the</m:t>
                    </m:r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ICR</m:t>
                    </m:r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  </m:t>
                    </m:r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</m:t>
                    </m:r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20 </m:t>
                    </m:r>
                    <m:r>
                      <m:rPr>
                        <m:sty m:val="p"/>
                      </m:rP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idle</m:t>
                    </m:r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𝑎𝑡</m:t>
                    </m:r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</m:t>
                    </m:r>
                    <m:sSup>
                      <m:sSupPr>
                        <m:ctrlP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d>
                          <m:dPr>
                            <m:ctrlP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600" b="0" i="0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busy</m:t>
                    </m:r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channel</m:t>
                    </m:r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at</m:t>
                    </m:r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AP</m:t>
                    </m:r>
                    <m:r>
                      <a: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2) </m:t>
                    </m:r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→ </m:t>
                    </m:r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</m:t>
                    </m:r>
                    <m:sSup>
                      <m:sSupPr>
                        <m:ctrlP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d>
                          <m:dPr>
                            <m:ctrlP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sets the NAV acc. to </a:t>
                </a:r>
                <a14:m>
                  <m:oMath xmlns:m="http://schemas.openxmlformats.org/officeDocument/2006/math"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</m:t>
                    </m:r>
                    <m:sSup>
                      <m:sSupPr>
                        <m:ctrlP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d>
                          <m:dPr>
                            <m:ctrlP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sup>
                    </m:sSup>
                  </m:oMath>
                </a14:m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RTS</a:t>
                </a:r>
              </a:p>
              <a:p>
                <a:pPr marL="800100" marR="0" lvl="1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The RTSs from </a:t>
                </a:r>
                <a14:m>
                  <m:oMath xmlns:m="http://schemas.openxmlformats.org/officeDocument/2006/math"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</m:t>
                    </m:r>
                    <m:sSup>
                      <m:sSupPr>
                        <m:ctrlP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d>
                          <m:dPr>
                            <m:ctrlP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sup>
                    </m:sSup>
                  </m:oMath>
                </a14:m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and AP1 may collide </a:t>
                </a:r>
              </a:p>
              <a:p>
                <a:pPr marL="800100" marR="0" lvl="1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A transmission of </a:t>
                </a:r>
                <a14:m>
                  <m:oMath xmlns:m="http://schemas.openxmlformats.org/officeDocument/2006/math"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</m:t>
                    </m:r>
                    <m:sSup>
                      <m:sSupPr>
                        <m:ctrlP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d>
                          <m:dPr>
                            <m:ctrlP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sup>
                    </m:sSup>
                  </m:oMath>
                </a14:m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before the start of the CTS, preventing </a:t>
                </a:r>
                <a14:m>
                  <m:oMath xmlns:m="http://schemas.openxmlformats.org/officeDocument/2006/math"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</m:t>
                    </m:r>
                    <m:sSup>
                      <m:sSupPr>
                        <m:ctrlP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6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d>
                          <m:dPr>
                            <m:ctrlP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6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  <m:r>
                      <a:rPr kumimoji="0" lang="en-US" sz="16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to respond</a:t>
                </a:r>
              </a:p>
              <a:p>
                <a:pPr marL="800100" marR="0" lvl="1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65A1A9-8750-6597-1BFB-D0CE82AD02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5085184"/>
                <a:ext cx="11305256" cy="1691489"/>
              </a:xfrm>
              <a:prstGeom prst="rect">
                <a:avLst/>
              </a:prstGeom>
              <a:blipFill>
                <a:blip r:embed="rId5"/>
                <a:stretch>
                  <a:fillRect l="-485" t="-17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9DCDB614-F53C-2385-ADB9-3D7478C4BD08}"/>
              </a:ext>
            </a:extLst>
          </p:cNvPr>
          <p:cNvSpPr txBox="1"/>
          <p:nvPr/>
        </p:nvSpPr>
        <p:spPr>
          <a:xfrm>
            <a:off x="9239023" y="2842468"/>
            <a:ext cx="1905808" cy="335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Allocated on P20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7FE2F9-0507-FEB5-EDA7-8DEB9940E32B}"/>
              </a:ext>
            </a:extLst>
          </p:cNvPr>
          <p:cNvSpPr txBox="1"/>
          <p:nvPr/>
        </p:nvSpPr>
        <p:spPr>
          <a:xfrm>
            <a:off x="9232677" y="3070387"/>
            <a:ext cx="1905808" cy="335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Allocated on S20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1EB2850-6454-973C-0945-1B5663E0C727}"/>
              </a:ext>
            </a:extLst>
          </p:cNvPr>
          <p:cNvCxnSpPr>
            <a:cxnSpLocks/>
          </p:cNvCxnSpPr>
          <p:nvPr/>
        </p:nvCxnSpPr>
        <p:spPr bwMode="auto">
          <a:xfrm flipH="1">
            <a:off x="7968208" y="2996952"/>
            <a:ext cx="129614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B1F79A8-EE66-801A-6244-A5B9222D8779}"/>
              </a:ext>
            </a:extLst>
          </p:cNvPr>
          <p:cNvCxnSpPr>
            <a:cxnSpLocks/>
          </p:cNvCxnSpPr>
          <p:nvPr/>
        </p:nvCxnSpPr>
        <p:spPr bwMode="auto">
          <a:xfrm flipH="1">
            <a:off x="7968208" y="3284984"/>
            <a:ext cx="129614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922A5D3-D41F-EF63-AD0C-C16E729AEE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4474" y="2724357"/>
            <a:ext cx="4621706" cy="159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40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8A051-BEA2-B6B6-6470-46327BF90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1a: ICR in smaller bandwidth than ICF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28165-6069-E343-598F-2CA1D92F6C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ACEB0-D651-E002-E3E0-933C0F1552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55C4D5-4D66-1877-342A-11EC0EA038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E3A269-30B5-6EC8-AD7F-6745A5384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34" y="1225583"/>
            <a:ext cx="10997066" cy="2555330"/>
          </a:xfrm>
        </p:spPr>
        <p:txBody>
          <a:bodyPr/>
          <a:lstStyle/>
          <a:p>
            <a:r>
              <a:rPr lang="en-US" sz="1800" dirty="0"/>
              <a:t>Required change:</a:t>
            </a:r>
          </a:p>
          <a:p>
            <a:pPr lvl="1"/>
            <a:r>
              <a:rPr lang="en-US" sz="1600" kern="0" dirty="0">
                <a:latin typeface="TimesNewRomanPSMT"/>
              </a:rPr>
              <a:t>Relax the condition that TB PPDU responses should be such that at least one scheduled RU is allocated for each 20 MHz channel occupied by the eliciting PPDU</a:t>
            </a:r>
          </a:p>
          <a:p>
            <a:pPr lvl="1"/>
            <a:r>
              <a:rPr lang="en-US" sz="1600" dirty="0">
                <a:latin typeface="TimesNewRomanPSMT"/>
              </a:rPr>
              <a:t>Essentially elicit a response with a bandwidth of 20 or 40 MHz</a:t>
            </a:r>
            <a:endParaRPr lang="en-US" sz="1600" dirty="0"/>
          </a:p>
          <a:p>
            <a:pPr lvl="2"/>
            <a:r>
              <a:rPr lang="en-US" sz="1400" dirty="0"/>
              <a:t>40MHz can be covered by e.g., </a:t>
            </a:r>
          </a:p>
          <a:p>
            <a:pPr lvl="3"/>
            <a:r>
              <a:rPr lang="en-US" sz="1400" dirty="0"/>
              <a:t>Using MRUs (one of the polled APs having one small RU in the secondary 20 and another one in the P20)</a:t>
            </a:r>
          </a:p>
          <a:p>
            <a:pPr lvl="3"/>
            <a:r>
              <a:rPr lang="en-US" sz="1400" dirty="0"/>
              <a:t>in HE for &gt;= 80MHz e.g., by using the inner RUs, which cover two 20MHz channels e.g.,  the inner 242 tone Rus, or 106 tone RU3 and 6.. </a:t>
            </a:r>
          </a:p>
          <a:p>
            <a:pPr lvl="1"/>
            <a:r>
              <a:rPr lang="en-US" sz="1600" dirty="0"/>
              <a:t>Can be enabled by settings within the BSRP frame: UL BW field to 20MHz or 40MHz and corresponding RU Allocation</a:t>
            </a:r>
            <a:endParaRPr lang="en-US" sz="1400" dirty="0"/>
          </a:p>
          <a:p>
            <a:r>
              <a:rPr lang="en-US" sz="1800" dirty="0"/>
              <a:t>Advantage</a:t>
            </a:r>
          </a:p>
          <a:p>
            <a:pPr lvl="1"/>
            <a:r>
              <a:rPr lang="en-US" sz="1600" dirty="0"/>
              <a:t>No change to PHY, minimal change in MAC </a:t>
            </a:r>
          </a:p>
          <a:p>
            <a:r>
              <a:rPr lang="en-US" sz="2000" dirty="0"/>
              <a:t>Notes:</a:t>
            </a:r>
          </a:p>
          <a:p>
            <a:pPr lvl="1"/>
            <a:r>
              <a:rPr lang="en-US" sz="1600" dirty="0"/>
              <a:t>ICR is a short frame therefore the response over the 20MHz only has a </a:t>
            </a:r>
          </a:p>
          <a:p>
            <a:pPr marL="457200" lvl="1" indent="0">
              <a:buNone/>
            </a:pPr>
            <a:r>
              <a:rPr lang="en-US" sz="1600" dirty="0"/>
              <a:t>very small impact over airtime</a:t>
            </a:r>
          </a:p>
          <a:p>
            <a:pPr lvl="1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828709-CF1F-65FE-291B-C18F388E1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0216" y="3770609"/>
            <a:ext cx="2973482" cy="2676133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FD55822-E8FA-64B6-6993-635D44735B67}"/>
              </a:ext>
            </a:extLst>
          </p:cNvPr>
          <p:cNvGrpSpPr/>
          <p:nvPr/>
        </p:nvGrpSpPr>
        <p:grpSpPr>
          <a:xfrm>
            <a:off x="929216" y="5597972"/>
            <a:ext cx="5847693" cy="822067"/>
            <a:chOff x="289065" y="5038485"/>
            <a:chExt cx="5847693" cy="82206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E57D9D1-84F3-085A-6FD5-5C28299D93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9065" y="5038485"/>
              <a:ext cx="5847693" cy="822067"/>
            </a:xfrm>
            <a:prstGeom prst="rect">
              <a:avLst/>
            </a:prstGeom>
          </p:spPr>
        </p:pic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8BDFD8E3-613E-8B2F-3675-D4A40ED19B6A}"/>
                </a:ext>
              </a:extLst>
            </p:cNvPr>
            <p:cNvSpPr/>
            <p:nvPr/>
          </p:nvSpPr>
          <p:spPr bwMode="auto">
            <a:xfrm>
              <a:off x="3032735" y="5159300"/>
              <a:ext cx="614993" cy="573956"/>
            </a:xfrm>
            <a:prstGeom prst="roundRect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235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8305E-AC1E-01C8-5DAC-3BBE3C382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1b: STA-Assisted ICR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2A2BE-C5EA-A8A9-0166-9C7FAEB5B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928" y="1556792"/>
            <a:ext cx="6135330" cy="3312368"/>
          </a:xfrm>
        </p:spPr>
        <p:txBody>
          <a:bodyPr/>
          <a:lstStyle/>
          <a:p>
            <a:r>
              <a:rPr lang="en-US" sz="1800" dirty="0"/>
              <a:t>Goal: ICRs collectively cover the same BW as ICF</a:t>
            </a:r>
          </a:p>
          <a:p>
            <a:r>
              <a:rPr lang="en-US" sz="1800" dirty="0"/>
              <a:t>Approach:</a:t>
            </a:r>
          </a:p>
          <a:p>
            <a:pPr lvl="1"/>
            <a:r>
              <a:rPr lang="en-US" sz="1600" dirty="0"/>
              <a:t>Poll in the ICF the non-AP STAs, intended for the follow up transmission, in addition to the APs</a:t>
            </a:r>
          </a:p>
          <a:p>
            <a:pPr lvl="1"/>
            <a:r>
              <a:rPr lang="en-US" sz="1600" dirty="0"/>
              <a:t>RUs of the polled APs within the P20 (or P40)</a:t>
            </a:r>
          </a:p>
          <a:p>
            <a:pPr lvl="1"/>
            <a:r>
              <a:rPr lang="en-US" sz="1600" dirty="0"/>
              <a:t>RUs of non-AP STAs covering the rest</a:t>
            </a:r>
          </a:p>
          <a:p>
            <a:r>
              <a:rPr lang="en-US" sz="1800" dirty="0"/>
              <a:t>Challenges</a:t>
            </a:r>
            <a:endParaRPr lang="en-US" sz="1400" dirty="0"/>
          </a:p>
          <a:p>
            <a:pPr lvl="1"/>
            <a:r>
              <a:rPr lang="en-US" sz="1600" dirty="0" err="1"/>
              <a:t>mRU</a:t>
            </a:r>
            <a:r>
              <a:rPr lang="en-US" sz="1600" dirty="0"/>
              <a:t> support may be needed either at AP or non-AP STAs for some setups (e.g. BW&gt;80MHz, one non-AP STA), essentially limiting to EHT </a:t>
            </a:r>
          </a:p>
          <a:p>
            <a:pPr lvl="1"/>
            <a:r>
              <a:rPr lang="en-US" sz="1600" dirty="0"/>
              <a:t>There may not always be an appropriate RU Allocation depending on e.g., puncturing requirements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5CFAF-B1FE-9513-D627-0DD00BB8D3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5B864-14F6-A6C1-370C-50F6FA3BD7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005514-0E49-027E-A28F-CBD9D03ACE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0AAE05-B54D-A733-8105-D7876E110A9E}"/>
              </a:ext>
            </a:extLst>
          </p:cNvPr>
          <p:cNvGrpSpPr/>
          <p:nvPr/>
        </p:nvGrpSpPr>
        <p:grpSpPr>
          <a:xfrm>
            <a:off x="641184" y="1196752"/>
            <a:ext cx="4878752" cy="3628031"/>
            <a:chOff x="2351584" y="1351730"/>
            <a:chExt cx="6117582" cy="458818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28677B8-B5BC-2620-ECB4-2D46AB968D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51584" y="1351730"/>
              <a:ext cx="6117582" cy="4588187"/>
            </a:xfrm>
            <a:prstGeom prst="rect">
              <a:avLst/>
            </a:prstGeom>
          </p:spPr>
        </p:pic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FB3871E-B4F1-931D-187D-6E006E7AE0CF}"/>
                </a:ext>
              </a:extLst>
            </p:cNvPr>
            <p:cNvSpPr/>
            <p:nvPr/>
          </p:nvSpPr>
          <p:spPr bwMode="auto">
            <a:xfrm>
              <a:off x="2351584" y="1556792"/>
              <a:ext cx="1512168" cy="2376264"/>
            </a:xfrm>
            <a:prstGeom prst="roundRect">
              <a:avLst/>
            </a:prstGeom>
            <a:noFill/>
            <a:ln w="3175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7202462-DAA1-8F1E-ED74-68D9BD425D9E}"/>
              </a:ext>
            </a:extLst>
          </p:cNvPr>
          <p:cNvSpPr txBox="1"/>
          <p:nvPr/>
        </p:nvSpPr>
        <p:spPr>
          <a:xfrm>
            <a:off x="628827" y="5078214"/>
            <a:ext cx="1129982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Advantages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Scheme does not depend on the secondary channel conditions at the polled APs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Early indication of STA availability for the follow up frame exchange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3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42D1E-7612-44C9-4061-8BC58880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Solutions to Enable P20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027BC-0600-2A92-8636-91688DABB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268760"/>
            <a:ext cx="10449982" cy="5206654"/>
          </a:xfrm>
        </p:spPr>
        <p:txBody>
          <a:bodyPr/>
          <a:lstStyle/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2a.	Duplicate over the 20MHz corresponding to the P20, regardless of  the RU Allocation </a:t>
            </a:r>
          </a:p>
          <a:p>
            <a:pPr lvl="1"/>
            <a:r>
              <a:rPr lang="en-US" sz="1800" dirty="0"/>
              <a:t>or duplicate over the full overlapping bandwidth - It was argued against this design in .ax  </a:t>
            </a:r>
            <a:endParaRPr lang="en-US" sz="1600" dirty="0"/>
          </a:p>
          <a:p>
            <a:pPr lvl="1"/>
            <a:r>
              <a:rPr lang="en-US" sz="1800" dirty="0"/>
              <a:t>unexpected power difference between the legacy preamble and remaining PPDU part that the AGC needs to correct</a:t>
            </a:r>
          </a:p>
          <a:p>
            <a:pPr lvl="2"/>
            <a:r>
              <a:rPr lang="en-US" sz="1600" dirty="0"/>
              <a:t>The larger the bandwidth, the lower the difference</a:t>
            </a:r>
          </a:p>
          <a:p>
            <a:pPr lvl="2"/>
            <a:r>
              <a:rPr lang="en-US" sz="1600" dirty="0"/>
              <a:t>Tx power can be scaled during the payload transmission to compensate the difference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2b.	ICR transmission in UL MU MIMO </a:t>
            </a:r>
          </a:p>
          <a:p>
            <a:pPr lvl="1"/>
            <a:r>
              <a:rPr lang="en-US" sz="1800" dirty="0"/>
              <a:t>Potentially cumbersome if only for this operation </a:t>
            </a:r>
          </a:p>
          <a:p>
            <a:pPr lvl="2"/>
            <a:r>
              <a:rPr lang="en-US" sz="1600" dirty="0"/>
              <a:t>APs should support a transmission conformant with UL MU MIMO </a:t>
            </a:r>
          </a:p>
          <a:p>
            <a:pPr lvl="3"/>
            <a:r>
              <a:rPr lang="en-US" sz="1400" dirty="0"/>
              <a:t>E.g., Single stream pilot 2xHELTF, 4xHELTF or no pilot 1xHELTFs, global CSD,   </a:t>
            </a:r>
          </a:p>
          <a:p>
            <a:pPr lvl="1"/>
            <a:r>
              <a:rPr lang="en-US" sz="1800" dirty="0"/>
              <a:t>Full requested bandwidth should be idle at the polled APs in order to respond</a:t>
            </a:r>
          </a:p>
          <a:p>
            <a:pPr lvl="1"/>
            <a:r>
              <a:rPr lang="en-US" sz="1800" dirty="0"/>
              <a:t>Max 4 APs may be polled, in most implementations</a:t>
            </a:r>
          </a:p>
          <a:p>
            <a:pPr marL="914400" lvl="2" indent="0">
              <a:buNone/>
            </a:pPr>
            <a:endParaRPr lang="en-US" sz="1400" dirty="0"/>
          </a:p>
          <a:p>
            <a:pPr lvl="1"/>
            <a:endParaRPr lang="en-US" sz="1800" dirty="0"/>
          </a:p>
          <a:p>
            <a:endParaRPr lang="en-US" sz="2200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DC4DA-F465-D8C1-2D63-06BCE4CD10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9E0EB-2A78-E2FC-3361-BCC16F8736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8E59D6-4CC9-CE96-19A2-426959E44C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518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A2EBC-3CE4-BD40-B5A7-4239194A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61D37-EF1C-EC34-D1E5-E19B2C9FB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ICF in co-TDMA is sent over the full bandwidth that is intended to be used in the TXOP and baseline behavior is to be followed</a:t>
            </a:r>
            <a:r>
              <a:rPr lang="en-US" dirty="0">
                <a:solidFill>
                  <a:schemeClr val="accent6"/>
                </a:solidFill>
              </a:rPr>
              <a:t>,</a:t>
            </a:r>
            <a:r>
              <a:rPr lang="en-US" dirty="0"/>
              <a:t> ICRs from some of the coordinated APs end up not covering the primary 20</a:t>
            </a:r>
          </a:p>
          <a:p>
            <a:pPr lvl="1"/>
            <a:r>
              <a:rPr lang="en-US" dirty="0"/>
              <a:t>Leading to potentially long channel idle times at STAs associated with the coordinating APs and outside of the range of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/>
              <a:t> coordinated AP</a:t>
            </a:r>
          </a:p>
          <a:p>
            <a:r>
              <a:rPr lang="en-US" dirty="0"/>
              <a:t>A solution to ensure that the P20 is covered by the ICR transmission of all  coordinating APs should be included in .bn</a:t>
            </a:r>
          </a:p>
          <a:p>
            <a:pPr lvl="1"/>
            <a:r>
              <a:rPr lang="en-US" dirty="0"/>
              <a:t>We proposed several solutions for this with minimal impact on existing framework</a:t>
            </a:r>
          </a:p>
          <a:p>
            <a:pPr lvl="2"/>
            <a:r>
              <a:rPr lang="en-US" dirty="0"/>
              <a:t>Solutions 1a and 1b require no PHY changes and can be implemented with minimal MAC adjustments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A23DF-FCAF-4366-0BB1-E27C3B2CBF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7B8B6-F1EF-B099-B91E-B463455036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F720B2-4741-0566-5804-41A8E08730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13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6F149-FC15-5248-0661-D5C03C503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B648E-77DB-6969-7418-D70C52DB3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11-25/0182 PDT MAC </a:t>
            </a:r>
            <a:r>
              <a:rPr lang="en-US" dirty="0" err="1"/>
              <a:t>CoTDMA</a:t>
            </a:r>
            <a:r>
              <a:rPr lang="en-US" dirty="0"/>
              <a:t>, </a:t>
            </a:r>
            <a:r>
              <a:rPr lang="en-US" dirty="0" err="1"/>
              <a:t>Sanket</a:t>
            </a:r>
            <a:r>
              <a:rPr lang="en-US" dirty="0"/>
              <a:t> </a:t>
            </a:r>
            <a:r>
              <a:rPr lang="en-US" dirty="0" err="1"/>
              <a:t>Kalamkar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69F63-1B77-AF0A-B475-B1EC1D87AE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550D9-1DB6-004E-4B36-2533E1109C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B3E891-B2F0-70BF-2226-43CE096429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361638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6" ma:contentTypeDescription="Create a new document." ma:contentTypeScope="" ma:versionID="fc0ed276f3afa4c14f26ec5815444fb0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c66462da6fa3661c49df7b70ba809aea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B67A1D-AA55-4710-9D92-15867FFF24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e17a-388a-44c6-bd21-933d62697e68"/>
    <ds:schemaRef ds:uri="9f9165a0-2197-4ad8-a0aa-dc75c8979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BE2DB-87D5-41D5-BD0C-309421911DFE}">
  <ds:schemaRefs>
    <ds:schemaRef ds:uri="http://schemas.microsoft.com/office/2006/metadata/properties"/>
    <ds:schemaRef ds:uri="http://schemas.microsoft.com/office/infopath/2007/PartnerControls"/>
    <ds:schemaRef ds:uri="9f9165a0-2197-4ad8-a0aa-dc75c8979fda"/>
    <ds:schemaRef ds:uri="7fd4e17a-388a-44c6-bd21-933d62697e68"/>
  </ds:schemaRefs>
</ds:datastoreItem>
</file>

<file path=customXml/itemProps3.xml><?xml version="1.0" encoding="utf-8"?>
<ds:datastoreItem xmlns:ds="http://schemas.openxmlformats.org/officeDocument/2006/customXml" ds:itemID="{C6AB3342-71DC-454E-9BEA-D69D7A2997A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6c65d8a-9158-4521-a2d8-664963db48e4}" enabled="0" method="" siteId="{66c65d8a-9158-4521-a2d8-664963db48e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38619</TotalTime>
  <Words>1222</Words>
  <Application>Microsoft Office PowerPoint</Application>
  <PresentationFormat>Widescreen</PresentationFormat>
  <Paragraphs>153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Cambria Math</vt:lpstr>
      <vt:lpstr>Times New Roman</vt:lpstr>
      <vt:lpstr>TimesNewRomanPSMT</vt:lpstr>
      <vt:lpstr>IEEE template</vt:lpstr>
      <vt:lpstr>ICR Configuration in co-TDMA</vt:lpstr>
      <vt:lpstr>Introduction</vt:lpstr>
      <vt:lpstr>ICR Transmission in TB PPDU</vt:lpstr>
      <vt:lpstr>Consequence of no transmission over P20</vt:lpstr>
      <vt:lpstr>Solution 1a: ICR in smaller bandwidth than ICF</vt:lpstr>
      <vt:lpstr>Solution 1b: STA-Assisted ICR Response</vt:lpstr>
      <vt:lpstr>Further Solutions to Enable P20 Responses</vt:lpstr>
      <vt:lpstr>Summary</vt:lpstr>
      <vt:lpstr>References</vt:lpstr>
      <vt:lpstr>SPs</vt:lpstr>
      <vt:lpstr>Appendix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Ciochina-Kar, Dana</cp:lastModifiedBy>
  <cp:revision>317</cp:revision>
  <dcterms:created xsi:type="dcterms:W3CDTF">2020-09-11T12:20:12Z</dcterms:created>
  <dcterms:modified xsi:type="dcterms:W3CDTF">2025-09-11T09:20:29Z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0x01010088C04131D785E54BAD8E7F2BBC0D3A9B</vt:lpwstr>
  </property>
</Properties>
</file>