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handoutMasterIdLst>
    <p:handoutMasterId r:id="rId19"/>
  </p:handoutMasterIdLst>
  <p:sldIdLst>
    <p:sldId id="256" r:id="rId3"/>
    <p:sldId id="369" r:id="rId4"/>
    <p:sldId id="412" r:id="rId5"/>
    <p:sldId id="421" r:id="rId6"/>
    <p:sldId id="422" r:id="rId7"/>
    <p:sldId id="428" r:id="rId8"/>
    <p:sldId id="413" r:id="rId9"/>
    <p:sldId id="265" r:id="rId10"/>
    <p:sldId id="437" r:id="rId11"/>
    <p:sldId id="424" r:id="rId12"/>
    <p:sldId id="425" r:id="rId13"/>
    <p:sldId id="429" r:id="rId14"/>
    <p:sldId id="430" r:id="rId16"/>
    <p:sldId id="431" r:id="rId17"/>
    <p:sldId id="43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Zhijie (NSB - CN/Shanghai)" initials="YZ(-C" lastIdx="2" clrIdx="0"/>
  <p:cmAuthor id="2" name="Galati Giordano, Lorenzo (Nokia - DE/Stuttgart)" initials="GGL(-D" lastIdx="9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5" autoAdjust="0"/>
    <p:restoredTop sz="95859" autoAdjust="0"/>
  </p:normalViewPr>
  <p:slideViewPr>
    <p:cSldViewPr snapToGrid="0">
      <p:cViewPr varScale="1">
        <p:scale>
          <a:sx n="105" d="100"/>
          <a:sy n="105" d="100"/>
        </p:scale>
        <p:origin x="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7" d="100"/>
          <a:sy n="47" d="100"/>
        </p:scale>
        <p:origin x="278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altLang="zh-CN"/>
              <a:t>Doc.: 802.11-22/828r4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B3C3-1730-4818-86F0-26E791C69C69}" type="datetime1">
              <a:rPr lang="en-US" altLang="zh-CN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4ADAF-64A2-4BCC-B8AB-1D88A11752B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p>
            <a:r>
              <a:rPr lang="en-US"/>
              <a:t>Doc.: 802.11-22/828r4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p>
            <a:fld id="{E5EBEC8A-9456-4C66-AD86-F29878999039}" type="datetime1">
              <a:rPr lang="en-US" altLang="zh-CN" smtClean="0"/>
            </a:fld>
            <a:endParaRPr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2065FBDD-38CD-4C88-8D6A-46542FF4F3A2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530436" y="6481446"/>
            <a:ext cx="1805305" cy="27686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86595" y="6475413"/>
            <a:ext cx="1805305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Yan Li, et al. (ZTE)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1367" y="332740"/>
            <a:ext cx="32893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.: IEEE 802.11-2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5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/</a:t>
            </a:r>
            <a:r>
              <a:rPr lang="en-US" altLang="en-GB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1451r1</a:t>
            </a:r>
            <a:endParaRPr lang="en-US" altLang="en-GB" sz="1800" b="1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  <a:endParaRPr lang="en-US" sz="1800" dirty="0">
              <a:cs typeface="+mn-cs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04801" y="324520"/>
            <a:ext cx="1409700" cy="27686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Nov. 2024</a:t>
            </a:r>
            <a:endParaRPr lang="en-US" sz="1800" b="1" dirty="0">
              <a:cs typeface="+mn-cs"/>
            </a:endParaRPr>
          </a:p>
        </p:txBody>
      </p:sp>
      <p:sp>
        <p:nvSpPr>
          <p:cNvPr id="2" name="Text Box 1"/>
          <p:cNvSpPr txBox="1"/>
          <p:nvPr userDrawn="1"/>
        </p:nvSpPr>
        <p:spPr>
          <a:xfrm>
            <a:off x="11861800" y="28422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sp>
        <p:nvSpPr>
          <p:cNvPr id="3" name="Text Box 2"/>
          <p:cNvSpPr txBox="1"/>
          <p:nvPr userDrawn="1"/>
        </p:nvSpPr>
        <p:spPr>
          <a:xfrm>
            <a:off x="11772265" y="3015615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1380" y="1057276"/>
            <a:ext cx="10363200" cy="1470025"/>
          </a:xfrm>
        </p:spPr>
        <p:txBody>
          <a:bodyPr>
            <a:normAutofit/>
          </a:bodyPr>
          <a:lstStyle/>
          <a:p>
            <a:r>
              <a:rPr lang="en-US" dirty="0"/>
              <a:t>MAPC for AP set</a:t>
            </a:r>
            <a:endParaRPr lang="en-US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1321435" y="2924493"/>
          <a:ext cx="9937115" cy="1935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" name="Document" r:id="rId1" imgW="11404600" imgH="2051050" progId="Word.Document.8">
                  <p:embed/>
                </p:oleObj>
              </mc:Choice>
              <mc:Fallback>
                <p:oleObj name="Document" r:id="rId1" imgW="11404600" imgH="205105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1435" y="2924493"/>
                        <a:ext cx="9937115" cy="19354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>
          <a:xfrm>
            <a:off x="9809836" y="6481446"/>
            <a:ext cx="1525905" cy="276860"/>
          </a:xfrm>
        </p:spPr>
        <p:txBody>
          <a:bodyPr/>
          <a:lstStyle/>
          <a:p>
            <a:r>
              <a:rPr lang="en-US" altLang="da-DK" dirty="0"/>
              <a:t>Yan Li</a:t>
            </a:r>
            <a:r>
              <a:rPr lang="da-DK" dirty="0"/>
              <a:t> al. (ZTE)</a:t>
            </a:r>
            <a:endParaRPr lang="en-GB" dirty="0"/>
          </a:p>
        </p:txBody>
      </p:sp>
      <p:sp>
        <p:nvSpPr>
          <p:cNvPr id="3" name="Text Box 2"/>
          <p:cNvSpPr txBox="1"/>
          <p:nvPr/>
        </p:nvSpPr>
        <p:spPr>
          <a:xfrm>
            <a:off x="10793095" y="41021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4572000"/>
          </a:xfrm>
        </p:spPr>
        <p:txBody>
          <a:bodyPr/>
          <a:p>
            <a:r>
              <a:rPr lang="en-US" altLang="zh-CN"/>
              <a:t>Do you support to define light-weight MAPC agreement negotiation between  AP set and AP set for Co-TDMA, Co-SR or Co-BF</a:t>
            </a:r>
            <a:endParaRPr lang="en-US" altLang="zh-CN"/>
          </a:p>
          <a:p>
            <a:pPr lvl="1"/>
            <a:r>
              <a:rPr lang="en-US" altLang="zh-CN">
                <a:highlight>
                  <a:srgbClr val="FFFF00"/>
                </a:highlight>
                <a:sym typeface="+mn-ea"/>
              </a:rPr>
              <a:t>at least</a:t>
            </a:r>
            <a:r>
              <a:rPr lang="en-US" altLang="zh-CN">
                <a:sym typeface="+mn-ea"/>
              </a:rPr>
              <a:t> one AP in AP set and one AP in peer AP set establishes the MAPC scheme agreement</a:t>
            </a:r>
            <a:endParaRPr lang="en-US" altLang="zh-CN">
              <a:sym typeface="+mn-ea"/>
            </a:endParaRPr>
          </a:p>
          <a:p>
            <a:pPr lvl="1"/>
            <a:r>
              <a:rPr lang="en-US" altLang="zh-CN"/>
              <a:t>AP set: in whihc AP(s) </a:t>
            </a:r>
            <a:r>
              <a:rPr lang="en-US" altLang="x-none">
                <a:cs typeface="+mn-ea"/>
                <a:sym typeface="+mn-ea"/>
              </a:rPr>
              <a:t>use a common operating class, channel, receive/transmit antenna connector(e.g., multiple BSSID set and Co-hosted BSSID set)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SP 1</a:t>
            </a:r>
            <a:endParaRPr lang="en-US" altLang="zh-CN" sz="36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1127125"/>
          </a:xfrm>
        </p:spPr>
        <p:txBody>
          <a:bodyPr/>
          <a:p>
            <a:pPr marL="914400" lvl="5"/>
            <a:r>
              <a:rPr lang="en-US" sz="2000">
                <a:cs typeface="+mn-ea"/>
                <a:sym typeface="+mn-ea"/>
              </a:rPr>
              <a:t>After the light-weight MAPC agreement </a:t>
            </a:r>
            <a:r>
              <a:rPr lang="en-US" sz="2000">
                <a:cs typeface="+mn-ea"/>
                <a:sym typeface="+mn-ea"/>
              </a:rPr>
              <a:t>established, a Co-TDMA instance as below:</a:t>
            </a:r>
            <a:endParaRPr lang="en-US" sz="2000">
              <a:cs typeface="+mn-ea"/>
              <a:sym typeface="+mn-ea"/>
            </a:endParaRPr>
          </a:p>
          <a:p>
            <a:pPr marL="1371600" lvl="6"/>
            <a:r>
              <a:rPr lang="en-US" sz="2000">
                <a:cs typeface="+mn-ea"/>
                <a:sym typeface="+mn-ea"/>
              </a:rPr>
              <a:t>ICR should be transmitted by AP2-1(dedicated AP)</a:t>
            </a:r>
            <a:endParaRPr lang="en-US" sz="2000">
              <a:cs typeface="+mn-ea"/>
              <a:sym typeface="+mn-ea"/>
            </a:endParaRPr>
          </a:p>
          <a:p>
            <a:pPr marL="1371600" lvl="6"/>
            <a:r>
              <a:rPr lang="en-US" sz="2000">
                <a:cs typeface="+mn-ea"/>
                <a:sym typeface="+mn-ea"/>
              </a:rPr>
              <a:t>Device 2 schedules AP2-2 to participate in the Co-TDMA transmission</a:t>
            </a:r>
            <a:endParaRPr lang="en-US" sz="2000">
              <a:cs typeface="+mn-ea"/>
            </a:endParaRPr>
          </a:p>
          <a:p>
            <a:pPr lvl="1"/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Appendix</a:t>
            </a:r>
            <a:endParaRPr lang="en-US" altLang="zh-CN" sz="36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140" y="4794885"/>
            <a:ext cx="6649720" cy="1680845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>
            <a:off x="914400" y="3870325"/>
            <a:ext cx="10377170" cy="101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5" name="文本框 4"/>
          <p:cNvSpPr txBox="1"/>
          <p:nvPr/>
        </p:nvSpPr>
        <p:spPr>
          <a:xfrm>
            <a:off x="6240145" y="3409950"/>
            <a:ext cx="1582420" cy="460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200"/>
              <a:t>AP1-1: MU-RTS TXS(AID for AP set 2)</a:t>
            </a:r>
            <a:endParaRPr lang="en-US" altLang="zh-CN" sz="1200"/>
          </a:p>
        </p:txBody>
      </p:sp>
      <p:sp>
        <p:nvSpPr>
          <p:cNvPr id="16" name="文本框 15"/>
          <p:cNvSpPr txBox="1"/>
          <p:nvPr/>
        </p:nvSpPr>
        <p:spPr>
          <a:xfrm>
            <a:off x="2560320" y="3874770"/>
            <a:ext cx="1038860" cy="306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400">
                <a:highlight>
                  <a:srgbClr val="FFFF00"/>
                </a:highlight>
              </a:rPr>
              <a:t>AP2-1</a:t>
            </a:r>
            <a:r>
              <a:rPr lang="en-US" altLang="zh-CN" sz="1400"/>
              <a:t>:ICR</a:t>
            </a:r>
            <a:endParaRPr lang="en-US" altLang="zh-CN" sz="1400"/>
          </a:p>
        </p:txBody>
      </p:sp>
      <p:sp>
        <p:nvSpPr>
          <p:cNvPr id="7" name="文本框 6"/>
          <p:cNvSpPr txBox="1"/>
          <p:nvPr/>
        </p:nvSpPr>
        <p:spPr>
          <a:xfrm>
            <a:off x="821690" y="3406140"/>
            <a:ext cx="1582420" cy="4603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200"/>
              <a:t>AP1-1: ICF(AID for AP set 2)</a:t>
            </a:r>
            <a:endParaRPr lang="en-US" altLang="zh-CN" sz="1200"/>
          </a:p>
        </p:txBody>
      </p:sp>
      <p:sp>
        <p:nvSpPr>
          <p:cNvPr id="8" name="圆角矩形 7"/>
          <p:cNvSpPr/>
          <p:nvPr/>
        </p:nvSpPr>
        <p:spPr>
          <a:xfrm>
            <a:off x="4041775" y="3311525"/>
            <a:ext cx="1486535" cy="558165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063365" y="3357880"/>
            <a:ext cx="13957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/>
              <a:t>AP1-1:in-BSS transmission</a:t>
            </a:r>
            <a:endParaRPr lang="en-US" altLang="zh-CN" sz="1400"/>
          </a:p>
        </p:txBody>
      </p:sp>
      <p:sp>
        <p:nvSpPr>
          <p:cNvPr id="10" name="文本框 9"/>
          <p:cNvSpPr txBox="1"/>
          <p:nvPr/>
        </p:nvSpPr>
        <p:spPr>
          <a:xfrm>
            <a:off x="7990840" y="3866515"/>
            <a:ext cx="1038860" cy="306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400">
                <a:highlight>
                  <a:srgbClr val="FFFF00"/>
                </a:highlight>
              </a:rPr>
              <a:t>AP2-2</a:t>
            </a:r>
            <a:r>
              <a:rPr lang="en-US" altLang="zh-CN" sz="1400"/>
              <a:t>:CTS</a:t>
            </a:r>
            <a:endParaRPr lang="en-US" altLang="zh-CN" sz="1400"/>
          </a:p>
        </p:txBody>
      </p:sp>
      <p:sp>
        <p:nvSpPr>
          <p:cNvPr id="11" name="圆角矩形 10"/>
          <p:cNvSpPr/>
          <p:nvPr/>
        </p:nvSpPr>
        <p:spPr>
          <a:xfrm>
            <a:off x="9321800" y="3865245"/>
            <a:ext cx="1486535" cy="558165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343390" y="3891280"/>
            <a:ext cx="13957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400"/>
              <a:t>AP2-2:in-BSS transmission</a:t>
            </a:r>
            <a:endParaRPr lang="en-US" altLang="zh-CN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935970" cy="3729355"/>
          </a:xfrm>
        </p:spPr>
        <p:txBody>
          <a:bodyPr/>
          <a:p>
            <a:pPr marL="914400" lvl="5"/>
            <a:r>
              <a:rPr lang="en-US" sz="2000">
                <a:cs typeface="+mn-ea"/>
                <a:sym typeface="+mn-ea"/>
              </a:rPr>
              <a:t>After the light-weight MAPC agreement </a:t>
            </a:r>
            <a:r>
              <a:rPr lang="en-US" sz="2000">
                <a:cs typeface="+mn-ea"/>
                <a:sym typeface="+mn-ea"/>
              </a:rPr>
              <a:t>established, a Co-BF joint sounding instance as below:</a:t>
            </a:r>
            <a:endParaRPr lang="en-US" sz="2000">
              <a:cs typeface="+mn-ea"/>
              <a:sym typeface="+mn-ea"/>
            </a:endParaRPr>
          </a:p>
          <a:p>
            <a:pPr marL="1371600" lvl="6"/>
            <a:r>
              <a:rPr lang="en-US" sz="2000">
                <a:cs typeface="+mn-ea"/>
                <a:sym typeface="+mn-ea"/>
              </a:rPr>
              <a:t>As device 2 schedules AP2-2 to participate in C</a:t>
            </a:r>
            <a:r>
              <a:rPr lang="en-US" sz="2000">
                <a:cs typeface="+mn-ea"/>
                <a:sym typeface="+mn-ea"/>
              </a:rPr>
              <a:t>o-BF sounding, AP2-2 responses Co-BF sounding Response and transmits NDP</a:t>
            </a:r>
            <a:endParaRPr lang="en-US" sz="2000">
              <a:cs typeface="+mn-ea"/>
              <a:sym typeface="+mn-ea"/>
            </a:endParaRPr>
          </a:p>
          <a:p>
            <a:pPr marL="1371600" lvl="6"/>
            <a:r>
              <a:rPr lang="en-US" sz="2000">
                <a:cs typeface="+mn-ea"/>
                <a:sym typeface="+mn-ea"/>
              </a:rPr>
              <a:t>During Co-BF sounding phase, both sides have determined the further Co-BF transmission is between AP1-1 and AP2-2. Therefore, the Co-BF invite/response exchange is between AP1-1 and AP2-2</a:t>
            </a:r>
            <a:endParaRPr lang="en-US" sz="2000">
              <a:cs typeface="+mn-ea"/>
              <a:sym typeface="+mn-ea"/>
            </a:endParaRPr>
          </a:p>
          <a:p>
            <a:pPr marL="914400" lvl="5"/>
            <a:endParaRPr lang="en-US" sz="2000">
              <a:cs typeface="+mn-ea"/>
            </a:endParaRPr>
          </a:p>
          <a:p>
            <a:pPr lvl="1"/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Appendix</a:t>
            </a:r>
            <a:endParaRPr lang="en-US" altLang="zh-CN" sz="36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140" y="4794885"/>
            <a:ext cx="6649720" cy="1680845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>
            <a:off x="161925" y="4251325"/>
            <a:ext cx="5901055" cy="5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5" name="文本框 4"/>
          <p:cNvSpPr txBox="1"/>
          <p:nvPr/>
        </p:nvSpPr>
        <p:spPr>
          <a:xfrm>
            <a:off x="4430395" y="3833495"/>
            <a:ext cx="1030605" cy="4178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 EHT soudning NDP</a:t>
            </a:r>
            <a:endParaRPr lang="en-US" altLang="zh-CN" sz="1000"/>
          </a:p>
        </p:txBody>
      </p:sp>
      <p:sp>
        <p:nvSpPr>
          <p:cNvPr id="7" name="文本框 6"/>
          <p:cNvSpPr txBox="1"/>
          <p:nvPr/>
        </p:nvSpPr>
        <p:spPr>
          <a:xfrm>
            <a:off x="69215" y="3801745"/>
            <a:ext cx="1448435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AP1-1:Co-BF sounding Invite(</a:t>
            </a:r>
            <a:r>
              <a:rPr lang="en-US" altLang="zh-CN" sz="1000">
                <a:highlight>
                  <a:srgbClr val="FFFF00"/>
                </a:highlight>
              </a:rPr>
              <a:t>RA:AP2-1</a:t>
            </a:r>
            <a:r>
              <a:rPr lang="en-US" altLang="zh-CN" sz="1000"/>
              <a:t>)</a:t>
            </a:r>
            <a:endParaRPr lang="en-US" altLang="zh-CN" sz="1000"/>
          </a:p>
        </p:txBody>
      </p:sp>
      <p:sp>
        <p:nvSpPr>
          <p:cNvPr id="9" name="文本框 8"/>
          <p:cNvSpPr txBox="1"/>
          <p:nvPr/>
        </p:nvSpPr>
        <p:spPr>
          <a:xfrm>
            <a:off x="2988945" y="3851910"/>
            <a:ext cx="1295400" cy="3987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pPr algn="ctr"/>
            <a:r>
              <a:rPr lang="en-US" altLang="zh-CN" sz="1000"/>
              <a:t>AP1-1:UHR NDP Announcement</a:t>
            </a:r>
            <a:endParaRPr lang="en-US" altLang="zh-CN" sz="1000"/>
          </a:p>
        </p:txBody>
      </p:sp>
      <p:sp>
        <p:nvSpPr>
          <p:cNvPr id="13" name="文本框 12"/>
          <p:cNvSpPr txBox="1"/>
          <p:nvPr/>
        </p:nvSpPr>
        <p:spPr>
          <a:xfrm>
            <a:off x="1682750" y="4262120"/>
            <a:ext cx="1220470" cy="3987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000">
                <a:highlight>
                  <a:srgbClr val="FFFF00"/>
                </a:highlight>
              </a:rPr>
              <a:t>AP2-2</a:t>
            </a:r>
            <a:r>
              <a:rPr lang="en-US" altLang="zh-CN" sz="1000"/>
              <a:t>:Co-BF sounding Response</a:t>
            </a:r>
            <a:endParaRPr lang="en-US" altLang="zh-CN" sz="1000"/>
          </a:p>
        </p:txBody>
      </p:sp>
      <p:sp>
        <p:nvSpPr>
          <p:cNvPr id="14" name="文本框 13"/>
          <p:cNvSpPr txBox="1"/>
          <p:nvPr/>
        </p:nvSpPr>
        <p:spPr>
          <a:xfrm>
            <a:off x="4430395" y="4251325"/>
            <a:ext cx="1031240" cy="4095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>
                <a:highlight>
                  <a:srgbClr val="FFFF00"/>
                </a:highlight>
              </a:rPr>
              <a:t>AP2-2</a:t>
            </a:r>
            <a:r>
              <a:rPr lang="en-US" altLang="zh-CN" sz="1000"/>
              <a:t>: EHT soudning NDP</a:t>
            </a:r>
            <a:endParaRPr lang="en-US" altLang="zh-CN" sz="1000"/>
          </a:p>
        </p:txBody>
      </p:sp>
      <p:cxnSp>
        <p:nvCxnSpPr>
          <p:cNvPr id="15" name="直接箭头连接符 14"/>
          <p:cNvCxnSpPr/>
          <p:nvPr/>
        </p:nvCxnSpPr>
        <p:spPr>
          <a:xfrm>
            <a:off x="6557645" y="4227830"/>
            <a:ext cx="5538470" cy="95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17" name="文本框 16"/>
          <p:cNvSpPr txBox="1"/>
          <p:nvPr/>
        </p:nvSpPr>
        <p:spPr>
          <a:xfrm>
            <a:off x="10875645" y="3764280"/>
            <a:ext cx="1045845" cy="463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 EHT soudning NDP</a:t>
            </a:r>
            <a:endParaRPr lang="en-US" altLang="zh-CN" sz="1000"/>
          </a:p>
        </p:txBody>
      </p:sp>
      <p:sp>
        <p:nvSpPr>
          <p:cNvPr id="18" name="文本框 17"/>
          <p:cNvSpPr txBox="1"/>
          <p:nvPr/>
        </p:nvSpPr>
        <p:spPr>
          <a:xfrm>
            <a:off x="6647180" y="4231005"/>
            <a:ext cx="1447165" cy="4292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AP2-2:Co-BF sounding Invite(</a:t>
            </a:r>
            <a:r>
              <a:rPr lang="en-US" altLang="zh-CN" sz="1000">
                <a:highlight>
                  <a:srgbClr val="FFFF00"/>
                </a:highlight>
              </a:rPr>
              <a:t>RA:AP1-1</a:t>
            </a:r>
            <a:r>
              <a:rPr lang="en-US" altLang="zh-CN" sz="1000"/>
              <a:t>)</a:t>
            </a:r>
            <a:endParaRPr lang="en-US" altLang="zh-CN" sz="1000"/>
          </a:p>
        </p:txBody>
      </p:sp>
      <p:sp>
        <p:nvSpPr>
          <p:cNvPr id="19" name="文本框 18"/>
          <p:cNvSpPr txBox="1"/>
          <p:nvPr/>
        </p:nvSpPr>
        <p:spPr>
          <a:xfrm>
            <a:off x="9483090" y="4227830"/>
            <a:ext cx="1285240" cy="43243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 sz="1000"/>
              <a:t>AP2-2:UHR NDP A</a:t>
            </a:r>
            <a:r>
              <a:rPr lang="en-US" altLang="zh-CN" sz="1000"/>
              <a:t>nnouncement</a:t>
            </a:r>
            <a:endParaRPr lang="en-US" altLang="zh-CN" sz="1000"/>
          </a:p>
        </p:txBody>
      </p:sp>
      <p:sp>
        <p:nvSpPr>
          <p:cNvPr id="20" name="文本框 19"/>
          <p:cNvSpPr txBox="1"/>
          <p:nvPr/>
        </p:nvSpPr>
        <p:spPr>
          <a:xfrm>
            <a:off x="8162925" y="3876040"/>
            <a:ext cx="1219835" cy="3517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AP1-1:Co-BF sounding Response</a:t>
            </a:r>
            <a:endParaRPr lang="en-US" altLang="zh-CN" sz="1000"/>
          </a:p>
        </p:txBody>
      </p:sp>
      <p:sp>
        <p:nvSpPr>
          <p:cNvPr id="21" name="文本框 20"/>
          <p:cNvSpPr txBox="1"/>
          <p:nvPr/>
        </p:nvSpPr>
        <p:spPr>
          <a:xfrm>
            <a:off x="10878185" y="4237355"/>
            <a:ext cx="1045845" cy="463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>
                <a:highlight>
                  <a:srgbClr val="000000">
                    <a:alpha val="0"/>
                  </a:srgbClr>
                </a:highlight>
              </a:rPr>
              <a:t>AP2-2</a:t>
            </a:r>
            <a:r>
              <a:rPr lang="en-US" altLang="zh-CN" sz="1000"/>
              <a:t>: EHT soudning NDP</a:t>
            </a:r>
            <a:endParaRPr lang="en-US" altLang="zh-CN" sz="1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3729355"/>
          </a:xfrm>
        </p:spPr>
        <p:txBody>
          <a:bodyPr/>
          <a:p>
            <a:pPr marL="914400" lvl="5"/>
            <a:r>
              <a:rPr lang="en-US" sz="2000">
                <a:cs typeface="+mn-ea"/>
                <a:sym typeface="+mn-ea"/>
              </a:rPr>
              <a:t>After the light-weight MAPC agreement established, a Co-SR </a:t>
            </a:r>
            <a:r>
              <a:rPr lang="en-US" sz="2000">
                <a:cs typeface="+mn-ea"/>
                <a:sym typeface="+mn-ea"/>
              </a:rPr>
              <a:t>transmission instance as below:</a:t>
            </a:r>
            <a:endParaRPr lang="en-US" sz="2000">
              <a:cs typeface="+mn-ea"/>
              <a:sym typeface="+mn-ea"/>
            </a:endParaRPr>
          </a:p>
          <a:p>
            <a:pPr marL="1371600" lvl="6"/>
            <a:r>
              <a:rPr lang="en-US" sz="2000">
                <a:cs typeface="+mn-ea"/>
                <a:sym typeface="+mn-ea"/>
              </a:rPr>
              <a:t>As device 2 schedules AP2-2 to participate in C</a:t>
            </a:r>
            <a:r>
              <a:rPr lang="en-US" sz="2000">
                <a:cs typeface="+mn-ea"/>
                <a:sym typeface="+mn-ea"/>
              </a:rPr>
              <a:t>o-SR sounding, AP2-2 responses Co-SR  Response and follows further co-transmission</a:t>
            </a:r>
            <a:endParaRPr lang="en-US" sz="2000">
              <a:cs typeface="+mn-ea"/>
              <a:sym typeface="+mn-ea"/>
            </a:endParaRPr>
          </a:p>
          <a:p>
            <a:pPr marL="914400" lvl="5"/>
            <a:endParaRPr lang="en-US" sz="2000">
              <a:cs typeface="+mn-ea"/>
            </a:endParaRPr>
          </a:p>
          <a:p>
            <a:pPr lvl="1"/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Appendix</a:t>
            </a:r>
            <a:endParaRPr lang="en-US" altLang="zh-CN" sz="360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140" y="4794885"/>
            <a:ext cx="6649720" cy="1680845"/>
          </a:xfrm>
          <a:prstGeom prst="rect">
            <a:avLst/>
          </a:prstGeom>
        </p:spPr>
      </p:pic>
      <p:cxnSp>
        <p:nvCxnSpPr>
          <p:cNvPr id="3" name="直接箭头连接符 2"/>
          <p:cNvCxnSpPr/>
          <p:nvPr/>
        </p:nvCxnSpPr>
        <p:spPr>
          <a:xfrm>
            <a:off x="2085975" y="3956050"/>
            <a:ext cx="5901055" cy="5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5" name="文本框 4"/>
          <p:cNvSpPr txBox="1"/>
          <p:nvPr/>
        </p:nvSpPr>
        <p:spPr>
          <a:xfrm>
            <a:off x="6354445" y="3538220"/>
            <a:ext cx="1030605" cy="4178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 Co-SR transmission</a:t>
            </a:r>
            <a:endParaRPr lang="en-US" altLang="zh-CN" sz="1000"/>
          </a:p>
        </p:txBody>
      </p:sp>
      <p:sp>
        <p:nvSpPr>
          <p:cNvPr id="7" name="文本框 6"/>
          <p:cNvSpPr txBox="1"/>
          <p:nvPr/>
        </p:nvSpPr>
        <p:spPr>
          <a:xfrm>
            <a:off x="1993265" y="3506470"/>
            <a:ext cx="11976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/>
              <a:t>AP1-1:Co-SR Invite(</a:t>
            </a:r>
            <a:r>
              <a:rPr lang="en-US" altLang="zh-CN" sz="1000">
                <a:highlight>
                  <a:srgbClr val="FFFF00"/>
                </a:highlight>
              </a:rPr>
              <a:t>RA:AP2-1</a:t>
            </a:r>
            <a:r>
              <a:rPr lang="en-US" altLang="zh-CN" sz="1000"/>
              <a:t>)</a:t>
            </a:r>
            <a:endParaRPr lang="en-US" altLang="zh-CN" sz="1000"/>
          </a:p>
        </p:txBody>
      </p:sp>
      <p:sp>
        <p:nvSpPr>
          <p:cNvPr id="9" name="文本框 8"/>
          <p:cNvSpPr txBox="1"/>
          <p:nvPr/>
        </p:nvSpPr>
        <p:spPr>
          <a:xfrm>
            <a:off x="4970145" y="3556635"/>
            <a:ext cx="1004570" cy="4044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pPr algn="ctr"/>
            <a:r>
              <a:rPr lang="en-US" altLang="zh-CN" sz="1000"/>
              <a:t>AP1-1:Co-SR trigger</a:t>
            </a:r>
            <a:endParaRPr lang="en-US" altLang="zh-CN" sz="1000"/>
          </a:p>
        </p:txBody>
      </p:sp>
      <p:sp>
        <p:nvSpPr>
          <p:cNvPr id="13" name="文本框 12"/>
          <p:cNvSpPr txBox="1"/>
          <p:nvPr/>
        </p:nvSpPr>
        <p:spPr>
          <a:xfrm>
            <a:off x="3321050" y="3966845"/>
            <a:ext cx="979170" cy="3987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000">
                <a:highlight>
                  <a:srgbClr val="FFFF00"/>
                </a:highlight>
              </a:rPr>
              <a:t>AP2-2</a:t>
            </a:r>
            <a:r>
              <a:rPr lang="en-US" altLang="zh-CN" sz="1000"/>
              <a:t>:Co-SR  Response</a:t>
            </a:r>
            <a:endParaRPr lang="en-US" altLang="zh-CN" sz="1000"/>
          </a:p>
        </p:txBody>
      </p:sp>
      <p:sp>
        <p:nvSpPr>
          <p:cNvPr id="14" name="文本框 13"/>
          <p:cNvSpPr txBox="1"/>
          <p:nvPr/>
        </p:nvSpPr>
        <p:spPr>
          <a:xfrm>
            <a:off x="6354445" y="3956050"/>
            <a:ext cx="1031240" cy="4095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 sz="1000">
                <a:highlight>
                  <a:srgbClr val="FFFF00"/>
                </a:highlight>
              </a:rPr>
              <a:t>AP2-2</a:t>
            </a:r>
            <a:r>
              <a:rPr lang="en-US" altLang="zh-CN" sz="1000"/>
              <a:t>: </a:t>
            </a:r>
            <a:r>
              <a:rPr lang="en-US" altLang="zh-CN" sz="1000">
                <a:sym typeface="+mn-ea"/>
              </a:rPr>
              <a:t>Co-SR transmission</a:t>
            </a:r>
            <a:endParaRPr lang="en-US" altLang="zh-CN" sz="1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Q&amp;A</a:t>
            </a:r>
            <a:endParaRPr lang="en-US" altLang="zh-CN" sz="3600"/>
          </a:p>
        </p:txBody>
      </p:sp>
      <p:sp>
        <p:nvSpPr>
          <p:cNvPr id="34" name="文本框 33"/>
          <p:cNvSpPr txBox="1"/>
          <p:nvPr/>
        </p:nvSpPr>
        <p:spPr>
          <a:xfrm>
            <a:off x="1647190" y="1861185"/>
            <a:ext cx="902779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Q: what about if one AP only likes to negotiation with a certain AP instead of any AP in the peer AP set(i.e., AP1-1 and AP2-1 belong to a network operator, both of them don’t like to coordniate with other operator)</a:t>
            </a:r>
            <a:endParaRPr lang="en-US" altLang="zh-CN"/>
          </a:p>
          <a:p>
            <a:endParaRPr lang="en-US" altLang="zh-CN"/>
          </a:p>
          <a:p>
            <a:endParaRPr lang="en-US" altLang="zh-CN"/>
          </a:p>
          <a:p>
            <a:r>
              <a:rPr lang="en-US" altLang="zh-CN"/>
              <a:t>A: Currently negotiation between single AP and single AP has defined in SPEC. For compatibility, adding</a:t>
            </a:r>
            <a:r>
              <a:rPr lang="en-US" altLang="zh-CN" b="1"/>
              <a:t> one bit to indicate whether MAPC agreement for AP set supports</a:t>
            </a:r>
            <a:r>
              <a:rPr lang="en-US" altLang="zh-CN"/>
              <a:t>;</a:t>
            </a:r>
            <a:endParaRPr lang="en-US" altLang="zh-CN"/>
          </a:p>
          <a:p>
            <a:pPr indent="457200"/>
            <a:r>
              <a:rPr lang="en-US" altLang="zh-CN" b="1"/>
              <a:t>MAPC agreement for AP set can not establish if any side does not support it</a:t>
            </a:r>
            <a:endParaRPr lang="en-US" altLang="zh-CN" b="1"/>
          </a:p>
        </p:txBody>
      </p:sp>
      <p:sp>
        <p:nvSpPr>
          <p:cNvPr id="35" name="文本框 34"/>
          <p:cNvSpPr txBox="1"/>
          <p:nvPr/>
        </p:nvSpPr>
        <p:spPr>
          <a:xfrm>
            <a:off x="2110105" y="4417060"/>
            <a:ext cx="1054735" cy="17310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/>
              <a:t>D</a:t>
            </a:r>
            <a:r>
              <a:rPr lang="en-US" altLang="zh-CN"/>
              <a:t>evice 1</a:t>
            </a:r>
            <a:endParaRPr lang="en-US" altLang="zh-CN"/>
          </a:p>
        </p:txBody>
      </p:sp>
      <p:sp>
        <p:nvSpPr>
          <p:cNvPr id="36" name="文本框 35"/>
          <p:cNvSpPr txBox="1"/>
          <p:nvPr/>
        </p:nvSpPr>
        <p:spPr>
          <a:xfrm>
            <a:off x="3164840" y="4419600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AP1-1</a:t>
            </a:r>
            <a:endParaRPr lang="en-US" altLang="zh-CN" sz="1600"/>
          </a:p>
        </p:txBody>
      </p:sp>
      <p:sp>
        <p:nvSpPr>
          <p:cNvPr id="37" name="文本框 36"/>
          <p:cNvSpPr txBox="1"/>
          <p:nvPr/>
        </p:nvSpPr>
        <p:spPr>
          <a:xfrm>
            <a:off x="3164840" y="5320665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AP1-3</a:t>
            </a:r>
            <a:endParaRPr lang="en-US" altLang="zh-CN" sz="1600"/>
          </a:p>
        </p:txBody>
      </p:sp>
      <p:sp>
        <p:nvSpPr>
          <p:cNvPr id="38" name="右中括号 37"/>
          <p:cNvSpPr/>
          <p:nvPr/>
        </p:nvSpPr>
        <p:spPr>
          <a:xfrm>
            <a:off x="4199890" y="4419600"/>
            <a:ext cx="230505" cy="1269365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3987800" y="4900930"/>
            <a:ext cx="787400" cy="3067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400"/>
              <a:t>AP set 1</a:t>
            </a:r>
            <a:endParaRPr lang="en-US" altLang="zh-CN" sz="1400"/>
          </a:p>
        </p:txBody>
      </p:sp>
      <p:sp>
        <p:nvSpPr>
          <p:cNvPr id="40" name="文本框 39"/>
          <p:cNvSpPr txBox="1"/>
          <p:nvPr/>
        </p:nvSpPr>
        <p:spPr>
          <a:xfrm>
            <a:off x="3164840" y="4870450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AP1-2</a:t>
            </a:r>
            <a:endParaRPr lang="en-US" altLang="zh-CN" sz="1600"/>
          </a:p>
        </p:txBody>
      </p:sp>
      <p:cxnSp>
        <p:nvCxnSpPr>
          <p:cNvPr id="41" name="直接箭头连接符 40"/>
          <p:cNvCxnSpPr/>
          <p:nvPr/>
        </p:nvCxnSpPr>
        <p:spPr>
          <a:xfrm>
            <a:off x="5034915" y="4787900"/>
            <a:ext cx="33547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42" name="文本框 41"/>
          <p:cNvSpPr txBox="1"/>
          <p:nvPr/>
        </p:nvSpPr>
        <p:spPr>
          <a:xfrm>
            <a:off x="4775200" y="4465955"/>
            <a:ext cx="383349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AP1-1:MAPC discovery</a:t>
            </a:r>
            <a:r>
              <a:rPr lang="zh-CN" altLang="en-US" sz="1200"/>
              <a:t>（</a:t>
            </a:r>
            <a:r>
              <a:rPr lang="en-US" altLang="zh-CN" sz="1200"/>
              <a:t>support MAPC based on AP set</a:t>
            </a:r>
            <a:r>
              <a:rPr lang="zh-CN" altLang="en-US" sz="1200"/>
              <a:t>）</a:t>
            </a:r>
            <a:endParaRPr lang="zh-CN" altLang="en-US" sz="1200"/>
          </a:p>
        </p:txBody>
      </p:sp>
      <p:sp>
        <p:nvSpPr>
          <p:cNvPr id="43" name="文本框 42"/>
          <p:cNvSpPr txBox="1"/>
          <p:nvPr/>
        </p:nvSpPr>
        <p:spPr>
          <a:xfrm>
            <a:off x="4891405" y="5596890"/>
            <a:ext cx="38944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/>
              <a:t>AP1-4:MAPC discovery(</a:t>
            </a:r>
            <a:r>
              <a:rPr lang="en-US" altLang="zh-CN" sz="1200"/>
              <a:t>support MAPC based on single AP)</a:t>
            </a:r>
            <a:endParaRPr lang="en-US" altLang="zh-CN" sz="1200"/>
          </a:p>
        </p:txBody>
      </p:sp>
      <p:sp>
        <p:nvSpPr>
          <p:cNvPr id="44" name="文本框 43"/>
          <p:cNvSpPr txBox="1"/>
          <p:nvPr/>
        </p:nvSpPr>
        <p:spPr>
          <a:xfrm>
            <a:off x="3164840" y="5779135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AP1-4</a:t>
            </a:r>
            <a:endParaRPr lang="en-US" altLang="zh-CN" sz="1600"/>
          </a:p>
        </p:txBody>
      </p:sp>
      <p:cxnSp>
        <p:nvCxnSpPr>
          <p:cNvPr id="45" name="直接箭头连接符 44"/>
          <p:cNvCxnSpPr/>
          <p:nvPr/>
        </p:nvCxnSpPr>
        <p:spPr>
          <a:xfrm>
            <a:off x="5086350" y="5963285"/>
            <a:ext cx="335470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Q&amp;A</a:t>
            </a:r>
            <a:endParaRPr lang="en-US" altLang="zh-CN" sz="3600"/>
          </a:p>
        </p:txBody>
      </p:sp>
      <p:sp>
        <p:nvSpPr>
          <p:cNvPr id="5" name="文本框 4"/>
          <p:cNvSpPr txBox="1"/>
          <p:nvPr/>
        </p:nvSpPr>
        <p:spPr>
          <a:xfrm>
            <a:off x="1167130" y="1670050"/>
            <a:ext cx="9681210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Q: what about for the negoitation between single AP and AP set</a:t>
            </a:r>
            <a:endParaRPr lang="en-US" altLang="zh-CN"/>
          </a:p>
          <a:p>
            <a:endParaRPr lang="en-US" altLang="zh-CN"/>
          </a:p>
          <a:p>
            <a:r>
              <a:rPr lang="en-US" altLang="zh-CN"/>
              <a:t>A: it can also be regarded as AP set with AP set , where one AP set currently contains a single AP .  </a:t>
            </a:r>
            <a:r>
              <a:rPr lang="en-US" altLang="zh-CN" b="1"/>
              <a:t>AP set consists of one or more APs</a:t>
            </a:r>
            <a:endParaRPr lang="en-US" altLang="zh-CN" b="1"/>
          </a:p>
          <a:p>
            <a:endParaRPr lang="en-US" altLang="zh-CN" b="1"/>
          </a:p>
          <a:p>
            <a:r>
              <a:rPr lang="en-US" altLang="zh-CN">
                <a:sym typeface="+mn-ea"/>
              </a:rPr>
              <a:t>Q: what’s the range of a AP set</a:t>
            </a:r>
            <a:endParaRPr lang="en-US" altLang="zh-CN">
              <a:sym typeface="+mn-ea"/>
            </a:endParaRPr>
          </a:p>
          <a:p>
            <a:r>
              <a:rPr lang="en-US" altLang="zh-CN">
                <a:sym typeface="+mn-ea"/>
              </a:rPr>
              <a:t>A: a AP set could be  universal set or subset of APs in the same radio(e.g., co-hosted BSSID set ,MBSSID set and single AP in the same channel within a device)</a:t>
            </a:r>
            <a:endParaRPr lang="en-US" altLang="zh-CN">
              <a:sym typeface="+mn-ea"/>
            </a:endParaRPr>
          </a:p>
          <a:p>
            <a:pPr indent="457200"/>
            <a:r>
              <a:rPr lang="en-US" altLang="zh-CN">
                <a:sym typeface="+mn-ea"/>
              </a:rPr>
              <a:t>AP1-1 a</a:t>
            </a:r>
            <a:r>
              <a:rPr lang="en-US" altLang="zh-CN">
                <a:sym typeface="+mn-ea"/>
              </a:rPr>
              <a:t>nd AP1-2  are affiliated with network operator A</a:t>
            </a:r>
            <a:endParaRPr lang="en-US" altLang="zh-CN">
              <a:sym typeface="+mn-ea"/>
            </a:endParaRPr>
          </a:p>
          <a:p>
            <a:pPr indent="457200"/>
            <a:r>
              <a:rPr lang="en-US" altLang="zh-CN">
                <a:sym typeface="+mn-ea"/>
              </a:rPr>
              <a:t>AP1-3 and AP1-4 are affiliated with network operator B</a:t>
            </a:r>
            <a:endParaRPr lang="en-US" altLang="zh-CN">
              <a:sym typeface="+mn-ea"/>
            </a:endParaRPr>
          </a:p>
          <a:p>
            <a:pPr indent="457200"/>
            <a:endParaRPr lang="en-US" altLang="zh-CN" b="1"/>
          </a:p>
          <a:p>
            <a:endParaRPr lang="en-US" altLang="zh-CN" b="1"/>
          </a:p>
        </p:txBody>
      </p:sp>
      <p:sp>
        <p:nvSpPr>
          <p:cNvPr id="6" name="文本框 5"/>
          <p:cNvSpPr txBox="1"/>
          <p:nvPr/>
        </p:nvSpPr>
        <p:spPr>
          <a:xfrm>
            <a:off x="1971040" y="4645025"/>
            <a:ext cx="1054735" cy="17310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noAutofit/>
          </a:bodyPr>
          <a:p>
            <a:r>
              <a:rPr lang="en-US" altLang="zh-CN"/>
              <a:t>D</a:t>
            </a:r>
            <a:r>
              <a:rPr lang="en-US" altLang="zh-CN"/>
              <a:t>evice 1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3025775" y="4647565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AP1-1</a:t>
            </a:r>
            <a:endParaRPr lang="en-US" altLang="zh-CN" sz="1600"/>
          </a:p>
        </p:txBody>
      </p:sp>
      <p:sp>
        <p:nvSpPr>
          <p:cNvPr id="8" name="文本框 7"/>
          <p:cNvSpPr txBox="1"/>
          <p:nvPr/>
        </p:nvSpPr>
        <p:spPr>
          <a:xfrm>
            <a:off x="3025775" y="5548630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AP1-3</a:t>
            </a:r>
            <a:endParaRPr lang="en-US" altLang="zh-CN" sz="1600"/>
          </a:p>
        </p:txBody>
      </p:sp>
      <p:sp>
        <p:nvSpPr>
          <p:cNvPr id="13" name="右中括号 12"/>
          <p:cNvSpPr/>
          <p:nvPr/>
        </p:nvSpPr>
        <p:spPr>
          <a:xfrm>
            <a:off x="4060825" y="4647565"/>
            <a:ext cx="230505" cy="819150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941445" y="4918710"/>
            <a:ext cx="787400" cy="3067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400"/>
              <a:t>AP set 1</a:t>
            </a:r>
            <a:endParaRPr lang="en-US" altLang="zh-CN" sz="1400"/>
          </a:p>
        </p:txBody>
      </p:sp>
      <p:sp>
        <p:nvSpPr>
          <p:cNvPr id="69" name="文本框 68"/>
          <p:cNvSpPr txBox="1"/>
          <p:nvPr/>
        </p:nvSpPr>
        <p:spPr>
          <a:xfrm>
            <a:off x="3025775" y="5098415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AP1-2</a:t>
            </a:r>
            <a:endParaRPr lang="en-US" altLang="zh-CN" sz="1600"/>
          </a:p>
        </p:txBody>
      </p:sp>
      <p:sp>
        <p:nvSpPr>
          <p:cNvPr id="2" name="文本框 1"/>
          <p:cNvSpPr txBox="1"/>
          <p:nvPr/>
        </p:nvSpPr>
        <p:spPr>
          <a:xfrm>
            <a:off x="3025775" y="6007100"/>
            <a:ext cx="760730" cy="33718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600"/>
              <a:t>AP1-4</a:t>
            </a:r>
            <a:endParaRPr lang="en-US" altLang="zh-CN" sz="1600"/>
          </a:p>
        </p:txBody>
      </p:sp>
      <p:sp>
        <p:nvSpPr>
          <p:cNvPr id="3" name="右中括号 2"/>
          <p:cNvSpPr/>
          <p:nvPr/>
        </p:nvSpPr>
        <p:spPr>
          <a:xfrm>
            <a:off x="4060825" y="5548630"/>
            <a:ext cx="230505" cy="819150"/>
          </a:xfrm>
          <a:prstGeom prst="righ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941445" y="5805170"/>
            <a:ext cx="787400" cy="3067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p>
            <a:r>
              <a:rPr lang="en-US" altLang="zh-CN" sz="1400"/>
              <a:t>AP set 2</a:t>
            </a:r>
            <a:endParaRPr lang="en-US" altLang="zh-CN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Introduction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748030" y="1845945"/>
            <a:ext cx="10940415" cy="22713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/>
              <a:t>In this contribution, we would like to discuss MAPC framework for AP set</a:t>
            </a:r>
            <a:endParaRPr lang="en-US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Background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10815320" cy="4895850"/>
          </a:xfrm>
        </p:spPr>
        <p:txBody>
          <a:bodyPr/>
          <a:p>
            <a:pPr marL="571500" lvl="5" indent="-342900">
              <a:buFont typeface="Arial" panose="020B0604020202020204" pitchFamily="34" charset="0"/>
              <a:buChar char="•"/>
            </a:pPr>
            <a:r>
              <a:rPr lang="en-US" altLang="x-none" sz="2400">
                <a:cs typeface="+mn-ea"/>
              </a:rPr>
              <a:t>In 11bn D1.0, MAPC framework works between single AP and single AP(e.g., Co-BF, Co-SR, Co-TDMA, Co-RTWT, Co-CR)</a:t>
            </a:r>
            <a:endParaRPr lang="en-US" altLang="x-none" sz="2400">
              <a:cs typeface="+mn-ea"/>
            </a:endParaRPr>
          </a:p>
          <a:p>
            <a:pPr marL="571500" lvl="5" indent="-342900">
              <a:buFont typeface="Arial" panose="020B0604020202020204" pitchFamily="34" charset="0"/>
              <a:buChar char="•"/>
            </a:pPr>
            <a:endParaRPr lang="en-US" altLang="x-none" sz="2400">
              <a:cs typeface="+mn-ea"/>
            </a:endParaRPr>
          </a:p>
          <a:p>
            <a:pPr marL="571500" lvl="5" indent="-342900">
              <a:buFont typeface="Arial" panose="020B0604020202020204" pitchFamily="34" charset="0"/>
              <a:buChar char="•"/>
            </a:pPr>
            <a:r>
              <a:rPr lang="en-US" altLang="x-none" sz="2400">
                <a:cs typeface="+mn-ea"/>
              </a:rPr>
              <a:t>According to baseline, APs of Multiple-BSSID set and co-hosted BSSID set (called as </a:t>
            </a:r>
            <a:r>
              <a:rPr lang="en-US" altLang="x-none" sz="2400" b="1" i="1">
                <a:cs typeface="+mn-ea"/>
              </a:rPr>
              <a:t>AP set </a:t>
            </a:r>
            <a:r>
              <a:rPr lang="en-US" altLang="x-none" sz="2400">
                <a:cs typeface="+mn-ea"/>
              </a:rPr>
              <a:t>in this contribution</a:t>
            </a:r>
            <a:r>
              <a:rPr lang="en-US" altLang="x-none" sz="2400">
                <a:cs typeface="+mn-ea"/>
              </a:rPr>
              <a:t>) use a common operating class, channel, receive/transmit antenna connector. Therefore, the same radio functionality may provide a chance for a uniform MAPC for AP set</a:t>
            </a:r>
            <a:endParaRPr lang="en-US" altLang="x-none" sz="2400">
              <a:cs typeface="+mn-ea"/>
            </a:endParaRPr>
          </a:p>
          <a:p>
            <a:pPr marL="571500" lvl="5" indent="-342900">
              <a:buFont typeface="Arial" panose="020B0604020202020204" pitchFamily="34" charset="0"/>
              <a:buChar char="•"/>
            </a:pPr>
            <a:endParaRPr lang="en-US" altLang="x-none" sz="2400">
              <a:cs typeface="+mn-ea"/>
            </a:endParaRPr>
          </a:p>
          <a:p>
            <a:pPr marL="571500" lvl="5" indent="-342900">
              <a:buFont typeface="Arial" panose="020B0604020202020204" pitchFamily="34" charset="0"/>
              <a:buChar char="•"/>
            </a:pPr>
            <a:r>
              <a:rPr lang="en-US" altLang="x-none" sz="2400">
                <a:cs typeface="+mn-ea"/>
              </a:rPr>
              <a:t>Some contributions have proposed to perform MAPC framework for AP set to address overhead issue </a:t>
            </a:r>
            <a:r>
              <a:rPr lang="en-US" altLang="x-none" sz="2400">
                <a:cs typeface="+mn-ea"/>
              </a:rPr>
              <a:t>in MAPC negotiation or transmission phase[1][2]</a:t>
            </a:r>
            <a:endParaRPr lang="en-US" altLang="x-none" sz="2400">
              <a:cs typeface="+mn-ea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Motivation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79245"/>
            <a:ext cx="10846435" cy="4895850"/>
          </a:xfrm>
        </p:spPr>
        <p:txBody>
          <a:bodyPr/>
          <a:p>
            <a:pPr marL="457200" lvl="4"/>
            <a:r>
              <a:rPr lang="en-US" sz="2000">
                <a:cs typeface="+mn-ea"/>
              </a:rPr>
              <a:t>In the above contributions, one negotiation between AP sets achieves M*N negotiations between single APs, which requires that:</a:t>
            </a:r>
            <a:endParaRPr lang="en-US" sz="2000">
              <a:cs typeface="+mn-ea"/>
            </a:endParaRPr>
          </a:p>
          <a:p>
            <a:pPr marL="914400" lvl="5"/>
            <a:r>
              <a:rPr lang="en-US" sz="2400">
                <a:cs typeface="+mn-ea"/>
              </a:rPr>
              <a:t> </a:t>
            </a:r>
            <a:r>
              <a:rPr lang="en-US" sz="1800">
                <a:cs typeface="+mn-ea"/>
              </a:rPr>
              <a:t>All APs in AP set 1(i.e. Devcie 1) and all APs in AP set 2(i.e., Device 2) should have the same MAPC scheme capabilities.</a:t>
            </a:r>
            <a:endParaRPr lang="en-US" sz="2400">
              <a:cs typeface="+mn-ea"/>
            </a:endParaRPr>
          </a:p>
          <a:p>
            <a:pPr marL="457200" lvl="4"/>
            <a:r>
              <a:rPr lang="en-US" sz="2000">
                <a:cs typeface="+mn-ea"/>
              </a:rPr>
              <a:t>During offline discussion, a new case is proposed that </a:t>
            </a:r>
            <a:r>
              <a:rPr lang="en-US" sz="2000" b="1">
                <a:cs typeface="+mn-ea"/>
              </a:rPr>
              <a:t>some APs </a:t>
            </a:r>
            <a:r>
              <a:rPr lang="en-US" sz="2000" b="1">
                <a:cs typeface="+mn-ea"/>
                <a:sym typeface="+mn-ea"/>
              </a:rPr>
              <a:t>in one AP set </a:t>
            </a:r>
            <a:r>
              <a:rPr lang="en-US" sz="2000" b="1">
                <a:cs typeface="+mn-ea"/>
              </a:rPr>
              <a:t>may support a certain MAPC scheme, while others do not</a:t>
            </a:r>
            <a:endParaRPr lang="en-US" sz="2000">
              <a:cs typeface="+mn-ea"/>
            </a:endParaRPr>
          </a:p>
          <a:p>
            <a:pPr marL="457200" lvl="4"/>
            <a:endParaRPr lang="en-US" sz="2000">
              <a:cs typeface="+mn-ea"/>
            </a:endParaRPr>
          </a:p>
          <a:p>
            <a:pPr marL="457200" lvl="4"/>
            <a:r>
              <a:rPr lang="en-US" sz="2000">
                <a:cs typeface="+mn-ea"/>
              </a:rPr>
              <a:t>Therefore, we propose a </a:t>
            </a:r>
            <a:r>
              <a:rPr lang="en-US" sz="2000">
                <a:highlight>
                  <a:srgbClr val="FFFF00"/>
                </a:highlight>
                <a:cs typeface="+mn-ea"/>
              </a:rPr>
              <a:t>light-weight MAPC agreement for AP set</a:t>
            </a:r>
            <a:r>
              <a:rPr lang="en-US" sz="2000">
                <a:cs typeface="+mn-ea"/>
              </a:rPr>
              <a:t>  to address different MAPC capabilties issue</a:t>
            </a:r>
            <a:endParaRPr lang="en-US" altLang="x-none" sz="2400" b="1">
              <a:cs typeface="+mn-ea"/>
            </a:endParaRPr>
          </a:p>
          <a:p>
            <a:pPr marL="457200" lvl="4"/>
            <a:endParaRPr lang="en-US" altLang="x-none" b="1"/>
          </a:p>
          <a:p>
            <a:pPr marL="228600" lvl="4" indent="0">
              <a:buFont typeface="Arial" panose="020B0604020202020204" pitchFamily="34" charset="0"/>
              <a:buNone/>
            </a:pP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37970" y="5108575"/>
            <a:ext cx="4692650" cy="12255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1805" y="5108575"/>
            <a:ext cx="4681220" cy="118110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165475" y="4832985"/>
            <a:ext cx="14376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200">
                <a:highlight>
                  <a:srgbClr val="FFFF00"/>
                </a:highlight>
              </a:rPr>
              <a:t>M*N</a:t>
            </a:r>
            <a:endParaRPr lang="en-US" altLang="zh-CN" sz="1200">
              <a:highlight>
                <a:srgbClr val="FFFF00"/>
              </a:highlight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443595" y="4832985"/>
            <a:ext cx="143764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1200">
                <a:highlight>
                  <a:srgbClr val="FFFF00"/>
                </a:highlight>
              </a:rPr>
              <a:t>One </a:t>
            </a:r>
            <a:endParaRPr lang="en-US" altLang="zh-CN" sz="1200">
              <a:highlight>
                <a:srgbClr val="FFFF00"/>
              </a:highligh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140" y="4794885"/>
            <a:ext cx="6649720" cy="16808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260" y="1417320"/>
            <a:ext cx="11308080" cy="4895850"/>
          </a:xfrm>
        </p:spPr>
        <p:txBody>
          <a:bodyPr/>
          <a:p>
            <a:pPr marL="0" lvl="4" indent="0">
              <a:buFont typeface="Arial" panose="020B0604020202020204" pitchFamily="34" charset="0"/>
              <a:buNone/>
            </a:pPr>
            <a:r>
              <a:rPr lang="en-US" altLang="zh-CN" sz="2400">
                <a:sym typeface="+mn-ea"/>
              </a:rPr>
              <a:t> </a:t>
            </a:r>
            <a:r>
              <a:rPr lang="en-US" altLang="zh-CN" sz="2400" b="1">
                <a:sym typeface="+mn-ea"/>
              </a:rPr>
              <a:t>light-weight MAPC agreement</a:t>
            </a:r>
            <a:r>
              <a:rPr lang="en-US" altLang="zh-CN" sz="2400">
                <a:sym typeface="+mn-ea"/>
              </a:rPr>
              <a:t>: </a:t>
            </a:r>
            <a:r>
              <a:rPr lang="en-US" altLang="zh-CN" sz="2400">
                <a:highlight>
                  <a:srgbClr val="FFFF00"/>
                </a:highlight>
                <a:sym typeface="+mn-ea"/>
              </a:rPr>
              <a:t>at least</a:t>
            </a:r>
            <a:r>
              <a:rPr lang="en-US" altLang="zh-CN" sz="2400">
                <a:sym typeface="+mn-ea"/>
              </a:rPr>
              <a:t> one AP in AP set and one AP in peer AP set establish the MAPC scheme agreement for Co-TDMA, Co-SR or Co-BF. </a:t>
            </a:r>
            <a:r>
              <a:rPr lang="en-US" altLang="zh-CN" sz="2400">
                <a:sym typeface="+mn-ea"/>
              </a:rPr>
              <a:t>An example as below :</a:t>
            </a:r>
            <a:endParaRPr lang="en-US" altLang="zh-CN" sz="2400">
              <a:sym typeface="+mn-ea"/>
            </a:endParaRPr>
          </a:p>
          <a:p>
            <a:pPr marL="0" lvl="4" indent="0">
              <a:buFont typeface="Arial" panose="020B0604020202020204" pitchFamily="34" charset="0"/>
              <a:buNone/>
            </a:pPr>
            <a:endParaRPr lang="en-US" altLang="zh-CN" sz="1400">
              <a:sym typeface="+mn-ea"/>
            </a:endParaRPr>
          </a:p>
          <a:p>
            <a:pPr marL="228600" lvl="4" indent="0">
              <a:buFont typeface="Arial" panose="020B0604020202020204" pitchFamily="34" charset="0"/>
              <a:buNone/>
            </a:pPr>
            <a:r>
              <a:rPr lang="en-US" altLang="zh-CN" sz="2000">
                <a:sym typeface="+mn-ea"/>
              </a:rPr>
              <a:t>AP1-1(dedicated AP for AP set1</a:t>
            </a:r>
            <a:r>
              <a:rPr lang="en-US" altLang="zh-CN" sz="2000">
                <a:sym typeface="+mn-ea"/>
              </a:rPr>
              <a:t>) transmits MAPC negotiation request to AP2-1(dedicated AP for AP set2</a:t>
            </a:r>
            <a:r>
              <a:rPr lang="en-US" altLang="zh-CN" sz="2000">
                <a:sym typeface="+mn-ea"/>
              </a:rPr>
              <a:t>) with additional requirement: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>
                <a:sym typeface="+mn-ea"/>
              </a:rPr>
              <a:t>at least one AP in AP set1 supports such MAPC scheme and requests the agreement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>
                <a:sym typeface="+mn-ea"/>
              </a:rPr>
              <a:t>if needed, MAPC Scheme Parameter Set field carries the minimum requirement </a:t>
            </a:r>
            <a:r>
              <a:rPr lang="en-US" altLang="zh-CN" sz="2000">
                <a:sym typeface="+mn-ea"/>
              </a:rPr>
              <a:t>among all APs or the range of requirement(e.g., minimum transmit power for C</a:t>
            </a:r>
            <a:r>
              <a:rPr lang="en-US" altLang="zh-CN" sz="2000">
                <a:sym typeface="+mn-ea"/>
              </a:rPr>
              <a:t>o-SR)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/>
              <a:t>the requested AP(s) is hidden for the peer AP set(i.e., AP set2 does not know only </a:t>
            </a:r>
            <a:r>
              <a:rPr lang="en-US" altLang="zh-CN" sz="2000">
                <a:highlight>
                  <a:srgbClr val="FFFF00"/>
                </a:highlight>
              </a:rPr>
              <a:t>AP1-1</a:t>
            </a:r>
            <a:r>
              <a:rPr lang="en-US" altLang="zh-CN" sz="2000"/>
              <a:t> supports and requests the agreement)</a:t>
            </a:r>
            <a:r>
              <a:rPr lang="en-US" altLang="zh-CN" sz="2000">
                <a:sym typeface="+mn-ea"/>
              </a:rPr>
              <a:t> </a:t>
            </a: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Proposal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260" y="1417320"/>
            <a:ext cx="11308080" cy="4895850"/>
          </a:xfrm>
        </p:spPr>
        <p:txBody>
          <a:bodyPr/>
          <a:p>
            <a:pPr marL="0" lvl="4" indent="0">
              <a:buFont typeface="Arial" panose="020B0604020202020204" pitchFamily="34" charset="0"/>
              <a:buNone/>
            </a:pPr>
            <a:r>
              <a:rPr lang="en-US" altLang="zh-CN" sz="2000">
                <a:sym typeface="+mn-ea"/>
              </a:rPr>
              <a:t>AP2-1 transmits MAPC negotiation response to AP1-1 with similar requirement: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>
                <a:sym typeface="+mn-ea"/>
              </a:rPr>
              <a:t>at least one AP in AP set2 supports such MAPC scheme and accepts the agreement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>
                <a:sym typeface="+mn-ea"/>
              </a:rPr>
              <a:t>if needed, MAPC Scheme Parameter Set field carries the minimum requirement among all APs or the range of requirement(e.g., minimum transmit power for Co-SR)</a:t>
            </a:r>
            <a:endParaRPr lang="en-US" altLang="zh-CN" sz="2000">
              <a:sym typeface="+mn-ea"/>
            </a:endParaRPr>
          </a:p>
          <a:p>
            <a:pPr marL="571500" lvl="4" indent="-342900">
              <a:buFont typeface="Arial" panose="020B0604020202020204" pitchFamily="34" charset="0"/>
              <a:buChar char="•"/>
            </a:pPr>
            <a:r>
              <a:rPr lang="en-US" altLang="zh-CN" sz="2000">
                <a:sym typeface="+mn-ea"/>
              </a:rPr>
              <a:t>the requested AP(s) is hidden for the peer AP set(i.e., AP set1 does not know  </a:t>
            </a:r>
            <a:r>
              <a:rPr lang="en-US" altLang="zh-CN" sz="2000">
                <a:highlight>
                  <a:srgbClr val="FFFF00"/>
                </a:highlight>
                <a:sym typeface="+mn-ea"/>
              </a:rPr>
              <a:t>AP2-1</a:t>
            </a:r>
            <a:r>
              <a:rPr lang="en-US" altLang="zh-CN" sz="2000">
                <a:sym typeface="+mn-ea"/>
              </a:rPr>
              <a:t> and </a:t>
            </a:r>
            <a:r>
              <a:rPr lang="en-US" altLang="zh-CN" sz="2000">
                <a:highlight>
                  <a:srgbClr val="FFFF00"/>
                </a:highlight>
                <a:sym typeface="+mn-ea"/>
              </a:rPr>
              <a:t>AP2-2 </a:t>
            </a:r>
            <a:r>
              <a:rPr lang="en-US" altLang="zh-CN" sz="2000">
                <a:sym typeface="+mn-ea"/>
              </a:rPr>
              <a:t>support and accept the agreement) </a:t>
            </a:r>
            <a:endParaRPr lang="en-US" altLang="zh-CN" sz="2000">
              <a:sym typeface="+mn-ea"/>
            </a:endParaRPr>
          </a:p>
          <a:p>
            <a:pPr marL="0" lvl="4" indent="0">
              <a:buFont typeface="Arial" panose="020B0604020202020204" pitchFamily="34" charset="0"/>
              <a:buNone/>
            </a:pPr>
            <a:endParaRPr lang="en-US" altLang="zh-CN" sz="2000">
              <a:sym typeface="+mn-ea"/>
            </a:endParaRPr>
          </a:p>
          <a:p>
            <a:pPr marL="0" lvl="4" indent="0">
              <a:buFont typeface="Arial" panose="020B0604020202020204" pitchFamily="34" charset="0"/>
              <a:buNone/>
            </a:pPr>
            <a:r>
              <a:rPr lang="en-US" altLang="x-none" sz="2000"/>
              <a:t>When the light-weight MAPC agreement is established, both sides only realize at least one AP agreement has established. </a:t>
            </a:r>
            <a:r>
              <a:rPr lang="en-US" altLang="x-none" sz="2000" b="1"/>
              <a:t>Device 1/2 will schedule an AP to participate in</a:t>
            </a:r>
            <a:r>
              <a:rPr lang="en-US" altLang="x-none" sz="2000"/>
              <a:t> the following MAPC transmission(see appendix in this contribution</a:t>
            </a:r>
            <a:r>
              <a:rPr lang="en-US" altLang="x-none" sz="2000"/>
              <a:t>)</a:t>
            </a:r>
            <a:endParaRPr lang="en-US" altLang="x-none" sz="20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71140" y="4794885"/>
            <a:ext cx="6649720" cy="168084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/>
              <a:t>Analyze the overhead issue for MAPC in AP set </a:t>
            </a:r>
            <a:r>
              <a:rPr lang="en-US"/>
              <a:t>scenario</a:t>
            </a:r>
            <a:endParaRPr lang="en-US"/>
          </a:p>
          <a:p>
            <a:endParaRPr lang="en-US"/>
          </a:p>
          <a:p>
            <a:r>
              <a:rPr lang="en-US"/>
              <a:t>Propose a light-weight MAPC agreement for AP set</a:t>
            </a:r>
            <a:endParaRPr lang="en-US"/>
          </a:p>
          <a:p>
            <a:pPr lvl="1"/>
            <a:endParaRPr lang="en-US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26704"/>
            <a:ext cx="10515600" cy="140459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zh-CN" sz="4400" dirty="0"/>
              <a:t>THANK YOU </a:t>
            </a:r>
            <a:r>
              <a:rPr lang="en-US" altLang="zh-CN" sz="4400" dirty="0">
                <a:sym typeface="Wingdings" panose="05000000000000000000" pitchFamily="2" charset="2"/>
              </a:rPr>
              <a:t>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914400" y="1752600"/>
            <a:ext cx="10574020" cy="4572000"/>
          </a:xfrm>
        </p:spPr>
        <p:txBody>
          <a:bodyPr/>
          <a:p>
            <a:r>
              <a:rPr lang="en-US" altLang="zh-CN"/>
              <a:t>[1] 11-24/1862r1 Control Frames And MAPC For Colocated BSSID Set</a:t>
            </a:r>
            <a:endParaRPr lang="en-US" altLang="zh-CN"/>
          </a:p>
          <a:p>
            <a:r>
              <a:rPr lang="en-US" altLang="zh-CN"/>
              <a:t>[2] 11-24/0719r1 MAP set operation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4524375" y="1024890"/>
            <a:ext cx="286575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3600"/>
              <a:t>R</a:t>
            </a:r>
            <a:r>
              <a:rPr lang="en-US" altLang="zh-CN" sz="3600"/>
              <a:t>eference</a:t>
            </a:r>
            <a:endParaRPr lang="en-US" altLang="zh-CN"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5642</Words>
  <Application>WPS 演示</Application>
  <PresentationFormat>Widescreen</PresentationFormat>
  <Paragraphs>196</Paragraphs>
  <Slides>15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Arial</vt:lpstr>
      <vt:lpstr>宋体</vt:lpstr>
      <vt:lpstr>Wingdings</vt:lpstr>
      <vt:lpstr>Times New Roman</vt:lpstr>
      <vt:lpstr>Calibri</vt:lpstr>
      <vt:lpstr>微软雅黑</vt:lpstr>
      <vt:lpstr>Arial Unicode MS</vt:lpstr>
      <vt:lpstr>等线</vt:lpstr>
      <vt:lpstr>802-11-Submission</vt:lpstr>
      <vt:lpstr>Word.Document.8</vt:lpstr>
      <vt:lpstr>MAPC for AP set</vt:lpstr>
      <vt:lpstr>Introduction</vt:lpstr>
      <vt:lpstr>Background </vt:lpstr>
      <vt:lpstr>Motivation </vt:lpstr>
      <vt:lpstr>Proposal</vt:lpstr>
      <vt:lpstr>Proposal</vt:lpstr>
      <vt:lpstr>Summary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rule-based Random MAC-Identification proposal</dc:title>
  <dc:creator>Yang, Zhijie (NSB - CN/Shanghai)</dc:creator>
  <cp:lastModifiedBy>Yan Li</cp:lastModifiedBy>
  <cp:revision>384</cp:revision>
  <dcterms:created xsi:type="dcterms:W3CDTF">2020-11-25T01:30:00Z</dcterms:created>
  <dcterms:modified xsi:type="dcterms:W3CDTF">2025-09-10T11:46:30Z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_dlc_DocIdItemGuid">
    <vt:lpwstr>10be83f3-be18-47b6-8306-cd5de8e8c2d6</vt:lpwstr>
  </property>
  <property fmtid="{D5CDD505-2E9C-101B-9397-08002B2CF9AE}" pid="4" name="ICV">
    <vt:lpwstr>69A51AEDFD774138981539DD5DD72982</vt:lpwstr>
  </property>
  <property fmtid="{D5CDD505-2E9C-101B-9397-08002B2CF9AE}" pid="5" name="KSOProductBuildVer">
    <vt:lpwstr>2052-11.8.2.12018</vt:lpwstr>
  </property>
</Properties>
</file>