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5" r:id="rId4"/>
    <p:sldId id="259" r:id="rId5"/>
    <p:sldId id="267" r:id="rId6"/>
    <p:sldId id="262" r:id="rId7"/>
    <p:sldId id="266" r:id="rId8"/>
    <p:sldId id="264" r:id="rId9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>
      <p:cViewPr varScale="1">
        <p:scale>
          <a:sx n="77" d="100"/>
          <a:sy n="77" d="100"/>
        </p:scale>
        <p:origin x="76" y="124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2484" y="34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2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A25EADA-8DDC-4EE3-B5F1-3BBBDDDD6BEC}" type="slidenum">
              <a:rPr lang="en-US"/>
              <a:pPr/>
              <a:t>3</a:t>
            </a:fld>
            <a:endParaRPr lang="en-US"/>
          </a:p>
        </p:txBody>
      </p:sp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025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6A824DE9-FED7-4AB7-8253-E7DBD107D396}" type="slidenum">
              <a:rPr lang="en-US"/>
              <a:pPr/>
              <a:t>4</a:t>
            </a:fld>
            <a:endParaRPr lang="en-US"/>
          </a:p>
        </p:txBody>
      </p:sp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53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729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6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892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  <a:pPr/>
              <a:t>8</a:t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46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Name, Affiliation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Month Year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Name, Affiliation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 smtClean="0"/>
              <a:t>A</a:t>
            </a:r>
            <a:r>
              <a:rPr lang="en-US" altLang="zh-CN" dirty="0" smtClean="0"/>
              <a:t>ugust</a:t>
            </a:r>
            <a:r>
              <a:rPr lang="en-US" dirty="0" smtClean="0"/>
              <a:t>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 smtClean="0"/>
              <a:t>Z</a:t>
            </a:r>
            <a:r>
              <a:rPr lang="en-US" altLang="zh-CN" dirty="0" err="1" smtClean="0"/>
              <a:t>hanjing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Bao</a:t>
            </a:r>
            <a:r>
              <a:rPr lang="en-GB" dirty="0" smtClean="0"/>
              <a:t>, ZTE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</a:t>
            </a: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802.11-25/1450r1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MS Gothic" charset="-128"/>
              <a:cs typeface="Arial Unicode M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timing>
    <p:tnLst>
      <p:par>
        <p:cTn id="1" dur="indefinite" restart="never" nodeType="tmRoot"/>
      </p:par>
    </p:tnLst>
  </p:timing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Word_97_-_2003___1.doc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P2P </a:t>
            </a:r>
            <a:r>
              <a:rPr lang="en-GB" dirty="0"/>
              <a:t>group </a:t>
            </a:r>
            <a:r>
              <a:rPr lang="en-GB" dirty="0" smtClean="0"/>
              <a:t>communication follow up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</a:t>
            </a:r>
            <a:r>
              <a:rPr lang="en-GB" sz="2000" b="0" dirty="0" smtClean="0"/>
              <a:t>2025-08-21</a:t>
            </a:r>
            <a:endParaRPr lang="en-GB" sz="2000" b="0" dirty="0"/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August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dirty="0" err="1" smtClean="0"/>
              <a:t>Zhanjing</a:t>
            </a:r>
            <a:r>
              <a:rPr lang="en-GB" dirty="0" smtClean="0"/>
              <a:t> </a:t>
            </a:r>
            <a:r>
              <a:rPr lang="en-GB" dirty="0" err="1" smtClean="0"/>
              <a:t>Bao</a:t>
            </a:r>
            <a:r>
              <a:rPr lang="en-GB" dirty="0" smtClean="0"/>
              <a:t>, ZTE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518835"/>
              </p:ext>
            </p:extLst>
          </p:nvPr>
        </p:nvGraphicFramePr>
        <p:xfrm>
          <a:off x="1308100" y="2924175"/>
          <a:ext cx="10214799" cy="2665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Document" r:id="rId4" imgW="11465071" imgH="2983666" progId="Word.Document.8">
                  <p:embed/>
                </p:oleObj>
              </mc:Choice>
              <mc:Fallback>
                <p:oleObj name="Document" r:id="rId4" imgW="11465071" imgH="298366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2924175"/>
                        <a:ext cx="10214799" cy="26650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914401" y="1628799"/>
            <a:ext cx="10361084" cy="4465615"/>
          </a:xfrm>
          <a:ln/>
        </p:spPr>
        <p:txBody>
          <a:bodyPr/>
          <a:lstStyle/>
          <a:p>
            <a: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 smtClean="0"/>
              <a:t>Based </a:t>
            </a:r>
            <a:r>
              <a:rPr lang="en-US" dirty="0"/>
              <a:t>on D1.0, the P2P </a:t>
            </a:r>
            <a:r>
              <a:rPr lang="en-US" dirty="0" smtClean="0"/>
              <a:t>Group </a:t>
            </a:r>
            <a:r>
              <a:rPr lang="en-US" dirty="0"/>
              <a:t>ID is described as </a:t>
            </a:r>
            <a:r>
              <a:rPr lang="en-US" dirty="0" smtClean="0"/>
              <a:t>follows</a:t>
            </a:r>
            <a:r>
              <a:rPr lang="zh-CN" altLang="en-US" dirty="0"/>
              <a:t>：</a:t>
            </a:r>
            <a:endParaRPr lang="en-GB" dirty="0" smtClean="0"/>
          </a:p>
          <a:p>
            <a: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dirty="0" smtClean="0"/>
              <a:t> </a:t>
            </a:r>
            <a:r>
              <a:rPr lang="zh-CN" altLang="en-US" dirty="0" smtClean="0"/>
              <a:t>‘</a:t>
            </a:r>
            <a:r>
              <a:rPr lang="en-GB" dirty="0" smtClean="0"/>
              <a:t>…</a:t>
            </a:r>
            <a:r>
              <a:rPr lang="en-US" b="0" dirty="0" smtClean="0"/>
              <a:t>The </a:t>
            </a:r>
            <a:r>
              <a:rPr lang="en-US" b="0" dirty="0"/>
              <a:t>AP, if it accepts </a:t>
            </a:r>
            <a:r>
              <a:rPr lang="en-US" b="0" dirty="0" smtClean="0"/>
              <a:t>the SCS </a:t>
            </a:r>
            <a:r>
              <a:rPr lang="en-US" b="0" dirty="0"/>
              <a:t>request, shall include a P2P Group Information field in the </a:t>
            </a:r>
            <a:r>
              <a:rPr lang="en-US" b="0" dirty="0" err="1"/>
              <a:t>QoS</a:t>
            </a:r>
            <a:r>
              <a:rPr lang="en-US" b="0" dirty="0"/>
              <a:t> Characteristics element in the </a:t>
            </a:r>
            <a:r>
              <a:rPr lang="en-US" b="0" dirty="0" smtClean="0"/>
              <a:t>SCS Response </a:t>
            </a:r>
            <a:r>
              <a:rPr lang="en-US" b="0" dirty="0"/>
              <a:t>frame with the AID12 field in the P2P Group Information field indicating the AID12 </a:t>
            </a:r>
            <a:r>
              <a:rPr lang="en-US" b="0" dirty="0" smtClean="0"/>
              <a:t>value assigned </a:t>
            </a:r>
            <a:r>
              <a:rPr lang="en-US" b="0" dirty="0"/>
              <a:t>for the P2P group by the AP. </a:t>
            </a:r>
            <a:r>
              <a:rPr lang="en-US" b="0" dirty="0">
                <a:solidFill>
                  <a:srgbClr val="FF0000"/>
                </a:solidFill>
              </a:rPr>
              <a:t>The AP shall not assign the same AID12 value assigned for the </a:t>
            </a:r>
            <a:r>
              <a:rPr lang="en-US" b="0" dirty="0" smtClean="0">
                <a:solidFill>
                  <a:srgbClr val="FF0000"/>
                </a:solidFill>
              </a:rPr>
              <a:t>P2P group </a:t>
            </a:r>
            <a:r>
              <a:rPr lang="en-US" b="0" dirty="0">
                <a:solidFill>
                  <a:srgbClr val="FF0000"/>
                </a:solidFill>
              </a:rPr>
              <a:t>to any other non-AP STA or any other P2P group</a:t>
            </a:r>
            <a:r>
              <a:rPr lang="en-US" b="0" dirty="0" smtClean="0">
                <a:solidFill>
                  <a:srgbClr val="FF0000"/>
                </a:solidFill>
              </a:rPr>
              <a:t>.</a:t>
            </a:r>
            <a:r>
              <a:rPr lang="zh-CN" altLang="en-US" b="0" dirty="0" smtClean="0">
                <a:solidFill>
                  <a:srgbClr val="FF0000"/>
                </a:solidFill>
              </a:rPr>
              <a:t>’</a:t>
            </a:r>
            <a:endParaRPr lang="en-US" altLang="zh-CN" b="0" dirty="0" smtClean="0">
              <a:solidFill>
                <a:srgbClr val="FF0000"/>
              </a:solidFill>
            </a:endParaRPr>
          </a:p>
          <a:p>
            <a: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b="0" dirty="0">
              <a:solidFill>
                <a:srgbClr val="FF0000"/>
              </a:solidFill>
            </a:endParaRPr>
          </a:p>
          <a:p>
            <a: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b="0" dirty="0">
                <a:solidFill>
                  <a:schemeClr val="tx1"/>
                </a:solidFill>
              </a:rPr>
              <a:t>Considering that AID12 is a limited assignable resource, we propose a method for P2P </a:t>
            </a:r>
            <a:r>
              <a:rPr lang="en-US" b="0" dirty="0" smtClean="0">
                <a:solidFill>
                  <a:schemeClr val="tx1"/>
                </a:solidFill>
              </a:rPr>
              <a:t>Group </a:t>
            </a:r>
            <a:r>
              <a:rPr lang="en-US" b="0" dirty="0">
                <a:solidFill>
                  <a:schemeClr val="tx1"/>
                </a:solidFill>
              </a:rPr>
              <a:t>ID </a:t>
            </a:r>
            <a:r>
              <a:rPr lang="en-US" b="0" dirty="0" smtClean="0">
                <a:solidFill>
                  <a:schemeClr val="tx1"/>
                </a:solidFill>
              </a:rPr>
              <a:t>updating</a:t>
            </a:r>
            <a:r>
              <a:rPr lang="en-US" b="0" dirty="0">
                <a:solidFill>
                  <a:schemeClr val="tx1"/>
                </a:solidFill>
              </a:rPr>
              <a:t>, and reallocation to achieve flexible management of </a:t>
            </a:r>
            <a:r>
              <a:rPr lang="en-US" b="0" dirty="0" smtClean="0">
                <a:solidFill>
                  <a:schemeClr val="tx1"/>
                </a:solidFill>
              </a:rPr>
              <a:t>P2P Group </a:t>
            </a:r>
            <a:r>
              <a:rPr lang="en-US" b="0" dirty="0">
                <a:solidFill>
                  <a:schemeClr val="tx1"/>
                </a:solidFill>
              </a:rPr>
              <a:t>IDs.</a:t>
            </a:r>
            <a:endParaRPr lang="en-GB" b="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altLang="zh-CN" dirty="0" err="1"/>
              <a:t>Zhanjing</a:t>
            </a:r>
            <a:r>
              <a:rPr lang="en-GB" altLang="zh-CN" dirty="0"/>
              <a:t> </a:t>
            </a:r>
            <a:r>
              <a:rPr lang="en-GB" altLang="zh-CN" dirty="0" err="1"/>
              <a:t>Bao</a:t>
            </a:r>
            <a:r>
              <a:rPr lang="en-GB" altLang="zh-CN" dirty="0"/>
              <a:t>, ZTE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August 2025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P2P </a:t>
            </a:r>
            <a:r>
              <a:rPr lang="en-US" altLang="zh-CN" dirty="0" smtClean="0"/>
              <a:t>Group ID update and reallocate </a:t>
            </a:r>
            <a:endParaRPr lang="en-GB" dirty="0">
              <a:latin typeface="+mn-lt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914401" y="1751015"/>
            <a:ext cx="10361084" cy="4724400"/>
          </a:xfrm>
          <a:ln/>
        </p:spPr>
        <p:txBody>
          <a:bodyPr/>
          <a:lstStyle/>
          <a:p>
            <a:pPr marL="5715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dirty="0"/>
              <a:t>TXSPG</a:t>
            </a:r>
            <a:r>
              <a:rPr lang="en-US" altLang="zh-CN" b="0" dirty="0"/>
              <a:t> </a:t>
            </a:r>
            <a:r>
              <a:rPr lang="en-US" dirty="0" smtClean="0"/>
              <a:t>non-AP </a:t>
            </a:r>
            <a:r>
              <a:rPr lang="en-US" dirty="0"/>
              <a:t>STA requests </a:t>
            </a:r>
            <a:r>
              <a:rPr lang="en-US" dirty="0" smtClean="0"/>
              <a:t>Group </a:t>
            </a:r>
            <a:r>
              <a:rPr lang="en-US" dirty="0"/>
              <a:t>ID from AP and </a:t>
            </a:r>
            <a:r>
              <a:rPr lang="en-US" altLang="zh-CN" dirty="0" smtClean="0"/>
              <a:t>could</a:t>
            </a:r>
            <a:r>
              <a:rPr lang="en-US" dirty="0" smtClean="0"/>
              <a:t> </a:t>
            </a:r>
            <a:r>
              <a:rPr lang="en-US" dirty="0"/>
              <a:t>also </a:t>
            </a:r>
            <a:r>
              <a:rPr lang="en-US" dirty="0" smtClean="0"/>
              <a:t>send the SCS </a:t>
            </a:r>
            <a:r>
              <a:rPr lang="en-US" altLang="zh-CN" dirty="0" smtClean="0"/>
              <a:t>request</a:t>
            </a:r>
            <a:r>
              <a:rPr lang="en-US" dirty="0" smtClean="0"/>
              <a:t> frame (</a:t>
            </a:r>
            <a:r>
              <a:rPr lang="en-US" altLang="zh-CN" dirty="0" smtClean="0"/>
              <a:t>or TBD frame) </a:t>
            </a:r>
            <a:r>
              <a:rPr lang="en-US" dirty="0" smtClean="0"/>
              <a:t>to </a:t>
            </a:r>
            <a:r>
              <a:rPr lang="en-US" dirty="0"/>
              <a:t>the AP to assist AP in managing </a:t>
            </a:r>
            <a:r>
              <a:rPr lang="en-US" dirty="0" smtClean="0"/>
              <a:t>P2P Group IDs.</a:t>
            </a:r>
          </a:p>
          <a:p>
            <a:pPr marL="400050">
              <a:buFont typeface="Wingdings" panose="05000000000000000000" pitchFamily="2" charset="2"/>
              <a:buChar char="l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/>
              <a:t>For </a:t>
            </a:r>
            <a:r>
              <a:rPr lang="en-US" dirty="0"/>
              <a:t>Non-AP </a:t>
            </a:r>
            <a:r>
              <a:rPr lang="en-US" dirty="0" smtClean="0"/>
              <a:t>STA:</a:t>
            </a:r>
          </a:p>
          <a:p>
            <a:pPr marL="5715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b="0" dirty="0" smtClean="0"/>
              <a:t>This </a:t>
            </a:r>
            <a:r>
              <a:rPr lang="en-US" b="0" dirty="0"/>
              <a:t>frame can be used to </a:t>
            </a:r>
            <a:r>
              <a:rPr lang="en-US" b="0" dirty="0" smtClean="0"/>
              <a:t>indicate,</a:t>
            </a:r>
          </a:p>
          <a:p>
            <a:pPr marL="514350" indent="-457200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b="0" dirty="0"/>
              <a:t>Group </a:t>
            </a:r>
            <a:r>
              <a:rPr lang="en-US" b="0" dirty="0" smtClean="0"/>
              <a:t>Status</a:t>
            </a:r>
            <a:r>
              <a:rPr lang="en-US" b="0" dirty="0"/>
              <a:t>, such as active or inactive, </a:t>
            </a:r>
            <a:r>
              <a:rPr lang="en-US" b="0" dirty="0" smtClean="0"/>
              <a:t>disbanded </a:t>
            </a:r>
            <a:r>
              <a:rPr lang="en-US" b="0" dirty="0"/>
              <a:t>or not</a:t>
            </a:r>
            <a:endParaRPr lang="en-US" b="0" dirty="0" smtClean="0"/>
          </a:p>
          <a:p>
            <a:pPr marL="514350" indent="-457200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b="0" dirty="0" smtClean="0"/>
              <a:t>Request </a:t>
            </a:r>
            <a:r>
              <a:rPr lang="en-US" b="0" dirty="0"/>
              <a:t>for group ID update or </a:t>
            </a:r>
            <a:r>
              <a:rPr lang="en-US" b="0" dirty="0" smtClean="0"/>
              <a:t>reclaim</a:t>
            </a:r>
          </a:p>
          <a:p>
            <a:pPr marL="514350" indent="-457200">
              <a:buFont typeface="Wingdings" panose="05000000000000000000" pitchFamily="2" charset="2"/>
              <a:buChar char="l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/>
              <a:t>For AP:</a:t>
            </a:r>
          </a:p>
          <a:p>
            <a:pPr marL="5715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b="0" dirty="0"/>
              <a:t>Based on the received information, AP can achieve</a:t>
            </a:r>
            <a:r>
              <a:rPr lang="en-US" b="0" dirty="0" smtClean="0"/>
              <a:t>:</a:t>
            </a:r>
          </a:p>
          <a:p>
            <a:pPr marL="400050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b="0" dirty="0" smtClean="0"/>
              <a:t>Group </a:t>
            </a:r>
            <a:r>
              <a:rPr lang="en-US" b="0" dirty="0"/>
              <a:t>ID </a:t>
            </a:r>
            <a:r>
              <a:rPr lang="en-US" b="0" dirty="0" smtClean="0"/>
              <a:t>update for </a:t>
            </a:r>
            <a:r>
              <a:rPr lang="en-US" b="0" dirty="0"/>
              <a:t>the TXSPG non-AP STA</a:t>
            </a:r>
            <a:endParaRPr lang="en-US" b="0" dirty="0" smtClean="0"/>
          </a:p>
          <a:p>
            <a:pPr marL="400050">
              <a:buFont typeface="Arial" panose="020B0604020202020204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b="0" dirty="0"/>
              <a:t>Real time access to which group IDs can be reclaimed and reassigned</a:t>
            </a:r>
            <a:endParaRPr lang="en-US" dirty="0" smtClean="0"/>
          </a:p>
          <a:p>
            <a:pPr marL="341313" indent="-284163">
              <a:buFont typeface="Times New Roman" pitchFamily="16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/>
          </a:p>
          <a:p>
            <a:pPr marL="341313" indent="-284163">
              <a:buFont typeface="Times New Roman" pitchFamily="16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 smtClean="0"/>
          </a:p>
          <a:p>
            <a:pPr marL="341313" indent="-284163">
              <a:buFont typeface="Times New Roman" pitchFamily="16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/>
          </a:p>
          <a:p>
            <a:pPr marL="341313" indent="-284163">
              <a:buFont typeface="Times New Roman" pitchFamily="16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 smtClean="0"/>
          </a:p>
          <a:p>
            <a:pPr marL="341313" indent="-284163">
              <a:buFont typeface="Times New Roman" pitchFamily="16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/>
              <a:t>will </a:t>
            </a:r>
            <a:r>
              <a:rPr lang="en-US" dirty="0"/>
              <a:t>reclaim and reallocate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B3165115-9078-433B-A278-1F5ED971F63A}" type="slidenum">
              <a:rPr lang="en-GB"/>
              <a:pPr/>
              <a:t>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altLang="zh-CN" dirty="0" err="1"/>
              <a:t>Zhanjing</a:t>
            </a:r>
            <a:r>
              <a:rPr lang="en-GB" altLang="zh-CN" dirty="0"/>
              <a:t> </a:t>
            </a:r>
            <a:r>
              <a:rPr lang="en-GB" altLang="zh-CN" dirty="0" err="1"/>
              <a:t>Bao</a:t>
            </a:r>
            <a:r>
              <a:rPr lang="en-GB" altLang="zh-CN" dirty="0"/>
              <a:t>, ZTE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August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97610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Group status and group ID request (1/2)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6C8F0547-AFA8-4805-9A22-12721CDE959F}" type="slidenum">
              <a:rPr lang="en-GB"/>
              <a:pPr/>
              <a:t>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altLang="zh-CN" dirty="0" err="1"/>
              <a:t>Zhanjing</a:t>
            </a:r>
            <a:r>
              <a:rPr lang="en-GB" altLang="zh-CN" dirty="0"/>
              <a:t> </a:t>
            </a:r>
            <a:r>
              <a:rPr lang="en-GB" altLang="zh-CN" dirty="0" err="1"/>
              <a:t>Bao</a:t>
            </a:r>
            <a:r>
              <a:rPr lang="en-GB" altLang="zh-CN" dirty="0"/>
              <a:t>, ZTE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August 2025</a:t>
            </a:r>
            <a:endParaRPr lang="en-GB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idx="1"/>
          </p:nvPr>
        </p:nvSpPr>
        <p:spPr>
          <a:xfrm>
            <a:off x="914401" y="1810049"/>
            <a:ext cx="10475383" cy="4724400"/>
          </a:xfrm>
          <a:ln/>
        </p:spPr>
        <p:txBody>
          <a:bodyPr/>
          <a:lstStyle/>
          <a:p>
            <a:pPr marL="5715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There are two </a:t>
            </a:r>
            <a:r>
              <a:rPr lang="en-US" dirty="0" smtClean="0"/>
              <a:t>options </a:t>
            </a:r>
            <a:r>
              <a:rPr lang="en-US" dirty="0"/>
              <a:t>to indicate information for </a:t>
            </a:r>
            <a:r>
              <a:rPr lang="en-US" dirty="0" smtClean="0"/>
              <a:t>P2P group </a:t>
            </a:r>
            <a:r>
              <a:rPr lang="en-US" dirty="0"/>
              <a:t>ID </a:t>
            </a:r>
            <a:r>
              <a:rPr lang="en-US" dirty="0" smtClean="0"/>
              <a:t>management.</a:t>
            </a:r>
          </a:p>
          <a:p>
            <a:pPr marL="5715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/>
              <a:t>Option 1</a:t>
            </a:r>
            <a:r>
              <a:rPr lang="en-US" dirty="0"/>
              <a:t>: Use reserved </a:t>
            </a:r>
            <a:r>
              <a:rPr lang="en-US" dirty="0" smtClean="0"/>
              <a:t>bits of </a:t>
            </a:r>
            <a:r>
              <a:rPr lang="en-US" i="1" dirty="0" smtClean="0"/>
              <a:t>P2P </a:t>
            </a:r>
            <a:r>
              <a:rPr lang="en-US" i="1" dirty="0"/>
              <a:t>Group Information </a:t>
            </a:r>
            <a:r>
              <a:rPr lang="en-US" i="1" dirty="0" smtClean="0"/>
              <a:t>field </a:t>
            </a:r>
            <a:r>
              <a:rPr lang="en-US" dirty="0" smtClean="0"/>
              <a:t>to indicate group state</a:t>
            </a:r>
          </a:p>
          <a:p>
            <a:pPr marL="5715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/>
          </a:p>
          <a:p>
            <a:pPr marL="5715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 smtClean="0"/>
          </a:p>
          <a:p>
            <a:pPr marL="5715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 smtClean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217" y="3092129"/>
            <a:ext cx="3526276" cy="1080120"/>
          </a:xfrm>
          <a:prstGeom prst="rect">
            <a:avLst/>
          </a:prstGeom>
        </p:spPr>
      </p:pic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024407"/>
              </p:ext>
            </p:extLst>
          </p:nvPr>
        </p:nvGraphicFramePr>
        <p:xfrm>
          <a:off x="1415480" y="4351789"/>
          <a:ext cx="2809103" cy="147881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1051"/>
                <a:gridCol w="2038052"/>
              </a:tblGrid>
              <a:tr h="36629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value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Group state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Active 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Inactive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disband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右箭头 9"/>
          <p:cNvSpPr/>
          <p:nvPr/>
        </p:nvSpPr>
        <p:spPr bwMode="auto">
          <a:xfrm>
            <a:off x="4453986" y="3542179"/>
            <a:ext cx="432048" cy="180020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zh-CN" altLang="en-US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1904" y="3257405"/>
            <a:ext cx="4229888" cy="507600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1127448" y="5918238"/>
            <a:ext cx="96454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chemeClr val="tx1"/>
                </a:solidFill>
              </a:rPr>
              <a:t>AP </a:t>
            </a:r>
            <a:r>
              <a:rPr lang="zh-CN" altLang="en-US" b="1" dirty="0">
                <a:solidFill>
                  <a:schemeClr val="tx1"/>
                </a:solidFill>
              </a:rPr>
              <a:t>can </a:t>
            </a:r>
            <a:r>
              <a:rPr lang="en-US" altLang="zh-CN" b="1" dirty="0" smtClean="0">
                <a:solidFill>
                  <a:schemeClr val="tx1"/>
                </a:solidFill>
              </a:rPr>
              <a:t>manage</a:t>
            </a:r>
            <a:r>
              <a:rPr lang="zh-CN" altLang="en-US" b="1" dirty="0" smtClean="0">
                <a:solidFill>
                  <a:schemeClr val="tx1"/>
                </a:solidFill>
              </a:rPr>
              <a:t> </a:t>
            </a:r>
            <a:r>
              <a:rPr lang="zh-CN" altLang="en-US" b="1" dirty="0">
                <a:solidFill>
                  <a:schemeClr val="tx1"/>
                </a:solidFill>
              </a:rPr>
              <a:t>group IDs </a:t>
            </a:r>
            <a:r>
              <a:rPr lang="en-US" altLang="zh-CN" b="1" dirty="0" smtClean="0">
                <a:solidFill>
                  <a:schemeClr val="tx1"/>
                </a:solidFill>
              </a:rPr>
              <a:t>according to the group state info</a:t>
            </a:r>
            <a:r>
              <a:rPr lang="zh-CN" altLang="en-US" dirty="0" smtClean="0">
                <a:solidFill>
                  <a:schemeClr val="tx1"/>
                </a:solidFill>
              </a:rPr>
              <a:t>. 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264798" y="3784467"/>
            <a:ext cx="27581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>
                <a:solidFill>
                  <a:schemeClr val="tx1"/>
                </a:solidFill>
              </a:rPr>
              <a:t>P2P Group state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4298848" y="4376615"/>
            <a:ext cx="7629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dirty="0">
                <a:solidFill>
                  <a:schemeClr val="tx1"/>
                </a:solidFill>
              </a:rPr>
              <a:t>If no SCS request is received before the timer expires, the </a:t>
            </a:r>
            <a:r>
              <a:rPr lang="en-US" altLang="zh-CN" sz="2000" dirty="0" smtClean="0">
                <a:solidFill>
                  <a:schemeClr val="tx1"/>
                </a:solidFill>
              </a:rPr>
              <a:t>P2P group </a:t>
            </a:r>
            <a:r>
              <a:rPr lang="en-US" altLang="zh-CN" sz="2000" dirty="0">
                <a:solidFill>
                  <a:schemeClr val="tx1"/>
                </a:solidFill>
              </a:rPr>
              <a:t>ID should be reclaimed. When the group returns to the active state, </a:t>
            </a:r>
            <a:r>
              <a:rPr lang="en-US" altLang="zh-CN" sz="2000" dirty="0" smtClean="0">
                <a:solidFill>
                  <a:schemeClr val="tx1"/>
                </a:solidFill>
              </a:rPr>
              <a:t>TXSPG non-AP STA </a:t>
            </a:r>
            <a:r>
              <a:rPr lang="en-US" altLang="zh-CN" sz="2000" dirty="0">
                <a:solidFill>
                  <a:schemeClr val="tx1"/>
                </a:solidFill>
              </a:rPr>
              <a:t>should </a:t>
            </a:r>
            <a:r>
              <a:rPr lang="en-US" altLang="zh-CN" sz="2000" dirty="0" smtClean="0">
                <a:solidFill>
                  <a:schemeClr val="tx1"/>
                </a:solidFill>
              </a:rPr>
              <a:t>request an ID for P2P group again.</a:t>
            </a:r>
          </a:p>
        </p:txBody>
      </p:sp>
      <p:sp>
        <p:nvSpPr>
          <p:cNvPr id="9" name="矩形 8"/>
          <p:cNvSpPr/>
          <p:nvPr/>
        </p:nvSpPr>
        <p:spPr>
          <a:xfrm>
            <a:off x="4370703" y="5459093"/>
            <a:ext cx="46522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dirty="0">
                <a:solidFill>
                  <a:schemeClr val="tx1"/>
                </a:solidFill>
              </a:rPr>
              <a:t>Group IDs can be reclaimed and reassigned</a:t>
            </a:r>
            <a:endParaRPr lang="zh-CN" altLang="en-US" sz="2000" dirty="0">
              <a:solidFill>
                <a:schemeClr val="tx1"/>
              </a:solidFill>
            </a:endParaRPr>
          </a:p>
        </p:txBody>
      </p:sp>
      <p:cxnSp>
        <p:nvCxnSpPr>
          <p:cNvPr id="17" name="直接箭头连接符 16"/>
          <p:cNvCxnSpPr/>
          <p:nvPr/>
        </p:nvCxnSpPr>
        <p:spPr bwMode="auto">
          <a:xfrm>
            <a:off x="3866647" y="5659148"/>
            <a:ext cx="504056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直接箭头连接符 17"/>
          <p:cNvCxnSpPr/>
          <p:nvPr/>
        </p:nvCxnSpPr>
        <p:spPr bwMode="auto">
          <a:xfrm flipV="1">
            <a:off x="3866647" y="4884446"/>
            <a:ext cx="432201" cy="344754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页脚占位符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altLang="zh-CN" dirty="0" err="1"/>
              <a:t>Zhanjing</a:t>
            </a:r>
            <a:r>
              <a:rPr lang="en-GB" altLang="zh-CN" dirty="0"/>
              <a:t> </a:t>
            </a:r>
            <a:r>
              <a:rPr lang="en-GB" altLang="zh-CN" dirty="0" err="1"/>
              <a:t>Bao</a:t>
            </a:r>
            <a:r>
              <a:rPr lang="en-GB" altLang="zh-CN" dirty="0"/>
              <a:t>, ZTE</a:t>
            </a:r>
          </a:p>
        </p:txBody>
      </p:sp>
      <p:sp>
        <p:nvSpPr>
          <p:cNvPr id="6" name="日期占位符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August 2025</a:t>
            </a:r>
            <a:endParaRPr lang="en-GB" dirty="0"/>
          </a:p>
        </p:txBody>
      </p:sp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1" y="685801"/>
            <a:ext cx="10361084" cy="106521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Group status and group ID request (2/2)</a:t>
            </a:r>
            <a:endParaRPr lang="en-GB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idx="1"/>
          </p:nvPr>
        </p:nvSpPr>
        <p:spPr>
          <a:xfrm>
            <a:off x="771442" y="1567069"/>
            <a:ext cx="10869174" cy="4724400"/>
          </a:xfrm>
          <a:ln/>
        </p:spPr>
        <p:txBody>
          <a:bodyPr/>
          <a:lstStyle/>
          <a:p>
            <a:pPr marL="5715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There are two methods to indicate information for </a:t>
            </a:r>
            <a:r>
              <a:rPr lang="en-US" dirty="0" smtClean="0"/>
              <a:t>P2P group </a:t>
            </a:r>
            <a:r>
              <a:rPr lang="en-US" dirty="0"/>
              <a:t>ID </a:t>
            </a:r>
            <a:r>
              <a:rPr lang="en-US" dirty="0" smtClean="0"/>
              <a:t>management.</a:t>
            </a:r>
          </a:p>
          <a:p>
            <a:pPr marL="5715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/>
              <a:t>Option 2: use the </a:t>
            </a:r>
            <a:r>
              <a:rPr lang="en-US" i="1" dirty="0" smtClean="0"/>
              <a:t>request type field </a:t>
            </a:r>
            <a:r>
              <a:rPr lang="en-US" dirty="0" smtClean="0"/>
              <a:t>to indicate the Group ID request</a:t>
            </a:r>
          </a:p>
          <a:p>
            <a:pPr marL="5715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b="0" dirty="0"/>
              <a:t>Based on </a:t>
            </a:r>
            <a:r>
              <a:rPr lang="en-US" sz="2000" b="0" dirty="0" smtClean="0"/>
              <a:t>D1.0,</a:t>
            </a:r>
          </a:p>
          <a:p>
            <a:pPr marL="5715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b="0" i="1" dirty="0" smtClean="0"/>
              <a:t>‘The </a:t>
            </a:r>
            <a:r>
              <a:rPr lang="en-US" sz="2000" b="0" i="1" dirty="0"/>
              <a:t>AID12 subfield is reserved when the </a:t>
            </a:r>
            <a:r>
              <a:rPr lang="en-US" sz="2000" b="0" i="1" dirty="0" err="1"/>
              <a:t>QoS</a:t>
            </a:r>
            <a:r>
              <a:rPr lang="en-US" sz="2000" b="0" i="1" dirty="0"/>
              <a:t> </a:t>
            </a:r>
            <a:r>
              <a:rPr lang="en-US" sz="2000" b="0" i="1" dirty="0" smtClean="0"/>
              <a:t>Characteristics element </a:t>
            </a:r>
            <a:r>
              <a:rPr lang="en-US" sz="2000" b="0" i="1" dirty="0"/>
              <a:t>that carries the P2P Group Information field is contained in an SCS Descriptor element in an </a:t>
            </a:r>
            <a:r>
              <a:rPr lang="en-US" sz="2000" b="0" i="1" dirty="0" smtClean="0"/>
              <a:t>SCS Request </a:t>
            </a:r>
            <a:r>
              <a:rPr lang="en-US" sz="2000" b="0" i="1" dirty="0"/>
              <a:t>frame with the Request Type field set to 0 (Add</a:t>
            </a:r>
            <a:r>
              <a:rPr lang="en-US" sz="2000" b="0" i="1" dirty="0" smtClean="0"/>
              <a:t>).’</a:t>
            </a:r>
            <a:endParaRPr lang="en-US" sz="2000" b="0" i="1" dirty="0"/>
          </a:p>
          <a:p>
            <a:pPr marL="5715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 smtClean="0"/>
          </a:p>
          <a:p>
            <a:pPr marL="57150" indent="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 smtClean="0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398" y="3827601"/>
            <a:ext cx="4426530" cy="1822278"/>
          </a:xfrm>
          <a:prstGeom prst="rect">
            <a:avLst/>
          </a:prstGeom>
        </p:spPr>
      </p:pic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207499"/>
              </p:ext>
            </p:extLst>
          </p:nvPr>
        </p:nvGraphicFramePr>
        <p:xfrm>
          <a:off x="5714580" y="3961994"/>
          <a:ext cx="5675203" cy="1436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5203"/>
              </a:tblGrid>
              <a:tr h="308307">
                <a:tc>
                  <a:txBody>
                    <a:bodyPr/>
                    <a:lstStyle/>
                    <a:p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2882"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P2P Group ID assign</a:t>
                      </a:r>
                      <a:endParaRPr lang="zh-CN" altLang="en-U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28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/>
                        <a:t>P2P Group ID reclaim</a:t>
                      </a:r>
                      <a:endParaRPr lang="zh-CN" altLang="en-US" sz="1400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28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/>
                        <a:t>P2P Group ID update (if needed), additional 1 bit may be required to differentiate between </a:t>
                      </a:r>
                      <a:r>
                        <a:rPr lang="en-US" altLang="zh-CN" sz="1400" dirty="0" err="1" smtClean="0"/>
                        <a:t>QoS</a:t>
                      </a:r>
                      <a:r>
                        <a:rPr lang="en-US" altLang="zh-CN" sz="1400" dirty="0" smtClean="0"/>
                        <a:t> Characteristics updates</a:t>
                      </a:r>
                      <a:endParaRPr lang="zh-CN" altLang="en-US" sz="1400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2" name="直接箭头连接符 11"/>
          <p:cNvCxnSpPr/>
          <p:nvPr/>
        </p:nvCxnSpPr>
        <p:spPr bwMode="auto">
          <a:xfrm>
            <a:off x="5210525" y="4459352"/>
            <a:ext cx="504056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直接箭头连接符 12"/>
          <p:cNvCxnSpPr/>
          <p:nvPr/>
        </p:nvCxnSpPr>
        <p:spPr bwMode="auto">
          <a:xfrm>
            <a:off x="5210525" y="4733997"/>
            <a:ext cx="504056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直接箭头连接符 13"/>
          <p:cNvCxnSpPr/>
          <p:nvPr/>
        </p:nvCxnSpPr>
        <p:spPr bwMode="auto">
          <a:xfrm>
            <a:off x="5196623" y="5035416"/>
            <a:ext cx="504056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" name="矩形 1"/>
          <p:cNvSpPr/>
          <p:nvPr/>
        </p:nvSpPr>
        <p:spPr>
          <a:xfrm>
            <a:off x="919230" y="5829804"/>
            <a:ext cx="96313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tx1"/>
                </a:solidFill>
              </a:rPr>
              <a:t>AP can </a:t>
            </a:r>
            <a:r>
              <a:rPr lang="en-US" altLang="zh-CN" b="1" dirty="0">
                <a:solidFill>
                  <a:schemeClr val="tx1"/>
                </a:solidFill>
              </a:rPr>
              <a:t>manage</a:t>
            </a:r>
            <a:r>
              <a:rPr lang="zh-CN" altLang="en-US" b="1" dirty="0">
                <a:solidFill>
                  <a:schemeClr val="tx1"/>
                </a:solidFill>
              </a:rPr>
              <a:t> group IDs </a:t>
            </a:r>
            <a:r>
              <a:rPr lang="en-US" altLang="zh-CN" b="1" dirty="0">
                <a:solidFill>
                  <a:schemeClr val="tx1"/>
                </a:solidFill>
              </a:rPr>
              <a:t>according to the </a:t>
            </a:r>
            <a:r>
              <a:rPr lang="en-US" altLang="zh-CN" b="1" dirty="0" smtClean="0">
                <a:solidFill>
                  <a:schemeClr val="tx1"/>
                </a:solidFill>
              </a:rPr>
              <a:t>request type</a:t>
            </a:r>
            <a:r>
              <a:rPr lang="zh-CN" altLang="en-US" dirty="0" smtClean="0">
                <a:solidFill>
                  <a:schemeClr val="tx1"/>
                </a:solidFill>
              </a:rPr>
              <a:t>. 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3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marL="0" indent="0"/>
            <a:r>
              <a:rPr lang="en-US" dirty="0"/>
              <a:t>In this contribution, we propose a management method for P2P group IDs to achieve updating, </a:t>
            </a:r>
            <a:r>
              <a:rPr lang="en-US" dirty="0" smtClean="0"/>
              <a:t>reclaiming, </a:t>
            </a:r>
            <a:r>
              <a:rPr lang="en-US" dirty="0"/>
              <a:t>and reallocating of P2P group </a:t>
            </a:r>
            <a:r>
              <a:rPr lang="en-US" dirty="0" smtClean="0"/>
              <a:t>IDs.</a:t>
            </a:r>
          </a:p>
          <a:p>
            <a:pPr marL="0" indent="0"/>
            <a:r>
              <a:rPr lang="en-US" dirty="0" smtClean="0"/>
              <a:t>TXSPG non-AP STA can indicate </a:t>
            </a:r>
            <a:r>
              <a:rPr lang="en-US" dirty="0"/>
              <a:t>the following information to AP to assist in group ID </a:t>
            </a:r>
            <a:r>
              <a:rPr lang="en-US" dirty="0" smtClean="0"/>
              <a:t>management,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 smtClean="0"/>
              <a:t>Group state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 smtClean="0"/>
              <a:t>Group ID request type</a:t>
            </a:r>
            <a:endParaRPr lang="en-GB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altLang="zh-CN" dirty="0" err="1"/>
              <a:t>Zhanjing</a:t>
            </a:r>
            <a:r>
              <a:rPr lang="en-GB" altLang="zh-CN" dirty="0"/>
              <a:t> </a:t>
            </a:r>
            <a:r>
              <a:rPr lang="en-GB" altLang="zh-CN" dirty="0" err="1"/>
              <a:t>Bao</a:t>
            </a:r>
            <a:r>
              <a:rPr lang="en-GB" altLang="zh-CN" dirty="0"/>
              <a:t>, ZTE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August 2025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Do you </a:t>
            </a:r>
            <a:r>
              <a:rPr lang="en-US" altLang="zh-CN" dirty="0" smtClean="0"/>
              <a:t>support </a:t>
            </a:r>
            <a:r>
              <a:rPr lang="en-US" altLang="zh-CN" dirty="0"/>
              <a:t>to define a mechanism in </a:t>
            </a:r>
            <a:r>
              <a:rPr lang="en-US" altLang="zh-CN" dirty="0" smtClean="0"/>
              <a:t>11bn </a:t>
            </a:r>
            <a:r>
              <a:rPr lang="en-US" altLang="zh-CN" dirty="0"/>
              <a:t>to allow </a:t>
            </a:r>
            <a:r>
              <a:rPr lang="en-US" altLang="zh-CN" dirty="0" smtClean="0"/>
              <a:t>a TXSPG non-AP </a:t>
            </a:r>
            <a:r>
              <a:rPr lang="en-US" altLang="zh-CN" dirty="0"/>
              <a:t>STA, one of the P2P group members, to assist AP in group ID </a:t>
            </a:r>
            <a:r>
              <a:rPr lang="en-US" altLang="zh-CN" dirty="0" smtClean="0"/>
              <a:t>management.</a:t>
            </a:r>
          </a:p>
          <a:p>
            <a:r>
              <a:rPr lang="en-US" altLang="zh-CN" dirty="0" smtClean="0"/>
              <a:t>Note: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zh-CN" dirty="0" smtClean="0"/>
              <a:t>The non-AP </a:t>
            </a:r>
            <a:r>
              <a:rPr lang="en-US" altLang="zh-CN" dirty="0"/>
              <a:t>STA sends a frame containing </a:t>
            </a:r>
            <a:r>
              <a:rPr lang="en-US" altLang="zh-CN" dirty="0" smtClean="0"/>
              <a:t>assisting </a:t>
            </a:r>
            <a:r>
              <a:rPr lang="en-US" altLang="zh-CN" dirty="0"/>
              <a:t>information to </a:t>
            </a:r>
            <a:r>
              <a:rPr lang="en-US" altLang="zh-CN" dirty="0" smtClean="0"/>
              <a:t>AP.</a:t>
            </a:r>
            <a:endParaRPr lang="en-US" altLang="zh-CN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zh-CN" b="0" dirty="0"/>
              <a:t>The </a:t>
            </a:r>
            <a:r>
              <a:rPr lang="en-US" altLang="zh-CN" b="0" dirty="0" smtClean="0"/>
              <a:t>assisting information </a:t>
            </a:r>
            <a:r>
              <a:rPr lang="en-US" altLang="zh-CN" b="0" dirty="0"/>
              <a:t>indicated by </a:t>
            </a:r>
            <a:r>
              <a:rPr lang="en-US" altLang="zh-CN" b="0" dirty="0" smtClean="0"/>
              <a:t>the non-AP STA </a:t>
            </a:r>
            <a:r>
              <a:rPr lang="en-US" altLang="zh-CN" b="0" dirty="0"/>
              <a:t>to AP may include group status, </a:t>
            </a:r>
            <a:r>
              <a:rPr lang="en-US" altLang="zh-CN" b="0" dirty="0" smtClean="0"/>
              <a:t>update or reclaim request types </a:t>
            </a:r>
            <a:r>
              <a:rPr lang="en-US" altLang="zh-CN" b="0" dirty="0"/>
              <a:t>for </a:t>
            </a:r>
            <a:r>
              <a:rPr lang="en-US" altLang="zh-CN" b="0" dirty="0" smtClean="0"/>
              <a:t>group ID</a:t>
            </a:r>
            <a:r>
              <a:rPr lang="en-US" altLang="zh-CN" b="0" dirty="0"/>
              <a:t>, </a:t>
            </a:r>
            <a:r>
              <a:rPr lang="en-US" altLang="zh-CN" b="0" dirty="0" smtClean="0"/>
              <a:t>etc.</a:t>
            </a:r>
          </a:p>
          <a:p>
            <a:endParaRPr lang="en-US" altLang="zh-CN" dirty="0" smtClean="0"/>
          </a:p>
          <a:p>
            <a:r>
              <a:rPr lang="en-US" altLang="zh-CN" dirty="0"/>
              <a:t>Result:</a:t>
            </a:r>
          </a:p>
          <a:p>
            <a:r>
              <a:rPr lang="en-US" altLang="zh-CN" dirty="0"/>
              <a:t>Y: , N: , A: 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smtClean="0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页脚占位符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altLang="zh-CN" dirty="0" err="1"/>
              <a:t>Zhanjing</a:t>
            </a:r>
            <a:r>
              <a:rPr lang="en-GB" altLang="zh-CN" dirty="0"/>
              <a:t> </a:t>
            </a:r>
            <a:r>
              <a:rPr lang="en-GB" altLang="zh-CN" dirty="0" err="1"/>
              <a:t>Bao</a:t>
            </a:r>
            <a:r>
              <a:rPr lang="en-GB" altLang="zh-CN" dirty="0"/>
              <a:t>, ZTE</a:t>
            </a:r>
          </a:p>
        </p:txBody>
      </p:sp>
      <p:sp>
        <p:nvSpPr>
          <p:cNvPr id="6" name="日期占位符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August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8921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IEEE 802.11bn D1.0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531D307C-65C7-4BB3-B44A-1501D36803F7}" type="slidenum">
              <a:rPr lang="en-GB"/>
              <a:pPr/>
              <a:t>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altLang="zh-CN" dirty="0" err="1"/>
              <a:t>Zhanjing</a:t>
            </a:r>
            <a:r>
              <a:rPr lang="en-GB" altLang="zh-CN" dirty="0"/>
              <a:t> </a:t>
            </a:r>
            <a:r>
              <a:rPr lang="en-GB" altLang="zh-CN" dirty="0" err="1"/>
              <a:t>Bao</a:t>
            </a:r>
            <a:r>
              <a:rPr lang="en-GB" altLang="zh-CN" dirty="0"/>
              <a:t>, ZTE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August 2025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.potx" id="{39B8279D-3729-4704-AB80-54F0A287AE33}" vid="{CABC245B-FFD7-4563-8595-2F43F99F393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10481</TotalTime>
  <Words>746</Words>
  <Application>Microsoft Office PowerPoint</Application>
  <PresentationFormat>宽屏</PresentationFormat>
  <Paragraphs>111</Paragraphs>
  <Slides>8</Slides>
  <Notes>6</Notes>
  <HiddenSlides>0</HiddenSlides>
  <MMClips>0</MMClips>
  <ScaleCrop>false</ScaleCrop>
  <HeadingPairs>
    <vt:vector size="8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5" baseType="lpstr">
      <vt:lpstr>Arial Unicode MS</vt:lpstr>
      <vt:lpstr>MS Gothic</vt:lpstr>
      <vt:lpstr>Arial</vt:lpstr>
      <vt:lpstr>Times New Roman</vt:lpstr>
      <vt:lpstr>Wingdings</vt:lpstr>
      <vt:lpstr>Office 主题</vt:lpstr>
      <vt:lpstr>Document</vt:lpstr>
      <vt:lpstr>P2P group communication follow up</vt:lpstr>
      <vt:lpstr>Introduction</vt:lpstr>
      <vt:lpstr>P2P Group ID update and reallocate </vt:lpstr>
      <vt:lpstr>Group status and group ID request (1/2)</vt:lpstr>
      <vt:lpstr>Group status and group ID request (2/2)</vt:lpstr>
      <vt:lpstr>Summary</vt:lpstr>
      <vt:lpstr>SP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P2P group communication follow up</dc:title>
  <dc:creator>00356255</dc:creator>
  <cp:keywords/>
  <cp:lastModifiedBy>00356255</cp:lastModifiedBy>
  <cp:revision>38</cp:revision>
  <cp:lastPrinted>1601-01-01T00:00:00Z</cp:lastPrinted>
  <dcterms:created xsi:type="dcterms:W3CDTF">2025-08-21T06:50:33Z</dcterms:created>
  <dcterms:modified xsi:type="dcterms:W3CDTF">2025-09-11T17:46:52Z</dcterms:modified>
  <cp:category>Name, Affiliation</cp:category>
</cp:coreProperties>
</file>