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311F613-3440-444B-89BD-3D5E8B299DFE}">
  <a:tblStyle styleId="{0311F613-3440-444B-89BD-3D5E8B299DFE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9ac5d9f6d4_0_79:notes"/>
          <p:cNvSpPr txBox="1"/>
          <p:nvPr>
            <p:ph idx="2" type="hdr"/>
          </p:nvPr>
        </p:nvSpPr>
        <p:spPr>
          <a:xfrm>
            <a:off x="5564915" y="111084"/>
            <a:ext cx="647400" cy="195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802.11-19/xxxxr0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g29ac5d9f6d4_0_79:notes"/>
          <p:cNvSpPr txBox="1"/>
          <p:nvPr/>
        </p:nvSpPr>
        <p:spPr>
          <a:xfrm>
            <a:off x="647344" y="108581"/>
            <a:ext cx="1210200" cy="1983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November 2012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g29ac5d9f6d4_0_79:notes"/>
          <p:cNvSpPr txBox="1"/>
          <p:nvPr>
            <p:ph idx="11" type="ftr"/>
          </p:nvPr>
        </p:nvSpPr>
        <p:spPr>
          <a:xfrm>
            <a:off x="4070307" y="8853135"/>
            <a:ext cx="2142000" cy="17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4" marL="458787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(Broadcom)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1" name="Google Shape;81;g29ac5d9f6d4_0_79:notes"/>
          <p:cNvSpPr txBox="1"/>
          <p:nvPr>
            <p:ph idx="12" type="sldNum"/>
          </p:nvPr>
        </p:nvSpPr>
        <p:spPr>
          <a:xfrm>
            <a:off x="3175831" y="8853135"/>
            <a:ext cx="517500" cy="1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2" name="Google Shape;82;g29ac5d9f6d4_0_79:notes"/>
          <p:cNvSpPr/>
          <p:nvPr>
            <p:ph idx="3" type="sldImg"/>
          </p:nvPr>
        </p:nvSpPr>
        <p:spPr>
          <a:xfrm>
            <a:off x="390525" y="690563"/>
            <a:ext cx="6077100" cy="341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3" name="Google Shape;83;g29ac5d9f6d4_0_79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75" lIns="93725" spcFirstLastPara="1" rIns="93725" wrap="square" tIns="460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37d77c5cc85_0_14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g37d77c5cc85_0_14:notes"/>
          <p:cNvSpPr/>
          <p:nvPr>
            <p:ph idx="2" type="sldImg"/>
          </p:nvPr>
        </p:nvSpPr>
        <p:spPr>
          <a:xfrm>
            <a:off x="100146" y="691355"/>
            <a:ext cx="6659400" cy="3417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37ce8d54d79_0_9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05" name="Google Shape;205;g37ce8d54d79_0_9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f78013718c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2" name="Google Shape;212;g2f78013718c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g2624966a6f9_0_78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219" name="Google Shape;219;g2624966a6f9_0_78:notes"/>
          <p:cNvSpPr/>
          <p:nvPr>
            <p:ph idx="2" type="sldImg"/>
          </p:nvPr>
        </p:nvSpPr>
        <p:spPr>
          <a:xfrm>
            <a:off x="392113" y="690563"/>
            <a:ext cx="6075300" cy="3417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c914d9fa49_0_16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1" name="Google Shape;91;g1c914d9fa49_0_16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6958c2a63c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8" name="Google Shape;98;g36958c2a63c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7ce8d54d79_0_0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g37ce8d54d79_0_0:notes"/>
          <p:cNvSpPr/>
          <p:nvPr>
            <p:ph idx="2" type="sldImg"/>
          </p:nvPr>
        </p:nvSpPr>
        <p:spPr>
          <a:xfrm>
            <a:off x="100146" y="691355"/>
            <a:ext cx="6659400" cy="3417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37ce8d54d79_0_6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g37ce8d54d79_0_6:notes"/>
          <p:cNvSpPr/>
          <p:nvPr>
            <p:ph idx="2" type="sldImg"/>
          </p:nvPr>
        </p:nvSpPr>
        <p:spPr>
          <a:xfrm>
            <a:off x="100146" y="691355"/>
            <a:ext cx="6659400" cy="3417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7ce8d54d79_0_84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37ce8d54d79_0_84:notes"/>
          <p:cNvSpPr/>
          <p:nvPr>
            <p:ph idx="2" type="sldImg"/>
          </p:nvPr>
        </p:nvSpPr>
        <p:spPr>
          <a:xfrm>
            <a:off x="100146" y="691355"/>
            <a:ext cx="6659400" cy="3417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7d77c5cc85_0_0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g37d77c5cc85_0_0:notes"/>
          <p:cNvSpPr/>
          <p:nvPr>
            <p:ph idx="2" type="sldImg"/>
          </p:nvPr>
        </p:nvSpPr>
        <p:spPr>
          <a:xfrm>
            <a:off x="100146" y="691355"/>
            <a:ext cx="6659400" cy="3417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37ce8d54d79_0_90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37ce8d54d79_0_90:notes"/>
          <p:cNvSpPr/>
          <p:nvPr>
            <p:ph idx="2" type="sldImg"/>
          </p:nvPr>
        </p:nvSpPr>
        <p:spPr>
          <a:xfrm>
            <a:off x="100146" y="691355"/>
            <a:ext cx="6659400" cy="3417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7d77c5cc85_0_8:notes"/>
          <p:cNvSpPr txBox="1"/>
          <p:nvPr>
            <p:ph idx="1" type="body"/>
          </p:nvPr>
        </p:nvSpPr>
        <p:spPr>
          <a:xfrm>
            <a:off x="913332" y="4342523"/>
            <a:ext cx="5031300" cy="41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g37d77c5cc85_0_8:notes"/>
          <p:cNvSpPr/>
          <p:nvPr>
            <p:ph idx="2" type="sldImg"/>
          </p:nvPr>
        </p:nvSpPr>
        <p:spPr>
          <a:xfrm>
            <a:off x="100146" y="691355"/>
            <a:ext cx="6659400" cy="3417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-3372431" y="2047325"/>
            <a:ext cx="37053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" name="Google Shape;19;p2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/>
        </p:nvSpPr>
        <p:spPr>
          <a:xfrm>
            <a:off x="6468675" y="4751700"/>
            <a:ext cx="2319900" cy="34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Sindhu Verma et al., Broadcom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" type="body"/>
          </p:nvPr>
        </p:nvSpPr>
        <p:spPr>
          <a:xfrm rot="5400000">
            <a:off x="3027363" y="-851296"/>
            <a:ext cx="30861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/>
          <p:nvPr>
            <p:ph type="title"/>
          </p:nvPr>
        </p:nvSpPr>
        <p:spPr>
          <a:xfrm rot="5400000">
            <a:off x="5457750" y="1571700"/>
            <a:ext cx="40578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" type="body"/>
          </p:nvPr>
        </p:nvSpPr>
        <p:spPr>
          <a:xfrm rot="5400000">
            <a:off x="1495350" y="-295200"/>
            <a:ext cx="40578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">
  <p:cSld name="Conten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idx="1" type="body"/>
          </p:nvPr>
        </p:nvSpPr>
        <p:spPr>
          <a:xfrm>
            <a:off x="309753" y="891540"/>
            <a:ext cx="8524500" cy="110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–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400"/>
              <a:buFont typeface="Arial"/>
              <a:buChar char="–"/>
              <a:defRPr sz="1400"/>
            </a:lvl3pPr>
            <a:lvl4pPr indent="-304800" lvl="3" marL="18288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200"/>
              <a:buFont typeface="Arial"/>
              <a:buChar char="–"/>
              <a:defRPr/>
            </a:lvl4pPr>
            <a:lvl5pPr indent="-298450" lvl="4" marL="228600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SzPts val="1100"/>
              <a:buFont typeface="Arial"/>
              <a:buChar char="–"/>
              <a:defRPr sz="1100"/>
            </a:lvl5pPr>
            <a:lvl6pPr indent="-317500" lvl="5" marL="27432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type="title"/>
          </p:nvPr>
        </p:nvSpPr>
        <p:spPr>
          <a:xfrm>
            <a:off x="309753" y="342900"/>
            <a:ext cx="8524500" cy="27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spAutoFit/>
          </a:bodyPr>
          <a:lstStyle>
            <a:lvl1pPr lv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subTitle"/>
          </p:nvPr>
        </p:nvSpPr>
        <p:spPr>
          <a:xfrm>
            <a:off x="1371600" y="2914650"/>
            <a:ext cx="64008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/>
          <p:nvPr>
            <p:ph type="title"/>
          </p:nvPr>
        </p:nvSpPr>
        <p:spPr>
          <a:xfrm>
            <a:off x="722313" y="3305175"/>
            <a:ext cx="7772400" cy="102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722313" y="2180035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indent="-228600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indent="-228600" lvl="2" marL="1371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indent="-228600" lvl="3" marL="1828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indent="-228600" lvl="4" marL="22860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indent="-228600" lvl="5" marL="2743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indent="-228600" lvl="6" marL="32004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indent="-228600" lvl="7" marL="36576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indent="-228600" lvl="8" marL="41148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6858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4648200" y="1485900"/>
            <a:ext cx="38100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06400" lvl="0" marL="4572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indent="-381000" lvl="1" marL="9144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indent="-355600" lvl="2" marL="1371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indent="-342900" lvl="3" marL="1828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indent="-342900" lvl="4" marL="22860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indent="-342900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indent="-342900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/>
        </p:txBody>
      </p:sp>
      <p:sp>
        <p:nvSpPr>
          <p:cNvPr id="35" name="Google Shape;35;p5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457200" y="1151335"/>
            <a:ext cx="40401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57200" y="1631156"/>
            <a:ext cx="40401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indent="-3302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indent="-3302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indent="-3302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indent="-3302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41" name="Google Shape;41;p6"/>
          <p:cNvSpPr txBox="1"/>
          <p:nvPr>
            <p:ph idx="3" type="body"/>
          </p:nvPr>
        </p:nvSpPr>
        <p:spPr>
          <a:xfrm>
            <a:off x="4645025" y="1151335"/>
            <a:ext cx="4041900" cy="4797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1" sz="2400"/>
            </a:lvl1pPr>
            <a:lvl2pPr indent="-228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2pPr>
            <a:lvl3pPr indent="-2286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b="1" sz="1800"/>
            </a:lvl3pPr>
            <a:lvl4pPr indent="-2286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4pPr>
            <a:lvl5pPr indent="-2286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5pPr>
            <a:lvl6pPr indent="-2286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6pPr>
            <a:lvl7pPr indent="-2286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7pPr>
            <a:lvl8pPr indent="-2286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8pPr>
            <a:lvl9pPr indent="-2286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b="1" sz="1600"/>
            </a:lvl9pPr>
          </a:lstStyle>
          <a:p/>
        </p:txBody>
      </p:sp>
      <p:sp>
        <p:nvSpPr>
          <p:cNvPr id="42" name="Google Shape;42;p6"/>
          <p:cNvSpPr txBox="1"/>
          <p:nvPr>
            <p:ph idx="4" type="body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indent="-330200" lvl="3" marL="1828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indent="-330200" lvl="4" marL="22860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indent="-330200" lvl="5" marL="2743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indent="-330200" lvl="6" marL="3200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indent="-330200" lvl="7" marL="36576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indent="-330200" lvl="8" marL="41148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155625" y="1821350"/>
            <a:ext cx="7182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457200" y="204788"/>
            <a:ext cx="3008400" cy="87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3575050" y="204788"/>
            <a:ext cx="5111700" cy="438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431800" lvl="0" marL="4572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indent="-406400" lvl="1" marL="91440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indent="-381000" lvl="2" marL="13716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indent="-355600" lvl="3" marL="1828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indent="-355600" lvl="4" marL="22860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indent="-355600" lvl="5" marL="2743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indent="-355600" lvl="6" marL="3200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indent="-355600" lvl="7" marL="36576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indent="-355600" lvl="8" marL="41148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457200" y="1076325"/>
            <a:ext cx="3008400" cy="3518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1792288" y="3600450"/>
            <a:ext cx="54864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46025" lIns="92075" spcFirstLastPara="1" rIns="92075" wrap="square" tIns="460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  <a:defRPr b="1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1792288" y="4025503"/>
            <a:ext cx="5486400" cy="60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indent="-228600" lvl="1" marL="9144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indent="-228600" lvl="2" marL="137160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indent="-228600" lvl="3" marL="1828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indent="-228600" lvl="4" marL="22860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indent="-228600" lvl="5" marL="27432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indent="-228600" lvl="6" marL="32004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indent="-228600" lvl="7" marL="36576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indent="-228600" lvl="8" marL="411480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55620" y="1158050"/>
            <a:ext cx="7182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Google Shape;10;p1"/>
          <p:cNvSpPr/>
          <p:nvPr/>
        </p:nvSpPr>
        <p:spPr>
          <a:xfrm>
            <a:off x="5129148" y="248260"/>
            <a:ext cx="3282900" cy="207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4" marL="4572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25</a:t>
            </a:r>
            <a:r>
              <a:rPr b="1" i="0" lang="en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/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1447</a:t>
            </a: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r2</a:t>
            </a:r>
            <a:endParaRPr b="1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11" name="Google Shape;11;p1"/>
          <p:cNvCxnSpPr/>
          <p:nvPr/>
        </p:nvCxnSpPr>
        <p:spPr>
          <a:xfrm>
            <a:off x="685800" y="457200"/>
            <a:ext cx="77724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2" name="Google Shape;12;p1"/>
          <p:cNvSpPr/>
          <p:nvPr/>
        </p:nvSpPr>
        <p:spPr>
          <a:xfrm>
            <a:off x="685800" y="4856560"/>
            <a:ext cx="718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" name="Google Shape;13;p1"/>
          <p:cNvCxnSpPr/>
          <p:nvPr/>
        </p:nvCxnSpPr>
        <p:spPr>
          <a:xfrm>
            <a:off x="685813" y="4820875"/>
            <a:ext cx="78486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" name="Google Shape;14;p1"/>
          <p:cNvSpPr txBox="1"/>
          <p:nvPr/>
        </p:nvSpPr>
        <p:spPr>
          <a:xfrm>
            <a:off x="545600" y="150000"/>
            <a:ext cx="1914000" cy="404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September 2025</a:t>
            </a:r>
            <a:endParaRPr b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/>
          <p:nvPr>
            <p:ph type="title"/>
          </p:nvPr>
        </p:nvSpPr>
        <p:spPr>
          <a:xfrm>
            <a:off x="105875" y="668025"/>
            <a:ext cx="8816100" cy="81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CBF sounding sequence additional details</a:t>
            </a:r>
            <a:endParaRPr/>
          </a:p>
        </p:txBody>
      </p:sp>
      <p:sp>
        <p:nvSpPr>
          <p:cNvPr id="86" name="Google Shape;86;p14"/>
          <p:cNvSpPr txBox="1"/>
          <p:nvPr>
            <p:ph idx="4294967295" type="body"/>
          </p:nvPr>
        </p:nvSpPr>
        <p:spPr>
          <a:xfrm>
            <a:off x="685799" y="1694702"/>
            <a:ext cx="77724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42900" lvl="0" marL="34290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" sz="2000"/>
              <a:t>Date:</a:t>
            </a:r>
            <a:r>
              <a:rPr b="0" lang="en" sz="2000"/>
              <a:t> </a:t>
            </a:r>
            <a:r>
              <a:rPr b="0" lang="en" sz="2000"/>
              <a:t>2025-09-</a:t>
            </a:r>
            <a:r>
              <a:rPr b="0" lang="en" sz="2000"/>
              <a:t>10</a:t>
            </a:r>
            <a:endParaRPr b="0" sz="2000"/>
          </a:p>
        </p:txBody>
      </p:sp>
      <p:sp>
        <p:nvSpPr>
          <p:cNvPr id="87" name="Google Shape;87;p14"/>
          <p:cNvSpPr/>
          <p:nvPr/>
        </p:nvSpPr>
        <p:spPr>
          <a:xfrm>
            <a:off x="718260" y="2019547"/>
            <a:ext cx="10857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550" lIns="69125" spcFirstLastPara="1" rIns="69125" wrap="square" tIns="345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88" name="Google Shape;88;p14"/>
          <p:cNvGraphicFramePr/>
          <p:nvPr/>
        </p:nvGraphicFramePr>
        <p:xfrm>
          <a:off x="794460" y="241232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{0311F613-3440-444B-89BD-3D5E8B299DFE}</a:tableStyleId>
              </a:tblPr>
              <a:tblGrid>
                <a:gridCol w="1586425"/>
                <a:gridCol w="877675"/>
                <a:gridCol w="1695975"/>
                <a:gridCol w="634600"/>
                <a:gridCol w="2367825"/>
              </a:tblGrid>
              <a:tr h="364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 u="none" cap="none" strike="noStrike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32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 Verma</a:t>
                      </a:r>
                      <a:endParaRPr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sindhu.verma@broadcom.com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Srinath Puducheri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 Adhikari</a:t>
                      </a:r>
                      <a:endParaRPr sz="11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shubhodeep.adhikari@broadcom.com</a:t>
                      </a:r>
                      <a:endParaRPr sz="1100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1832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Hang Su</a:t>
                      </a:r>
                      <a:endParaRPr sz="11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 u="none" cap="none" strike="noStrike"/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34300" marB="34300" marR="68600" marL="686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3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2" name="Google Shape;152;p23"/>
          <p:cNvSpPr txBox="1"/>
          <p:nvPr>
            <p:ph type="title"/>
          </p:nvPr>
        </p:nvSpPr>
        <p:spPr>
          <a:xfrm>
            <a:off x="-286800" y="361950"/>
            <a:ext cx="90753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700"/>
              <a:t>Cross-BSS CSI reception confirmation - Examples</a:t>
            </a:r>
            <a:endParaRPr sz="1700"/>
          </a:p>
        </p:txBody>
      </p:sp>
      <p:grpSp>
        <p:nvGrpSpPr>
          <p:cNvPr id="153" name="Google Shape;153;p23"/>
          <p:cNvGrpSpPr/>
          <p:nvPr/>
        </p:nvGrpSpPr>
        <p:grpSpPr>
          <a:xfrm>
            <a:off x="199236" y="909487"/>
            <a:ext cx="8661706" cy="1565782"/>
            <a:chOff x="45194" y="1701537"/>
            <a:chExt cx="8486045" cy="2086874"/>
          </a:xfrm>
        </p:grpSpPr>
        <p:cxnSp>
          <p:nvCxnSpPr>
            <p:cNvPr id="154" name="Google Shape;154;p23"/>
            <p:cNvCxnSpPr>
              <a:stCxn id="155" idx="2"/>
            </p:cNvCxnSpPr>
            <p:nvPr/>
          </p:nvCxnSpPr>
          <p:spPr>
            <a:xfrm flipH="1" rot="10800000">
              <a:off x="643339" y="2176310"/>
              <a:ext cx="7887900" cy="210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56" name="Google Shape;156;p23"/>
            <p:cNvCxnSpPr/>
            <p:nvPr/>
          </p:nvCxnSpPr>
          <p:spPr>
            <a:xfrm flipH="1" rot="10800000">
              <a:off x="741443" y="3222188"/>
              <a:ext cx="7733400" cy="213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157" name="Google Shape;157;p23"/>
            <p:cNvSpPr/>
            <p:nvPr/>
          </p:nvSpPr>
          <p:spPr>
            <a:xfrm>
              <a:off x="1093470" y="1701537"/>
              <a:ext cx="672300" cy="471600"/>
            </a:xfrm>
            <a:prstGeom prst="rect">
              <a:avLst/>
            </a:prstGeom>
            <a:solidFill>
              <a:schemeClr val="lt1"/>
            </a:solidFill>
            <a:ln cap="flat" cmpd="sng" w="1905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lang="en" sz="800"/>
                <a:t>Co-BF Sounding Invite</a:t>
              </a:r>
              <a:r>
                <a:rPr lang="en" sz="800"/>
                <a:t> </a:t>
              </a:r>
              <a:r>
                <a:rPr lang="en" sz="800"/>
                <a:t> </a:t>
              </a:r>
              <a:endParaRPr sz="800" u="none" cap="none" strike="noStrike">
                <a:solidFill>
                  <a:srgbClr val="000000"/>
                </a:solidFill>
              </a:endParaRPr>
            </a:p>
          </p:txBody>
        </p:sp>
        <p:sp>
          <p:nvSpPr>
            <p:cNvPr id="155" name="Google Shape;155;p23"/>
            <p:cNvSpPr txBox="1"/>
            <p:nvPr/>
          </p:nvSpPr>
          <p:spPr>
            <a:xfrm>
              <a:off x="442039" y="1848710"/>
              <a:ext cx="402600" cy="34860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AP1</a:t>
              </a:r>
              <a:endParaRPr b="1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23"/>
            <p:cNvSpPr txBox="1"/>
            <p:nvPr/>
          </p:nvSpPr>
          <p:spPr>
            <a:xfrm>
              <a:off x="45194" y="2808242"/>
              <a:ext cx="992700" cy="51300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STA1 associat</a:t>
              </a:r>
              <a:r>
                <a:rPr b="1" lang="en" sz="800"/>
                <a:t>ed with AP1</a:t>
              </a:r>
              <a:endParaRPr b="1" i="0" sz="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23"/>
            <p:cNvSpPr txBox="1"/>
            <p:nvPr/>
          </p:nvSpPr>
          <p:spPr>
            <a:xfrm>
              <a:off x="1754384" y="1805294"/>
              <a:ext cx="435300" cy="34860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b="1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0" name="Google Shape;160;p23"/>
            <p:cNvCxnSpPr>
              <a:stCxn id="161" idx="2"/>
            </p:cNvCxnSpPr>
            <p:nvPr/>
          </p:nvCxnSpPr>
          <p:spPr>
            <a:xfrm flipH="1" rot="10800000">
              <a:off x="654367" y="2690472"/>
              <a:ext cx="7827000" cy="429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161" name="Google Shape;161;p23"/>
            <p:cNvSpPr txBox="1"/>
            <p:nvPr/>
          </p:nvSpPr>
          <p:spPr>
            <a:xfrm>
              <a:off x="453067" y="2384772"/>
              <a:ext cx="402600" cy="34860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AP</a:t>
              </a:r>
              <a:r>
                <a:rPr b="1" lang="en" sz="800"/>
                <a:t>2</a:t>
              </a:r>
              <a:endParaRPr b="1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23"/>
            <p:cNvSpPr txBox="1"/>
            <p:nvPr/>
          </p:nvSpPr>
          <p:spPr>
            <a:xfrm>
              <a:off x="2674251" y="1811506"/>
              <a:ext cx="386400" cy="34860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b="1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3" name="Google Shape;163;p23"/>
            <p:cNvCxnSpPr/>
            <p:nvPr/>
          </p:nvCxnSpPr>
          <p:spPr>
            <a:xfrm flipH="1" rot="10800000">
              <a:off x="760955" y="3683034"/>
              <a:ext cx="7745400" cy="7500"/>
            </a:xfrm>
            <a:prstGeom prst="straightConnector1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164" name="Google Shape;164;p23"/>
            <p:cNvSpPr txBox="1"/>
            <p:nvPr/>
          </p:nvSpPr>
          <p:spPr>
            <a:xfrm>
              <a:off x="45198" y="3275411"/>
              <a:ext cx="1074000" cy="51300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STA2 associated with AP2</a:t>
              </a:r>
              <a:endParaRPr b="1" i="0" sz="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23"/>
            <p:cNvSpPr txBox="1"/>
            <p:nvPr/>
          </p:nvSpPr>
          <p:spPr>
            <a:xfrm>
              <a:off x="3802639" y="1827588"/>
              <a:ext cx="386400" cy="34860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b="1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23"/>
            <p:cNvSpPr txBox="1"/>
            <p:nvPr/>
          </p:nvSpPr>
          <p:spPr>
            <a:xfrm>
              <a:off x="4762300" y="1848786"/>
              <a:ext cx="386400" cy="348600"/>
            </a:xfrm>
            <a:prstGeom prst="rect">
              <a:avLst/>
            </a:prstGeom>
            <a:noFill/>
            <a:ln cap="flat" cmpd="sng" w="9525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b="1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7" name="Google Shape;167;p23"/>
          <p:cNvSpPr/>
          <p:nvPr/>
        </p:nvSpPr>
        <p:spPr>
          <a:xfrm>
            <a:off x="2321645" y="1310099"/>
            <a:ext cx="624600" cy="381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Co-BF Sounding Response</a:t>
            </a:r>
            <a:r>
              <a:rPr lang="en" sz="800"/>
              <a:t> </a:t>
            </a:r>
            <a:r>
              <a:rPr lang="en" sz="800"/>
              <a:t> </a:t>
            </a:r>
            <a:endParaRPr sz="800" u="none" cap="none" strike="noStrike">
              <a:solidFill>
                <a:srgbClr val="000000"/>
              </a:solidFill>
            </a:endParaRPr>
          </a:p>
        </p:txBody>
      </p:sp>
      <p:sp>
        <p:nvSpPr>
          <p:cNvPr id="168" name="Google Shape;168;p23"/>
          <p:cNvSpPr/>
          <p:nvPr/>
        </p:nvSpPr>
        <p:spPr>
          <a:xfrm>
            <a:off x="3255443" y="894863"/>
            <a:ext cx="831600" cy="3816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UHR</a:t>
            </a:r>
            <a:r>
              <a:rPr lang="en" sz="800"/>
              <a:t> NDP Announcement</a:t>
            </a:r>
            <a:r>
              <a:rPr lang="en" sz="800"/>
              <a:t> </a:t>
            </a:r>
            <a:r>
              <a:rPr lang="en" sz="800"/>
              <a:t> </a:t>
            </a:r>
            <a:endParaRPr sz="800" u="none" cap="none" strike="noStrike">
              <a:solidFill>
                <a:srgbClr val="000000"/>
              </a:solidFill>
            </a:endParaRPr>
          </a:p>
        </p:txBody>
      </p:sp>
      <p:sp>
        <p:nvSpPr>
          <p:cNvPr id="169" name="Google Shape;169;p23"/>
          <p:cNvSpPr/>
          <p:nvPr/>
        </p:nvSpPr>
        <p:spPr>
          <a:xfrm>
            <a:off x="4427616" y="1324344"/>
            <a:ext cx="624600" cy="3531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EHT sounding </a:t>
            </a:r>
            <a:r>
              <a:rPr lang="en" sz="800"/>
              <a:t>NDP</a:t>
            </a:r>
            <a:r>
              <a:rPr lang="en" sz="800"/>
              <a:t> </a:t>
            </a:r>
            <a:r>
              <a:rPr lang="en" sz="800"/>
              <a:t> </a:t>
            </a:r>
            <a:endParaRPr sz="800" u="none" cap="none" strike="noStrike">
              <a:solidFill>
                <a:srgbClr val="000000"/>
              </a:solidFill>
            </a:endParaRPr>
          </a:p>
        </p:txBody>
      </p:sp>
      <p:sp>
        <p:nvSpPr>
          <p:cNvPr id="170" name="Google Shape;170;p23"/>
          <p:cNvSpPr/>
          <p:nvPr/>
        </p:nvSpPr>
        <p:spPr>
          <a:xfrm>
            <a:off x="5376714" y="909109"/>
            <a:ext cx="624600" cy="3531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BFRP Trigger</a:t>
            </a:r>
            <a:r>
              <a:rPr lang="en" sz="800"/>
              <a:t> </a:t>
            </a:r>
            <a:r>
              <a:rPr lang="en" sz="800"/>
              <a:t> </a:t>
            </a:r>
            <a:endParaRPr sz="800" u="none" cap="none" strike="noStrike">
              <a:solidFill>
                <a:srgbClr val="000000"/>
              </a:solidFill>
            </a:endParaRPr>
          </a:p>
        </p:txBody>
      </p:sp>
      <p:sp>
        <p:nvSpPr>
          <p:cNvPr id="171" name="Google Shape;171;p23"/>
          <p:cNvSpPr/>
          <p:nvPr/>
        </p:nvSpPr>
        <p:spPr>
          <a:xfrm>
            <a:off x="6320575" y="1709000"/>
            <a:ext cx="322500" cy="3531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CSI</a:t>
            </a:r>
            <a:r>
              <a:rPr lang="en" sz="800"/>
              <a:t> </a:t>
            </a:r>
            <a:r>
              <a:rPr lang="en" sz="800"/>
              <a:t> </a:t>
            </a:r>
            <a:endParaRPr sz="800" u="none" cap="none" strike="noStrike">
              <a:solidFill>
                <a:srgbClr val="000000"/>
              </a:solidFill>
            </a:endParaRPr>
          </a:p>
        </p:txBody>
      </p:sp>
      <p:sp>
        <p:nvSpPr>
          <p:cNvPr id="172" name="Google Shape;172;p23"/>
          <p:cNvSpPr txBox="1"/>
          <p:nvPr/>
        </p:nvSpPr>
        <p:spPr>
          <a:xfrm>
            <a:off x="6001313" y="1011275"/>
            <a:ext cx="394500" cy="261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b="1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23"/>
          <p:cNvSpPr txBox="1"/>
          <p:nvPr/>
        </p:nvSpPr>
        <p:spPr>
          <a:xfrm>
            <a:off x="6604845" y="1025521"/>
            <a:ext cx="394500" cy="261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b="1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23"/>
          <p:cNvSpPr/>
          <p:nvPr/>
        </p:nvSpPr>
        <p:spPr>
          <a:xfrm>
            <a:off x="6932445" y="894863"/>
            <a:ext cx="596400" cy="381600"/>
          </a:xfrm>
          <a:prstGeom prst="rect">
            <a:avLst/>
          </a:prstGeom>
          <a:solidFill>
            <a:srgbClr val="FFFF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CSI reception poll</a:t>
            </a:r>
            <a:r>
              <a:rPr lang="en" sz="800"/>
              <a:t> </a:t>
            </a:r>
            <a:endParaRPr sz="800" u="none" cap="none" strike="noStrike">
              <a:solidFill>
                <a:srgbClr val="000000"/>
              </a:solidFill>
            </a:endParaRPr>
          </a:p>
        </p:txBody>
      </p:sp>
      <p:sp>
        <p:nvSpPr>
          <p:cNvPr id="175" name="Google Shape;175;p23"/>
          <p:cNvSpPr/>
          <p:nvPr/>
        </p:nvSpPr>
        <p:spPr>
          <a:xfrm>
            <a:off x="7868818" y="1259441"/>
            <a:ext cx="596400" cy="381600"/>
          </a:xfrm>
          <a:prstGeom prst="rect">
            <a:avLst/>
          </a:prstGeom>
          <a:solidFill>
            <a:srgbClr val="FFFF00"/>
          </a:solidFill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CSI reception confirm</a:t>
            </a:r>
            <a:endParaRPr sz="800" u="none" cap="none" strike="noStrike">
              <a:solidFill>
                <a:srgbClr val="000000"/>
              </a:solidFill>
            </a:endParaRPr>
          </a:p>
        </p:txBody>
      </p:sp>
      <p:sp>
        <p:nvSpPr>
          <p:cNvPr id="176" name="Google Shape;176;p23"/>
          <p:cNvSpPr txBox="1"/>
          <p:nvPr/>
        </p:nvSpPr>
        <p:spPr>
          <a:xfrm>
            <a:off x="7528843" y="1025521"/>
            <a:ext cx="394500" cy="261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b="1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77" name="Google Shape;177;p23"/>
          <p:cNvGrpSpPr/>
          <p:nvPr/>
        </p:nvGrpSpPr>
        <p:grpSpPr>
          <a:xfrm>
            <a:off x="351621" y="3033415"/>
            <a:ext cx="8661706" cy="1635138"/>
            <a:chOff x="45194" y="1827588"/>
            <a:chExt cx="8486045" cy="1938975"/>
          </a:xfrm>
        </p:grpSpPr>
        <p:cxnSp>
          <p:nvCxnSpPr>
            <p:cNvPr id="178" name="Google Shape;178;p23"/>
            <p:cNvCxnSpPr>
              <a:stCxn id="179" idx="2"/>
            </p:cNvCxnSpPr>
            <p:nvPr/>
          </p:nvCxnSpPr>
          <p:spPr>
            <a:xfrm flipH="1" rot="10800000">
              <a:off x="643339" y="2137910"/>
              <a:ext cx="7887900" cy="210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cxnSp>
          <p:nvCxnSpPr>
            <p:cNvPr id="180" name="Google Shape;180;p23"/>
            <p:cNvCxnSpPr/>
            <p:nvPr/>
          </p:nvCxnSpPr>
          <p:spPr>
            <a:xfrm flipH="1" rot="10800000">
              <a:off x="741443" y="3222188"/>
              <a:ext cx="7733400" cy="213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179" name="Google Shape;179;p23"/>
            <p:cNvSpPr txBox="1"/>
            <p:nvPr/>
          </p:nvSpPr>
          <p:spPr>
            <a:xfrm>
              <a:off x="442039" y="1848710"/>
              <a:ext cx="4026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AP1</a:t>
              </a:r>
              <a:endParaRPr b="1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23"/>
            <p:cNvSpPr txBox="1"/>
            <p:nvPr/>
          </p:nvSpPr>
          <p:spPr>
            <a:xfrm>
              <a:off x="45194" y="2833726"/>
              <a:ext cx="9927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STA1 associat</a:t>
              </a:r>
              <a:r>
                <a:rPr b="1" lang="en" sz="800"/>
                <a:t>ed with AP1</a:t>
              </a:r>
              <a:endParaRPr b="1" i="0" sz="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2" name="Google Shape;182;p23"/>
            <p:cNvCxnSpPr>
              <a:stCxn id="183" idx="2"/>
            </p:cNvCxnSpPr>
            <p:nvPr/>
          </p:nvCxnSpPr>
          <p:spPr>
            <a:xfrm flipH="1" rot="10800000">
              <a:off x="654367" y="2652072"/>
              <a:ext cx="7827000" cy="429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183" name="Google Shape;183;p23"/>
            <p:cNvSpPr txBox="1"/>
            <p:nvPr/>
          </p:nvSpPr>
          <p:spPr>
            <a:xfrm>
              <a:off x="453067" y="2384772"/>
              <a:ext cx="4026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AP</a:t>
              </a:r>
              <a:r>
                <a:rPr b="1" lang="en" sz="800"/>
                <a:t>2</a:t>
              </a:r>
              <a:endParaRPr b="1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84" name="Google Shape;184;p23"/>
            <p:cNvCxnSpPr/>
            <p:nvPr/>
          </p:nvCxnSpPr>
          <p:spPr>
            <a:xfrm flipH="1" rot="10800000">
              <a:off x="760955" y="3683034"/>
              <a:ext cx="7745400" cy="7500"/>
            </a:xfrm>
            <a:prstGeom prst="straightConnector1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med" w="med" type="triangle"/>
            </a:ln>
          </p:spPr>
        </p:cxnSp>
        <p:sp>
          <p:nvSpPr>
            <p:cNvPr id="185" name="Google Shape;185;p23"/>
            <p:cNvSpPr txBox="1"/>
            <p:nvPr/>
          </p:nvSpPr>
          <p:spPr>
            <a:xfrm>
              <a:off x="45198" y="3310263"/>
              <a:ext cx="1074000" cy="456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STA2 associated with AP2</a:t>
              </a:r>
              <a:endParaRPr b="1" i="0" sz="8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23"/>
            <p:cNvSpPr txBox="1"/>
            <p:nvPr/>
          </p:nvSpPr>
          <p:spPr>
            <a:xfrm>
              <a:off x="3802639" y="1827588"/>
              <a:ext cx="3864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b="1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23"/>
            <p:cNvSpPr txBox="1"/>
            <p:nvPr/>
          </p:nvSpPr>
          <p:spPr>
            <a:xfrm>
              <a:off x="4762300" y="1848786"/>
              <a:ext cx="386400" cy="31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68575" lIns="68575" spcFirstLastPara="1" rIns="68575" wrap="square" tIns="68575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800"/>
                <a:buFont typeface="Arial"/>
                <a:buNone/>
              </a:pPr>
              <a:r>
                <a:rPr b="1" i="0" lang="en" sz="8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SIFS</a:t>
              </a:r>
              <a:endParaRPr b="1" i="0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88" name="Google Shape;188;p23"/>
          <p:cNvSpPr/>
          <p:nvPr/>
        </p:nvSpPr>
        <p:spPr>
          <a:xfrm>
            <a:off x="3407838" y="2911841"/>
            <a:ext cx="831600" cy="3978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EHT</a:t>
            </a:r>
            <a:r>
              <a:rPr lang="en" sz="800"/>
              <a:t> NDP Announcement</a:t>
            </a:r>
            <a:r>
              <a:rPr lang="en" sz="800"/>
              <a:t> </a:t>
            </a:r>
            <a:r>
              <a:rPr lang="en" sz="800"/>
              <a:t> </a:t>
            </a:r>
            <a:endParaRPr sz="800" u="none" cap="none" strike="noStrike">
              <a:solidFill>
                <a:srgbClr val="000000"/>
              </a:solidFill>
            </a:endParaRPr>
          </a:p>
        </p:txBody>
      </p:sp>
      <p:sp>
        <p:nvSpPr>
          <p:cNvPr id="189" name="Google Shape;189;p23"/>
          <p:cNvSpPr/>
          <p:nvPr/>
        </p:nvSpPr>
        <p:spPr>
          <a:xfrm>
            <a:off x="4580013" y="2945257"/>
            <a:ext cx="624600" cy="3681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EHT sounding NDP</a:t>
            </a:r>
            <a:r>
              <a:rPr lang="en" sz="800"/>
              <a:t> </a:t>
            </a:r>
            <a:r>
              <a:rPr lang="en" sz="800"/>
              <a:t> </a:t>
            </a:r>
            <a:endParaRPr sz="800" u="none" cap="none" strike="noStrike">
              <a:solidFill>
                <a:srgbClr val="000000"/>
              </a:solidFill>
            </a:endParaRPr>
          </a:p>
        </p:txBody>
      </p:sp>
      <p:sp>
        <p:nvSpPr>
          <p:cNvPr id="190" name="Google Shape;190;p23"/>
          <p:cNvSpPr/>
          <p:nvPr/>
        </p:nvSpPr>
        <p:spPr>
          <a:xfrm>
            <a:off x="5529113" y="2926691"/>
            <a:ext cx="624600" cy="3681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BFRP Trigger</a:t>
            </a:r>
            <a:r>
              <a:rPr lang="en" sz="800"/>
              <a:t> </a:t>
            </a:r>
            <a:r>
              <a:rPr lang="en" sz="800"/>
              <a:t> </a:t>
            </a:r>
            <a:endParaRPr sz="800" u="none" cap="none" strike="noStrike">
              <a:solidFill>
                <a:srgbClr val="000000"/>
              </a:solidFill>
            </a:endParaRPr>
          </a:p>
        </p:txBody>
      </p:sp>
      <p:sp>
        <p:nvSpPr>
          <p:cNvPr id="191" name="Google Shape;191;p23"/>
          <p:cNvSpPr/>
          <p:nvPr/>
        </p:nvSpPr>
        <p:spPr>
          <a:xfrm>
            <a:off x="6472988" y="3790844"/>
            <a:ext cx="322500" cy="3978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CSI</a:t>
            </a:r>
            <a:r>
              <a:rPr lang="en" sz="800"/>
              <a:t> </a:t>
            </a:r>
            <a:r>
              <a:rPr lang="en" sz="800"/>
              <a:t> </a:t>
            </a:r>
            <a:endParaRPr sz="800" u="none" cap="none" strike="noStrike">
              <a:solidFill>
                <a:srgbClr val="000000"/>
              </a:solidFill>
            </a:endParaRPr>
          </a:p>
        </p:txBody>
      </p:sp>
      <p:sp>
        <p:nvSpPr>
          <p:cNvPr id="192" name="Google Shape;192;p23"/>
          <p:cNvSpPr txBox="1"/>
          <p:nvPr/>
        </p:nvSpPr>
        <p:spPr>
          <a:xfrm>
            <a:off x="6757246" y="3048041"/>
            <a:ext cx="3945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b="1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3"/>
          <p:cNvSpPr/>
          <p:nvPr/>
        </p:nvSpPr>
        <p:spPr>
          <a:xfrm>
            <a:off x="7084847" y="2911841"/>
            <a:ext cx="596400" cy="397800"/>
          </a:xfrm>
          <a:prstGeom prst="rect">
            <a:avLst/>
          </a:prstGeom>
          <a:solidFill>
            <a:srgbClr val="FFFF00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CSI reception poll </a:t>
            </a:r>
            <a:endParaRPr sz="800" u="none" cap="none" strike="noStrike">
              <a:solidFill>
                <a:srgbClr val="000000"/>
              </a:solidFill>
            </a:endParaRPr>
          </a:p>
        </p:txBody>
      </p:sp>
      <p:sp>
        <p:nvSpPr>
          <p:cNvPr id="194" name="Google Shape;194;p23"/>
          <p:cNvSpPr/>
          <p:nvPr/>
        </p:nvSpPr>
        <p:spPr>
          <a:xfrm>
            <a:off x="8021222" y="3319249"/>
            <a:ext cx="596400" cy="397800"/>
          </a:xfrm>
          <a:prstGeom prst="rect">
            <a:avLst/>
          </a:prstGeom>
          <a:solidFill>
            <a:srgbClr val="FFFF00"/>
          </a:solidFill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lang="en" sz="800"/>
              <a:t>CSI reception confirm</a:t>
            </a:r>
            <a:endParaRPr sz="800" u="none" cap="none" strike="noStrike">
              <a:solidFill>
                <a:srgbClr val="000000"/>
              </a:solidFill>
            </a:endParaRPr>
          </a:p>
        </p:txBody>
      </p:sp>
      <p:sp>
        <p:nvSpPr>
          <p:cNvPr id="195" name="Google Shape;195;p23"/>
          <p:cNvSpPr txBox="1"/>
          <p:nvPr/>
        </p:nvSpPr>
        <p:spPr>
          <a:xfrm>
            <a:off x="7681246" y="3048041"/>
            <a:ext cx="3945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b="1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23"/>
          <p:cNvSpPr/>
          <p:nvPr/>
        </p:nvSpPr>
        <p:spPr>
          <a:xfrm>
            <a:off x="7923350" y="2424976"/>
            <a:ext cx="1089900" cy="910800"/>
          </a:xfrm>
          <a:prstGeom prst="ellipse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Times New Roman"/>
                <a:ea typeface="Times New Roman"/>
                <a:cs typeface="Times New Roman"/>
                <a:sym typeface="Times New Roman"/>
              </a:rPr>
              <a:t>For cross BSS sounding step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7" name="Google Shape;197;p23"/>
          <p:cNvSpPr txBox="1"/>
          <p:nvPr/>
        </p:nvSpPr>
        <p:spPr>
          <a:xfrm>
            <a:off x="2994419" y="3069061"/>
            <a:ext cx="3945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" sz="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SIFS</a:t>
            </a:r>
            <a:endParaRPr b="1" i="0" sz="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23"/>
          <p:cNvSpPr txBox="1"/>
          <p:nvPr>
            <p:ph type="title"/>
          </p:nvPr>
        </p:nvSpPr>
        <p:spPr>
          <a:xfrm>
            <a:off x="-61975" y="2394577"/>
            <a:ext cx="9075300" cy="261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u="sng"/>
              <a:t>Cross-BSS CSI confirmation after Cross-BSS sounding</a:t>
            </a:r>
            <a:endParaRPr sz="1300" u="sng"/>
          </a:p>
        </p:txBody>
      </p:sp>
      <p:sp>
        <p:nvSpPr>
          <p:cNvPr id="199" name="Google Shape;199;p23"/>
          <p:cNvSpPr/>
          <p:nvPr/>
        </p:nvSpPr>
        <p:spPr>
          <a:xfrm>
            <a:off x="1537125" y="3064229"/>
            <a:ext cx="1642800" cy="15408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Times New Roman"/>
                <a:ea typeface="Times New Roman"/>
                <a:cs typeface="Times New Roman"/>
                <a:sym typeface="Times New Roman"/>
              </a:rPr>
              <a:t>Cross BSS sounding step</a:t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200" name="Google Shape;200;p23"/>
          <p:cNvCxnSpPr/>
          <p:nvPr/>
        </p:nvCxnSpPr>
        <p:spPr>
          <a:xfrm flipH="1">
            <a:off x="7669129" y="2788629"/>
            <a:ext cx="471600" cy="63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01" name="Google Shape;201;p23"/>
          <p:cNvCxnSpPr/>
          <p:nvPr/>
        </p:nvCxnSpPr>
        <p:spPr>
          <a:xfrm flipH="1">
            <a:off x="8130600" y="2801425"/>
            <a:ext cx="20100" cy="4740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2" name="Google Shape;202;p23"/>
          <p:cNvSpPr txBox="1"/>
          <p:nvPr>
            <p:ph type="title"/>
          </p:nvPr>
        </p:nvSpPr>
        <p:spPr>
          <a:xfrm>
            <a:off x="-7562" y="4561845"/>
            <a:ext cx="9075300" cy="261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u="sng"/>
              <a:t>Cross-BSS </a:t>
            </a:r>
            <a:r>
              <a:rPr lang="en" sz="1300" u="sng"/>
              <a:t>CSI confirmation after both Cross-BSS and In-BSS sounding </a:t>
            </a:r>
            <a:endParaRPr sz="1300" u="sn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4"/>
          <p:cNvSpPr txBox="1"/>
          <p:nvPr>
            <p:ph type="title"/>
          </p:nvPr>
        </p:nvSpPr>
        <p:spPr>
          <a:xfrm>
            <a:off x="669275" y="517772"/>
            <a:ext cx="77292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00"/>
              <a:t>Draft SPs</a:t>
            </a:r>
            <a:endParaRPr sz="2200"/>
          </a:p>
        </p:txBody>
      </p:sp>
      <p:sp>
        <p:nvSpPr>
          <p:cNvPr id="208" name="Google Shape;208;p24"/>
          <p:cNvSpPr txBox="1"/>
          <p:nvPr>
            <p:ph idx="1" type="body"/>
          </p:nvPr>
        </p:nvSpPr>
        <p:spPr>
          <a:xfrm>
            <a:off x="214975" y="864825"/>
            <a:ext cx="8785500" cy="3812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b="0" lang="en" sz="1600"/>
              <a:t>SP1: </a:t>
            </a:r>
            <a:r>
              <a:rPr b="0" lang="en" sz="1600"/>
              <a:t>Do you agree that the CBF sounding sequence will include necessary padding in the CBF-sounding-invite as negotiated between the two CBF APs.</a:t>
            </a:r>
            <a:endParaRPr b="0" sz="1600"/>
          </a:p>
          <a:p>
            <a:pPr indent="0" lvl="0" marL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b="0" lang="en" sz="1600"/>
              <a:t>SP2: Do you agree that the CBF sounding sequence will include necessary padding in the NDPA as negotiated between the two CBF APs.</a:t>
            </a:r>
            <a:endParaRPr b="0" sz="1600"/>
          </a:p>
          <a:p>
            <a:pPr indent="0" lvl="0" marL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b="0" lang="en" sz="1600"/>
              <a:t>SP3: Do you agree that any padding in the NDPA will be provisioned through repurposing the STA-info fields present at the end of the STA info list. The padding commences with AID11 set to 2047 and has all bits set to 1.</a:t>
            </a:r>
            <a:endParaRPr b="0" sz="16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rPr b="0" lang="en" sz="1600"/>
              <a:t>SP4: Do you agree that the CBF sounding sequence will include necessary padding in the BFRP as negotiated between the two CBF APs.</a:t>
            </a:r>
            <a:endParaRPr b="0" sz="16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rPr b="0" lang="en" sz="1600"/>
              <a:t>SP5: Do you agree that the NDPA and BFRP will be transmitted in non-HT (duplicate) and in non-HT mandatory rates where a lower maximum rate may be further negotiated between the 2 APs</a:t>
            </a:r>
            <a:endParaRPr b="0" sz="1600"/>
          </a:p>
          <a:p>
            <a:pPr indent="0" lvl="0" marL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209" name="Google Shape;209;p24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5"/>
          <p:cNvSpPr txBox="1"/>
          <p:nvPr>
            <p:ph type="title"/>
          </p:nvPr>
        </p:nvSpPr>
        <p:spPr>
          <a:xfrm>
            <a:off x="669275" y="517772"/>
            <a:ext cx="77292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en" sz="2200"/>
              <a:t>Draft SPs</a:t>
            </a:r>
            <a:endParaRPr sz="2200"/>
          </a:p>
        </p:txBody>
      </p:sp>
      <p:sp>
        <p:nvSpPr>
          <p:cNvPr id="215" name="Google Shape;215;p25"/>
          <p:cNvSpPr txBox="1"/>
          <p:nvPr>
            <p:ph idx="1" type="body"/>
          </p:nvPr>
        </p:nvSpPr>
        <p:spPr>
          <a:xfrm>
            <a:off x="214975" y="864825"/>
            <a:ext cx="8785500" cy="3812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rPr b="0" lang="en" sz="1600"/>
              <a:t>SP6: Do you agree that the AP transmitting NDPA/BFRP may send a CSI-reception-poll message to elicit an immediate CSI-reception-confirm response from the other AP confirming its reception of cross-BSS CSI.</a:t>
            </a:r>
            <a:endParaRPr b="0" sz="16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rPr b="0" lang="en" sz="1600"/>
              <a:t>SP7: Do you agree that the CSI-reception-poll/CSI-reception-confirm exchange may occur immediately after the cross-BSS sounding step in the same TXOP or even in another TXOP.</a:t>
            </a:r>
            <a:endParaRPr b="0" sz="16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rPr b="0" lang="en" sz="1600"/>
              <a:t>SP8: Do you agree that the CSI-reception-poll is a BSRP NTB frame and the CSI-reception-confirm frame is an M-BA frame.</a:t>
            </a:r>
            <a:endParaRPr b="0" sz="16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6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6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6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6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600"/>
          </a:p>
          <a:p>
            <a:pPr indent="0" lvl="0" marL="0" rtl="0" algn="just">
              <a:spcBef>
                <a:spcPts val="9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600"/>
          </a:p>
          <a:p>
            <a:pPr indent="0" lvl="0" marL="0" rtl="0" algn="just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216" name="Google Shape;216;p25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6"/>
          <p:cNvSpPr txBox="1"/>
          <p:nvPr>
            <p:ph idx="1" type="body"/>
          </p:nvPr>
        </p:nvSpPr>
        <p:spPr>
          <a:xfrm>
            <a:off x="547750" y="1044150"/>
            <a:ext cx="7772400" cy="375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500"/>
              <a:t>[1] IEEE P802.11be™/D7.0</a:t>
            </a:r>
            <a:endParaRPr b="0" sz="15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" sz="1500"/>
              <a:t>[2] IEEE P802.11bn™/D1.0</a:t>
            </a:r>
            <a:endParaRPr b="0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0" sz="1600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sz="1600"/>
          </a:p>
        </p:txBody>
      </p:sp>
      <p:sp>
        <p:nvSpPr>
          <p:cNvPr id="222" name="Google Shape;222;p26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3" name="Google Shape;223;p26"/>
          <p:cNvSpPr txBox="1"/>
          <p:nvPr>
            <p:ph type="title"/>
          </p:nvPr>
        </p:nvSpPr>
        <p:spPr>
          <a:xfrm>
            <a:off x="685800" y="514350"/>
            <a:ext cx="7772400" cy="52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sz="2400"/>
              <a:t>Reference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/>
          <p:nvPr>
            <p:ph type="title"/>
          </p:nvPr>
        </p:nvSpPr>
        <p:spPr>
          <a:xfrm>
            <a:off x="469850" y="462800"/>
            <a:ext cx="8407800" cy="55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100"/>
              <a:t>Contents</a:t>
            </a:r>
            <a:endParaRPr sz="2100"/>
          </a:p>
        </p:txBody>
      </p:sp>
      <p:sp>
        <p:nvSpPr>
          <p:cNvPr id="94" name="Google Shape;94;p15"/>
          <p:cNvSpPr txBox="1"/>
          <p:nvPr>
            <p:ph idx="1" type="body"/>
          </p:nvPr>
        </p:nvSpPr>
        <p:spPr>
          <a:xfrm>
            <a:off x="290275" y="931900"/>
            <a:ext cx="8670600" cy="3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342900" rtl="0" algn="just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Introduction</a:t>
            </a:r>
            <a:endParaRPr b="0" sz="1500"/>
          </a:p>
          <a:p>
            <a:pPr indent="-323850" lvl="0" marL="3429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Requirement of padding in CBF-sounding-invite, NDPA and BFRP</a:t>
            </a:r>
            <a:endParaRPr b="0" sz="1500"/>
          </a:p>
          <a:p>
            <a:pPr indent="-323850" lvl="0" marL="3429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Max rate for transmission of CBF-sounding-invite, </a:t>
            </a:r>
            <a:r>
              <a:rPr b="0" lang="en" sz="1500"/>
              <a:t>CBF-sounding-response, </a:t>
            </a:r>
            <a:r>
              <a:rPr b="0" lang="en" sz="1500"/>
              <a:t>NDPA and BFRP</a:t>
            </a:r>
            <a:endParaRPr b="0" sz="1500"/>
          </a:p>
          <a:p>
            <a:pPr indent="-323850" lvl="0" marL="3429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Cross-BSS CSI</a:t>
            </a:r>
            <a:r>
              <a:rPr b="0" lang="en" sz="1500"/>
              <a:t> reception confirmation for both Sequential/Joint sounding</a:t>
            </a:r>
            <a:endParaRPr b="0" sz="1500"/>
          </a:p>
          <a:p>
            <a:pPr indent="-323850" lvl="0" marL="3429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Draft SPs</a:t>
            </a:r>
            <a:endParaRPr b="0" sz="1500"/>
          </a:p>
          <a:p>
            <a:pPr indent="0" lvl="0" marL="0" rtl="0" algn="just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600"/>
          </a:p>
        </p:txBody>
      </p:sp>
      <p:sp>
        <p:nvSpPr>
          <p:cNvPr id="95" name="Google Shape;95;p15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6"/>
          <p:cNvSpPr txBox="1"/>
          <p:nvPr>
            <p:ph type="title"/>
          </p:nvPr>
        </p:nvSpPr>
        <p:spPr>
          <a:xfrm>
            <a:off x="185150" y="462800"/>
            <a:ext cx="8958900" cy="555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None/>
            </a:pPr>
            <a:r>
              <a:rPr lang="en" sz="2100"/>
              <a:t>Introduction</a:t>
            </a:r>
            <a:endParaRPr sz="2100"/>
          </a:p>
        </p:txBody>
      </p:sp>
      <p:sp>
        <p:nvSpPr>
          <p:cNvPr id="101" name="Google Shape;101;p16"/>
          <p:cNvSpPr txBox="1"/>
          <p:nvPr>
            <p:ph idx="1" type="body"/>
          </p:nvPr>
        </p:nvSpPr>
        <p:spPr>
          <a:xfrm>
            <a:off x="185050" y="931900"/>
            <a:ext cx="8775900" cy="3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-323850" lvl="0" marL="342900" rtl="0" algn="just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It has been agreed in TGbn to define a multi-AP coordinated beamforming (CBF) mechanism.</a:t>
            </a:r>
            <a:endParaRPr b="0" sz="1500"/>
          </a:p>
          <a:p>
            <a:pPr indent="-323850" lvl="0" marL="3429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There is a broad consensus regarding the sounding sequence to be used for CBF sounding</a:t>
            </a:r>
            <a:endParaRPr b="0" sz="1500"/>
          </a:p>
          <a:p>
            <a:pPr indent="-323850" lvl="0" marL="3429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b="0" lang="en" sz="1500"/>
              <a:t>This contribution discusses some remaining details of the CBF sounding sequence</a:t>
            </a:r>
            <a:endParaRPr b="0" sz="1500"/>
          </a:p>
          <a:p>
            <a:pPr indent="0" lvl="0" marL="0" rtl="0" algn="just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t/>
            </a:r>
            <a:endParaRPr b="0" sz="1600"/>
          </a:p>
        </p:txBody>
      </p:sp>
      <p:sp>
        <p:nvSpPr>
          <p:cNvPr id="102" name="Google Shape;102;p16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>
            <p:ph idx="1" type="body"/>
          </p:nvPr>
        </p:nvSpPr>
        <p:spPr>
          <a:xfrm>
            <a:off x="72225" y="929550"/>
            <a:ext cx="9003000" cy="38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206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•"/>
            </a:pPr>
            <a:r>
              <a:rPr b="0" lang="en" sz="1450"/>
              <a:t>As discussed in some of the earlier presentations, some of the inter-AP CBF frames need padding so as to provide enough time to the other AP to respond or react.</a:t>
            </a:r>
            <a:endParaRPr b="0" sz="1450"/>
          </a:p>
          <a:p>
            <a:pPr indent="-32067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–"/>
            </a:pPr>
            <a:r>
              <a:rPr lang="en" sz="1450"/>
              <a:t>Padding required in CBF-sounding invite: </a:t>
            </a:r>
            <a:r>
              <a:rPr b="0" lang="en" sz="1450"/>
              <a:t>T</a:t>
            </a:r>
            <a:r>
              <a:rPr lang="en" sz="1450"/>
              <a:t>his is required to be inserted by the CBF coordinating AP, in order  to allow the CBF coordinated AP enough time to prepare the CBF-sounding-response</a:t>
            </a:r>
            <a:endParaRPr b="0" sz="1450"/>
          </a:p>
          <a:p>
            <a:pPr indent="-32067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–"/>
            </a:pPr>
            <a:r>
              <a:rPr lang="en" sz="1450"/>
              <a:t>Padding required in NDPA: This is required to be inserted by the AP transmitting NDPA for the </a:t>
            </a:r>
            <a:r>
              <a:rPr lang="en" sz="1450"/>
              <a:t>cross-BSS</a:t>
            </a:r>
            <a:r>
              <a:rPr lang="en" sz="1450"/>
              <a:t> step of sequential sounding or for joint sounding to allow time to the other AP to prepare the NDP. </a:t>
            </a:r>
            <a:endParaRPr sz="1450"/>
          </a:p>
          <a:p>
            <a:pPr indent="-320675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•"/>
            </a:pPr>
            <a:r>
              <a:rPr lang="en" sz="1450"/>
              <a:t>This can be provisioned through repurposing the STA-info fields present at the end of the STA info list. </a:t>
            </a:r>
            <a:endParaRPr sz="1450"/>
          </a:p>
          <a:p>
            <a:pPr indent="-320675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•"/>
            </a:pPr>
            <a:r>
              <a:rPr lang="en" sz="1450"/>
              <a:t>The padding commences with AID11 set to 2047 and has all bits set to 1.</a:t>
            </a:r>
            <a:endParaRPr sz="1450"/>
          </a:p>
          <a:p>
            <a:pPr indent="-320675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–"/>
            </a:pPr>
            <a:r>
              <a:rPr lang="en" sz="1450"/>
              <a:t>Padding required in BFRP: This is required to be inserted by the AP transmitting BFRP for the </a:t>
            </a:r>
            <a:r>
              <a:rPr lang="en" sz="1450"/>
              <a:t>cross-BSS</a:t>
            </a:r>
            <a:r>
              <a:rPr lang="en" sz="1450"/>
              <a:t> step of sequential sounding or for joint sounding to allow time to the other AP to prepare to receive the BFR</a:t>
            </a:r>
            <a:endParaRPr sz="1450"/>
          </a:p>
          <a:p>
            <a:pPr indent="-320675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50"/>
              <a:buChar char="•"/>
            </a:pPr>
            <a:r>
              <a:rPr b="0" lang="en" sz="1450"/>
              <a:t>The </a:t>
            </a:r>
            <a:r>
              <a:rPr b="0" lang="en" sz="1450"/>
              <a:t>above required padding values need to be negotiated individually between 2 CBF APs as a part of MAPC negotiation.</a:t>
            </a:r>
            <a:endParaRPr sz="145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50"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50"/>
          </a:p>
        </p:txBody>
      </p:sp>
      <p:sp>
        <p:nvSpPr>
          <p:cNvPr id="108" name="Google Shape;108;p17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9" name="Google Shape;109;p17"/>
          <p:cNvSpPr txBox="1"/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Padding in CBF-sounding-invite, NDPA and BFRP</a:t>
            </a:r>
            <a:endParaRPr sz="2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72225" y="1238538"/>
            <a:ext cx="9003000" cy="35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Inter-AP messages like CBF-invite/response, CBF-sounding-invite/response, CBF-sync, NDPA, BFRP, etc which are transmitted by one CBF AP and need to be heard by the partner CBF AP, must have a minimum reliability.</a:t>
            </a:r>
            <a:endParaRPr b="0"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In order to guarantee this minimum reliability, we propose the following:</a:t>
            </a:r>
            <a:endParaRPr b="0" sz="1500"/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AutoNum type="alphaLcPeriod"/>
            </a:pPr>
            <a:r>
              <a:rPr lang="en" sz="1500"/>
              <a:t>T</a:t>
            </a:r>
            <a:r>
              <a:rPr b="0" lang="en" sz="1500"/>
              <a:t>hese messages adhere to non-HT (dup) format and in non-HT mandatory rates of 6/12/24 Mbps and 1 NSS (e.g., similar to ICF requirements)</a:t>
            </a:r>
            <a:endParaRPr b="0" sz="1500"/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AutoNum type="alphaLcPeriod"/>
            </a:pPr>
            <a:r>
              <a:rPr lang="en" sz="1500"/>
              <a:t>Additionally</a:t>
            </a:r>
            <a:r>
              <a:rPr b="0" lang="en" sz="1500"/>
              <a:t> in some cases, depending on the mutual SINRs, the APs may </a:t>
            </a:r>
            <a:r>
              <a:rPr lang="en" sz="1500"/>
              <a:t>need to</a:t>
            </a:r>
            <a:r>
              <a:rPr b="0" lang="en" sz="1500"/>
              <a:t> further lower the rate </a:t>
            </a:r>
            <a:r>
              <a:rPr lang="en" sz="1500"/>
              <a:t>to</a:t>
            </a:r>
            <a:r>
              <a:rPr b="0" lang="en" sz="1500"/>
              <a:t> 6 or 12 Mbps for these inter-AP messages.</a:t>
            </a:r>
            <a:endParaRPr b="0" sz="1500"/>
          </a:p>
          <a:p>
            <a:pPr indent="-323850" lvl="2" marL="13716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Hence, there should be an option for one CBF AP to indicate to another CBF AP during MAPC negotiation that it prefers limiting the rate to 6 or 12 Mbps</a:t>
            </a:r>
            <a:r>
              <a:rPr b="0" lang="en" sz="1500"/>
              <a:t>.</a:t>
            </a:r>
            <a:endParaRPr b="0"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15" name="Google Shape;115;p18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6" name="Google Shape;116;p18"/>
          <p:cNvSpPr txBox="1"/>
          <p:nvPr>
            <p:ph type="title"/>
          </p:nvPr>
        </p:nvSpPr>
        <p:spPr>
          <a:xfrm>
            <a:off x="0" y="547413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Max rate for transmission of CBF-sounding-invite, </a:t>
            </a:r>
            <a:r>
              <a:rPr lang="en" sz="2300">
                <a:solidFill>
                  <a:schemeClr val="dk1"/>
                </a:solidFill>
              </a:rPr>
              <a:t>CBF-sounding-response, </a:t>
            </a:r>
            <a:r>
              <a:rPr lang="en" sz="2300"/>
              <a:t>NDPA and BFRP</a:t>
            </a:r>
            <a:endParaRPr sz="23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210200" y="929550"/>
            <a:ext cx="8692200" cy="164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The CBF sounding sequence for sequential sounding has been agreed to be as below</a:t>
            </a:r>
            <a:endParaRPr b="0"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Here, the cross-BSS sounding step precedes the in-BSS sounding step if in the same TXOP.</a:t>
            </a:r>
            <a:endParaRPr b="0"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It is also possible for the cross-BSS and in-BSS sounding steps to occur in separate TXOPs.</a:t>
            </a:r>
            <a:endParaRPr b="0"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In either cases, it is necessary for the AP which is the transmitter of the BFRP for cross-BSS sounding to know the status of reception of cross-BSS CSI from its own clients at the other AP </a:t>
            </a:r>
            <a:endParaRPr b="0" sz="15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22" name="Google Shape;122;p19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3" name="Google Shape;123;p19"/>
          <p:cNvSpPr txBox="1"/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Cross-BSS CSI reception confirmation</a:t>
            </a:r>
            <a:r>
              <a:rPr lang="en" sz="2300"/>
              <a:t> (1)</a:t>
            </a:r>
            <a:endParaRPr sz="2300"/>
          </a:p>
        </p:txBody>
      </p:sp>
      <p:pic>
        <p:nvPicPr>
          <p:cNvPr id="124" name="Google Shape;12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375" y="2593263"/>
            <a:ext cx="8259275" cy="2113825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0"/>
          <p:cNvSpPr txBox="1"/>
          <p:nvPr>
            <p:ph idx="1" type="body"/>
          </p:nvPr>
        </p:nvSpPr>
        <p:spPr>
          <a:xfrm>
            <a:off x="210200" y="929550"/>
            <a:ext cx="8692200" cy="164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The same is applicable to the joint sounding procedure agreed as below</a:t>
            </a:r>
            <a:endParaRPr b="0"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Here too, </a:t>
            </a:r>
            <a:r>
              <a:rPr b="0" lang="en" sz="1500"/>
              <a:t>it</a:t>
            </a:r>
            <a:r>
              <a:rPr b="0" lang="en" sz="1500"/>
              <a:t> is necessary for the AP, which is the transmitter of the BFRP, to know the status of reception of cross-BSS CSI (included in the joint CSI) from its own clients at the other AP </a:t>
            </a:r>
            <a:endParaRPr b="0" sz="1500"/>
          </a:p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30" name="Google Shape;130;p20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1" name="Google Shape;131;p20"/>
          <p:cNvSpPr txBox="1"/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Cross-BSS CSI reception confirmation</a:t>
            </a:r>
            <a:r>
              <a:rPr lang="en" sz="2300"/>
              <a:t> (2)</a:t>
            </a:r>
            <a:endParaRPr sz="2300"/>
          </a:p>
        </p:txBody>
      </p:sp>
      <p:pic>
        <p:nvPicPr>
          <p:cNvPr id="132" name="Google Shape;13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5552" y="2287297"/>
            <a:ext cx="8105775" cy="177165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1"/>
          <p:cNvSpPr txBox="1"/>
          <p:nvPr>
            <p:ph idx="1" type="body"/>
          </p:nvPr>
        </p:nvSpPr>
        <p:spPr>
          <a:xfrm>
            <a:off x="123650" y="929550"/>
            <a:ext cx="8951700" cy="38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Knowing the status of cross-BSS CSI reception at the </a:t>
            </a:r>
            <a:r>
              <a:rPr b="0" lang="en" sz="1500"/>
              <a:t>other</a:t>
            </a:r>
            <a:r>
              <a:rPr b="0" lang="en" sz="1500"/>
              <a:t> AP helps the AP transmitting the NDPA/BFRP decide whether to reattempt the sounding in case of error</a:t>
            </a:r>
            <a:endParaRPr b="0"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The reattempt could be made in the same TXOP or another TXOP and should be left to the AP implementation.</a:t>
            </a:r>
            <a:endParaRPr b="0" sz="1500"/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b="0" lang="en" sz="1500"/>
              <a:t>An AP which intends to reattempt sounding in the same TXOP should be allowed to do so. </a:t>
            </a:r>
            <a:endParaRPr b="0" sz="1500"/>
          </a:p>
          <a:p>
            <a:pPr indent="-32385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–"/>
            </a:pPr>
            <a:r>
              <a:rPr b="0" lang="en" sz="1500"/>
              <a:t>Getting a prompt indication of sounding failure also prevents subsequent CBF opportunities from getting wasted</a:t>
            </a:r>
            <a:endParaRPr b="0"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This is possible if the AP which transmits the NDPA/BFRP is capable for fetching the cross-BSS CSI reception status using a CSI-reception poll message which elicits a CSI-reception-confirm message at any stage of the sounding. </a:t>
            </a:r>
            <a:endParaRPr b="0"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The CSI-reception poll and its immediate CSI-reception confirm may be in the same TXOP as the cross-BSS sounding or another TXOP. </a:t>
            </a:r>
            <a:endParaRPr b="0"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The message exchange can be immediately after the cross-BSS sounding  step or after the in-BSS sounding step (which can be optionally included in the same TXOP as the cross-BSS sounding step)</a:t>
            </a:r>
            <a:endParaRPr b="0"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38" name="Google Shape;138;p21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9" name="Google Shape;139;p21"/>
          <p:cNvSpPr txBox="1"/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Cross-BSS CSI reception confirmation (3)</a:t>
            </a:r>
            <a:endParaRPr sz="23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2"/>
          <p:cNvSpPr txBox="1"/>
          <p:nvPr>
            <p:ph idx="1" type="body"/>
          </p:nvPr>
        </p:nvSpPr>
        <p:spPr>
          <a:xfrm>
            <a:off x="123650" y="929550"/>
            <a:ext cx="8951700" cy="228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spcFirstLastPara="1" rIns="92075" wrap="square" tIns="46025">
            <a:noAutofit/>
          </a:bodyPr>
          <a:lstStyle/>
          <a:p>
            <a:pPr indent="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The CSI-reception-poll can be a BSRP NTB frame</a:t>
            </a:r>
            <a:endParaRPr b="0"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The CSI-reception-confirm can be an M-BA frame</a:t>
            </a:r>
            <a:endParaRPr b="0" sz="1500"/>
          </a:p>
          <a:p>
            <a:pPr indent="-32385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</a:pPr>
            <a:r>
              <a:rPr b="0" lang="en" sz="1500"/>
              <a:t>If the CSI-reception status exchange occurs </a:t>
            </a:r>
            <a:r>
              <a:rPr b="0" lang="en" sz="1500"/>
              <a:t>immediately</a:t>
            </a:r>
            <a:r>
              <a:rPr b="0" lang="en" sz="1500"/>
              <a:t> after the cross-BSS sounding step of sequential sounding and before the in-BSS sounding step in the same TXOP, the EMLSR/DPS clients of the </a:t>
            </a:r>
            <a:r>
              <a:rPr b="0" lang="en" sz="1500"/>
              <a:t>initiating</a:t>
            </a:r>
            <a:r>
              <a:rPr b="0" lang="en" sz="1500"/>
              <a:t> AP may need to have an extended timeout so as to keep them in the receive mode/HC state longer on the same link. This extended timeout can be indicated in the ICF transmitted during the CBF sounding </a:t>
            </a:r>
            <a:r>
              <a:rPr b="0" lang="en" sz="1500"/>
              <a:t>sequence</a:t>
            </a:r>
            <a:endParaRPr b="0"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</p:txBody>
      </p:sp>
      <p:sp>
        <p:nvSpPr>
          <p:cNvPr id="145" name="Google Shape;145;p22"/>
          <p:cNvSpPr txBox="1"/>
          <p:nvPr>
            <p:ph idx="12" type="sldNum"/>
          </p:nvPr>
        </p:nvSpPr>
        <p:spPr>
          <a:xfrm>
            <a:off x="4344988" y="4856560"/>
            <a:ext cx="530100" cy="1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Slide </a:t>
            </a: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6" name="Google Shape;146;p22"/>
          <p:cNvSpPr txBox="1"/>
          <p:nvPr>
            <p:ph type="title"/>
          </p:nvPr>
        </p:nvSpPr>
        <p:spPr>
          <a:xfrm>
            <a:off x="0" y="361950"/>
            <a:ext cx="9075300" cy="5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spcFirstLastPara="1" rIns="92075" wrap="square" tIns="460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/>
              <a:t>Cross-BSS CSI reception confirmation (4)</a:t>
            </a:r>
            <a:endParaRPr sz="2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