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rinath Puducheri Sundaravaradhan" initials="" lastIdx="1" clrIdx="0"/>
  <p:cmAuthor id="1" name="Shubhodeep Adhikari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1DE2D0-297A-4259-806B-EA704710018C}">
  <a:tblStyle styleId="{0A1DE2D0-297A-4259-806B-EA70471001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453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ac5d9f6d4_0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9ac5d9f6d4_0_79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9ac5d9f6d4_0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7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29ac5d9f6d4_0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29ac5d9f6d4_0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29ac5d9f6d4_0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7d77c5cc85_0_14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37d77c5cc8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7ce8d54d79_0_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5" name="Google Shape;205;g37ce8d54d79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f78013718c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2" name="Google Shape;212;g2f78013718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624966a6f9_0_7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9" name="Google Shape;219;g2624966a6f9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958c2a63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g36958c2a63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7ce8d54d79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37ce8d54d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7ce8d54d79_0_6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37ce8d54d7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ce8d54d79_0_84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37ce8d54d79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7d77c5cc85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7d77c5cc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7ce8d54d79_0_9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37ce8d54d79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d77c5cc85_0_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37d77c5cc8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et al., Broadcom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marL="1828800" lvl="3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marL="228600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55625" y="1821350"/>
            <a:ext cx="7182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1447r1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 2025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105875" y="668025"/>
            <a:ext cx="88161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CBF sounding sequence additional details</a:t>
            </a: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4294967295"/>
          </p:nvPr>
        </p:nvSpPr>
        <p:spPr>
          <a:xfrm>
            <a:off x="685799" y="1694702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lang="en" sz="2000" b="0"/>
              <a:t> 2025-09-10</a:t>
            </a:r>
            <a:endParaRPr sz="2000" b="0"/>
          </a:p>
        </p:txBody>
      </p:sp>
      <p:sp>
        <p:nvSpPr>
          <p:cNvPr id="87" name="Google Shape;87;p14"/>
          <p:cNvSpPr/>
          <p:nvPr/>
        </p:nvSpPr>
        <p:spPr>
          <a:xfrm>
            <a:off x="718260" y="20195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" name="Google Shape;88;p14"/>
          <p:cNvGraphicFramePr/>
          <p:nvPr/>
        </p:nvGraphicFramePr>
        <p:xfrm>
          <a:off x="794460" y="2412323"/>
          <a:ext cx="7162500" cy="1309935"/>
        </p:xfrm>
        <a:graphic>
          <a:graphicData uri="http://schemas.openxmlformats.org/drawingml/2006/table">
            <a:tbl>
              <a:tblPr>
                <a:noFill/>
                <a:tableStyleId>{0A1DE2D0-297A-4259-806B-EA704710018C}</a:tableStyleId>
              </a:tblPr>
              <a:tblGrid>
                <a:gridCol w="158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Hang Su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-286800" y="361950"/>
            <a:ext cx="9075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Cross-BSS CSI reception confirmation - Examples</a:t>
            </a:r>
            <a:endParaRPr sz="1700"/>
          </a:p>
        </p:txBody>
      </p:sp>
      <p:grpSp>
        <p:nvGrpSpPr>
          <p:cNvPr id="153" name="Google Shape;153;p23"/>
          <p:cNvGrpSpPr/>
          <p:nvPr/>
        </p:nvGrpSpPr>
        <p:grpSpPr>
          <a:xfrm>
            <a:off x="199236" y="909487"/>
            <a:ext cx="8661706" cy="1565782"/>
            <a:chOff x="45194" y="1701537"/>
            <a:chExt cx="8486045" cy="2086874"/>
          </a:xfrm>
        </p:grpSpPr>
        <p:cxnSp>
          <p:nvCxnSpPr>
            <p:cNvPr id="154" name="Google Shape;154;p23"/>
            <p:cNvCxnSpPr>
              <a:stCxn id="155" idx="2"/>
            </p:cNvCxnSpPr>
            <p:nvPr/>
          </p:nvCxnSpPr>
          <p:spPr>
            <a:xfrm rot="10800000" flipH="1">
              <a:off x="643339" y="2176310"/>
              <a:ext cx="7887900" cy="210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56" name="Google Shape;156;p23"/>
            <p:cNvCxnSpPr/>
            <p:nvPr/>
          </p:nvCxnSpPr>
          <p:spPr>
            <a:xfrm rot="10800000" flipH="1">
              <a:off x="741443" y="3222188"/>
              <a:ext cx="7733400" cy="213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57" name="Google Shape;157;p23"/>
            <p:cNvSpPr/>
            <p:nvPr/>
          </p:nvSpPr>
          <p:spPr>
            <a:xfrm>
              <a:off x="1093470" y="1701537"/>
              <a:ext cx="672300" cy="471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/>
                <a:t>Co-BF Sounding Invite  </a:t>
              </a:r>
              <a:endParaRPr sz="800" u="none" strike="noStrike" cap="none">
                <a:solidFill>
                  <a:srgbClr val="000000"/>
                </a:solidFill>
              </a:endParaRPr>
            </a:p>
          </p:txBody>
        </p:sp>
        <p:sp>
          <p:nvSpPr>
            <p:cNvPr id="155" name="Google Shape;155;p23"/>
            <p:cNvSpPr txBox="1"/>
            <p:nvPr/>
          </p:nvSpPr>
          <p:spPr>
            <a:xfrm>
              <a:off x="442039" y="1848710"/>
              <a:ext cx="4026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AP1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3"/>
            <p:cNvSpPr txBox="1"/>
            <p:nvPr/>
          </p:nvSpPr>
          <p:spPr>
            <a:xfrm>
              <a:off x="45194" y="2808242"/>
              <a:ext cx="992700" cy="5130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STA1 associat</a:t>
              </a:r>
              <a:r>
                <a:rPr lang="en" sz="800" b="1"/>
                <a:t>ed with AP1</a:t>
              </a:r>
              <a:endParaRPr sz="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3"/>
            <p:cNvSpPr txBox="1"/>
            <p:nvPr/>
          </p:nvSpPr>
          <p:spPr>
            <a:xfrm>
              <a:off x="1754384" y="1805294"/>
              <a:ext cx="4353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0" name="Google Shape;160;p23"/>
            <p:cNvCxnSpPr>
              <a:stCxn id="161" idx="2"/>
            </p:cNvCxnSpPr>
            <p:nvPr/>
          </p:nvCxnSpPr>
          <p:spPr>
            <a:xfrm rot="10800000" flipH="1">
              <a:off x="654367" y="2690472"/>
              <a:ext cx="7827000" cy="42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61" name="Google Shape;161;p23"/>
            <p:cNvSpPr txBox="1"/>
            <p:nvPr/>
          </p:nvSpPr>
          <p:spPr>
            <a:xfrm>
              <a:off x="453067" y="2384772"/>
              <a:ext cx="4026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</a:t>
              </a:r>
              <a:r>
                <a:rPr lang="en" sz="800" b="1"/>
                <a:t>2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3"/>
            <p:cNvSpPr txBox="1"/>
            <p:nvPr/>
          </p:nvSpPr>
          <p:spPr>
            <a:xfrm>
              <a:off x="2674251" y="1811506"/>
              <a:ext cx="3864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3" name="Google Shape;163;p23"/>
            <p:cNvCxnSpPr/>
            <p:nvPr/>
          </p:nvCxnSpPr>
          <p:spPr>
            <a:xfrm rot="10800000" flipH="1">
              <a:off x="760955" y="3683034"/>
              <a:ext cx="7745400" cy="75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64" name="Google Shape;164;p23"/>
            <p:cNvSpPr txBox="1"/>
            <p:nvPr/>
          </p:nvSpPr>
          <p:spPr>
            <a:xfrm>
              <a:off x="45198" y="3275411"/>
              <a:ext cx="1074000" cy="5130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STA2 associated with AP2</a:t>
              </a:r>
              <a:endParaRPr sz="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3"/>
            <p:cNvSpPr txBox="1"/>
            <p:nvPr/>
          </p:nvSpPr>
          <p:spPr>
            <a:xfrm>
              <a:off x="3802639" y="1827588"/>
              <a:ext cx="3864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3"/>
            <p:cNvSpPr txBox="1"/>
            <p:nvPr/>
          </p:nvSpPr>
          <p:spPr>
            <a:xfrm>
              <a:off x="4762300" y="1848786"/>
              <a:ext cx="386400" cy="348600"/>
            </a:xfrm>
            <a:prstGeom prst="rect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7" name="Google Shape;167;p23"/>
          <p:cNvSpPr/>
          <p:nvPr/>
        </p:nvSpPr>
        <p:spPr>
          <a:xfrm>
            <a:off x="2321645" y="1310099"/>
            <a:ext cx="624600" cy="381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Co-BF Sounding Response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68" name="Google Shape;168;p23"/>
          <p:cNvSpPr/>
          <p:nvPr/>
        </p:nvSpPr>
        <p:spPr>
          <a:xfrm>
            <a:off x="3255443" y="894863"/>
            <a:ext cx="831600" cy="381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UHR NDP Announcement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69" name="Google Shape;169;p23"/>
          <p:cNvSpPr/>
          <p:nvPr/>
        </p:nvSpPr>
        <p:spPr>
          <a:xfrm>
            <a:off x="4427616" y="1324344"/>
            <a:ext cx="624600" cy="353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 sounding NDP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5376714" y="909109"/>
            <a:ext cx="624600" cy="353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BFRP Trigger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71" name="Google Shape;171;p23"/>
          <p:cNvSpPr/>
          <p:nvPr/>
        </p:nvSpPr>
        <p:spPr>
          <a:xfrm>
            <a:off x="6320575" y="1709000"/>
            <a:ext cx="322500" cy="353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72" name="Google Shape;172;p23"/>
          <p:cNvSpPr txBox="1"/>
          <p:nvPr/>
        </p:nvSpPr>
        <p:spPr>
          <a:xfrm>
            <a:off x="6001313" y="1011275"/>
            <a:ext cx="3945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3"/>
          <p:cNvSpPr txBox="1"/>
          <p:nvPr/>
        </p:nvSpPr>
        <p:spPr>
          <a:xfrm>
            <a:off x="6604845" y="1025521"/>
            <a:ext cx="3945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/>
          <p:nvPr/>
        </p:nvSpPr>
        <p:spPr>
          <a:xfrm>
            <a:off x="6932445" y="894863"/>
            <a:ext cx="596400" cy="381600"/>
          </a:xfrm>
          <a:prstGeom prst="rect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poll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75" name="Google Shape;175;p23"/>
          <p:cNvSpPr/>
          <p:nvPr/>
        </p:nvSpPr>
        <p:spPr>
          <a:xfrm>
            <a:off x="7868818" y="1680730"/>
            <a:ext cx="596400" cy="381600"/>
          </a:xfrm>
          <a:prstGeom prst="rect">
            <a:avLst/>
          </a:prstGeom>
          <a:solidFill>
            <a:srgbClr val="FFFF00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confirm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7528843" y="1025521"/>
            <a:ext cx="3945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7" name="Google Shape;177;p23"/>
          <p:cNvGrpSpPr/>
          <p:nvPr/>
        </p:nvGrpSpPr>
        <p:grpSpPr>
          <a:xfrm>
            <a:off x="351621" y="3033415"/>
            <a:ext cx="8661706" cy="1635138"/>
            <a:chOff x="45194" y="1827588"/>
            <a:chExt cx="8486045" cy="1938975"/>
          </a:xfrm>
        </p:grpSpPr>
        <p:cxnSp>
          <p:nvCxnSpPr>
            <p:cNvPr id="178" name="Google Shape;178;p23"/>
            <p:cNvCxnSpPr>
              <a:stCxn id="179" idx="2"/>
            </p:cNvCxnSpPr>
            <p:nvPr/>
          </p:nvCxnSpPr>
          <p:spPr>
            <a:xfrm rot="10800000" flipH="1">
              <a:off x="643339" y="2137910"/>
              <a:ext cx="7887900" cy="210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0" name="Google Shape;180;p23"/>
            <p:cNvCxnSpPr/>
            <p:nvPr/>
          </p:nvCxnSpPr>
          <p:spPr>
            <a:xfrm rot="10800000" flipH="1">
              <a:off x="741443" y="3222188"/>
              <a:ext cx="7733400" cy="213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79" name="Google Shape;179;p23"/>
            <p:cNvSpPr txBox="1"/>
            <p:nvPr/>
          </p:nvSpPr>
          <p:spPr>
            <a:xfrm>
              <a:off x="442039" y="1848710"/>
              <a:ext cx="4026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AP1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3"/>
            <p:cNvSpPr txBox="1"/>
            <p:nvPr/>
          </p:nvSpPr>
          <p:spPr>
            <a:xfrm>
              <a:off x="45194" y="2833726"/>
              <a:ext cx="9927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STA1 associat</a:t>
              </a:r>
              <a:r>
                <a:rPr lang="en" sz="800" b="1"/>
                <a:t>ed with AP1</a:t>
              </a:r>
              <a:endParaRPr sz="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2" name="Google Shape;182;p23"/>
            <p:cNvCxnSpPr>
              <a:stCxn id="183" idx="2"/>
            </p:cNvCxnSpPr>
            <p:nvPr/>
          </p:nvCxnSpPr>
          <p:spPr>
            <a:xfrm rot="10800000" flipH="1">
              <a:off x="654367" y="2652072"/>
              <a:ext cx="7827000" cy="429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3" name="Google Shape;183;p23"/>
            <p:cNvSpPr txBox="1"/>
            <p:nvPr/>
          </p:nvSpPr>
          <p:spPr>
            <a:xfrm>
              <a:off x="453067" y="2384772"/>
              <a:ext cx="4026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</a:t>
              </a:r>
              <a:r>
                <a:rPr lang="en" sz="800" b="1"/>
                <a:t>2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4" name="Google Shape;184;p23"/>
            <p:cNvCxnSpPr/>
            <p:nvPr/>
          </p:nvCxnSpPr>
          <p:spPr>
            <a:xfrm rot="10800000" flipH="1">
              <a:off x="760955" y="3683034"/>
              <a:ext cx="7745400" cy="75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5" name="Google Shape;185;p23"/>
            <p:cNvSpPr txBox="1"/>
            <p:nvPr/>
          </p:nvSpPr>
          <p:spPr>
            <a:xfrm>
              <a:off x="45198" y="3310263"/>
              <a:ext cx="10740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STA2 associated with AP2</a:t>
              </a:r>
              <a:endParaRPr sz="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23"/>
            <p:cNvSpPr txBox="1"/>
            <p:nvPr/>
          </p:nvSpPr>
          <p:spPr>
            <a:xfrm>
              <a:off x="3802639" y="1827588"/>
              <a:ext cx="386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23"/>
            <p:cNvSpPr txBox="1"/>
            <p:nvPr/>
          </p:nvSpPr>
          <p:spPr>
            <a:xfrm>
              <a:off x="4762300" y="1848786"/>
              <a:ext cx="386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8" name="Google Shape;188;p23"/>
          <p:cNvSpPr/>
          <p:nvPr/>
        </p:nvSpPr>
        <p:spPr>
          <a:xfrm>
            <a:off x="3407838" y="2911841"/>
            <a:ext cx="831600" cy="397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 NDP Announcement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4580013" y="2945257"/>
            <a:ext cx="624600" cy="368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 sounding NDP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90" name="Google Shape;190;p23"/>
          <p:cNvSpPr/>
          <p:nvPr/>
        </p:nvSpPr>
        <p:spPr>
          <a:xfrm>
            <a:off x="5529113" y="2926691"/>
            <a:ext cx="624600" cy="368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BFRP Trigger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91" name="Google Shape;191;p23"/>
          <p:cNvSpPr/>
          <p:nvPr/>
        </p:nvSpPr>
        <p:spPr>
          <a:xfrm>
            <a:off x="6472988" y="3790844"/>
            <a:ext cx="322500" cy="3978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6757246" y="304804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3"/>
          <p:cNvSpPr/>
          <p:nvPr/>
        </p:nvSpPr>
        <p:spPr>
          <a:xfrm>
            <a:off x="7084847" y="2911841"/>
            <a:ext cx="596400" cy="397800"/>
          </a:xfrm>
          <a:prstGeom prst="rect">
            <a:avLst/>
          </a:prstGeom>
          <a:solidFill>
            <a:srgbClr val="FFFF00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poll 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94" name="Google Shape;194;p23"/>
          <p:cNvSpPr/>
          <p:nvPr/>
        </p:nvSpPr>
        <p:spPr>
          <a:xfrm>
            <a:off x="8021222" y="3790841"/>
            <a:ext cx="596400" cy="397800"/>
          </a:xfrm>
          <a:prstGeom prst="rect">
            <a:avLst/>
          </a:prstGeom>
          <a:solidFill>
            <a:srgbClr val="FFFF00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confirm</a:t>
            </a:r>
            <a:endParaRPr sz="800" u="none" strike="noStrike" cap="none">
              <a:solidFill>
                <a:srgbClr val="000000"/>
              </a:solidFill>
            </a:endParaRPr>
          </a:p>
        </p:txBody>
      </p:sp>
      <p:sp>
        <p:nvSpPr>
          <p:cNvPr id="195" name="Google Shape;195;p23"/>
          <p:cNvSpPr txBox="1"/>
          <p:nvPr/>
        </p:nvSpPr>
        <p:spPr>
          <a:xfrm>
            <a:off x="7681246" y="304804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3"/>
          <p:cNvSpPr/>
          <p:nvPr/>
        </p:nvSpPr>
        <p:spPr>
          <a:xfrm>
            <a:off x="7923350" y="2457904"/>
            <a:ext cx="1089900" cy="9108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For cross BSS sounding step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23"/>
          <p:cNvSpPr txBox="1"/>
          <p:nvPr/>
        </p:nvSpPr>
        <p:spPr>
          <a:xfrm>
            <a:off x="2994419" y="306906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sz="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-61975" y="2394577"/>
            <a:ext cx="90753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/>
              <a:t>Cross-BSS CSI confirmation after Cross-BSS sounding</a:t>
            </a:r>
            <a:endParaRPr sz="1300" u="sng"/>
          </a:p>
        </p:txBody>
      </p:sp>
      <p:sp>
        <p:nvSpPr>
          <p:cNvPr id="199" name="Google Shape;199;p23"/>
          <p:cNvSpPr/>
          <p:nvPr/>
        </p:nvSpPr>
        <p:spPr>
          <a:xfrm>
            <a:off x="1537125" y="3064229"/>
            <a:ext cx="1642800" cy="15408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Cross BSS sounding step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00" name="Google Shape;200;p23"/>
          <p:cNvCxnSpPr/>
          <p:nvPr/>
        </p:nvCxnSpPr>
        <p:spPr>
          <a:xfrm flipH="1">
            <a:off x="7669129" y="2788629"/>
            <a:ext cx="471600" cy="6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1" name="Google Shape;201;p23"/>
          <p:cNvCxnSpPr>
            <a:endCxn id="194" idx="0"/>
          </p:cNvCxnSpPr>
          <p:nvPr/>
        </p:nvCxnSpPr>
        <p:spPr>
          <a:xfrm>
            <a:off x="8153522" y="2814041"/>
            <a:ext cx="165900" cy="976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2" name="Google Shape;202;p23"/>
          <p:cNvSpPr txBox="1">
            <a:spLocks noGrp="1"/>
          </p:cNvSpPr>
          <p:nvPr>
            <p:ph type="title"/>
          </p:nvPr>
        </p:nvSpPr>
        <p:spPr>
          <a:xfrm>
            <a:off x="-7562" y="4561845"/>
            <a:ext cx="9075300" cy="261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/>
              <a:t>Cross-BSS CSI confirmation after both Cross-BSS and In-BSS sounding </a:t>
            </a:r>
            <a:endParaRPr sz="1300"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4"/>
          <p:cNvSpPr txBox="1">
            <a:spLocks noGrp="1"/>
          </p:cNvSpPr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208" name="Google Shape;208;p24"/>
          <p:cNvSpPr txBox="1">
            <a:spLocks noGrp="1"/>
          </p:cNvSpPr>
          <p:nvPr>
            <p:ph type="body" idx="1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SP1: Do you agree that the CBF sounding sequence will include necessary padding in the CBF-sounding-invite as negotiated between the two CBF APs.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SP2: Do you agree that the CBF sounding sequence will include necessary padding in the NDPA as negotiated between the two CBF APs.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SP3: Do you agree that any padding in the NDPA will be provisioned through repurposing the STA-info fields present at the end of the STA info list. The padding commences with AID11 set to 2047 and has all bits set to 1.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SP4: Do you agree that the CBF sounding sequence will include necessary padding in the BFRP as negotiated between the two CBF APs.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SP5: Do you agree that the NDPA and BFRP will be transmitted in non-HT (duplicate) and in non-HT mandatory rates where a lower maximum rate may be further negotiated between the 2 APs</a:t>
            </a: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9" name="Google Shape;209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5"/>
          <p:cNvSpPr txBox="1">
            <a:spLocks noGrp="1"/>
          </p:cNvSpPr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215" name="Google Shape;215;p25"/>
          <p:cNvSpPr txBox="1">
            <a:spLocks noGrp="1"/>
          </p:cNvSpPr>
          <p:nvPr>
            <p:ph type="body" idx="1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SP6: Do you agree that the AP transmitting NDPA/BFRP may send a CSI-reception-poll message to elicit an immediate CSI-reception-confirm response from the other AP confirming its reception of cross-BSS CSI.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SP7: Do you agree that the CSI-reception-poll/CSI-reception-confirm exchange may occur immediately after the cross-BSS sounding step in the same TXOP or even in another TXOP.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600" b="0"/>
              <a:t>SP8: Do you agree that the CSI-reception-poll is a BSRP NTB frame and the CSI-reception-confirm frame is an M-BA frame.</a:t>
            </a: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just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216" name="Google Shape;216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>
            <a:spLocks noGrp="1"/>
          </p:cNvSpPr>
          <p:nvPr>
            <p:ph type="body" idx="1"/>
          </p:nvPr>
        </p:nvSpPr>
        <p:spPr>
          <a:xfrm>
            <a:off x="547750" y="1044150"/>
            <a:ext cx="7772400" cy="37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/>
              <a:t>[1] IEEE P802.11be™/D7.0</a:t>
            </a:r>
            <a:endParaRPr sz="15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/>
              <a:t>[2] IEEE P802.11bn™/D1.0</a:t>
            </a: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222" name="Google Shape;222;p2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23" name="Google Shape;223;p26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title"/>
          </p:nvPr>
        </p:nvSpPr>
        <p:spPr>
          <a:xfrm>
            <a:off x="469850" y="462800"/>
            <a:ext cx="84078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Contents</a:t>
            </a:r>
            <a:endParaRPr sz="2100"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290275" y="931900"/>
            <a:ext cx="8670600" cy="3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2385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Introduction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Requirement of padding in CBF-sounding-invite, NDPA and BFRP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Max rate for transmission of CBF-sounding-invite, CBF-sounding-response, NDPA and BFRP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Cross-BSS CSI reception confirmation for both Sequential/Joint sounding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Draft SPs</a:t>
            </a:r>
            <a:endParaRPr sz="1500" b="0"/>
          </a:p>
          <a:p>
            <a:pPr marL="0" lvl="0" indent="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Introduction</a:t>
            </a:r>
            <a:endParaRPr sz="2100"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185050" y="931900"/>
            <a:ext cx="8775900" cy="37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2385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It has been agreed in TGbn to define a multi-AP coordinated beamforming (CBF) mechanism.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There is a broad consensus regarding the sounding sequence to be used for CBF sounding</a:t>
            </a:r>
            <a:endParaRPr sz="1500" b="0"/>
          </a:p>
          <a:p>
            <a:pPr marL="342900" lvl="0" indent="-3238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0"/>
              <a:t>This contribution discusses some remaining details of the CBF sounding sequence</a:t>
            </a:r>
            <a:endParaRPr sz="1500" b="0"/>
          </a:p>
          <a:p>
            <a:pPr marL="0" lvl="0" indent="0" algn="just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600" b="0"/>
          </a:p>
        </p:txBody>
      </p:sp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body" idx="1"/>
          </p:nvPr>
        </p:nvSpPr>
        <p:spPr>
          <a:xfrm>
            <a:off x="72225" y="929550"/>
            <a:ext cx="9003000" cy="38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 b="0"/>
              <a:t>As discussed in some of the earlier presentations, some of the inter-AP CBF frames need padding so as to provide enough time to the other AP to respond or react.</a:t>
            </a:r>
            <a:endParaRPr sz="1450" b="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CBF-sounding invite: </a:t>
            </a:r>
            <a:r>
              <a:rPr lang="en" sz="1450" b="0"/>
              <a:t>T</a:t>
            </a:r>
            <a:r>
              <a:rPr lang="en" sz="1450"/>
              <a:t>his is required to be inserted by the CBF coordinating AP, in order  to allow the CBF coordinated AP enough time to prepare the CBF-sounding-response</a:t>
            </a:r>
            <a:endParaRPr sz="1450" b="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NDPA: This is required to be inserted by the AP transmitting NDPA for the cross-BSS step of sequential sounding or for joint sounding to allow time to the other AP to prepare the NDP. </a:t>
            </a:r>
            <a:endParaRPr sz="1450"/>
          </a:p>
          <a:p>
            <a:pPr marL="1371600" lvl="2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This can be provisioned through repurposing the STA-info fields present at the end of the STA info list. </a:t>
            </a:r>
            <a:endParaRPr sz="1450"/>
          </a:p>
          <a:p>
            <a:pPr marL="1371600" lvl="2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The padding commences with AID11 set to 2047 and has all bits set to 1.</a:t>
            </a:r>
            <a:endParaRPr sz="1450"/>
          </a:p>
          <a:p>
            <a:pPr marL="914400" lvl="1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BFRP: This is required to be inserted by the AP transmitting BFRP for the cross-BSS step of sequential sounding or for joint sounding to allow time to the other AP to prepare to receive the BFR</a:t>
            </a:r>
            <a:endParaRPr sz="1450"/>
          </a:p>
          <a:p>
            <a:pPr marL="457200" lvl="0" indent="-3206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 b="0"/>
              <a:t>The above required padding values need to be negotiated individually between 2 CBF APs as a part of MAPC negotiation.</a:t>
            </a:r>
            <a:endParaRPr sz="145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5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50"/>
          </a:p>
        </p:txBody>
      </p:sp>
      <p:sp>
        <p:nvSpPr>
          <p:cNvPr id="108" name="Google Shape;10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Padding in CBF-sounding-invite, NDPA and BFRP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72225" y="1238538"/>
            <a:ext cx="9003000" cy="35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Inter-AP messages like CBF-invite/response, CBF-sounding-invite/response, CBF-sync, NDPA, BFRP, etc which are transmitted by one CBF AP and need to be heard by the partner CBF AP, must have a minimum reliability.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 order to guarantee this minimum reliability, we propose the following: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T</a:t>
            </a:r>
            <a:r>
              <a:rPr lang="en" sz="1500" b="0"/>
              <a:t>hese messages adhere to non-HT (dup) format and in non-HT mandatory rates of 6/12/24 Mbps and 1 NSS (e.g., similar to ICF requirements)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Additionally</a:t>
            </a:r>
            <a:r>
              <a:rPr lang="en" sz="1500" b="0"/>
              <a:t> in some cases, depending on the mutual SINRs, the APs may </a:t>
            </a:r>
            <a:r>
              <a:rPr lang="en" sz="1500"/>
              <a:t>need to</a:t>
            </a:r>
            <a:r>
              <a:rPr lang="en" sz="1500" b="0"/>
              <a:t> further lower the rate </a:t>
            </a:r>
            <a:r>
              <a:rPr lang="en" sz="1500"/>
              <a:t>to</a:t>
            </a:r>
            <a:r>
              <a:rPr lang="en" sz="1500" b="0"/>
              <a:t> 6 or 12 Mbps for these inter-AP messages.</a:t>
            </a:r>
            <a:endParaRPr sz="1500" b="0"/>
          </a:p>
          <a:p>
            <a:pPr marL="1371600" lvl="2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Hence, there should be an option for one CBF AP to indicate to another CBF AP during MAPC negotiation that it prefers limiting the rate to 6 or 12 Mbps.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15" name="Google Shape;115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0" y="547413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Max rate for transmission of CBF-sounding-invite, </a:t>
            </a:r>
            <a:r>
              <a:rPr lang="en" sz="2300">
                <a:solidFill>
                  <a:schemeClr val="dk1"/>
                </a:solidFill>
              </a:rPr>
              <a:t>CBF-sounding-response, </a:t>
            </a:r>
            <a:r>
              <a:rPr lang="en" sz="2300"/>
              <a:t>NDPA and BFRP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CBF sounding sequence for sequential sounding has been agreed to be as below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Here, the cross-BSS sounding step precedes the in-BSS sounding step if in the same TXOP.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It is also possible for the cross-BSS and in-BSS sounding steps to occur in separate TXOPs.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In either cases, it is necessary for the AP which is the transmitter of the BFRP for cross-BSS sounding to know the status of reception of cross-BSS CSI from its own clients at the other AP </a:t>
            </a:r>
            <a:endParaRPr sz="15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22" name="Google Shape;122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(1)</a:t>
            </a:r>
            <a:endParaRPr sz="2300"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375" y="2593263"/>
            <a:ext cx="8259275" cy="211382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same is applicable to the joint sounding procedure agreed as below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Here too, it is necessary for the AP, which is the transmitter of the BFRP, to know the status of reception of cross-BSS CSI (included in the joint CSI) from its own clients at the other AP </a:t>
            </a:r>
            <a:endParaRPr sz="1500" b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(2)</a:t>
            </a:r>
            <a:endParaRPr sz="2300"/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52" y="2287297"/>
            <a:ext cx="8105775" cy="177165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123650" y="929550"/>
            <a:ext cx="8951700" cy="38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Knowing the status of cross-BSS CSI reception at the other AP helps the AP transmitting the NDPA/BFRP decide whether to reattempt the sounding in case of error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reattempt could be made in the same TXOP or another TXOP and should be left to the AP implementation.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An AP which intends to reattempt sounding in the same TXOP should be allowed to do so. </a:t>
            </a:r>
            <a:endParaRPr sz="1500" b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/>
              <a:t>Getting a prompt indication of sounding failure also prevents subsequent CBF opportunities from getting wasted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This is possible if the AP which transmits the NDPA/BFRP is capable for fetching the cross-BSS CSI reception status using a CSI-reception poll message which elicits a CSI-reception-confirm message at any stage of the sounding. 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 poll and its immediate CSI-reception confirm may be in the same TXOP as the cross-BSS sounding or another TXOP. 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message exchange can be immediately after the cross-BSS sounding  step or after the in-BSS sounding step (which can be optionally included in the same TXOP as the cross-BSS sounding step)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8" name="Google Shape;138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(3)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123650" y="929550"/>
            <a:ext cx="8951700" cy="22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CSI-reception-poll can be a BSRP NTB frame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The CSI-reception-confirm can be an M-BA frame</a:t>
            </a:r>
            <a:endParaRPr sz="1500" b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/>
              <a:t>If the CSI-reception status exchange occurs immediately after the cross-BSS sounding step of sequential sounding and before the in-BSS sounding step in the same TXOP, the EMLSR/DPS clients of the initiating AP may need to have an extended timeout so as to keep them in the receive mode/HC state longer on the same link. This extended timeout can be indicated in the ICF transmitted during the CBF sounding sequence</a:t>
            </a:r>
            <a:endParaRPr sz="1500" b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5" name="Google Shape;14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(4)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1314</Words>
  <Application>Microsoft Office PowerPoint</Application>
  <PresentationFormat>On-screen Show (16:9)</PresentationFormat>
  <Paragraphs>143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802-11-Submission</vt:lpstr>
      <vt:lpstr>CBF sounding sequence additional details</vt:lpstr>
      <vt:lpstr>Contents</vt:lpstr>
      <vt:lpstr>Introduction</vt:lpstr>
      <vt:lpstr>Padding in CBF-sounding-invite, NDPA and BFRP</vt:lpstr>
      <vt:lpstr>Max rate for transmission of CBF-sounding-invite, CBF-sounding-response, NDPA and BFRP</vt:lpstr>
      <vt:lpstr>Cross-BSS CSI reception confirmation (1)</vt:lpstr>
      <vt:lpstr>Cross-BSS CSI reception confirmation (2)</vt:lpstr>
      <vt:lpstr>Cross-BSS CSI reception confirmation (3)</vt:lpstr>
      <vt:lpstr>Cross-BSS CSI reception confirmation (4)</vt:lpstr>
      <vt:lpstr>Cross-BSS CSI reception confirmation - Examples</vt:lpstr>
      <vt:lpstr>Draft SPs</vt:lpstr>
      <vt:lpstr>Draft SPs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Sindhu Verma</cp:lastModifiedBy>
  <cp:revision>1</cp:revision>
  <dcterms:modified xsi:type="dcterms:W3CDTF">2025-09-11T13:42:00Z</dcterms:modified>
</cp:coreProperties>
</file>